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81"/>
  </p:notesMasterIdLst>
  <p:handoutMasterIdLst>
    <p:handoutMasterId r:id="rId82"/>
  </p:handoutMasterIdLst>
  <p:sldIdLst>
    <p:sldId id="849" r:id="rId2"/>
    <p:sldId id="818" r:id="rId3"/>
    <p:sldId id="885" r:id="rId4"/>
    <p:sldId id="886" r:id="rId5"/>
    <p:sldId id="899" r:id="rId6"/>
    <p:sldId id="900" r:id="rId7"/>
    <p:sldId id="901" r:id="rId8"/>
    <p:sldId id="902" r:id="rId9"/>
    <p:sldId id="903" r:id="rId10"/>
    <p:sldId id="904" r:id="rId11"/>
    <p:sldId id="905" r:id="rId12"/>
    <p:sldId id="906" r:id="rId13"/>
    <p:sldId id="907" r:id="rId14"/>
    <p:sldId id="908" r:id="rId15"/>
    <p:sldId id="910" r:id="rId16"/>
    <p:sldId id="909" r:id="rId17"/>
    <p:sldId id="911" r:id="rId18"/>
    <p:sldId id="912" r:id="rId19"/>
    <p:sldId id="913" r:id="rId20"/>
    <p:sldId id="914" r:id="rId21"/>
    <p:sldId id="915" r:id="rId22"/>
    <p:sldId id="916" r:id="rId23"/>
    <p:sldId id="917" r:id="rId24"/>
    <p:sldId id="918" r:id="rId25"/>
    <p:sldId id="920" r:id="rId26"/>
    <p:sldId id="921" r:id="rId27"/>
    <p:sldId id="922" r:id="rId28"/>
    <p:sldId id="919" r:id="rId29"/>
    <p:sldId id="923" r:id="rId30"/>
    <p:sldId id="925" r:id="rId31"/>
    <p:sldId id="924" r:id="rId32"/>
    <p:sldId id="926" r:id="rId33"/>
    <p:sldId id="927" r:id="rId34"/>
    <p:sldId id="928" r:id="rId35"/>
    <p:sldId id="930" r:id="rId36"/>
    <p:sldId id="929" r:id="rId37"/>
    <p:sldId id="931" r:id="rId38"/>
    <p:sldId id="932" r:id="rId39"/>
    <p:sldId id="933" r:id="rId40"/>
    <p:sldId id="935" r:id="rId41"/>
    <p:sldId id="936" r:id="rId42"/>
    <p:sldId id="934" r:id="rId43"/>
    <p:sldId id="937" r:id="rId44"/>
    <p:sldId id="939" r:id="rId45"/>
    <p:sldId id="940" r:id="rId46"/>
    <p:sldId id="938" r:id="rId47"/>
    <p:sldId id="942" r:id="rId48"/>
    <p:sldId id="943" r:id="rId49"/>
    <p:sldId id="972" r:id="rId50"/>
    <p:sldId id="941" r:id="rId51"/>
    <p:sldId id="945" r:id="rId52"/>
    <p:sldId id="944" r:id="rId53"/>
    <p:sldId id="947" r:id="rId54"/>
    <p:sldId id="946" r:id="rId55"/>
    <p:sldId id="949" r:id="rId56"/>
    <p:sldId id="948" r:id="rId57"/>
    <p:sldId id="951" r:id="rId58"/>
    <p:sldId id="950" r:id="rId59"/>
    <p:sldId id="952" r:id="rId60"/>
    <p:sldId id="953" r:id="rId61"/>
    <p:sldId id="954" r:id="rId62"/>
    <p:sldId id="955" r:id="rId63"/>
    <p:sldId id="956" r:id="rId64"/>
    <p:sldId id="957" r:id="rId65"/>
    <p:sldId id="958" r:id="rId66"/>
    <p:sldId id="961" r:id="rId67"/>
    <p:sldId id="962" r:id="rId68"/>
    <p:sldId id="960" r:id="rId69"/>
    <p:sldId id="959" r:id="rId70"/>
    <p:sldId id="963" r:id="rId71"/>
    <p:sldId id="965" r:id="rId72"/>
    <p:sldId id="966" r:id="rId73"/>
    <p:sldId id="967" r:id="rId74"/>
    <p:sldId id="968" r:id="rId75"/>
    <p:sldId id="969" r:id="rId76"/>
    <p:sldId id="970" r:id="rId77"/>
    <p:sldId id="971" r:id="rId78"/>
    <p:sldId id="738" r:id="rId79"/>
    <p:sldId id="898" r:id="rId80"/>
  </p:sldIdLst>
  <p:sldSz cx="9144000" cy="6858000" type="screen4x3"/>
  <p:notesSz cx="6735763" cy="9866313"/>
  <p:custShowLst>
    <p:custShow name="Sistemİsletim" id="0">
      <p:sldLst/>
    </p:custShow>
    <p:custShow name="SistemMerkezi" id="1">
      <p:sldLst/>
    </p:custShow>
    <p:custShow name="AlyapiSayisallastirma" id="2">
      <p:sldLst/>
    </p:custShow>
    <p:custShow name="Kadastro" id="3">
      <p:sldLst/>
    </p:custShow>
    <p:custShow name="VeriPaylasim" id="4">
      <p:sldLst/>
    </p:custShow>
    <p:custShow name="YonetimBilgiSistemi" id="5">
      <p:sldLst/>
    </p:custShow>
    <p:custShow name="Tübitak" id="6">
      <p:sldLst/>
    </p:custShow>
  </p:custShowLst>
  <p:defaultTextStyle>
    <a:defPPr>
      <a:defRPr lang="en-US"/>
    </a:defPPr>
    <a:lvl1pPr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900" kern="1200">
        <a:solidFill>
          <a:schemeClr val="tx1"/>
        </a:solidFill>
        <a:latin typeface="Arial" panose="020B0604020202020204" pitchFamily="34" charset="0"/>
        <a:ea typeface="+mn-ea"/>
        <a:cs typeface="+mn-cs"/>
      </a:defRPr>
    </a:lvl5pPr>
    <a:lvl6pPr marL="2286000" algn="l" defTabSz="914400" rtl="0" eaLnBrk="1" latinLnBrk="0" hangingPunct="1">
      <a:defRPr sz="900" kern="1200">
        <a:solidFill>
          <a:schemeClr val="tx1"/>
        </a:solidFill>
        <a:latin typeface="Arial" panose="020B0604020202020204" pitchFamily="34" charset="0"/>
        <a:ea typeface="+mn-ea"/>
        <a:cs typeface="+mn-cs"/>
      </a:defRPr>
    </a:lvl6pPr>
    <a:lvl7pPr marL="2743200" algn="l" defTabSz="914400" rtl="0" eaLnBrk="1" latinLnBrk="0" hangingPunct="1">
      <a:defRPr sz="900" kern="1200">
        <a:solidFill>
          <a:schemeClr val="tx1"/>
        </a:solidFill>
        <a:latin typeface="Arial" panose="020B0604020202020204" pitchFamily="34" charset="0"/>
        <a:ea typeface="+mn-ea"/>
        <a:cs typeface="+mn-cs"/>
      </a:defRPr>
    </a:lvl7pPr>
    <a:lvl8pPr marL="3200400" algn="l" defTabSz="914400" rtl="0" eaLnBrk="1" latinLnBrk="0" hangingPunct="1">
      <a:defRPr sz="900" kern="1200">
        <a:solidFill>
          <a:schemeClr val="tx1"/>
        </a:solidFill>
        <a:latin typeface="Arial" panose="020B0604020202020204" pitchFamily="34" charset="0"/>
        <a:ea typeface="+mn-ea"/>
        <a:cs typeface="+mn-cs"/>
      </a:defRPr>
    </a:lvl8pPr>
    <a:lvl9pPr marL="3657600" algn="l" defTabSz="914400" rtl="0" eaLnBrk="1" latinLnBrk="0" hangingPunct="1">
      <a:defRPr sz="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2F8E"/>
    <a:srgbClr val="003192"/>
    <a:srgbClr val="339933"/>
    <a:srgbClr val="CCECFF"/>
    <a:srgbClr val="B3E2FF"/>
    <a:srgbClr val="E88416"/>
    <a:srgbClr val="E79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4" autoAdjust="0"/>
  </p:normalViewPr>
  <p:slideViewPr>
    <p:cSldViewPr snapToGrid="0">
      <p:cViewPr varScale="1">
        <p:scale>
          <a:sx n="116" d="100"/>
          <a:sy n="116" d="100"/>
        </p:scale>
        <p:origin x="1500"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0" d="100"/>
          <a:sy n="80" d="100"/>
        </p:scale>
        <p:origin x="3930" y="54"/>
      </p:cViewPr>
      <p:guideLst>
        <p:guide orient="horz" pos="3108"/>
        <p:guide pos="212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5150" tIns="47574" rIns="95150" bIns="47574" numCol="1" anchor="t" anchorCtr="0" compatLnSpc="1">
            <a:prstTxWarp prst="textNoShape">
              <a:avLst/>
            </a:prstTxWarp>
          </a:bodyPr>
          <a:lstStyle>
            <a:lvl1pPr defTabSz="951605" eaLnBrk="1" hangingPunct="1">
              <a:defRPr sz="1300">
                <a:latin typeface="Arial" pitchFamily="34" charset="0"/>
              </a:defRPr>
            </a:lvl1pPr>
          </a:lstStyle>
          <a:p>
            <a:pPr>
              <a:defRPr/>
            </a:pPr>
            <a:endParaRPr lang="tr-TR"/>
          </a:p>
        </p:txBody>
      </p:sp>
      <p:sp>
        <p:nvSpPr>
          <p:cNvPr id="389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p:spPr>
        <p:txBody>
          <a:bodyPr vert="horz" wrap="square" lIns="95150" tIns="47574" rIns="95150" bIns="47574" numCol="1" anchor="t" anchorCtr="0" compatLnSpc="1">
            <a:prstTxWarp prst="textNoShape">
              <a:avLst/>
            </a:prstTxWarp>
          </a:bodyPr>
          <a:lstStyle>
            <a:lvl1pPr algn="r" defTabSz="951605" eaLnBrk="1" hangingPunct="1">
              <a:defRPr sz="1300">
                <a:latin typeface="Arial" pitchFamily="34" charset="0"/>
              </a:defRPr>
            </a:lvl1pPr>
          </a:lstStyle>
          <a:p>
            <a:pPr>
              <a:defRPr/>
            </a:pPr>
            <a:endParaRPr lang="tr-TR"/>
          </a:p>
        </p:txBody>
      </p:sp>
      <p:sp>
        <p:nvSpPr>
          <p:cNvPr id="38916" name="Rectangle 4"/>
          <p:cNvSpPr>
            <a:spLocks noGrp="1" noChangeArrowheads="1"/>
          </p:cNvSpPr>
          <p:nvPr>
            <p:ph type="ftr" sz="quarter" idx="2"/>
          </p:nvPr>
        </p:nvSpPr>
        <p:spPr bwMode="auto">
          <a:xfrm>
            <a:off x="1457325" y="9372600"/>
            <a:ext cx="1768475" cy="493713"/>
          </a:xfrm>
          <a:prstGeom prst="rect">
            <a:avLst/>
          </a:prstGeom>
          <a:noFill/>
          <a:ln w="9525">
            <a:noFill/>
            <a:miter lim="800000"/>
            <a:headEnd/>
            <a:tailEnd/>
          </a:ln>
        </p:spPr>
        <p:txBody>
          <a:bodyPr vert="horz" wrap="square" lIns="95150" tIns="47574" rIns="95150" bIns="47574" numCol="1" anchor="b" anchorCtr="0" compatLnSpc="1">
            <a:prstTxWarp prst="textNoShape">
              <a:avLst/>
            </a:prstTxWarp>
          </a:bodyPr>
          <a:lstStyle>
            <a:lvl1pPr defTabSz="951605" eaLnBrk="1" hangingPunct="1">
              <a:defRPr sz="1300">
                <a:latin typeface="Arial" pitchFamily="34" charset="0"/>
              </a:defRPr>
            </a:lvl1pPr>
          </a:lstStyle>
          <a:p>
            <a:pPr>
              <a:defRPr/>
            </a:pPr>
            <a:endParaRPr lang="tr-TR"/>
          </a:p>
        </p:txBody>
      </p:sp>
      <p:sp>
        <p:nvSpPr>
          <p:cNvPr id="38917" name="Rectangle 5"/>
          <p:cNvSpPr>
            <a:spLocks noGrp="1" noChangeArrowheads="1"/>
          </p:cNvSpPr>
          <p:nvPr>
            <p:ph type="sldNum" sz="quarter" idx="3"/>
          </p:nvPr>
        </p:nvSpPr>
        <p:spPr bwMode="auto">
          <a:xfrm>
            <a:off x="5278438" y="9372600"/>
            <a:ext cx="492125" cy="493713"/>
          </a:xfrm>
          <a:prstGeom prst="rect">
            <a:avLst/>
          </a:prstGeom>
          <a:noFill/>
          <a:ln w="9525">
            <a:noFill/>
            <a:miter lim="800000"/>
            <a:headEnd/>
            <a:tailEnd/>
          </a:ln>
        </p:spPr>
        <p:txBody>
          <a:bodyPr vert="horz" wrap="square" lIns="95150" tIns="47574" rIns="95150" bIns="47574" numCol="1" anchor="b" anchorCtr="0" compatLnSpc="1">
            <a:prstTxWarp prst="textNoShape">
              <a:avLst/>
            </a:prstTxWarp>
          </a:bodyPr>
          <a:lstStyle>
            <a:lvl1pPr algn="r" defTabSz="949325" eaLnBrk="1" hangingPunct="1">
              <a:defRPr sz="1300"/>
            </a:lvl1pPr>
          </a:lstStyle>
          <a:p>
            <a:pPr>
              <a:defRPr/>
            </a:pPr>
            <a:fld id="{CCA760EE-9184-4C7F-90A4-EFCF37D95B62}" type="slidenum">
              <a:rPr lang="en-US" altLang="tr-TR"/>
              <a:pPr>
                <a:defRPr/>
              </a:pPr>
              <a:t>‹#›</a:t>
            </a:fld>
            <a:endParaRPr lang="en-US" altLang="tr-TR"/>
          </a:p>
        </p:txBody>
      </p:sp>
      <p:pic>
        <p:nvPicPr>
          <p:cNvPr id="5126" name="Picture 6" descr="g222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0900" y="9378950"/>
            <a:ext cx="8048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 Box 7"/>
          <p:cNvSpPr txBox="1">
            <a:spLocks noChangeArrowheads="1"/>
          </p:cNvSpPr>
          <p:nvPr/>
        </p:nvSpPr>
        <p:spPr bwMode="auto">
          <a:xfrm>
            <a:off x="1989138" y="9578975"/>
            <a:ext cx="3298825" cy="296863"/>
          </a:xfrm>
          <a:prstGeom prst="rect">
            <a:avLst/>
          </a:prstGeom>
          <a:noFill/>
          <a:ln>
            <a:noFill/>
          </a:ln>
          <a:extLst/>
        </p:spPr>
        <p:txBody>
          <a:bodyPr wrap="none" lIns="95150" tIns="47574" rIns="95150" bIns="47574">
            <a:spAutoFit/>
          </a:bodyPr>
          <a:lstStyle>
            <a:lvl1pPr defTabSz="960438">
              <a:defRPr sz="900">
                <a:solidFill>
                  <a:schemeClr val="tx1"/>
                </a:solidFill>
                <a:latin typeface="Arial" panose="020B0604020202020204" pitchFamily="34" charset="0"/>
              </a:defRPr>
            </a:lvl1pPr>
            <a:lvl2pPr marL="742950" indent="-285750" defTabSz="960438">
              <a:defRPr sz="900">
                <a:solidFill>
                  <a:schemeClr val="tx1"/>
                </a:solidFill>
                <a:latin typeface="Arial" panose="020B0604020202020204" pitchFamily="34" charset="0"/>
              </a:defRPr>
            </a:lvl2pPr>
            <a:lvl3pPr marL="1143000" indent="-228600" defTabSz="960438">
              <a:defRPr sz="900">
                <a:solidFill>
                  <a:schemeClr val="tx1"/>
                </a:solidFill>
                <a:latin typeface="Arial" panose="020B0604020202020204" pitchFamily="34" charset="0"/>
              </a:defRPr>
            </a:lvl3pPr>
            <a:lvl4pPr marL="1600200" indent="-228600" defTabSz="960438">
              <a:defRPr sz="900">
                <a:solidFill>
                  <a:schemeClr val="tx1"/>
                </a:solidFill>
                <a:latin typeface="Arial" panose="020B0604020202020204" pitchFamily="34" charset="0"/>
              </a:defRPr>
            </a:lvl4pPr>
            <a:lvl5pPr marL="2057400" indent="-228600" defTabSz="960438">
              <a:defRPr sz="900">
                <a:solidFill>
                  <a:schemeClr val="tx1"/>
                </a:solidFill>
                <a:latin typeface="Arial" panose="020B0604020202020204" pitchFamily="34" charset="0"/>
              </a:defRPr>
            </a:lvl5pPr>
            <a:lvl6pPr marL="2514600" indent="-228600" defTabSz="960438" eaLnBrk="0" fontAlgn="base" hangingPunct="0">
              <a:spcBef>
                <a:spcPct val="0"/>
              </a:spcBef>
              <a:spcAft>
                <a:spcPct val="0"/>
              </a:spcAft>
              <a:defRPr sz="900">
                <a:solidFill>
                  <a:schemeClr val="tx1"/>
                </a:solidFill>
                <a:latin typeface="Arial" panose="020B0604020202020204" pitchFamily="34" charset="0"/>
              </a:defRPr>
            </a:lvl6pPr>
            <a:lvl7pPr marL="2971800" indent="-228600" defTabSz="960438" eaLnBrk="0" fontAlgn="base" hangingPunct="0">
              <a:spcBef>
                <a:spcPct val="0"/>
              </a:spcBef>
              <a:spcAft>
                <a:spcPct val="0"/>
              </a:spcAft>
              <a:defRPr sz="900">
                <a:solidFill>
                  <a:schemeClr val="tx1"/>
                </a:solidFill>
                <a:latin typeface="Arial" panose="020B0604020202020204" pitchFamily="34" charset="0"/>
              </a:defRPr>
            </a:lvl7pPr>
            <a:lvl8pPr marL="3429000" indent="-228600" defTabSz="960438" eaLnBrk="0" fontAlgn="base" hangingPunct="0">
              <a:spcBef>
                <a:spcPct val="0"/>
              </a:spcBef>
              <a:spcAft>
                <a:spcPct val="0"/>
              </a:spcAft>
              <a:defRPr sz="900">
                <a:solidFill>
                  <a:schemeClr val="tx1"/>
                </a:solidFill>
                <a:latin typeface="Arial" panose="020B0604020202020204" pitchFamily="34" charset="0"/>
              </a:defRPr>
            </a:lvl8pPr>
            <a:lvl9pPr marL="3886200" indent="-228600" defTabSz="960438" eaLnBrk="0" fontAlgn="base" hangingPunct="0">
              <a:spcBef>
                <a:spcPct val="0"/>
              </a:spcBef>
              <a:spcAft>
                <a:spcPct val="0"/>
              </a:spcAft>
              <a:defRPr sz="900">
                <a:solidFill>
                  <a:schemeClr val="tx1"/>
                </a:solidFill>
                <a:latin typeface="Arial" panose="020B0604020202020204" pitchFamily="34" charset="0"/>
              </a:defRPr>
            </a:lvl9pPr>
          </a:lstStyle>
          <a:p>
            <a:pPr eaLnBrk="1" hangingPunct="1"/>
            <a:r>
              <a:rPr lang="en-US" altLang="tr-TR" sz="1300">
                <a:latin typeface="Tahoma" panose="020B0604030504040204" pitchFamily="34" charset="0"/>
              </a:rPr>
              <a:t>TÜBİTAK/UEKAE tarafından hazırlanmıştır.</a:t>
            </a:r>
            <a:r>
              <a:rPr lang="en-US" altLang="tr-TR" sz="1000">
                <a:latin typeface="Tahoma" panose="020B0604030504040204" pitchFamily="34" charset="0"/>
              </a:rPr>
              <a:t> </a:t>
            </a:r>
            <a:endParaRPr lang="tr-TR" altLang="tr-TR" sz="1000">
              <a:latin typeface="Tahoma" panose="020B0604030504040204" pitchFamily="34" charset="0"/>
            </a:endParaRPr>
          </a:p>
        </p:txBody>
      </p:sp>
      <p:pic>
        <p:nvPicPr>
          <p:cNvPr id="5128" name="Picture 8" descr="logo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5" y="9105900"/>
            <a:ext cx="7794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48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5150" tIns="47574" rIns="95150" bIns="47574" numCol="1" anchor="t" anchorCtr="0" compatLnSpc="1">
            <a:prstTxWarp prst="textNoShape">
              <a:avLst/>
            </a:prstTxWarp>
          </a:bodyPr>
          <a:lstStyle>
            <a:lvl1pPr defTabSz="951605" eaLnBrk="1" hangingPunct="1">
              <a:defRPr sz="1300">
                <a:latin typeface="Arial" pitchFamily="34" charset="0"/>
              </a:defRPr>
            </a:lvl1pPr>
          </a:lstStyle>
          <a:p>
            <a:pPr>
              <a:defRPr/>
            </a:pPr>
            <a:endParaRPr lang="tr-TR"/>
          </a:p>
        </p:txBody>
      </p:sp>
      <p:sp>
        <p:nvSpPr>
          <p:cNvPr id="5123" name="Rectangle 3"/>
          <p:cNvSpPr>
            <a:spLocks noGrp="1" noChangeArrowheads="1"/>
          </p:cNvSpPr>
          <p:nvPr>
            <p:ph type="dt" idx="1"/>
          </p:nvPr>
        </p:nvSpPr>
        <p:spPr bwMode="auto">
          <a:xfrm>
            <a:off x="3814763" y="0"/>
            <a:ext cx="2919412" cy="493713"/>
          </a:xfrm>
          <a:prstGeom prst="rect">
            <a:avLst/>
          </a:prstGeom>
          <a:noFill/>
          <a:ln w="9525">
            <a:noFill/>
            <a:miter lim="800000"/>
            <a:headEnd/>
            <a:tailEnd/>
          </a:ln>
        </p:spPr>
        <p:txBody>
          <a:bodyPr vert="horz" wrap="square" lIns="95150" tIns="47574" rIns="95150" bIns="47574" numCol="1" anchor="t" anchorCtr="0" compatLnSpc="1">
            <a:prstTxWarp prst="textNoShape">
              <a:avLst/>
            </a:prstTxWarp>
          </a:bodyPr>
          <a:lstStyle>
            <a:lvl1pPr algn="r" defTabSz="951605" eaLnBrk="1" hangingPunct="1">
              <a:defRPr sz="1300">
                <a:latin typeface="Arial" pitchFamily="34" charset="0"/>
              </a:defRPr>
            </a:lvl1pPr>
          </a:lstStyle>
          <a:p>
            <a:pPr>
              <a:defRPr/>
            </a:pPr>
            <a:endParaRPr lang="tr-TR"/>
          </a:p>
        </p:txBody>
      </p:sp>
      <p:sp>
        <p:nvSpPr>
          <p:cNvPr id="4100" name="Rectangle 4"/>
          <p:cNvSpPr>
            <a:spLocks noGrp="1" noRot="1" noChangeAspect="1" noChangeArrowheads="1" noTextEdit="1"/>
          </p:cNvSpPr>
          <p:nvPr>
            <p:ph type="sldImg" idx="2"/>
          </p:nvPr>
        </p:nvSpPr>
        <p:spPr bwMode="auto">
          <a:xfrm>
            <a:off x="903288" y="741363"/>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6275" y="4687888"/>
            <a:ext cx="5386388" cy="4437062"/>
          </a:xfrm>
          <a:prstGeom prst="rect">
            <a:avLst/>
          </a:prstGeom>
          <a:noFill/>
          <a:ln w="9525">
            <a:noFill/>
            <a:miter lim="800000"/>
            <a:headEnd/>
            <a:tailEnd/>
          </a:ln>
        </p:spPr>
        <p:txBody>
          <a:bodyPr vert="horz" wrap="square" lIns="95150" tIns="47574" rIns="95150" bIns="475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372600"/>
            <a:ext cx="2919413" cy="492125"/>
          </a:xfrm>
          <a:prstGeom prst="rect">
            <a:avLst/>
          </a:prstGeom>
          <a:noFill/>
          <a:ln w="9525">
            <a:noFill/>
            <a:miter lim="800000"/>
            <a:headEnd/>
            <a:tailEnd/>
          </a:ln>
        </p:spPr>
        <p:txBody>
          <a:bodyPr vert="horz" wrap="square" lIns="95150" tIns="47574" rIns="95150" bIns="47574" numCol="1" anchor="b" anchorCtr="0" compatLnSpc="1">
            <a:prstTxWarp prst="textNoShape">
              <a:avLst/>
            </a:prstTxWarp>
          </a:bodyPr>
          <a:lstStyle>
            <a:lvl1pPr defTabSz="951605" eaLnBrk="1" hangingPunct="1">
              <a:defRPr sz="1300">
                <a:latin typeface="Arial" pitchFamily="34" charset="0"/>
              </a:defRPr>
            </a:lvl1pPr>
          </a:lstStyle>
          <a:p>
            <a:pPr>
              <a:defRPr/>
            </a:pPr>
            <a:endParaRPr lang="tr-TR"/>
          </a:p>
        </p:txBody>
      </p:sp>
      <p:sp>
        <p:nvSpPr>
          <p:cNvPr id="5127" name="Rectangle 7"/>
          <p:cNvSpPr>
            <a:spLocks noGrp="1" noChangeArrowheads="1"/>
          </p:cNvSpPr>
          <p:nvPr>
            <p:ph type="sldNum" sz="quarter" idx="5"/>
          </p:nvPr>
        </p:nvSpPr>
        <p:spPr bwMode="auto">
          <a:xfrm>
            <a:off x="3814763" y="9372600"/>
            <a:ext cx="2919412" cy="492125"/>
          </a:xfrm>
          <a:prstGeom prst="rect">
            <a:avLst/>
          </a:prstGeom>
          <a:noFill/>
          <a:ln w="9525">
            <a:noFill/>
            <a:miter lim="800000"/>
            <a:headEnd/>
            <a:tailEnd/>
          </a:ln>
        </p:spPr>
        <p:txBody>
          <a:bodyPr vert="horz" wrap="square" lIns="95150" tIns="47574" rIns="95150" bIns="47574" numCol="1" anchor="b" anchorCtr="0" compatLnSpc="1">
            <a:prstTxWarp prst="textNoShape">
              <a:avLst/>
            </a:prstTxWarp>
          </a:bodyPr>
          <a:lstStyle>
            <a:lvl1pPr algn="r" defTabSz="949325" eaLnBrk="1" hangingPunct="1">
              <a:defRPr sz="1300"/>
            </a:lvl1pPr>
          </a:lstStyle>
          <a:p>
            <a:pPr>
              <a:defRPr/>
            </a:pPr>
            <a:fld id="{A2563FA5-253F-4529-90BE-AB4F40F21F70}" type="slidenum">
              <a:rPr lang="en-US" altLang="tr-TR"/>
              <a:pPr>
                <a:defRPr/>
              </a:pPr>
              <a:t>‹#›</a:t>
            </a:fld>
            <a:endParaRPr lang="en-US" altLang="tr-TR"/>
          </a:p>
        </p:txBody>
      </p:sp>
    </p:spTree>
    <p:extLst>
      <p:ext uri="{BB962C8B-B14F-4D97-AF65-F5344CB8AC3E}">
        <p14:creationId xmlns:p14="http://schemas.microsoft.com/office/powerpoint/2010/main" val="432965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Rectangle 7"/>
          <p:cNvSpPr/>
          <p:nvPr/>
        </p:nvSpPr>
        <p:spPr>
          <a:xfrm>
            <a:off x="0" y="977900"/>
            <a:ext cx="533400" cy="228600"/>
          </a:xfrm>
          <a:prstGeom prst="rect">
            <a:avLst/>
          </a:prstGeom>
          <a:solidFill>
            <a:srgbClr val="002F8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8"/>
          <p:cNvSpPr/>
          <p:nvPr/>
        </p:nvSpPr>
        <p:spPr>
          <a:xfrm>
            <a:off x="590550" y="977900"/>
            <a:ext cx="8553450" cy="228600"/>
          </a:xfrm>
          <a:prstGeom prst="rect">
            <a:avLst/>
          </a:prstGeom>
          <a:solidFill>
            <a:srgbClr val="E8841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pic>
        <p:nvPicPr>
          <p:cNvPr id="6" name="Picture 2" descr="T.C. Çevre ve Şehircilik Bakanlığı"/>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150" y="180975"/>
            <a:ext cx="1220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
          <p:cNvSpPr/>
          <p:nvPr userDrawn="1"/>
        </p:nvSpPr>
        <p:spPr>
          <a:xfrm>
            <a:off x="1293551" y="146343"/>
            <a:ext cx="6569875" cy="830997"/>
          </a:xfrm>
          <a:prstGeom prst="rect">
            <a:avLst/>
          </a:prstGeom>
          <a:noFill/>
          <a:effectLst>
            <a:outerShdw blurRad="127000" dist="330200" dir="5400000" sx="33000" sy="33000" algn="ctr" rotWithShape="0">
              <a:srgbClr val="0070C0">
                <a:alpha val="79000"/>
              </a:srgbClr>
            </a:outerShdw>
          </a:effectLst>
          <a:scene3d>
            <a:camera prst="orthographicFront"/>
            <a:lightRig rig="glow" dir="tl">
              <a:rot lat="0" lon="0" rev="5400000"/>
            </a:lightRig>
          </a:scene3d>
          <a:sp3d>
            <a:bevelB w="114300" prst="artDeco"/>
          </a:sp3d>
        </p:spPr>
        <p:txBody>
          <a:bodyPr wrap="none">
            <a:spAutoFit/>
            <a:sp3d contourW="12700">
              <a:bevelT w="25400" h="25400"/>
              <a:contourClr>
                <a:schemeClr val="accent6">
                  <a:shade val="73000"/>
                </a:schemeClr>
              </a:contourClr>
            </a:sp3d>
          </a:bodyPr>
          <a:lstStyle/>
          <a:p>
            <a:pPr algn="ctr" eaLnBrk="1" hangingPunct="1">
              <a:defRPr/>
            </a:pPr>
            <a:r>
              <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ÇEVRE VE ŞEHİRCİLİK BAKANLIĞI</a:t>
            </a:r>
          </a:p>
          <a:p>
            <a:pPr algn="ctr" eaLnBrk="1" hangingPunct="1">
              <a:defRPr/>
            </a:pPr>
            <a:r>
              <a:rPr lang="tr-TR" sz="2400" b="1" dirty="0">
                <a:ln w="11430"/>
                <a:solidFill>
                  <a:srgbClr val="003192"/>
                </a:solidFill>
                <a:effectLst>
                  <a:outerShdw blurRad="80000" dist="40000" dir="5040000" algn="tl">
                    <a:srgbClr val="000000">
                      <a:alpha val="30000"/>
                    </a:srgbClr>
                  </a:outerShdw>
                </a:effectLst>
              </a:rPr>
              <a:t>TAPU VE KADASTRO GENEL MÜDÜRLÜĞÜ</a:t>
            </a:r>
            <a:endParaRPr lang="en-US" sz="2400" b="1" dirty="0">
              <a:ln w="11430"/>
              <a:solidFill>
                <a:srgbClr val="003192"/>
              </a:solidFill>
              <a:effectLst>
                <a:outerShdw blurRad="80000" dist="40000" dir="5040000" algn="tl">
                  <a:srgbClr val="000000">
                    <a:alpha val="30000"/>
                  </a:srgbClr>
                </a:outerShdw>
              </a:effectLst>
            </a:endParaRPr>
          </a:p>
        </p:txBody>
      </p:sp>
      <p:pic>
        <p:nvPicPr>
          <p:cNvPr id="9" name="Resim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28000" y="15875"/>
            <a:ext cx="9683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4"/>
          <p:cNvGrpSpPr>
            <a:grpSpLocks/>
          </p:cNvGrpSpPr>
          <p:nvPr userDrawn="1"/>
        </p:nvGrpSpPr>
        <p:grpSpPr bwMode="auto">
          <a:xfrm>
            <a:off x="0" y="6237288"/>
            <a:ext cx="9144000" cy="65087"/>
            <a:chOff x="-12" y="3963"/>
            <a:chExt cx="5645" cy="68"/>
          </a:xfrm>
        </p:grpSpPr>
        <p:sp>
          <p:nvSpPr>
            <p:cNvPr id="11" name="Rectangle 15"/>
            <p:cNvSpPr>
              <a:spLocks noChangeArrowheads="1"/>
            </p:cNvSpPr>
            <p:nvPr userDrawn="1"/>
          </p:nvSpPr>
          <p:spPr bwMode="auto">
            <a:xfrm>
              <a:off x="-12" y="3963"/>
              <a:ext cx="581" cy="68"/>
            </a:xfrm>
            <a:prstGeom prst="rect">
              <a:avLst/>
            </a:prstGeom>
            <a:solidFill>
              <a:srgbClr val="0033CC"/>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defRPr/>
              </a:pPr>
              <a:endParaRPr lang="tr-TR" altLang="tr-TR" smtClean="0"/>
            </a:p>
          </p:txBody>
        </p:sp>
        <p:sp>
          <p:nvSpPr>
            <p:cNvPr id="12" name="Rectangle 16"/>
            <p:cNvSpPr>
              <a:spLocks noChangeArrowheads="1"/>
            </p:cNvSpPr>
            <p:nvPr userDrawn="1"/>
          </p:nvSpPr>
          <p:spPr bwMode="auto">
            <a:xfrm>
              <a:off x="543" y="3963"/>
              <a:ext cx="581" cy="68"/>
            </a:xfrm>
            <a:prstGeom prst="rect">
              <a:avLst/>
            </a:prstGeom>
            <a:solidFill>
              <a:srgbClr val="FF9933"/>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a:defRPr/>
              </a:pPr>
              <a:endParaRPr lang="tr-TR" altLang="tr-TR" b="1" smtClean="0">
                <a:latin typeface="Verdana" panose="020B0604030504040204" pitchFamily="34" charset="0"/>
              </a:endParaRPr>
            </a:p>
          </p:txBody>
        </p:sp>
        <p:sp>
          <p:nvSpPr>
            <p:cNvPr id="13" name="Rectangle 17"/>
            <p:cNvSpPr>
              <a:spLocks noChangeArrowheads="1"/>
            </p:cNvSpPr>
            <p:nvPr userDrawn="1"/>
          </p:nvSpPr>
          <p:spPr bwMode="auto">
            <a:xfrm>
              <a:off x="1110" y="3963"/>
              <a:ext cx="581" cy="68"/>
            </a:xfrm>
            <a:prstGeom prst="rect">
              <a:avLst/>
            </a:prstGeom>
            <a:solidFill>
              <a:schemeClr val="bg1">
                <a:lumMod val="65000"/>
              </a:schemeClr>
            </a:solidFill>
            <a:ln w="9525">
              <a:noFill/>
              <a:miter lim="800000"/>
              <a:headEnd/>
              <a:tailEnd/>
            </a:ln>
          </p:spPr>
          <p:txBody>
            <a:bodyPr wrap="none" anchor="ctr"/>
            <a:lstStyle/>
            <a:p>
              <a:pPr algn="ctr">
                <a:defRPr/>
              </a:pPr>
              <a:r>
                <a:rPr lang="tr-TR" b="1">
                  <a:solidFill>
                    <a:srgbClr val="91002C"/>
                  </a:solidFill>
                  <a:latin typeface="Verdana" pitchFamily="34" charset="0"/>
                </a:rPr>
                <a:t> </a:t>
              </a:r>
            </a:p>
          </p:txBody>
        </p:sp>
        <p:sp>
          <p:nvSpPr>
            <p:cNvPr id="14" name="Rectangle 18"/>
            <p:cNvSpPr>
              <a:spLocks noChangeArrowheads="1"/>
            </p:cNvSpPr>
            <p:nvPr userDrawn="1"/>
          </p:nvSpPr>
          <p:spPr bwMode="auto">
            <a:xfrm>
              <a:off x="1677" y="3963"/>
              <a:ext cx="582" cy="68"/>
            </a:xfrm>
            <a:prstGeom prst="rect">
              <a:avLst/>
            </a:prstGeom>
            <a:solidFill>
              <a:schemeClr val="bg1">
                <a:lumMod val="75000"/>
              </a:schemeClr>
            </a:solidFill>
            <a:ln w="9525">
              <a:noFill/>
              <a:miter lim="800000"/>
              <a:headEnd/>
              <a:tailEnd/>
            </a:ln>
          </p:spPr>
          <p:txBody>
            <a:bodyPr wrap="none" anchor="ctr"/>
            <a:lstStyle/>
            <a:p>
              <a:pPr>
                <a:defRPr/>
              </a:pPr>
              <a:endParaRPr lang="tr-TR">
                <a:latin typeface="Arial" charset="0"/>
              </a:endParaRPr>
            </a:p>
          </p:txBody>
        </p:sp>
        <p:sp>
          <p:nvSpPr>
            <p:cNvPr id="15" name="Rectangle 19"/>
            <p:cNvSpPr>
              <a:spLocks noChangeArrowheads="1"/>
            </p:cNvSpPr>
            <p:nvPr userDrawn="1"/>
          </p:nvSpPr>
          <p:spPr bwMode="auto">
            <a:xfrm>
              <a:off x="2244" y="3963"/>
              <a:ext cx="3389" cy="68"/>
            </a:xfrm>
            <a:prstGeom prst="rect">
              <a:avLst/>
            </a:prstGeom>
            <a:solidFill>
              <a:schemeClr val="bg1">
                <a:lumMod val="85000"/>
              </a:schemeClr>
            </a:solidFill>
            <a:ln w="9525">
              <a:noFill/>
              <a:miter lim="800000"/>
              <a:headEnd/>
              <a:tailEnd/>
            </a:ln>
          </p:spPr>
          <p:txBody>
            <a:bodyPr wrap="none" anchor="ctr"/>
            <a:lstStyle/>
            <a:p>
              <a:pPr>
                <a:defRPr/>
              </a:pPr>
              <a:endParaRPr lang="tr-TR">
                <a:latin typeface="Arial" charset="0"/>
              </a:endParaRPr>
            </a:p>
          </p:txBody>
        </p:sp>
      </p:grpSp>
      <p:sp>
        <p:nvSpPr>
          <p:cNvPr id="16" name="18 Metin kutusu"/>
          <p:cNvSpPr txBox="1">
            <a:spLocks noChangeArrowheads="1"/>
          </p:cNvSpPr>
          <p:nvPr userDrawn="1"/>
        </p:nvSpPr>
        <p:spPr bwMode="auto">
          <a:xfrm>
            <a:off x="655638" y="6429375"/>
            <a:ext cx="571500" cy="231775"/>
          </a:xfrm>
          <a:prstGeom prst="rect">
            <a:avLst/>
          </a:prstGeom>
          <a:noFill/>
          <a:ln>
            <a:noFill/>
          </a:ln>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defRPr/>
            </a:pPr>
            <a:fld id="{E5786A3D-50B7-4419-BBCB-62F545A7E863}" type="slidenum">
              <a:rPr lang="tr-TR" altLang="tr-TR" smtClean="0"/>
              <a:pPr>
                <a:defRPr/>
              </a:pPr>
              <a:t>‹#›</a:t>
            </a:fld>
            <a:endParaRPr lang="tr-TR" altLang="tr-TR" smtClean="0"/>
          </a:p>
        </p:txBody>
      </p:sp>
      <p:sp>
        <p:nvSpPr>
          <p:cNvPr id="17" name="Metin kutusu 1"/>
          <p:cNvSpPr txBox="1">
            <a:spLocks noChangeArrowheads="1"/>
          </p:cNvSpPr>
          <p:nvPr userDrawn="1"/>
        </p:nvSpPr>
        <p:spPr bwMode="auto">
          <a:xfrm>
            <a:off x="7389813" y="6407150"/>
            <a:ext cx="1684337" cy="230188"/>
          </a:xfrm>
          <a:prstGeom prst="rect">
            <a:avLst/>
          </a:prstGeom>
          <a:noFill/>
          <a:ln>
            <a:noFill/>
          </a:ln>
          <a:extLst/>
        </p:spPr>
        <p:txBody>
          <a:bodyPr wrap="non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defRPr/>
            </a:pPr>
            <a:r>
              <a:rPr lang="tr-TR" b="1" dirty="0" smtClean="0"/>
              <a:t>Davut GÜNEY</a:t>
            </a:r>
            <a:r>
              <a:rPr lang="en-US" b="1" dirty="0" smtClean="0"/>
              <a:t> – </a:t>
            </a:r>
            <a:r>
              <a:rPr lang="en-US" b="1" dirty="0" err="1" smtClean="0"/>
              <a:t>Şubat</a:t>
            </a:r>
            <a:r>
              <a:rPr lang="en-US" b="1" dirty="0" smtClean="0"/>
              <a:t> 201</a:t>
            </a:r>
            <a:r>
              <a:rPr lang="tr-TR" b="1" dirty="0" smtClean="0"/>
              <a:t>5</a:t>
            </a:r>
            <a:endParaRPr lang="tr-TR" dirty="0" smtClean="0"/>
          </a:p>
        </p:txBody>
      </p:sp>
      <p:sp>
        <p:nvSpPr>
          <p:cNvPr id="18" name="Metin kutusu 18"/>
          <p:cNvSpPr txBox="1">
            <a:spLocks noChangeArrowheads="1"/>
          </p:cNvSpPr>
          <p:nvPr userDrawn="1"/>
        </p:nvSpPr>
        <p:spPr bwMode="auto">
          <a:xfrm>
            <a:off x="3597275" y="6407150"/>
            <a:ext cx="1960563" cy="230188"/>
          </a:xfrm>
          <a:prstGeom prst="rect">
            <a:avLst/>
          </a:prstGeom>
          <a:noFill/>
          <a:ln>
            <a:noFill/>
          </a:ln>
          <a:extLst/>
        </p:spPr>
        <p:txBody>
          <a:bodyPr wrap="non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defRPr/>
            </a:pPr>
            <a:r>
              <a:rPr lang="en-US" b="1" dirty="0" smtClean="0"/>
              <a:t>Tapu ve Kadastro Genel Müdürü</a:t>
            </a:r>
            <a:endParaRPr lang="tr-TR" dirty="0" smtClean="0"/>
          </a:p>
        </p:txBody>
      </p:sp>
      <p:sp>
        <p:nvSpPr>
          <p:cNvPr id="8" name="Content Placeholder 7"/>
          <p:cNvSpPr>
            <a:spLocks noGrp="1"/>
          </p:cNvSpPr>
          <p:nvPr>
            <p:ph sz="quarter" idx="1"/>
          </p:nvPr>
        </p:nvSpPr>
        <p:spPr>
          <a:xfrm>
            <a:off x="587481" y="1616978"/>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975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 name="Resim 17"/>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5437" y="19906"/>
            <a:ext cx="887516" cy="834323"/>
          </a:xfrm>
          <a:prstGeom prst="rect">
            <a:avLst/>
          </a:prstGeom>
        </p:spPr>
      </p:pic>
      <p:sp>
        <p:nvSpPr>
          <p:cNvPr id="4" name="Rectangle 8"/>
          <p:cNvSpPr/>
          <p:nvPr/>
        </p:nvSpPr>
        <p:spPr>
          <a:xfrm>
            <a:off x="0" y="890803"/>
            <a:ext cx="9144000" cy="125198"/>
          </a:xfrm>
          <a:prstGeom prst="rect">
            <a:avLst/>
          </a:prstGeom>
          <a:solidFill>
            <a:srgbClr val="C0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pic>
        <p:nvPicPr>
          <p:cNvPr id="5" name="Picture 2" descr="T.C. Çevre ve Şehircilik Bakanlığı"/>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198" y="146343"/>
            <a:ext cx="1220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
          <p:cNvSpPr/>
          <p:nvPr userDrawn="1"/>
        </p:nvSpPr>
        <p:spPr>
          <a:xfrm>
            <a:off x="1806421" y="146343"/>
            <a:ext cx="5544145" cy="707886"/>
          </a:xfrm>
          <a:prstGeom prst="rect">
            <a:avLst/>
          </a:prstGeom>
          <a:noFill/>
          <a:effectLst>
            <a:outerShdw blurRad="127000" dist="330200" dir="5400000" sx="33000" sy="33000" algn="ctr" rotWithShape="0">
              <a:srgbClr val="0070C0">
                <a:alpha val="79000"/>
              </a:srgbClr>
            </a:outerShdw>
          </a:effectLst>
          <a:scene3d>
            <a:camera prst="orthographicFront"/>
            <a:lightRig rig="glow" dir="tl">
              <a:rot lat="0" lon="0" rev="5400000"/>
            </a:lightRig>
          </a:scene3d>
          <a:sp3d>
            <a:bevelB w="114300" prst="artDeco"/>
          </a:sp3d>
        </p:spPr>
        <p:txBody>
          <a:bodyPr wrap="none">
            <a:spAutoFit/>
            <a:sp3d contourW="12700">
              <a:bevelT w="25400" h="25400"/>
              <a:contourClr>
                <a:schemeClr val="accent6">
                  <a:shade val="73000"/>
                </a:schemeClr>
              </a:contourClr>
            </a:sp3d>
          </a:bodyPr>
          <a:lstStyle/>
          <a:p>
            <a:pPr algn="ctr" eaLnBrk="1" hangingPunct="1">
              <a:defRPr/>
            </a:pPr>
            <a:r>
              <a:rPr lang="tr-TR" sz="2000" b="1" dirty="0" smtClean="0">
                <a:ln w="11430"/>
                <a:solidFill>
                  <a:srgbClr val="002060"/>
                </a:solidFill>
                <a:effectLst>
                  <a:outerShdw blurRad="80000" dist="40000" dir="5040000" algn="tl">
                    <a:srgbClr val="C00000">
                      <a:alpha val="30000"/>
                    </a:srgbClr>
                  </a:outerShdw>
                </a:effectLst>
                <a:latin typeface="Times New Roman" panose="02020603050405020304" pitchFamily="18" charset="0"/>
                <a:cs typeface="Times New Roman" panose="02020603050405020304" pitchFamily="18" charset="0"/>
              </a:rPr>
              <a:t>TAPU </a:t>
            </a:r>
            <a:r>
              <a:rPr lang="tr-TR" sz="2000" b="1" dirty="0">
                <a:ln w="11430"/>
                <a:solidFill>
                  <a:srgbClr val="002060"/>
                </a:solidFill>
                <a:effectLst>
                  <a:outerShdw blurRad="80000" dist="40000" dir="5040000" algn="tl">
                    <a:srgbClr val="C00000">
                      <a:alpha val="30000"/>
                    </a:srgbClr>
                  </a:outerShdw>
                </a:effectLst>
                <a:latin typeface="Times New Roman" panose="02020603050405020304" pitchFamily="18" charset="0"/>
                <a:cs typeface="Times New Roman" panose="02020603050405020304" pitchFamily="18" charset="0"/>
              </a:rPr>
              <a:t>VE KADASTRO GENEL </a:t>
            </a:r>
            <a:r>
              <a:rPr lang="tr-TR" sz="2000" b="1" dirty="0" smtClean="0">
                <a:ln w="11430"/>
                <a:solidFill>
                  <a:srgbClr val="002060"/>
                </a:solidFill>
                <a:effectLst>
                  <a:outerShdw blurRad="80000" dist="40000" dir="5040000" algn="tl">
                    <a:srgbClr val="C00000">
                      <a:alpha val="30000"/>
                    </a:srgbClr>
                  </a:outerShdw>
                </a:effectLst>
                <a:latin typeface="Times New Roman" panose="02020603050405020304" pitchFamily="18" charset="0"/>
                <a:cs typeface="Times New Roman" panose="02020603050405020304" pitchFamily="18" charset="0"/>
              </a:rPr>
              <a:t>MÜDÜRLÜĞÜ</a:t>
            </a:r>
          </a:p>
          <a:p>
            <a:pPr algn="ctr" eaLnBrk="1" hangingPunct="1">
              <a:defRPr/>
            </a:pPr>
            <a:r>
              <a:rPr lang="tr-TR" sz="2000" b="1" dirty="0" smtClean="0">
                <a:ln w="11430"/>
                <a:solidFill>
                  <a:srgbClr val="002060"/>
                </a:solidFill>
                <a:effectLst>
                  <a:outerShdw blurRad="80000" dist="40000" dir="5040000" algn="tl">
                    <a:srgbClr val="C00000">
                      <a:alpha val="30000"/>
                    </a:srgbClr>
                  </a:outerShdw>
                </a:effectLst>
                <a:latin typeface="Times New Roman" panose="02020603050405020304" pitchFamily="18" charset="0"/>
                <a:cs typeface="Times New Roman" panose="02020603050405020304" pitchFamily="18" charset="0"/>
              </a:rPr>
              <a:t>ARŞİV DAİRESİ BAŞKANLIĞI</a:t>
            </a:r>
            <a:endParaRPr lang="en-US" sz="2000" b="1" dirty="0">
              <a:ln w="11430"/>
              <a:solidFill>
                <a:srgbClr val="002060"/>
              </a:solidFill>
              <a:effectLst>
                <a:outerShdw blurRad="80000" dist="40000" dir="5040000" algn="tl">
                  <a:srgbClr val="C00000">
                    <a:alpha val="30000"/>
                  </a:srgbClr>
                </a:outerShdw>
              </a:effectLst>
              <a:latin typeface="Times New Roman" panose="02020603050405020304" pitchFamily="18" charset="0"/>
              <a:cs typeface="Times New Roman" panose="02020603050405020304" pitchFamily="18" charset="0"/>
            </a:endParaRPr>
          </a:p>
        </p:txBody>
      </p:sp>
      <p:sp>
        <p:nvSpPr>
          <p:cNvPr id="9" name="Rectangle 15"/>
          <p:cNvSpPr>
            <a:spLocks noChangeArrowheads="1"/>
          </p:cNvSpPr>
          <p:nvPr userDrawn="1"/>
        </p:nvSpPr>
        <p:spPr bwMode="auto">
          <a:xfrm flipV="1">
            <a:off x="0" y="6534235"/>
            <a:ext cx="9144000" cy="45719"/>
          </a:xfrm>
          <a:prstGeom prst="rect">
            <a:avLst/>
          </a:prstGeom>
          <a:solidFill>
            <a:srgbClr val="C00000"/>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defRPr/>
            </a:pPr>
            <a:endParaRPr lang="tr-TR" altLang="tr-TR" smtClean="0"/>
          </a:p>
        </p:txBody>
      </p:sp>
      <p:sp>
        <p:nvSpPr>
          <p:cNvPr id="14" name="18 Metin kutusu"/>
          <p:cNvSpPr txBox="1">
            <a:spLocks noChangeArrowheads="1"/>
          </p:cNvSpPr>
          <p:nvPr userDrawn="1"/>
        </p:nvSpPr>
        <p:spPr bwMode="auto">
          <a:xfrm>
            <a:off x="57150" y="6582101"/>
            <a:ext cx="571500" cy="231775"/>
          </a:xfrm>
          <a:prstGeom prst="rect">
            <a:avLst/>
          </a:prstGeom>
          <a:noFill/>
          <a:ln>
            <a:noFill/>
          </a:ln>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defRPr/>
            </a:pPr>
            <a:fld id="{26FB2F48-D11E-4327-9AD1-76431865D6B1}" type="slidenum">
              <a:rPr lang="tr-TR" altLang="tr-TR" smtClean="0"/>
              <a:pPr>
                <a:defRPr/>
              </a:pPr>
              <a:t>‹#›</a:t>
            </a:fld>
            <a:endParaRPr lang="tr-TR" altLang="tr-TR" smtClean="0"/>
          </a:p>
        </p:txBody>
      </p:sp>
      <p:sp>
        <p:nvSpPr>
          <p:cNvPr id="15" name="Metin kutusu 1"/>
          <p:cNvSpPr txBox="1">
            <a:spLocks noChangeArrowheads="1"/>
          </p:cNvSpPr>
          <p:nvPr userDrawn="1"/>
        </p:nvSpPr>
        <p:spPr bwMode="auto">
          <a:xfrm>
            <a:off x="6225010" y="6608280"/>
            <a:ext cx="2967479" cy="230832"/>
          </a:xfrm>
          <a:prstGeom prst="rect">
            <a:avLst/>
          </a:prstGeom>
          <a:noFill/>
          <a:ln>
            <a:noFill/>
          </a:ln>
          <a:extLst/>
        </p:spPr>
        <p:txBody>
          <a:bodyPr wrap="non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defRPr/>
            </a:pPr>
            <a:r>
              <a:rPr lang="tr-TR" b="1" baseline="0" dirty="0" smtClean="0">
                <a:latin typeface="Times New Roman" panose="02020603050405020304" pitchFamily="18" charset="0"/>
                <a:cs typeface="Times New Roman" panose="02020603050405020304" pitchFamily="18" charset="0"/>
              </a:rPr>
              <a:t>İsmail IŞIK (Tapu ve Kadastro Uzmanı) </a:t>
            </a:r>
            <a:r>
              <a:rPr lang="en-US" b="1" dirty="0" smtClean="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Temmuz</a:t>
            </a:r>
            <a:r>
              <a:rPr lang="en-US" b="1" dirty="0" smtClean="0">
                <a:latin typeface="Times New Roman" panose="02020603050405020304" pitchFamily="18" charset="0"/>
                <a:cs typeface="Times New Roman" panose="02020603050405020304" pitchFamily="18" charset="0"/>
              </a:rPr>
              <a:t> 201</a:t>
            </a:r>
            <a:r>
              <a:rPr lang="tr-TR" b="1" dirty="0" smtClean="0">
                <a:latin typeface="Times New Roman" panose="02020603050405020304" pitchFamily="18" charset="0"/>
                <a:cs typeface="Times New Roman" panose="02020603050405020304" pitchFamily="18" charset="0"/>
              </a:rPr>
              <a:t>8</a:t>
            </a:r>
            <a:endParaRPr lang="tr-TR" dirty="0" smtClean="0">
              <a:latin typeface="Times New Roman" panose="02020603050405020304" pitchFamily="18" charset="0"/>
              <a:cs typeface="Times New Roman" panose="02020603050405020304" pitchFamily="18" charset="0"/>
            </a:endParaRPr>
          </a:p>
        </p:txBody>
      </p:sp>
      <p:sp>
        <p:nvSpPr>
          <p:cNvPr id="17" name="Text Box 12"/>
          <p:cNvSpPr txBox="1">
            <a:spLocks noChangeArrowheads="1"/>
          </p:cNvSpPr>
          <p:nvPr userDrawn="1"/>
        </p:nvSpPr>
        <p:spPr bwMode="auto">
          <a:xfrm>
            <a:off x="0" y="5821363"/>
            <a:ext cx="8796338" cy="246062"/>
          </a:xfrm>
          <a:prstGeom prst="rect">
            <a:avLst/>
          </a:prstGeom>
          <a:noFill/>
          <a:ln>
            <a:noFill/>
          </a:ln>
          <a:extLst/>
        </p:spPr>
        <p:txBody>
          <a:bodyPr>
            <a:spAutoFit/>
          </a:bodyPr>
          <a:lstStyle>
            <a:lvl1pPr eaLnBrk="0" hangingPunct="0">
              <a:defRPr sz="900">
                <a:solidFill>
                  <a:schemeClr val="tx1"/>
                </a:solidFill>
                <a:latin typeface="Arial" pitchFamily="34" charset="0"/>
              </a:defRPr>
            </a:lvl1pPr>
            <a:lvl2pPr marL="742950" indent="-285750" eaLnBrk="0" hangingPunct="0">
              <a:defRPr sz="900">
                <a:solidFill>
                  <a:schemeClr val="tx1"/>
                </a:solidFill>
                <a:latin typeface="Arial" pitchFamily="34" charset="0"/>
              </a:defRPr>
            </a:lvl2pPr>
            <a:lvl3pPr marL="1143000" indent="-228600" eaLnBrk="0" hangingPunct="0">
              <a:defRPr sz="900">
                <a:solidFill>
                  <a:schemeClr val="tx1"/>
                </a:solidFill>
                <a:latin typeface="Arial" pitchFamily="34" charset="0"/>
              </a:defRPr>
            </a:lvl3pPr>
            <a:lvl4pPr marL="1600200" indent="-228600" eaLnBrk="0" hangingPunct="0">
              <a:defRPr sz="900">
                <a:solidFill>
                  <a:schemeClr val="tx1"/>
                </a:solidFill>
                <a:latin typeface="Arial" pitchFamily="34" charset="0"/>
              </a:defRPr>
            </a:lvl4pPr>
            <a:lvl5pPr marL="2057400" indent="-228600" eaLnBrk="0" hangingPunct="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eaLnBrk="1" hangingPunct="1">
              <a:spcBef>
                <a:spcPct val="50000"/>
              </a:spcBef>
              <a:defRPr/>
            </a:pPr>
            <a:r>
              <a:rPr lang="tr-TR" sz="1000" b="1" dirty="0" smtClean="0">
                <a:solidFill>
                  <a:srgbClr val="002060"/>
                </a:solidFill>
              </a:rPr>
              <a:t>					</a:t>
            </a:r>
          </a:p>
        </p:txBody>
      </p:sp>
    </p:spTree>
    <p:extLst>
      <p:ext uri="{BB962C8B-B14F-4D97-AF65-F5344CB8AC3E}">
        <p14:creationId xmlns:p14="http://schemas.microsoft.com/office/powerpoint/2010/main" val="1054323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defRPr>
            </a:lvl1pPr>
          </a:lstStyle>
          <a:p>
            <a:pPr>
              <a:defRPr/>
            </a:pPr>
            <a:r>
              <a:rPr lang="tr-TR"/>
              <a:t> </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977900"/>
            <a:ext cx="533400" cy="228600"/>
          </a:xfrm>
          <a:prstGeom prst="rect">
            <a:avLst/>
          </a:prstGeom>
          <a:solidFill>
            <a:srgbClr val="002F8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977900"/>
            <a:ext cx="8553450" cy="228600"/>
          </a:xfrm>
          <a:prstGeom prst="rect">
            <a:avLst/>
          </a:prstGeom>
          <a:solidFill>
            <a:srgbClr val="E8841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pic>
        <p:nvPicPr>
          <p:cNvPr id="1031" name="Picture 2" descr="T.C. Çevre ve Şehircilik Bakanlığı"/>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150" y="180975"/>
            <a:ext cx="12207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0"/>
          <p:cNvSpPr/>
          <p:nvPr userDrawn="1"/>
        </p:nvSpPr>
        <p:spPr>
          <a:xfrm>
            <a:off x="1293551" y="146343"/>
            <a:ext cx="6569875" cy="830997"/>
          </a:xfrm>
          <a:prstGeom prst="rect">
            <a:avLst/>
          </a:prstGeom>
          <a:noFill/>
          <a:effectLst>
            <a:outerShdw blurRad="127000" dist="330200" dir="5400000" sx="33000" sy="33000" algn="ctr" rotWithShape="0">
              <a:srgbClr val="0070C0">
                <a:alpha val="79000"/>
              </a:srgbClr>
            </a:outerShdw>
          </a:effectLst>
          <a:scene3d>
            <a:camera prst="orthographicFront"/>
            <a:lightRig rig="glow" dir="tl">
              <a:rot lat="0" lon="0" rev="5400000"/>
            </a:lightRig>
          </a:scene3d>
          <a:sp3d>
            <a:bevelB w="114300" prst="artDeco"/>
          </a:sp3d>
        </p:spPr>
        <p:txBody>
          <a:bodyPr wrap="none">
            <a:spAutoFit/>
            <a:sp3d contourW="12700">
              <a:bevelT w="25400" h="25400"/>
              <a:contourClr>
                <a:schemeClr val="accent6">
                  <a:shade val="73000"/>
                </a:schemeClr>
              </a:contourClr>
            </a:sp3d>
          </a:bodyPr>
          <a:lstStyle/>
          <a:p>
            <a:pPr algn="ctr" eaLnBrk="1" hangingPunct="1">
              <a:defRPr/>
            </a:pPr>
            <a:r>
              <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ÇEVRE VE ŞEHİRCİLİK BAKANLIĞI</a:t>
            </a:r>
          </a:p>
          <a:p>
            <a:pPr algn="ctr" eaLnBrk="1" hangingPunct="1">
              <a:defRPr/>
            </a:pPr>
            <a:r>
              <a:rPr lang="tr-TR" sz="2400" b="1" dirty="0">
                <a:ln w="11430"/>
                <a:solidFill>
                  <a:srgbClr val="003192"/>
                </a:solidFill>
                <a:effectLst>
                  <a:outerShdw blurRad="80000" dist="40000" dir="5040000" algn="tl">
                    <a:srgbClr val="000000">
                      <a:alpha val="30000"/>
                    </a:srgbClr>
                  </a:outerShdw>
                </a:effectLst>
              </a:rPr>
              <a:t>TAPU VE KADASTRO GENEL MÜDÜRLÜĞÜ</a:t>
            </a:r>
            <a:endParaRPr lang="en-US" sz="2400" b="1" dirty="0">
              <a:ln w="11430"/>
              <a:solidFill>
                <a:srgbClr val="003192"/>
              </a:solidFill>
              <a:effectLst>
                <a:outerShdw blurRad="80000" dist="40000" dir="5040000" algn="tl">
                  <a:srgbClr val="000000">
                    <a:alpha val="30000"/>
                  </a:srgbClr>
                </a:outerShdw>
              </a:effectLst>
            </a:endParaRPr>
          </a:p>
        </p:txBody>
      </p:sp>
      <p:pic>
        <p:nvPicPr>
          <p:cNvPr id="1033" name="Resim 1"/>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28000" y="15875"/>
            <a:ext cx="9683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4"/>
          <p:cNvGrpSpPr>
            <a:grpSpLocks/>
          </p:cNvGrpSpPr>
          <p:nvPr userDrawn="1"/>
        </p:nvGrpSpPr>
        <p:grpSpPr bwMode="auto">
          <a:xfrm>
            <a:off x="0" y="6237288"/>
            <a:ext cx="9144000" cy="65087"/>
            <a:chOff x="-12" y="3963"/>
            <a:chExt cx="5645" cy="68"/>
          </a:xfrm>
        </p:grpSpPr>
        <p:sp>
          <p:nvSpPr>
            <p:cNvPr id="1038" name="Rectangle 15"/>
            <p:cNvSpPr>
              <a:spLocks noChangeArrowheads="1"/>
            </p:cNvSpPr>
            <p:nvPr userDrawn="1"/>
          </p:nvSpPr>
          <p:spPr bwMode="auto">
            <a:xfrm>
              <a:off x="-12" y="3963"/>
              <a:ext cx="581" cy="68"/>
            </a:xfrm>
            <a:prstGeom prst="rect">
              <a:avLst/>
            </a:prstGeom>
            <a:solidFill>
              <a:srgbClr val="0033CC"/>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defRPr/>
              </a:pPr>
              <a:endParaRPr lang="tr-TR" altLang="tr-TR" smtClean="0"/>
            </a:p>
          </p:txBody>
        </p:sp>
        <p:sp>
          <p:nvSpPr>
            <p:cNvPr id="1039" name="Rectangle 16"/>
            <p:cNvSpPr>
              <a:spLocks noChangeArrowheads="1"/>
            </p:cNvSpPr>
            <p:nvPr userDrawn="1"/>
          </p:nvSpPr>
          <p:spPr bwMode="auto">
            <a:xfrm>
              <a:off x="543" y="3963"/>
              <a:ext cx="581" cy="68"/>
            </a:xfrm>
            <a:prstGeom prst="rect">
              <a:avLst/>
            </a:prstGeom>
            <a:solidFill>
              <a:srgbClr val="FF9933"/>
            </a:solidFill>
            <a:ln>
              <a:noFill/>
            </a:ln>
            <a:extLst/>
          </p:spPr>
          <p:txBody>
            <a:bodyPr wrap="none" anchor="ct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lgn="ctr">
                <a:defRPr/>
              </a:pPr>
              <a:endParaRPr lang="tr-TR" altLang="tr-TR" b="1" smtClean="0">
                <a:latin typeface="Verdana" panose="020B0604030504040204" pitchFamily="34" charset="0"/>
              </a:endParaRPr>
            </a:p>
          </p:txBody>
        </p:sp>
        <p:sp>
          <p:nvSpPr>
            <p:cNvPr id="16" name="Rectangle 17"/>
            <p:cNvSpPr>
              <a:spLocks noChangeArrowheads="1"/>
            </p:cNvSpPr>
            <p:nvPr userDrawn="1"/>
          </p:nvSpPr>
          <p:spPr bwMode="auto">
            <a:xfrm>
              <a:off x="1110" y="3963"/>
              <a:ext cx="581" cy="68"/>
            </a:xfrm>
            <a:prstGeom prst="rect">
              <a:avLst/>
            </a:prstGeom>
            <a:solidFill>
              <a:schemeClr val="bg1">
                <a:lumMod val="65000"/>
              </a:schemeClr>
            </a:solidFill>
            <a:ln w="9525">
              <a:noFill/>
              <a:miter lim="800000"/>
              <a:headEnd/>
              <a:tailEnd/>
            </a:ln>
          </p:spPr>
          <p:txBody>
            <a:bodyPr wrap="none" anchor="ctr"/>
            <a:lstStyle/>
            <a:p>
              <a:pPr algn="ctr">
                <a:defRPr/>
              </a:pPr>
              <a:r>
                <a:rPr lang="tr-TR" b="1">
                  <a:solidFill>
                    <a:srgbClr val="91002C"/>
                  </a:solidFill>
                  <a:latin typeface="Verdana" pitchFamily="34" charset="0"/>
                </a:rPr>
                <a:t> </a:t>
              </a:r>
            </a:p>
          </p:txBody>
        </p:sp>
        <p:sp>
          <p:nvSpPr>
            <p:cNvPr id="17" name="Rectangle 18"/>
            <p:cNvSpPr>
              <a:spLocks noChangeArrowheads="1"/>
            </p:cNvSpPr>
            <p:nvPr userDrawn="1"/>
          </p:nvSpPr>
          <p:spPr bwMode="auto">
            <a:xfrm>
              <a:off x="1677" y="3963"/>
              <a:ext cx="582" cy="68"/>
            </a:xfrm>
            <a:prstGeom prst="rect">
              <a:avLst/>
            </a:prstGeom>
            <a:solidFill>
              <a:schemeClr val="bg1">
                <a:lumMod val="75000"/>
              </a:schemeClr>
            </a:solidFill>
            <a:ln w="9525">
              <a:noFill/>
              <a:miter lim="800000"/>
              <a:headEnd/>
              <a:tailEnd/>
            </a:ln>
          </p:spPr>
          <p:txBody>
            <a:bodyPr wrap="none" anchor="ctr"/>
            <a:lstStyle/>
            <a:p>
              <a:pPr>
                <a:defRPr/>
              </a:pPr>
              <a:endParaRPr lang="tr-TR">
                <a:latin typeface="Arial" charset="0"/>
              </a:endParaRPr>
            </a:p>
          </p:txBody>
        </p:sp>
        <p:sp>
          <p:nvSpPr>
            <p:cNvPr id="18" name="Rectangle 19"/>
            <p:cNvSpPr>
              <a:spLocks noChangeArrowheads="1"/>
            </p:cNvSpPr>
            <p:nvPr userDrawn="1"/>
          </p:nvSpPr>
          <p:spPr bwMode="auto">
            <a:xfrm>
              <a:off x="2244" y="3963"/>
              <a:ext cx="3389" cy="68"/>
            </a:xfrm>
            <a:prstGeom prst="rect">
              <a:avLst/>
            </a:prstGeom>
            <a:solidFill>
              <a:schemeClr val="bg1">
                <a:lumMod val="85000"/>
              </a:schemeClr>
            </a:solidFill>
            <a:ln w="9525">
              <a:noFill/>
              <a:miter lim="800000"/>
              <a:headEnd/>
              <a:tailEnd/>
            </a:ln>
          </p:spPr>
          <p:txBody>
            <a:bodyPr wrap="none" anchor="ctr"/>
            <a:lstStyle/>
            <a:p>
              <a:pPr>
                <a:defRPr/>
              </a:pPr>
              <a:endParaRPr lang="tr-TR">
                <a:latin typeface="Arial" charset="0"/>
              </a:endParaRPr>
            </a:p>
          </p:txBody>
        </p:sp>
      </p:grpSp>
      <p:sp>
        <p:nvSpPr>
          <p:cNvPr id="1035" name="18 Metin kutusu"/>
          <p:cNvSpPr txBox="1">
            <a:spLocks noChangeArrowheads="1"/>
          </p:cNvSpPr>
          <p:nvPr userDrawn="1"/>
        </p:nvSpPr>
        <p:spPr bwMode="auto">
          <a:xfrm>
            <a:off x="655638" y="6429375"/>
            <a:ext cx="571500" cy="231775"/>
          </a:xfrm>
          <a:prstGeom prst="rect">
            <a:avLst/>
          </a:prstGeom>
          <a:noFill/>
          <a:ln>
            <a:noFill/>
          </a:ln>
          <a:extLst/>
        </p:spPr>
        <p:txBody>
          <a:bodyPr>
            <a:spAutoFit/>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pPr>
              <a:defRPr/>
            </a:pPr>
            <a:fld id="{9743F4FE-4AD2-4DA6-803B-B19FFE37FFBE}" type="slidenum">
              <a:rPr lang="tr-TR" altLang="tr-TR" smtClean="0"/>
              <a:pPr>
                <a:defRPr/>
              </a:pPr>
              <a:t>‹#›</a:t>
            </a:fld>
            <a:endParaRPr lang="tr-TR" altLang="tr-TR" smtClean="0"/>
          </a:p>
        </p:txBody>
      </p:sp>
      <p:sp>
        <p:nvSpPr>
          <p:cNvPr id="2" name="Metin kutusu 1"/>
          <p:cNvSpPr txBox="1">
            <a:spLocks noChangeArrowheads="1"/>
          </p:cNvSpPr>
          <p:nvPr userDrawn="1"/>
        </p:nvSpPr>
        <p:spPr bwMode="auto">
          <a:xfrm>
            <a:off x="7389813" y="6407150"/>
            <a:ext cx="1692275" cy="230188"/>
          </a:xfrm>
          <a:prstGeom prst="rect">
            <a:avLst/>
          </a:prstGeom>
          <a:noFill/>
          <a:ln>
            <a:noFill/>
          </a:ln>
          <a:extLst/>
        </p:spPr>
        <p:txBody>
          <a:bodyPr wrap="non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defRPr/>
            </a:pPr>
            <a:r>
              <a:rPr lang="tr-TR" b="1" dirty="0" smtClean="0"/>
              <a:t>Davut GÜNEY</a:t>
            </a:r>
            <a:r>
              <a:rPr lang="en-US" b="1" dirty="0" smtClean="0"/>
              <a:t> - </a:t>
            </a:r>
            <a:r>
              <a:rPr lang="tr-TR" b="1" dirty="0" smtClean="0"/>
              <a:t> </a:t>
            </a:r>
            <a:r>
              <a:rPr lang="en-US" b="1" dirty="0" err="1" smtClean="0"/>
              <a:t>Şubat</a:t>
            </a:r>
            <a:r>
              <a:rPr lang="en-US" b="1" dirty="0" smtClean="0"/>
              <a:t> 201</a:t>
            </a:r>
            <a:r>
              <a:rPr lang="tr-TR" b="1" dirty="0" smtClean="0"/>
              <a:t>5</a:t>
            </a:r>
            <a:endParaRPr lang="tr-TR" dirty="0" smtClean="0"/>
          </a:p>
        </p:txBody>
      </p:sp>
      <p:sp>
        <p:nvSpPr>
          <p:cNvPr id="1037" name="Metin kutusu 18"/>
          <p:cNvSpPr txBox="1">
            <a:spLocks noChangeArrowheads="1"/>
          </p:cNvSpPr>
          <p:nvPr userDrawn="1"/>
        </p:nvSpPr>
        <p:spPr bwMode="auto">
          <a:xfrm>
            <a:off x="3597275" y="6407150"/>
            <a:ext cx="1960563" cy="230188"/>
          </a:xfrm>
          <a:prstGeom prst="rect">
            <a:avLst/>
          </a:prstGeom>
          <a:noFill/>
          <a:ln>
            <a:noFill/>
          </a:ln>
          <a:extLst/>
        </p:spPr>
        <p:txBody>
          <a:bodyPr wrap="none">
            <a:spAutoFit/>
          </a:bodyPr>
          <a:lstStyle>
            <a:lvl1pPr>
              <a:defRPr sz="900">
                <a:solidFill>
                  <a:schemeClr val="tx1"/>
                </a:solidFill>
                <a:latin typeface="Arial" pitchFamily="34" charset="0"/>
              </a:defRPr>
            </a:lvl1pPr>
            <a:lvl2pPr marL="742950" indent="-285750">
              <a:defRPr sz="900">
                <a:solidFill>
                  <a:schemeClr val="tx1"/>
                </a:solidFill>
                <a:latin typeface="Arial" pitchFamily="34" charset="0"/>
              </a:defRPr>
            </a:lvl2pPr>
            <a:lvl3pPr marL="1143000" indent="-228600">
              <a:defRPr sz="900">
                <a:solidFill>
                  <a:schemeClr val="tx1"/>
                </a:solidFill>
                <a:latin typeface="Arial" pitchFamily="34" charset="0"/>
              </a:defRPr>
            </a:lvl3pPr>
            <a:lvl4pPr marL="1600200" indent="-228600">
              <a:defRPr sz="900">
                <a:solidFill>
                  <a:schemeClr val="tx1"/>
                </a:solidFill>
                <a:latin typeface="Arial" pitchFamily="34" charset="0"/>
              </a:defRPr>
            </a:lvl4pPr>
            <a:lvl5pPr marL="2057400" indent="-228600">
              <a:defRPr sz="900">
                <a:solidFill>
                  <a:schemeClr val="tx1"/>
                </a:solidFill>
                <a:latin typeface="Arial" pitchFamily="34" charset="0"/>
              </a:defRPr>
            </a:lvl5pPr>
            <a:lvl6pPr marL="2514600" indent="-228600" eaLnBrk="0" fontAlgn="base" hangingPunct="0">
              <a:spcBef>
                <a:spcPct val="0"/>
              </a:spcBef>
              <a:spcAft>
                <a:spcPct val="0"/>
              </a:spcAft>
              <a:defRPr sz="900">
                <a:solidFill>
                  <a:schemeClr val="tx1"/>
                </a:solidFill>
                <a:latin typeface="Arial" pitchFamily="34" charset="0"/>
              </a:defRPr>
            </a:lvl6pPr>
            <a:lvl7pPr marL="2971800" indent="-228600" eaLnBrk="0" fontAlgn="base" hangingPunct="0">
              <a:spcBef>
                <a:spcPct val="0"/>
              </a:spcBef>
              <a:spcAft>
                <a:spcPct val="0"/>
              </a:spcAft>
              <a:defRPr sz="900">
                <a:solidFill>
                  <a:schemeClr val="tx1"/>
                </a:solidFill>
                <a:latin typeface="Arial" pitchFamily="34" charset="0"/>
              </a:defRPr>
            </a:lvl7pPr>
            <a:lvl8pPr marL="3429000" indent="-228600" eaLnBrk="0" fontAlgn="base" hangingPunct="0">
              <a:spcBef>
                <a:spcPct val="0"/>
              </a:spcBef>
              <a:spcAft>
                <a:spcPct val="0"/>
              </a:spcAft>
              <a:defRPr sz="900">
                <a:solidFill>
                  <a:schemeClr val="tx1"/>
                </a:solidFill>
                <a:latin typeface="Arial" pitchFamily="34" charset="0"/>
              </a:defRPr>
            </a:lvl8pPr>
            <a:lvl9pPr marL="3886200" indent="-228600" eaLnBrk="0" fontAlgn="base" hangingPunct="0">
              <a:spcBef>
                <a:spcPct val="0"/>
              </a:spcBef>
              <a:spcAft>
                <a:spcPct val="0"/>
              </a:spcAft>
              <a:defRPr sz="900">
                <a:solidFill>
                  <a:schemeClr val="tx1"/>
                </a:solidFill>
                <a:latin typeface="Arial" pitchFamily="34" charset="0"/>
              </a:defRPr>
            </a:lvl9pPr>
          </a:lstStyle>
          <a:p>
            <a:pPr>
              <a:defRPr/>
            </a:pPr>
            <a:r>
              <a:rPr lang="en-US" b="1" dirty="0" smtClean="0"/>
              <a:t>Tapu ve Kadastro Genel Müdürü</a:t>
            </a:r>
            <a:endParaRPr lang="tr-TR" dirty="0" smtClean="0"/>
          </a:p>
        </p:txBody>
      </p:sp>
    </p:spTree>
  </p:cSld>
  <p:clrMap bg1="lt1" tx1="dk1" bg2="lt2" tx2="dk2" accent1="accent1" accent2="accent2" accent3="accent3" accent4="accent4" accent5="accent5" accent6="accent6" hlink="hlink" folHlink="folHlink"/>
  <p:sldLayoutIdLst>
    <p:sldLayoutId id="2147485152" r:id="rId1"/>
    <p:sldLayoutId id="2147485153"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66C7D"/>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6BB76D"/>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p:cNvSpPr/>
          <p:nvPr/>
        </p:nvSpPr>
        <p:spPr>
          <a:xfrm>
            <a:off x="0" y="3019349"/>
            <a:ext cx="9144000" cy="3354765"/>
          </a:xfrm>
          <a:prstGeom prst="rect">
            <a:avLst/>
          </a:prstGeom>
          <a:ln>
            <a:noFill/>
          </a:ln>
        </p:spPr>
        <p:txBody>
          <a:bodyPr wrap="square">
            <a:spAutoFit/>
          </a:bodyPr>
          <a:lstStyle/>
          <a:p>
            <a:pPr algn="ctr"/>
            <a:r>
              <a:rPr lang="tr-TR" sz="4400" b="1" dirty="0" smtClean="0">
                <a:ln w="15875">
                  <a:solidFill>
                    <a:srgbClr val="002060"/>
                  </a:solidFill>
                </a:ln>
                <a:solidFill>
                  <a:srgbClr val="C00000"/>
                </a:solidFill>
                <a:latin typeface="Times New Roman" panose="02020603050405020304" pitchFamily="18" charset="0"/>
                <a:cs typeface="Times New Roman" panose="02020603050405020304" pitchFamily="18" charset="0"/>
              </a:rPr>
              <a:t>ADAY MEMUR EĞİTİMİ</a:t>
            </a:r>
            <a:endParaRPr lang="tr-TR" sz="4400" b="1" dirty="0">
              <a:ln w="15875">
                <a:solidFill>
                  <a:srgbClr val="002060"/>
                </a:solidFill>
              </a:ln>
              <a:solidFill>
                <a:srgbClr val="C00000"/>
              </a:solidFill>
              <a:latin typeface="Times New Roman" panose="02020603050405020304" pitchFamily="18" charset="0"/>
              <a:cs typeface="Times New Roman" panose="02020603050405020304" pitchFamily="18" charset="0"/>
            </a:endParaRPr>
          </a:p>
          <a:p>
            <a:pPr algn="ctr"/>
            <a:endParaRPr lang="tr-TR" sz="3200" b="1" dirty="0">
              <a:ln>
                <a:solidFill>
                  <a:srgbClr val="002060"/>
                </a:solidFill>
              </a:ln>
              <a:solidFill>
                <a:srgbClr val="C00000"/>
              </a:solidFill>
              <a:latin typeface="Times New Roman" panose="02020603050405020304" pitchFamily="18" charset="0"/>
              <a:cs typeface="Times New Roman" panose="02020603050405020304" pitchFamily="18" charset="0"/>
            </a:endParaRPr>
          </a:p>
          <a:p>
            <a:pPr algn="ctr"/>
            <a:endParaRPr lang="tr-TR" sz="2400" b="1" dirty="0" smtClean="0">
              <a:solidFill>
                <a:srgbClr val="FF0000"/>
              </a:solidFill>
              <a:latin typeface="Times New Roman" panose="02020603050405020304" pitchFamily="18" charset="0"/>
              <a:cs typeface="Times New Roman" panose="02020603050405020304" pitchFamily="18" charset="0"/>
            </a:endParaRPr>
          </a:p>
          <a:p>
            <a:pPr algn="ctr"/>
            <a:endParaRPr lang="tr-TR" sz="2400" b="1" dirty="0" smtClean="0">
              <a:solidFill>
                <a:srgbClr val="FF0000"/>
              </a:solidFill>
              <a:latin typeface="Times New Roman" panose="02020603050405020304" pitchFamily="18" charset="0"/>
              <a:cs typeface="Times New Roman" panose="02020603050405020304" pitchFamily="18" charset="0"/>
            </a:endParaRPr>
          </a:p>
          <a:p>
            <a:pPr algn="ctr"/>
            <a:endParaRPr lang="tr-TR" sz="3200" b="1" dirty="0" smtClean="0">
              <a:solidFill>
                <a:srgbClr val="FF0000"/>
              </a:solidFill>
              <a:latin typeface="Times New Roman" panose="02020603050405020304" pitchFamily="18" charset="0"/>
              <a:cs typeface="Times New Roman" panose="02020603050405020304" pitchFamily="18" charset="0"/>
            </a:endParaRPr>
          </a:p>
          <a:p>
            <a:pPr algn="ctr"/>
            <a:endParaRPr lang="tr-TR" sz="3200" b="1" dirty="0" smtClean="0">
              <a:solidFill>
                <a:srgbClr val="FF0000"/>
              </a:solidFill>
              <a:latin typeface="Times New Roman" panose="02020603050405020304" pitchFamily="18" charset="0"/>
              <a:cs typeface="Times New Roman" panose="02020603050405020304" pitchFamily="18" charset="0"/>
            </a:endParaRPr>
          </a:p>
          <a:p>
            <a:pPr algn="ctr"/>
            <a:r>
              <a:rPr lang="tr-TR" sz="1200" b="1" dirty="0" smtClean="0">
                <a:ln>
                  <a:solidFill>
                    <a:srgbClr val="C00000"/>
                  </a:solidFill>
                </a:ln>
                <a:solidFill>
                  <a:srgbClr val="002060"/>
                </a:solidFill>
                <a:latin typeface="Times New Roman" panose="02020603050405020304" pitchFamily="18" charset="0"/>
                <a:cs typeface="Times New Roman" panose="02020603050405020304" pitchFamily="18" charset="0"/>
              </a:rPr>
              <a:t>Temmuz 2018</a:t>
            </a:r>
          </a:p>
          <a:p>
            <a:pPr algn="ctr"/>
            <a:r>
              <a:rPr lang="tr-TR" sz="1200" b="1" dirty="0" smtClean="0">
                <a:ln>
                  <a:solidFill>
                    <a:srgbClr val="C00000"/>
                  </a:solidFill>
                </a:ln>
                <a:solidFill>
                  <a:srgbClr val="002060"/>
                </a:solidFill>
                <a:latin typeface="Times New Roman" panose="02020603050405020304" pitchFamily="18" charset="0"/>
                <a:cs typeface="Times New Roman" panose="02020603050405020304" pitchFamily="18" charset="0"/>
              </a:rPr>
              <a:t>Kızılcahamam/ ANKARA</a:t>
            </a:r>
            <a:endParaRPr lang="tr-TR" sz="1200" b="1" dirty="0">
              <a:ln>
                <a:solidFill>
                  <a:srgbClr val="C00000"/>
                </a:solidFill>
              </a:ln>
              <a:solidFill>
                <a:srgbClr val="002060"/>
              </a:solidFill>
              <a:latin typeface="Times New Roman" panose="02020603050405020304" pitchFamily="18" charset="0"/>
              <a:cs typeface="Times New Roman" panose="02020603050405020304" pitchFamily="18" charset="0"/>
            </a:endParaRPr>
          </a:p>
        </p:txBody>
      </p:sp>
      <p:sp>
        <p:nvSpPr>
          <p:cNvPr id="3" name="Başlık 2"/>
          <p:cNvSpPr txBox="1">
            <a:spLocks/>
          </p:cNvSpPr>
          <p:nvPr/>
        </p:nvSpPr>
        <p:spPr>
          <a:xfrm>
            <a:off x="1633537" y="1932562"/>
            <a:ext cx="5876925" cy="2992876"/>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lnSpc>
                <a:spcPct val="150000"/>
              </a:lnSpc>
            </a:pPr>
            <a:endParaRPr lang="tr-TR" sz="8000" b="1" dirty="0">
              <a:ln w="15875">
                <a:solidFill>
                  <a:srgbClr val="002060"/>
                </a:solidFill>
              </a:ln>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5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 ÖZELLİKLERİ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693866"/>
          </a:xfrm>
          <a:prstGeom prst="rect">
            <a:avLst/>
          </a:prstGeom>
        </p:spPr>
        <p:txBody>
          <a:bodyPr wrap="square">
            <a:spAutoFit/>
          </a:bodyPr>
          <a:lstStyle/>
          <a:p>
            <a:pPr marL="342900" lvl="0" indent="-342900"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Muhataba gönderilmek üzere fiziksel ortamda hazırlanan belgeler, </a:t>
            </a:r>
            <a:r>
              <a:rPr lang="tr-TR" sz="2400" b="1" dirty="0">
                <a:solidFill>
                  <a:prstClr val="black"/>
                </a:solidFill>
                <a:latin typeface="Times New Roman" panose="02020603050405020304" pitchFamily="18" charset="0"/>
                <a:cs typeface="Times New Roman" panose="02020603050405020304" pitchFamily="18" charset="0"/>
              </a:rPr>
              <a:t>paraflı nüshası hazırlayan idarede kalacak şekilde </a:t>
            </a:r>
            <a:r>
              <a:rPr lang="tr-TR" sz="2400" dirty="0">
                <a:solidFill>
                  <a:prstClr val="black"/>
                </a:solidFill>
                <a:latin typeface="Times New Roman" panose="02020603050405020304" pitchFamily="18" charset="0"/>
                <a:cs typeface="Times New Roman" panose="02020603050405020304" pitchFamily="18" charset="0"/>
              </a:rPr>
              <a:t>en az iki nüsha </a:t>
            </a:r>
            <a:r>
              <a:rPr lang="tr-TR" sz="2400" dirty="0" smtClean="0">
                <a:solidFill>
                  <a:prstClr val="black"/>
                </a:solidFill>
                <a:latin typeface="Times New Roman" panose="02020603050405020304" pitchFamily="18" charset="0"/>
                <a:cs typeface="Times New Roman" panose="02020603050405020304" pitchFamily="18" charset="0"/>
              </a:rPr>
              <a:t>düzenlenir.</a:t>
            </a:r>
          </a:p>
          <a:p>
            <a:pPr marL="342900" lvl="0" indent="-342900"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Belgelerin </a:t>
            </a:r>
            <a:r>
              <a:rPr lang="tr-TR" sz="2400" b="1" dirty="0">
                <a:solidFill>
                  <a:prstClr val="black"/>
                </a:solidFill>
                <a:latin typeface="Times New Roman" panose="02020603050405020304" pitchFamily="18" charset="0"/>
                <a:cs typeface="Times New Roman" panose="02020603050405020304" pitchFamily="18" charset="0"/>
              </a:rPr>
              <a:t>A4 (210x297 mm) boyutundaki </a:t>
            </a:r>
            <a:r>
              <a:rPr lang="tr-TR" sz="2400" dirty="0">
                <a:solidFill>
                  <a:prstClr val="black"/>
                </a:solidFill>
                <a:latin typeface="Times New Roman" panose="02020603050405020304" pitchFamily="18" charset="0"/>
                <a:cs typeface="Times New Roman" panose="02020603050405020304" pitchFamily="18" charset="0"/>
              </a:rPr>
              <a:t>kağıda çıktı alınacak şekilde </a:t>
            </a:r>
            <a:r>
              <a:rPr lang="tr-TR" sz="2400" b="1" dirty="0">
                <a:solidFill>
                  <a:prstClr val="black"/>
                </a:solidFill>
                <a:latin typeface="Times New Roman" panose="02020603050405020304" pitchFamily="18" charset="0"/>
                <a:cs typeface="Times New Roman" panose="02020603050405020304" pitchFamily="18" charset="0"/>
              </a:rPr>
              <a:t>hazırlanması </a:t>
            </a:r>
            <a:r>
              <a:rPr lang="tr-TR" sz="2400" b="1" dirty="0" smtClean="0">
                <a:solidFill>
                  <a:prstClr val="black"/>
                </a:solidFill>
                <a:latin typeface="Times New Roman" panose="02020603050405020304" pitchFamily="18" charset="0"/>
                <a:cs typeface="Times New Roman" panose="02020603050405020304" pitchFamily="18" charset="0"/>
              </a:rPr>
              <a:t>esastır.</a:t>
            </a:r>
          </a:p>
          <a:p>
            <a:pPr marL="342900" lvl="0" indent="-342900"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Belge </a:t>
            </a:r>
            <a:r>
              <a:rPr lang="tr-TR" sz="2400" dirty="0">
                <a:solidFill>
                  <a:prstClr val="black"/>
                </a:solidFill>
                <a:latin typeface="Times New Roman" panose="02020603050405020304" pitchFamily="18" charset="0"/>
                <a:cs typeface="Times New Roman" panose="02020603050405020304" pitchFamily="18" charset="0"/>
              </a:rPr>
              <a:t>ekleri farklı </a:t>
            </a:r>
            <a:r>
              <a:rPr lang="tr-TR" sz="2400" dirty="0" smtClean="0">
                <a:solidFill>
                  <a:prstClr val="black"/>
                </a:solidFill>
                <a:latin typeface="Times New Roman" panose="02020603050405020304" pitchFamily="18" charset="0"/>
                <a:cs typeface="Times New Roman" panose="02020603050405020304" pitchFamily="18" charset="0"/>
              </a:rPr>
              <a:t>form, </a:t>
            </a:r>
            <a:r>
              <a:rPr lang="tr-TR" sz="2400" dirty="0">
                <a:solidFill>
                  <a:prstClr val="black"/>
                </a:solidFill>
                <a:latin typeface="Times New Roman" panose="02020603050405020304" pitchFamily="18" charset="0"/>
                <a:cs typeface="Times New Roman" panose="02020603050405020304" pitchFamily="18" charset="0"/>
              </a:rPr>
              <a:t>format veya ebatlarda </a:t>
            </a:r>
            <a:r>
              <a:rPr lang="tr-TR" sz="2400" dirty="0" smtClean="0">
                <a:solidFill>
                  <a:prstClr val="black"/>
                </a:solidFill>
                <a:latin typeface="Times New Roman" panose="02020603050405020304" pitchFamily="18" charset="0"/>
                <a:cs typeface="Times New Roman" panose="02020603050405020304" pitchFamily="18" charset="0"/>
              </a:rPr>
              <a:t>hazırlanabilir.</a:t>
            </a:r>
          </a:p>
          <a:p>
            <a:pPr marL="342900" lvl="0" indent="-342900"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Üst </a:t>
            </a:r>
            <a:r>
              <a:rPr lang="tr-TR" sz="2400" dirty="0">
                <a:solidFill>
                  <a:prstClr val="black"/>
                </a:solidFill>
                <a:latin typeface="Times New Roman" panose="02020603050405020304" pitchFamily="18" charset="0"/>
                <a:cs typeface="Times New Roman" panose="02020603050405020304" pitchFamily="18" charset="0"/>
              </a:rPr>
              <a:t>yazılarda kağıdın bir yüzü kullanılır. Ancak </a:t>
            </a:r>
            <a:r>
              <a:rPr lang="tr-TR" sz="2400" b="1" dirty="0">
                <a:solidFill>
                  <a:prstClr val="black"/>
                </a:solidFill>
                <a:latin typeface="Times New Roman" panose="02020603050405020304" pitchFamily="18" charset="0"/>
                <a:cs typeface="Times New Roman" panose="02020603050405020304" pitchFamily="18" charset="0"/>
              </a:rPr>
              <a:t>üst yazının ekleri için kağıdın her iki yüzü de kullanılabilir.</a:t>
            </a:r>
          </a:p>
          <a:p>
            <a:pPr marL="342900" lvl="0" indent="-342900" eaLnBrk="1" fontAlgn="auto" hangingPunct="1">
              <a:spcBef>
                <a:spcPts val="0"/>
              </a:spcBef>
              <a:spcAft>
                <a:spcPts val="0"/>
              </a:spcAft>
              <a:buFont typeface="Wingdings" panose="05000000000000000000" pitchFamily="2" charset="2"/>
              <a:buChar char="v"/>
            </a:pPr>
            <a:endParaRPr lang="tr-TR" sz="2400" b="1" dirty="0">
              <a:solidFill>
                <a:prstClr val="black"/>
              </a:solidFill>
              <a:latin typeface="Calibri"/>
            </a:endParaRPr>
          </a:p>
          <a:p>
            <a:pPr lvl="0" eaLnBrk="1" fontAlgn="auto" hangingPunct="1">
              <a:spcBef>
                <a:spcPts val="0"/>
              </a:spcBef>
              <a:spcAft>
                <a:spcPts val="0"/>
              </a:spcAft>
            </a:pPr>
            <a:endParaRPr lang="tr-TR" sz="2400" b="1" dirty="0">
              <a:solidFill>
                <a:prstClr val="black"/>
              </a:solidFill>
              <a:latin typeface="Calibri"/>
            </a:endParaRPr>
          </a:p>
          <a:p>
            <a:pPr lvl="0"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8591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 ÖZELLİKLERİ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6063198"/>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 </a:t>
            </a:r>
            <a:r>
              <a:rPr lang="tr-TR" sz="2600" dirty="0" smtClean="0">
                <a:solidFill>
                  <a:prstClr val="black"/>
                </a:solidFill>
                <a:latin typeface="Times New Roman" panose="02020603050405020304" pitchFamily="18" charset="0"/>
                <a:cs typeface="Times New Roman" panose="02020603050405020304" pitchFamily="18" charset="0"/>
              </a:rPr>
              <a:t>Elektronik </a:t>
            </a:r>
            <a:r>
              <a:rPr lang="tr-TR" sz="2600" dirty="0">
                <a:solidFill>
                  <a:prstClr val="black"/>
                </a:solidFill>
                <a:latin typeface="Times New Roman" panose="02020603050405020304" pitchFamily="18" charset="0"/>
                <a:cs typeface="Times New Roman" panose="02020603050405020304" pitchFamily="18" charset="0"/>
              </a:rPr>
              <a:t>ortamda hazırlanan belgelerde </a:t>
            </a:r>
            <a:r>
              <a:rPr lang="tr-TR" sz="2600" b="1" dirty="0">
                <a:solidFill>
                  <a:prstClr val="black"/>
                </a:solidFill>
                <a:latin typeface="Times New Roman" panose="02020603050405020304" pitchFamily="18" charset="0"/>
                <a:cs typeface="Times New Roman" panose="02020603050405020304" pitchFamily="18" charset="0"/>
              </a:rPr>
              <a:t>"Times </a:t>
            </a:r>
            <a:r>
              <a:rPr lang="tr-TR" sz="2600" b="1" dirty="0" smtClean="0">
                <a:solidFill>
                  <a:prstClr val="black"/>
                </a:solidFill>
                <a:latin typeface="Times New Roman" panose="02020603050405020304" pitchFamily="18" charset="0"/>
                <a:cs typeface="Times New Roman" panose="02020603050405020304" pitchFamily="18" charset="0"/>
              </a:rPr>
              <a:t>New Roman</a:t>
            </a:r>
            <a:r>
              <a:rPr lang="tr-TR" sz="2600" b="1" dirty="0">
                <a:solidFill>
                  <a:prstClr val="black"/>
                </a:solidFill>
                <a:latin typeface="Times New Roman" panose="02020603050405020304" pitchFamily="18" charset="0"/>
                <a:cs typeface="Times New Roman" panose="02020603050405020304" pitchFamily="18" charset="0"/>
              </a:rPr>
              <a:t>" veya "</a:t>
            </a:r>
            <a:r>
              <a:rPr lang="tr-TR" sz="2600" b="1" dirty="0" err="1">
                <a:solidFill>
                  <a:prstClr val="black"/>
                </a:solidFill>
                <a:latin typeface="Times New Roman" panose="02020603050405020304" pitchFamily="18" charset="0"/>
                <a:cs typeface="Times New Roman" panose="02020603050405020304" pitchFamily="18" charset="0"/>
              </a:rPr>
              <a:t>Arial</a:t>
            </a:r>
            <a:r>
              <a:rPr lang="tr-TR" sz="2600" b="1" dirty="0">
                <a:solidFill>
                  <a:prstClr val="black"/>
                </a:solidFill>
                <a:latin typeface="Times New Roman" panose="02020603050405020304" pitchFamily="18" charset="0"/>
                <a:cs typeface="Times New Roman" panose="02020603050405020304" pitchFamily="18" charset="0"/>
              </a:rPr>
              <a:t>" yazı tipi normal yazı stilinde </a:t>
            </a:r>
            <a:r>
              <a:rPr lang="tr-TR" sz="2600" dirty="0">
                <a:solidFill>
                  <a:prstClr val="black"/>
                </a:solidFill>
                <a:latin typeface="Times New Roman" panose="02020603050405020304" pitchFamily="18" charset="0"/>
                <a:cs typeface="Times New Roman" panose="02020603050405020304" pitchFamily="18" charset="0"/>
              </a:rPr>
              <a:t>kullanılır. Harf büyüklüğünün Times </a:t>
            </a:r>
            <a:r>
              <a:rPr lang="tr-TR" sz="2600" dirty="0" smtClean="0">
                <a:solidFill>
                  <a:prstClr val="black"/>
                </a:solidFill>
                <a:latin typeface="Times New Roman" panose="02020603050405020304" pitchFamily="18" charset="0"/>
                <a:cs typeface="Times New Roman" panose="02020603050405020304" pitchFamily="18" charset="0"/>
              </a:rPr>
              <a:t>New </a:t>
            </a:r>
            <a:r>
              <a:rPr lang="tr-TR" sz="2600" dirty="0">
                <a:solidFill>
                  <a:prstClr val="black"/>
                </a:solidFill>
                <a:latin typeface="Times New Roman" panose="02020603050405020304" pitchFamily="18" charset="0"/>
                <a:cs typeface="Times New Roman" panose="02020603050405020304" pitchFamily="18" charset="0"/>
              </a:rPr>
              <a:t>Roman için 12 </a:t>
            </a:r>
            <a:r>
              <a:rPr lang="tr-TR" sz="2600" dirty="0" smtClean="0">
                <a:solidFill>
                  <a:prstClr val="black"/>
                </a:solidFill>
                <a:latin typeface="Times New Roman" panose="02020603050405020304" pitchFamily="18" charset="0"/>
                <a:cs typeface="Times New Roman" panose="02020603050405020304" pitchFamily="18" charset="0"/>
              </a:rPr>
              <a:t>punto, </a:t>
            </a:r>
            <a:r>
              <a:rPr lang="tr-TR" sz="2600" dirty="0" err="1">
                <a:solidFill>
                  <a:prstClr val="black"/>
                </a:solidFill>
                <a:latin typeface="Times New Roman" panose="02020603050405020304" pitchFamily="18" charset="0"/>
                <a:cs typeface="Times New Roman" panose="02020603050405020304" pitchFamily="18" charset="0"/>
              </a:rPr>
              <a:t>Arial</a:t>
            </a:r>
            <a:r>
              <a:rPr lang="tr-TR" sz="2600" dirty="0">
                <a:solidFill>
                  <a:prstClr val="black"/>
                </a:solidFill>
                <a:latin typeface="Times New Roman" panose="02020603050405020304" pitchFamily="18" charset="0"/>
                <a:cs typeface="Times New Roman" panose="02020603050405020304" pitchFamily="18" charset="0"/>
              </a:rPr>
              <a:t> için 11 punto olması esastır. </a:t>
            </a:r>
            <a:r>
              <a:rPr lang="tr-TR" sz="2600" b="1" dirty="0">
                <a:solidFill>
                  <a:prstClr val="black"/>
                </a:solidFill>
                <a:latin typeface="Times New Roman" panose="02020603050405020304" pitchFamily="18" charset="0"/>
                <a:cs typeface="Times New Roman" panose="02020603050405020304" pitchFamily="18" charset="0"/>
              </a:rPr>
              <a:t>Ancak gerekli hallerde metinde harf büyüklüğü 9 puntoya, iletişim bilgilerinin yazımında ise 8 puntoya kadar düşürülebilir. </a:t>
            </a:r>
            <a:r>
              <a:rPr lang="tr-TR" sz="2600" dirty="0">
                <a:solidFill>
                  <a:prstClr val="black"/>
                </a:solidFill>
                <a:latin typeface="Times New Roman" panose="02020603050405020304" pitchFamily="18" charset="0"/>
                <a:cs typeface="Times New Roman" panose="02020603050405020304" pitchFamily="18" charset="0"/>
              </a:rPr>
              <a:t>Farklı </a:t>
            </a:r>
            <a:r>
              <a:rPr lang="tr-TR" sz="2600" dirty="0" smtClean="0">
                <a:solidFill>
                  <a:prstClr val="black"/>
                </a:solidFill>
                <a:latin typeface="Times New Roman" panose="02020603050405020304" pitchFamily="18" charset="0"/>
                <a:cs typeface="Times New Roman" panose="02020603050405020304" pitchFamily="18" charset="0"/>
              </a:rPr>
              <a:t>form, </a:t>
            </a:r>
            <a:r>
              <a:rPr lang="tr-TR" sz="2600" dirty="0">
                <a:solidFill>
                  <a:prstClr val="black"/>
                </a:solidFill>
                <a:latin typeface="Times New Roman" panose="02020603050405020304" pitchFamily="18" charset="0"/>
                <a:cs typeface="Times New Roman" panose="02020603050405020304" pitchFamily="18" charset="0"/>
              </a:rPr>
              <a:t>format veya ebatlarda hazırlanan </a:t>
            </a:r>
            <a:r>
              <a:rPr lang="tr-TR" sz="2600" b="1" dirty="0">
                <a:solidFill>
                  <a:prstClr val="black"/>
                </a:solidFill>
                <a:latin typeface="Times New Roman" panose="02020603050405020304" pitchFamily="18" charset="0"/>
                <a:cs typeface="Times New Roman" panose="02020603050405020304" pitchFamily="18" charset="0"/>
              </a:rPr>
              <a:t>rapor, analiz ve benzeri metinlerde farklı yazı tipi ve harf büyüklüğü </a:t>
            </a:r>
            <a:r>
              <a:rPr lang="tr-TR" sz="2600" b="1" dirty="0" smtClean="0">
                <a:solidFill>
                  <a:prstClr val="black"/>
                </a:solidFill>
                <a:latin typeface="Times New Roman" panose="02020603050405020304" pitchFamily="18" charset="0"/>
                <a:cs typeface="Times New Roman" panose="02020603050405020304" pitchFamily="18" charset="0"/>
              </a:rPr>
              <a:t>kullanılabilir.</a:t>
            </a:r>
          </a:p>
          <a:p>
            <a:pPr marL="342900" lvl="0" indent="-342900" algn="just" eaLnBrk="1" fontAlgn="auto" hangingPunct="1">
              <a:spcBef>
                <a:spcPts val="0"/>
              </a:spcBef>
              <a:spcAft>
                <a:spcPts val="0"/>
              </a:spcAft>
              <a:buFont typeface="Wingdings" panose="05000000000000000000" pitchFamily="2" charset="2"/>
              <a:buChar char="v"/>
            </a:pPr>
            <a:endParaRPr lang="tr-TR" sz="26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600" dirty="0" smtClean="0">
                <a:solidFill>
                  <a:prstClr val="black"/>
                </a:solidFill>
                <a:latin typeface="Times New Roman" panose="02020603050405020304" pitchFamily="18" charset="0"/>
                <a:cs typeface="Times New Roman" panose="02020603050405020304" pitchFamily="18" charset="0"/>
              </a:rPr>
              <a:t>Metin </a:t>
            </a:r>
            <a:r>
              <a:rPr lang="tr-TR" sz="2600" dirty="0">
                <a:solidFill>
                  <a:prstClr val="black"/>
                </a:solidFill>
                <a:latin typeface="Times New Roman" panose="02020603050405020304" pitchFamily="18" charset="0"/>
                <a:cs typeface="Times New Roman" panose="02020603050405020304" pitchFamily="18" charset="0"/>
              </a:rPr>
              <a:t>içinde yer alan </a:t>
            </a:r>
            <a:r>
              <a:rPr lang="tr-TR" sz="2600" b="1" dirty="0">
                <a:solidFill>
                  <a:prstClr val="black"/>
                </a:solidFill>
                <a:latin typeface="Times New Roman" panose="02020603050405020304" pitchFamily="18" charset="0"/>
                <a:cs typeface="Times New Roman" panose="02020603050405020304" pitchFamily="18" charset="0"/>
              </a:rPr>
              <a:t>alıntılar tırnak içinde ve eğik (italik) olarak </a:t>
            </a:r>
            <a:r>
              <a:rPr lang="tr-TR" sz="2600" dirty="0">
                <a:solidFill>
                  <a:prstClr val="black"/>
                </a:solidFill>
                <a:latin typeface="Times New Roman" panose="02020603050405020304" pitchFamily="18" charset="0"/>
                <a:cs typeface="Times New Roman" panose="02020603050405020304" pitchFamily="18" charset="0"/>
              </a:rPr>
              <a:t>yazılabilir.</a:t>
            </a:r>
          </a:p>
          <a:p>
            <a:pPr marL="342900" lvl="0" indent="-342900" eaLnBrk="1" fontAlgn="auto" hangingPunct="1">
              <a:spcBef>
                <a:spcPts val="0"/>
              </a:spcBef>
              <a:spcAft>
                <a:spcPts val="0"/>
              </a:spcAft>
              <a:buFont typeface="Wingdings" panose="05000000000000000000" pitchFamily="2" charset="2"/>
              <a:buChar char="v"/>
            </a:pPr>
            <a:endParaRPr lang="tr-TR" sz="2400" b="1" dirty="0">
              <a:solidFill>
                <a:prstClr val="black"/>
              </a:solidFill>
              <a:latin typeface="Calibri"/>
            </a:endParaRPr>
          </a:p>
          <a:p>
            <a:pPr lvl="0" eaLnBrk="1" fontAlgn="auto" hangingPunct="1">
              <a:spcBef>
                <a:spcPts val="0"/>
              </a:spcBef>
              <a:spcAft>
                <a:spcPts val="0"/>
              </a:spcAft>
            </a:pPr>
            <a:endParaRPr lang="tr-TR" sz="2400" b="1" dirty="0">
              <a:solidFill>
                <a:prstClr val="black"/>
              </a:solidFill>
              <a:latin typeface="Calibri"/>
            </a:endParaRPr>
          </a:p>
          <a:p>
            <a:pPr lvl="0"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841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278094"/>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YAZI ALANI</a:t>
            </a:r>
          </a:p>
          <a:p>
            <a:pPr lvl="0" algn="just"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Belgenin </a:t>
            </a:r>
            <a:r>
              <a:rPr lang="tr-TR" sz="2800" dirty="0">
                <a:solidFill>
                  <a:prstClr val="black"/>
                </a:solidFill>
                <a:latin typeface="Times New Roman" panose="02020603050405020304" pitchFamily="18" charset="0"/>
                <a:cs typeface="Times New Roman" panose="02020603050405020304" pitchFamily="18" charset="0"/>
              </a:rPr>
              <a:t>yazı alanı sayfanın </a:t>
            </a:r>
            <a:r>
              <a:rPr lang="tr-TR" sz="2800" b="1" dirty="0">
                <a:solidFill>
                  <a:prstClr val="black"/>
                </a:solidFill>
                <a:latin typeface="Times New Roman" panose="02020603050405020304" pitchFamily="18" charset="0"/>
                <a:cs typeface="Times New Roman" panose="02020603050405020304" pitchFamily="18" charset="0"/>
              </a:rPr>
              <a:t>üst, alt, sol ve sağ kenarından 2,5 cm boşluk </a:t>
            </a:r>
            <a:r>
              <a:rPr lang="tr-TR" sz="2800" dirty="0">
                <a:solidFill>
                  <a:prstClr val="black"/>
                </a:solidFill>
                <a:latin typeface="Times New Roman" panose="02020603050405020304" pitchFamily="18" charset="0"/>
                <a:cs typeface="Times New Roman" panose="02020603050405020304" pitchFamily="18" charset="0"/>
              </a:rPr>
              <a:t>bırakılarak </a:t>
            </a:r>
            <a:r>
              <a:rPr lang="tr-TR" sz="2800" dirty="0" smtClean="0">
                <a:solidFill>
                  <a:prstClr val="black"/>
                </a:solidFill>
                <a:latin typeface="Times New Roman" panose="02020603050405020304" pitchFamily="18" charset="0"/>
                <a:cs typeface="Times New Roman" panose="02020603050405020304" pitchFamily="18" charset="0"/>
              </a:rPr>
              <a:t>düzenlenir.</a:t>
            </a:r>
          </a:p>
          <a:p>
            <a:pPr marL="342900" lvl="0" indent="-342900" algn="just" eaLnBrk="1" fontAlgn="auto" hangingPunct="1">
              <a:spcBef>
                <a:spcPts val="0"/>
              </a:spcBef>
              <a:spcAft>
                <a:spcPts val="0"/>
              </a:spcAft>
              <a:buFont typeface="Wingdings" panose="05000000000000000000" pitchFamily="2" charset="2"/>
              <a:buChar char="v"/>
            </a:pPr>
            <a:endParaRPr lang="tr-TR" sz="28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800" b="1" dirty="0" smtClean="0">
                <a:solidFill>
                  <a:prstClr val="black"/>
                </a:solidFill>
                <a:latin typeface="Times New Roman" panose="02020603050405020304" pitchFamily="18" charset="0"/>
                <a:cs typeface="Times New Roman" panose="02020603050405020304" pitchFamily="18" charset="0"/>
              </a:rPr>
              <a:t>Yazı </a:t>
            </a:r>
            <a:r>
              <a:rPr lang="tr-TR" sz="2800" b="1" dirty="0">
                <a:solidFill>
                  <a:prstClr val="black"/>
                </a:solidFill>
                <a:latin typeface="Times New Roman" panose="02020603050405020304" pitchFamily="18" charset="0"/>
                <a:cs typeface="Times New Roman" panose="02020603050405020304" pitchFamily="18" charset="0"/>
              </a:rPr>
              <a:t>alanı dışına</a:t>
            </a:r>
            <a:r>
              <a:rPr lang="tr-TR" sz="2800" dirty="0">
                <a:solidFill>
                  <a:prstClr val="black"/>
                </a:solidFill>
                <a:latin typeface="Times New Roman" panose="02020603050405020304" pitchFamily="18" charset="0"/>
                <a:cs typeface="Times New Roman" panose="02020603050405020304" pitchFamily="18" charset="0"/>
              </a:rPr>
              <a:t> sayfa numarası ve varsa ek numarası hariç </a:t>
            </a:r>
            <a:r>
              <a:rPr lang="tr-TR" sz="2800" b="1" dirty="0">
                <a:solidFill>
                  <a:prstClr val="black"/>
                </a:solidFill>
                <a:latin typeface="Times New Roman" panose="02020603050405020304" pitchFamily="18" charset="0"/>
                <a:cs typeface="Times New Roman" panose="02020603050405020304" pitchFamily="18" charset="0"/>
              </a:rPr>
              <a:t>hiçbir ifade veya ibare yazılmaz</a:t>
            </a:r>
            <a:r>
              <a:rPr lang="tr-TR" sz="2800" b="1" dirty="0" smtClean="0">
                <a:solidFill>
                  <a:prstClr val="black"/>
                </a:solidFill>
                <a:latin typeface="Times New Roman" panose="02020603050405020304" pitchFamily="18" charset="0"/>
                <a:cs typeface="Times New Roman" panose="02020603050405020304" pitchFamily="18" charset="0"/>
              </a:rPr>
              <a:t>.</a:t>
            </a:r>
            <a:endParaRPr lang="tr-TR" sz="2400" b="1" dirty="0">
              <a:solidFill>
                <a:prstClr val="black"/>
              </a:solidFill>
              <a:latin typeface="Calibri"/>
            </a:endParaRPr>
          </a:p>
          <a:p>
            <a:pPr lvl="0" eaLnBrk="1" fontAlgn="auto" hangingPunct="1">
              <a:spcBef>
                <a:spcPts val="0"/>
              </a:spcBef>
              <a:spcAft>
                <a:spcPts val="0"/>
              </a:spcAft>
            </a:pPr>
            <a:endParaRPr lang="tr-TR" sz="2400" b="1" dirty="0">
              <a:solidFill>
                <a:prstClr val="black"/>
              </a:solidFill>
              <a:latin typeface="Calibri"/>
            </a:endParaRPr>
          </a:p>
          <a:p>
            <a:pPr lvl="0"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32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708981"/>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BAŞLIK</a:t>
            </a:r>
          </a:p>
          <a:p>
            <a:pPr lvl="0" algn="just"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Başlık (</a:t>
            </a:r>
            <a:r>
              <a:rPr lang="tr-TR" sz="2400" dirty="0">
                <a:solidFill>
                  <a:prstClr val="black"/>
                </a:solidFill>
                <a:latin typeface="Times New Roman" panose="02020603050405020304" pitchFamily="18" charset="0"/>
                <a:cs typeface="Times New Roman" panose="02020603050405020304" pitchFamily="18" charset="0"/>
              </a:rPr>
              <a:t>antet), </a:t>
            </a:r>
            <a:r>
              <a:rPr lang="tr-TR" sz="2400" b="1" dirty="0">
                <a:solidFill>
                  <a:prstClr val="black"/>
                </a:solidFill>
                <a:latin typeface="Times New Roman" panose="02020603050405020304" pitchFamily="18" charset="0"/>
                <a:cs typeface="Times New Roman" panose="02020603050405020304" pitchFamily="18" charset="0"/>
              </a:rPr>
              <a:t>belgeyi gönderen idarenin adının</a:t>
            </a:r>
            <a:r>
              <a:rPr lang="tr-TR" sz="2400" dirty="0">
                <a:solidFill>
                  <a:prstClr val="black"/>
                </a:solidFill>
                <a:latin typeface="Times New Roman" panose="02020603050405020304" pitchFamily="18" charset="0"/>
                <a:cs typeface="Times New Roman" panose="02020603050405020304" pitchFamily="18" charset="0"/>
              </a:rPr>
              <a:t> belirtildiği </a:t>
            </a:r>
            <a:r>
              <a:rPr lang="tr-TR" sz="2400" dirty="0" smtClean="0">
                <a:solidFill>
                  <a:prstClr val="black"/>
                </a:solidFill>
                <a:latin typeface="Times New Roman" panose="02020603050405020304" pitchFamily="18" charset="0"/>
                <a:cs typeface="Times New Roman" panose="02020603050405020304" pitchFamily="18" charset="0"/>
              </a:rPr>
              <a:t>bölümdür.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Başlık</a:t>
            </a:r>
            <a:r>
              <a:rPr lang="tr-TR" sz="2400" dirty="0">
                <a:solidFill>
                  <a:prstClr val="black"/>
                </a:solidFill>
                <a:latin typeface="Times New Roman" panose="02020603050405020304" pitchFamily="18" charset="0"/>
                <a:cs typeface="Times New Roman" panose="02020603050405020304" pitchFamily="18" charset="0"/>
              </a:rPr>
              <a:t>, belgenin </a:t>
            </a:r>
            <a:r>
              <a:rPr lang="tr-TR" sz="2400" b="1" dirty="0">
                <a:solidFill>
                  <a:prstClr val="black"/>
                </a:solidFill>
                <a:latin typeface="Times New Roman" panose="02020603050405020304" pitchFamily="18" charset="0"/>
                <a:cs typeface="Times New Roman" panose="02020603050405020304" pitchFamily="18" charset="0"/>
              </a:rPr>
              <a:t>yazı alanının üst kısmına ortalanarak </a:t>
            </a:r>
            <a:r>
              <a:rPr lang="tr-TR" sz="2400" dirty="0" smtClean="0">
                <a:solidFill>
                  <a:prstClr val="black"/>
                </a:solidFill>
                <a:latin typeface="Times New Roman" panose="02020603050405020304" pitchFamily="18" charset="0"/>
                <a:cs typeface="Times New Roman" panose="02020603050405020304" pitchFamily="18" charset="0"/>
              </a:rPr>
              <a:t>yazılır.</a:t>
            </a: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	- İlk </a:t>
            </a:r>
            <a:r>
              <a:rPr lang="tr-TR" sz="2400" dirty="0">
                <a:solidFill>
                  <a:prstClr val="black"/>
                </a:solidFill>
                <a:latin typeface="Times New Roman" panose="02020603050405020304" pitchFamily="18" charset="0"/>
                <a:cs typeface="Times New Roman" panose="02020603050405020304" pitchFamily="18" charset="0"/>
              </a:rPr>
              <a:t>satıra "T.C." kısaltması, </a:t>
            </a:r>
            <a:endParaRPr lang="tr-TR" sz="24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	- İkinci </a:t>
            </a:r>
            <a:r>
              <a:rPr lang="tr-TR" sz="2400" dirty="0">
                <a:solidFill>
                  <a:prstClr val="black"/>
                </a:solidFill>
                <a:latin typeface="Times New Roman" panose="02020603050405020304" pitchFamily="18" charset="0"/>
                <a:cs typeface="Times New Roman" panose="02020603050405020304" pitchFamily="18" charset="0"/>
              </a:rPr>
              <a:t>satıra idarenin adı büyük harflerle, </a:t>
            </a:r>
            <a:endParaRPr lang="tr-TR" sz="24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	- Üçüncü </a:t>
            </a:r>
            <a:r>
              <a:rPr lang="tr-TR" sz="2400" dirty="0">
                <a:solidFill>
                  <a:prstClr val="black"/>
                </a:solidFill>
                <a:latin typeface="Times New Roman" panose="02020603050405020304" pitchFamily="18" charset="0"/>
                <a:cs typeface="Times New Roman" panose="02020603050405020304" pitchFamily="18" charset="0"/>
              </a:rPr>
              <a:t>satıra birimin adı ilk harfleri büyük diğerleri küçük harflerle ortalanarak yazılır. </a:t>
            </a:r>
            <a:endParaRPr lang="tr-TR" sz="2400" dirty="0" smtClean="0">
              <a:solidFill>
                <a:prstClr val="black"/>
              </a:solidFill>
              <a:latin typeface="Times New Roman" panose="02020603050405020304" pitchFamily="18" charset="0"/>
              <a:cs typeface="Times New Roman" panose="02020603050405020304" pitchFamily="18" charset="0"/>
            </a:endParaRPr>
          </a:p>
          <a:p>
            <a:pPr lvl="0"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170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339650"/>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BAŞLIK</a:t>
            </a:r>
          </a:p>
          <a:p>
            <a:pPr lvl="0" algn="just"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b="1" dirty="0">
                <a:solidFill>
                  <a:prstClr val="black"/>
                </a:solidFill>
                <a:latin typeface="Times New Roman" panose="02020603050405020304" pitchFamily="18" charset="0"/>
                <a:cs typeface="Times New Roman" panose="02020603050405020304" pitchFamily="18" charset="0"/>
              </a:rPr>
              <a:t>B</a:t>
            </a:r>
            <a:r>
              <a:rPr lang="tr-TR" sz="2400" b="1" dirty="0" smtClean="0">
                <a:solidFill>
                  <a:prstClr val="black"/>
                </a:solidFill>
                <a:latin typeface="Times New Roman" panose="02020603050405020304" pitchFamily="18" charset="0"/>
                <a:cs typeface="Times New Roman" panose="02020603050405020304" pitchFamily="18" charset="0"/>
              </a:rPr>
              <a:t>ağlı </a:t>
            </a:r>
            <a:r>
              <a:rPr lang="tr-TR" sz="2400" b="1" dirty="0">
                <a:solidFill>
                  <a:prstClr val="black"/>
                </a:solidFill>
                <a:latin typeface="Times New Roman" panose="02020603050405020304" pitchFamily="18" charset="0"/>
                <a:cs typeface="Times New Roman" panose="02020603050405020304" pitchFamily="18" charset="0"/>
              </a:rPr>
              <a:t>veya ilgili </a:t>
            </a:r>
            <a:r>
              <a:rPr lang="tr-TR" sz="2400" b="1" dirty="0" smtClean="0">
                <a:solidFill>
                  <a:prstClr val="black"/>
                </a:solidFill>
                <a:latin typeface="Times New Roman" panose="02020603050405020304" pitchFamily="18" charset="0"/>
                <a:cs typeface="Times New Roman" panose="02020603050405020304" pitchFamily="18" charset="0"/>
              </a:rPr>
              <a:t>idarelerde;</a:t>
            </a:r>
          </a:p>
          <a:p>
            <a:pPr lvl="0" algn="just" eaLnBrk="1" fontAlgn="auto" hangingPunct="1">
              <a:spcBef>
                <a:spcPts val="0"/>
              </a:spcBef>
              <a:spcAft>
                <a:spcPts val="0"/>
              </a:spcAft>
            </a:pPr>
            <a:r>
              <a:rPr lang="tr-TR" sz="2400" b="1" dirty="0">
                <a:solidFill>
                  <a:prstClr val="black"/>
                </a:solidFill>
                <a:latin typeface="Times New Roman" panose="02020603050405020304" pitchFamily="18" charset="0"/>
                <a:cs typeface="Times New Roman" panose="02020603050405020304" pitchFamily="18" charset="0"/>
              </a:rPr>
              <a:t>	</a:t>
            </a:r>
            <a:r>
              <a:rPr lang="tr-TR" sz="2400" b="1" dirty="0" smtClean="0">
                <a:solidFill>
                  <a:prstClr val="black"/>
                </a:solidFill>
                <a:latin typeface="Times New Roman" panose="02020603050405020304" pitchFamily="18" charset="0"/>
                <a:cs typeface="Times New Roman" panose="02020603050405020304" pitchFamily="18" charset="0"/>
              </a:rPr>
              <a:t>	-</a:t>
            </a: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İlk </a:t>
            </a:r>
            <a:r>
              <a:rPr lang="tr-TR" sz="2400" dirty="0">
                <a:solidFill>
                  <a:prstClr val="black"/>
                </a:solidFill>
                <a:latin typeface="Times New Roman" panose="02020603050405020304" pitchFamily="18" charset="0"/>
                <a:cs typeface="Times New Roman" panose="02020603050405020304" pitchFamily="18" charset="0"/>
              </a:rPr>
              <a:t>satıra "T.C." kısaltması, </a:t>
            </a:r>
            <a:endParaRPr lang="tr-TR" sz="24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	- İkinci </a:t>
            </a:r>
            <a:r>
              <a:rPr lang="tr-TR" sz="2400" dirty="0">
                <a:solidFill>
                  <a:prstClr val="black"/>
                </a:solidFill>
                <a:latin typeface="Times New Roman" panose="02020603050405020304" pitchFamily="18" charset="0"/>
                <a:cs typeface="Times New Roman" panose="02020603050405020304" pitchFamily="18" charset="0"/>
              </a:rPr>
              <a:t>satıra bağlı veya ilgili olunan bakanlığın adı büyük harflerle, </a:t>
            </a:r>
            <a:endParaRPr lang="tr-TR" sz="24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	</a:t>
            </a:r>
            <a:r>
              <a:rPr lang="tr-TR" sz="2400" dirty="0" smtClean="0">
                <a:solidFill>
                  <a:prstClr val="black"/>
                </a:solidFill>
                <a:latin typeface="Times New Roman" panose="02020603050405020304" pitchFamily="18" charset="0"/>
                <a:cs typeface="Times New Roman" panose="02020603050405020304" pitchFamily="18" charset="0"/>
              </a:rPr>
              <a:t>	- Üçüncü </a:t>
            </a:r>
            <a:r>
              <a:rPr lang="tr-TR" sz="2400" dirty="0">
                <a:solidFill>
                  <a:prstClr val="black"/>
                </a:solidFill>
                <a:latin typeface="Times New Roman" panose="02020603050405020304" pitchFamily="18" charset="0"/>
                <a:cs typeface="Times New Roman" panose="02020603050405020304" pitchFamily="18" charset="0"/>
              </a:rPr>
              <a:t>satıra idarenin adı ilk harfleri büyük diğerleri küçük harflerle ve dördüncü satıra da birimin adı ilk harfleri büyük diğerleri küçük harflerle ortalanarak </a:t>
            </a:r>
            <a:r>
              <a:rPr lang="tr-TR" sz="2400" dirty="0" smtClean="0">
                <a:solidFill>
                  <a:prstClr val="black"/>
                </a:solidFill>
                <a:latin typeface="Times New Roman" panose="02020603050405020304" pitchFamily="18" charset="0"/>
                <a:cs typeface="Times New Roman" panose="02020603050405020304" pitchFamily="18" charset="0"/>
              </a:rPr>
              <a:t>yazılabilir.</a:t>
            </a:r>
            <a:endParaRPr lang="tr-TR" sz="2400" dirty="0">
              <a:solidFill>
                <a:prstClr val="black"/>
              </a:solidFill>
              <a:latin typeface="Times New Roman" panose="02020603050405020304" pitchFamily="18" charset="0"/>
              <a:cs typeface="Times New Roman" panose="02020603050405020304" pitchFamily="18" charset="0"/>
            </a:endParaRPr>
          </a:p>
          <a:p>
            <a:pPr lvl="0"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492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447645"/>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BAŞLIK</a:t>
            </a:r>
          </a:p>
          <a:p>
            <a:pPr lvl="0" algn="just"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İdarelerin il ve ilçe teşkilatlarında kullanılan başlıklar 10/6/1949 tarihli ve 5442 sayılı İl İdaresi Kanunu hükümlerine uygun olarak </a:t>
            </a:r>
            <a:r>
              <a:rPr lang="tr-TR" sz="2400" dirty="0" smtClean="0">
                <a:solidFill>
                  <a:prstClr val="black"/>
                </a:solidFill>
                <a:latin typeface="Times New Roman" panose="02020603050405020304" pitchFamily="18" charset="0"/>
                <a:cs typeface="Times New Roman" panose="02020603050405020304" pitchFamily="18" charset="0"/>
              </a:rPr>
              <a:t>düzenlenir.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Bölge </a:t>
            </a:r>
            <a:r>
              <a:rPr lang="tr-TR" sz="2400" dirty="0">
                <a:solidFill>
                  <a:prstClr val="black"/>
                </a:solidFill>
                <a:latin typeface="Times New Roman" panose="02020603050405020304" pitchFamily="18" charset="0"/>
                <a:cs typeface="Times New Roman" panose="02020603050405020304" pitchFamily="18" charset="0"/>
              </a:rPr>
              <a:t>müdürlüklerinde hangi bölge teşkilatı olduğu </a:t>
            </a:r>
            <a:r>
              <a:rPr lang="tr-TR" sz="2400" dirty="0" smtClean="0">
                <a:solidFill>
                  <a:prstClr val="black"/>
                </a:solidFill>
                <a:latin typeface="Times New Roman" panose="02020603050405020304" pitchFamily="18" charset="0"/>
                <a:cs typeface="Times New Roman" panose="02020603050405020304" pitchFamily="18" charset="0"/>
              </a:rPr>
              <a:t>yazılır.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Doğrudan </a:t>
            </a:r>
            <a:r>
              <a:rPr lang="tr-TR" sz="2400" dirty="0">
                <a:solidFill>
                  <a:prstClr val="black"/>
                </a:solidFill>
                <a:latin typeface="Times New Roman" panose="02020603050405020304" pitchFamily="18" charset="0"/>
                <a:cs typeface="Times New Roman" panose="02020603050405020304" pitchFamily="18" charset="0"/>
              </a:rPr>
              <a:t>merkezi teşkilata bağlı taşra birimlerinde başlıkta merkezi teşkilat ve taşra teşkilatı adlarına yer </a:t>
            </a:r>
            <a:r>
              <a:rPr lang="tr-TR" sz="2400" dirty="0" smtClean="0">
                <a:solidFill>
                  <a:prstClr val="black"/>
                </a:solidFill>
                <a:latin typeface="Times New Roman" panose="02020603050405020304" pitchFamily="18" charset="0"/>
                <a:cs typeface="Times New Roman" panose="02020603050405020304" pitchFamily="18" charset="0"/>
              </a:rPr>
              <a:t>verilir.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Başlığın </a:t>
            </a:r>
            <a:r>
              <a:rPr lang="tr-TR" sz="2400" dirty="0">
                <a:solidFill>
                  <a:prstClr val="black"/>
                </a:solidFill>
                <a:latin typeface="Times New Roman" panose="02020603050405020304" pitchFamily="18" charset="0"/>
                <a:cs typeface="Times New Roman" panose="02020603050405020304" pitchFamily="18" charset="0"/>
              </a:rPr>
              <a:t>yazımında </a:t>
            </a:r>
            <a:r>
              <a:rPr lang="tr-TR" sz="2400" dirty="0" err="1">
                <a:solidFill>
                  <a:prstClr val="black"/>
                </a:solidFill>
                <a:latin typeface="Times New Roman" panose="02020603050405020304" pitchFamily="18" charset="0"/>
                <a:cs typeface="Times New Roman" panose="02020603050405020304" pitchFamily="18" charset="0"/>
              </a:rPr>
              <a:t>DETSİS'te</a:t>
            </a:r>
            <a:r>
              <a:rPr lang="tr-TR" sz="2400" dirty="0">
                <a:solidFill>
                  <a:prstClr val="black"/>
                </a:solidFill>
                <a:latin typeface="Times New Roman" panose="02020603050405020304" pitchFamily="18" charset="0"/>
                <a:cs typeface="Times New Roman" panose="02020603050405020304" pitchFamily="18" charset="0"/>
              </a:rPr>
              <a:t> yer alan başlık kayıtları esas alınır.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006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578" y="1032585"/>
            <a:ext cx="7026282" cy="548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1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832092"/>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SAYI</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a:solidFill>
                  <a:prstClr val="black"/>
                </a:solidFill>
                <a:latin typeface="Times New Roman" panose="02020603050405020304" pitchFamily="18" charset="0"/>
                <a:cs typeface="Times New Roman" panose="02020603050405020304" pitchFamily="18" charset="0"/>
              </a:rPr>
              <a:t>Belgelerde sayı bulunması zorunludur. "Sayı:" sırasıyla; </a:t>
            </a:r>
            <a:r>
              <a:rPr lang="tr-TR" sz="2000" dirty="0" err="1">
                <a:solidFill>
                  <a:prstClr val="black"/>
                </a:solidFill>
                <a:latin typeface="Times New Roman" panose="02020603050405020304" pitchFamily="18" charset="0"/>
                <a:cs typeface="Times New Roman" panose="02020603050405020304" pitchFamily="18" charset="0"/>
              </a:rPr>
              <a:t>DETSİS'te</a:t>
            </a:r>
            <a:r>
              <a:rPr lang="tr-TR" sz="2000" dirty="0">
                <a:solidFill>
                  <a:prstClr val="black"/>
                </a:solidFill>
                <a:latin typeface="Times New Roman" panose="02020603050405020304" pitchFamily="18" charset="0"/>
                <a:cs typeface="Times New Roman" panose="02020603050405020304" pitchFamily="18" charset="0"/>
              </a:rPr>
              <a:t> belirtilen Türkiye Cumhuriyeti Devlet Teşkilatı Numarası, </a:t>
            </a:r>
            <a:r>
              <a:rPr lang="tr-TR" sz="2000" dirty="0" smtClean="0">
                <a:solidFill>
                  <a:prstClr val="black"/>
                </a:solidFill>
                <a:latin typeface="Times New Roman" panose="02020603050405020304" pitchFamily="18" charset="0"/>
                <a:cs typeface="Times New Roman" panose="02020603050405020304" pitchFamily="18" charset="0"/>
              </a:rPr>
              <a:t>Standart Dosya Planı </a:t>
            </a:r>
            <a:r>
              <a:rPr lang="tr-TR" sz="2000" dirty="0">
                <a:solidFill>
                  <a:prstClr val="black"/>
                </a:solidFill>
                <a:latin typeface="Times New Roman" panose="02020603050405020304" pitchFamily="18" charset="0"/>
                <a:cs typeface="Times New Roman" panose="02020603050405020304" pitchFamily="18" charset="0"/>
              </a:rPr>
              <a:t>kodu ile belge kayıt numarasından oluşur ve bunların arasına kısa çizgi işareti (-) </a:t>
            </a:r>
            <a:r>
              <a:rPr lang="tr-TR" sz="2000" dirty="0" smtClean="0">
                <a:solidFill>
                  <a:prstClr val="black"/>
                </a:solidFill>
                <a:latin typeface="Times New Roman" panose="02020603050405020304" pitchFamily="18" charset="0"/>
                <a:cs typeface="Times New Roman" panose="02020603050405020304" pitchFamily="18" charset="0"/>
              </a:rPr>
              <a:t>konulur.</a:t>
            </a:r>
          </a:p>
          <a:p>
            <a:pPr marL="342900" lvl="0" indent="-342900" algn="just" eaLnBrk="1" fontAlgn="auto" hangingPunct="1">
              <a:spcBef>
                <a:spcPts val="0"/>
              </a:spcBef>
              <a:spcAft>
                <a:spcPts val="0"/>
              </a:spcAft>
              <a:buFont typeface="Wingdings" panose="05000000000000000000" pitchFamily="2" charset="2"/>
              <a:buChar char="v"/>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"Sayı</a:t>
            </a:r>
            <a:r>
              <a:rPr lang="tr-TR" sz="2000" dirty="0">
                <a:solidFill>
                  <a:prstClr val="black"/>
                </a:solidFill>
                <a:latin typeface="Times New Roman" panose="02020603050405020304" pitchFamily="18" charset="0"/>
                <a:cs typeface="Times New Roman" panose="02020603050405020304" pitchFamily="18" charset="0"/>
              </a:rPr>
              <a:t>:" yan başlığı, başlığın son satırından itibaren </a:t>
            </a:r>
            <a:r>
              <a:rPr lang="tr-TR" sz="2000" b="1" dirty="0">
                <a:solidFill>
                  <a:prstClr val="black"/>
                </a:solidFill>
                <a:latin typeface="Times New Roman" panose="02020603050405020304" pitchFamily="18" charset="0"/>
                <a:cs typeface="Times New Roman" panose="02020603050405020304" pitchFamily="18" charset="0"/>
              </a:rPr>
              <a:t>iki satır boşluk bırakılarak ve yazı alanının solundan başlanarak </a:t>
            </a:r>
            <a:r>
              <a:rPr lang="tr-TR" sz="2000" dirty="0" smtClean="0">
                <a:solidFill>
                  <a:prstClr val="black"/>
                </a:solidFill>
                <a:latin typeface="Times New Roman" panose="02020603050405020304" pitchFamily="18" charset="0"/>
                <a:cs typeface="Times New Roman" panose="02020603050405020304" pitchFamily="18" charset="0"/>
              </a:rPr>
              <a:t>yazılır. </a:t>
            </a:r>
            <a:r>
              <a:rPr lang="tr-TR" sz="2000" dirty="0">
                <a:solidFill>
                  <a:prstClr val="black"/>
                </a:solidFill>
                <a:latin typeface="Times New Roman" panose="02020603050405020304" pitchFamily="18" charset="0"/>
                <a:cs typeface="Times New Roman" panose="02020603050405020304" pitchFamily="18" charset="0"/>
              </a:rPr>
              <a:t>Belgede hem birim evrak bölümü hem de genel evrak bölümü tarafından verilen kayıt numarası bulunması halinde araya eğik çizgi işareti (/) konulur. </a:t>
            </a:r>
            <a:r>
              <a:rPr lang="tr-TR" sz="2000" b="1" dirty="0">
                <a:solidFill>
                  <a:prstClr val="black"/>
                </a:solidFill>
                <a:latin typeface="Times New Roman" panose="02020603050405020304" pitchFamily="18" charset="0"/>
                <a:cs typeface="Times New Roman" panose="02020603050405020304" pitchFamily="18" charset="0"/>
              </a:rPr>
              <a:t>Bu belgeler için belge kayıt numarası olarak genel evrak bölümü tarafından verilen kayıt numarası dikkate </a:t>
            </a:r>
            <a:r>
              <a:rPr lang="tr-TR" sz="2000" b="1" dirty="0" smtClean="0">
                <a:solidFill>
                  <a:prstClr val="black"/>
                </a:solidFill>
                <a:latin typeface="Times New Roman" panose="02020603050405020304" pitchFamily="18" charset="0"/>
                <a:cs typeface="Times New Roman" panose="02020603050405020304" pitchFamily="18" charset="0"/>
              </a:rPr>
              <a:t>alınır.</a:t>
            </a:r>
          </a:p>
          <a:p>
            <a:pPr marL="342900" lvl="0" indent="-342900" algn="just" eaLnBrk="1" fontAlgn="auto" hangingPunct="1">
              <a:spcBef>
                <a:spcPts val="0"/>
              </a:spcBef>
              <a:spcAft>
                <a:spcPts val="0"/>
              </a:spcAft>
              <a:buFont typeface="Wingdings" panose="05000000000000000000" pitchFamily="2" charset="2"/>
              <a:buChar char="v"/>
            </a:pPr>
            <a:endParaRPr lang="tr-TR" sz="2000" b="1"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Elektronik </a:t>
            </a:r>
            <a:r>
              <a:rPr lang="tr-TR" sz="2000" dirty="0">
                <a:solidFill>
                  <a:prstClr val="black"/>
                </a:solidFill>
                <a:latin typeface="Times New Roman" panose="02020603050405020304" pitchFamily="18" charset="0"/>
                <a:cs typeface="Times New Roman" panose="02020603050405020304" pitchFamily="18" charset="0"/>
              </a:rPr>
              <a:t>ortamda güvenli elektronik imza ile hazırlanan belgelerin kayıt numarası, başına "E." ibaresi konularak </a:t>
            </a:r>
            <a:r>
              <a:rPr lang="tr-TR" sz="2000" dirty="0" smtClean="0">
                <a:solidFill>
                  <a:prstClr val="black"/>
                </a:solidFill>
                <a:latin typeface="Times New Roman" panose="02020603050405020304" pitchFamily="18" charset="0"/>
                <a:cs typeface="Times New Roman" panose="02020603050405020304" pitchFamily="18" charset="0"/>
              </a:rPr>
              <a:t>yazılır. Bu </a:t>
            </a:r>
            <a:r>
              <a:rPr lang="tr-TR" sz="2000" dirty="0">
                <a:solidFill>
                  <a:prstClr val="black"/>
                </a:solidFill>
                <a:latin typeface="Times New Roman" panose="02020603050405020304" pitchFamily="18" charset="0"/>
                <a:cs typeface="Times New Roman" panose="02020603050405020304" pitchFamily="18" charset="0"/>
              </a:rPr>
              <a:t>belgelerde sayı bilgisine belge </a:t>
            </a:r>
            <a:r>
              <a:rPr lang="tr-TR" sz="2000" dirty="0" err="1">
                <a:solidFill>
                  <a:prstClr val="black"/>
                </a:solidFill>
                <a:latin typeface="Times New Roman" panose="02020603050405020304" pitchFamily="18" charset="0"/>
                <a:cs typeface="Times New Roman" panose="02020603050405020304" pitchFamily="18" charset="0"/>
              </a:rPr>
              <a:t>üstverisinde</a:t>
            </a:r>
            <a:r>
              <a:rPr lang="tr-TR" sz="2000" dirty="0">
                <a:solidFill>
                  <a:prstClr val="black"/>
                </a:solidFill>
                <a:latin typeface="Times New Roman" panose="02020603050405020304" pitchFamily="18" charset="0"/>
                <a:cs typeface="Times New Roman" panose="02020603050405020304" pitchFamily="18" charset="0"/>
              </a:rPr>
              <a:t> veya belge üzerinde yer verilir.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287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832092"/>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SAYI</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a:solidFill>
                  <a:prstClr val="black"/>
                </a:solidFill>
                <a:latin typeface="Times New Roman" panose="02020603050405020304" pitchFamily="18" charset="0"/>
                <a:cs typeface="Times New Roman" panose="02020603050405020304" pitchFamily="18" charset="0"/>
              </a:rPr>
              <a:t>Belgelerde sayı bulunması zorunludur. "Sayı:" sırasıyla; </a:t>
            </a:r>
            <a:r>
              <a:rPr lang="tr-TR" sz="2000" dirty="0" err="1">
                <a:solidFill>
                  <a:prstClr val="black"/>
                </a:solidFill>
                <a:latin typeface="Times New Roman" panose="02020603050405020304" pitchFamily="18" charset="0"/>
                <a:cs typeface="Times New Roman" panose="02020603050405020304" pitchFamily="18" charset="0"/>
              </a:rPr>
              <a:t>DETSİS'te</a:t>
            </a:r>
            <a:r>
              <a:rPr lang="tr-TR" sz="2000" dirty="0">
                <a:solidFill>
                  <a:prstClr val="black"/>
                </a:solidFill>
                <a:latin typeface="Times New Roman" panose="02020603050405020304" pitchFamily="18" charset="0"/>
                <a:cs typeface="Times New Roman" panose="02020603050405020304" pitchFamily="18" charset="0"/>
              </a:rPr>
              <a:t> belirtilen Türkiye Cumhuriyeti Devlet Teşkilatı Numarası, </a:t>
            </a:r>
            <a:r>
              <a:rPr lang="tr-TR" sz="2000" dirty="0" smtClean="0">
                <a:solidFill>
                  <a:prstClr val="black"/>
                </a:solidFill>
                <a:latin typeface="Times New Roman" panose="02020603050405020304" pitchFamily="18" charset="0"/>
                <a:cs typeface="Times New Roman" panose="02020603050405020304" pitchFamily="18" charset="0"/>
              </a:rPr>
              <a:t>Standart Dosya Planı </a:t>
            </a:r>
            <a:r>
              <a:rPr lang="tr-TR" sz="2000" dirty="0">
                <a:solidFill>
                  <a:prstClr val="black"/>
                </a:solidFill>
                <a:latin typeface="Times New Roman" panose="02020603050405020304" pitchFamily="18" charset="0"/>
                <a:cs typeface="Times New Roman" panose="02020603050405020304" pitchFamily="18" charset="0"/>
              </a:rPr>
              <a:t>kodu ile belge kayıt numarasından oluşur ve bunların arasına kısa çizgi işareti (-) </a:t>
            </a:r>
            <a:r>
              <a:rPr lang="tr-TR" sz="2000" dirty="0" smtClean="0">
                <a:solidFill>
                  <a:prstClr val="black"/>
                </a:solidFill>
                <a:latin typeface="Times New Roman" panose="02020603050405020304" pitchFamily="18" charset="0"/>
                <a:cs typeface="Times New Roman" panose="02020603050405020304" pitchFamily="18" charset="0"/>
              </a:rPr>
              <a:t>konulur.</a:t>
            </a:r>
          </a:p>
          <a:p>
            <a:pPr marL="342900" lvl="0" indent="-342900" algn="just" eaLnBrk="1" fontAlgn="auto" hangingPunct="1">
              <a:spcBef>
                <a:spcPts val="0"/>
              </a:spcBef>
              <a:spcAft>
                <a:spcPts val="0"/>
              </a:spcAft>
              <a:buFont typeface="Wingdings" panose="05000000000000000000" pitchFamily="2" charset="2"/>
              <a:buChar char="v"/>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"Sayı</a:t>
            </a:r>
            <a:r>
              <a:rPr lang="tr-TR" sz="2000" dirty="0">
                <a:solidFill>
                  <a:prstClr val="black"/>
                </a:solidFill>
                <a:latin typeface="Times New Roman" panose="02020603050405020304" pitchFamily="18" charset="0"/>
                <a:cs typeface="Times New Roman" panose="02020603050405020304" pitchFamily="18" charset="0"/>
              </a:rPr>
              <a:t>:" yan başlığı, başlığın son satırından itibaren </a:t>
            </a:r>
            <a:r>
              <a:rPr lang="tr-TR" sz="2000" b="1" dirty="0">
                <a:solidFill>
                  <a:prstClr val="black"/>
                </a:solidFill>
                <a:latin typeface="Times New Roman" panose="02020603050405020304" pitchFamily="18" charset="0"/>
                <a:cs typeface="Times New Roman" panose="02020603050405020304" pitchFamily="18" charset="0"/>
              </a:rPr>
              <a:t>iki satır boşluk bırakılarak ve yazı alanının solundan başlanarak </a:t>
            </a:r>
            <a:r>
              <a:rPr lang="tr-TR" sz="2000" dirty="0" smtClean="0">
                <a:solidFill>
                  <a:prstClr val="black"/>
                </a:solidFill>
                <a:latin typeface="Times New Roman" panose="02020603050405020304" pitchFamily="18" charset="0"/>
                <a:cs typeface="Times New Roman" panose="02020603050405020304" pitchFamily="18" charset="0"/>
              </a:rPr>
              <a:t>yazılır. </a:t>
            </a:r>
            <a:r>
              <a:rPr lang="tr-TR" sz="2000" dirty="0">
                <a:solidFill>
                  <a:prstClr val="black"/>
                </a:solidFill>
                <a:latin typeface="Times New Roman" panose="02020603050405020304" pitchFamily="18" charset="0"/>
                <a:cs typeface="Times New Roman" panose="02020603050405020304" pitchFamily="18" charset="0"/>
              </a:rPr>
              <a:t>Belgede hem birim evrak bölümü hem de genel evrak bölümü tarafından verilen kayıt numarası bulunması halinde araya eğik çizgi işareti (/) konulur. </a:t>
            </a:r>
            <a:r>
              <a:rPr lang="tr-TR" sz="2000" b="1" dirty="0">
                <a:solidFill>
                  <a:prstClr val="black"/>
                </a:solidFill>
                <a:latin typeface="Times New Roman" panose="02020603050405020304" pitchFamily="18" charset="0"/>
                <a:cs typeface="Times New Roman" panose="02020603050405020304" pitchFamily="18" charset="0"/>
              </a:rPr>
              <a:t>Bu belgeler için belge kayıt numarası olarak genel evrak bölümü tarafından verilen kayıt numarası dikkate </a:t>
            </a:r>
            <a:r>
              <a:rPr lang="tr-TR" sz="2000" b="1" dirty="0" smtClean="0">
                <a:solidFill>
                  <a:prstClr val="black"/>
                </a:solidFill>
                <a:latin typeface="Times New Roman" panose="02020603050405020304" pitchFamily="18" charset="0"/>
                <a:cs typeface="Times New Roman" panose="02020603050405020304" pitchFamily="18" charset="0"/>
              </a:rPr>
              <a:t>alınır.</a:t>
            </a:r>
          </a:p>
          <a:p>
            <a:pPr marL="342900" lvl="0" indent="-342900" algn="just" eaLnBrk="1" fontAlgn="auto" hangingPunct="1">
              <a:spcBef>
                <a:spcPts val="0"/>
              </a:spcBef>
              <a:spcAft>
                <a:spcPts val="0"/>
              </a:spcAft>
              <a:buFont typeface="Wingdings" panose="05000000000000000000" pitchFamily="2" charset="2"/>
              <a:buChar char="v"/>
            </a:pPr>
            <a:endParaRPr lang="tr-TR" sz="2000" b="1"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Elektronik </a:t>
            </a:r>
            <a:r>
              <a:rPr lang="tr-TR" sz="2000" dirty="0">
                <a:solidFill>
                  <a:prstClr val="black"/>
                </a:solidFill>
                <a:latin typeface="Times New Roman" panose="02020603050405020304" pitchFamily="18" charset="0"/>
                <a:cs typeface="Times New Roman" panose="02020603050405020304" pitchFamily="18" charset="0"/>
              </a:rPr>
              <a:t>ortamda güvenli elektronik imza ile hazırlanan belgelerin kayıt numarası, başına "E." ibaresi konularak </a:t>
            </a:r>
            <a:r>
              <a:rPr lang="tr-TR" sz="2000" dirty="0" smtClean="0">
                <a:solidFill>
                  <a:prstClr val="black"/>
                </a:solidFill>
                <a:latin typeface="Times New Roman" panose="02020603050405020304" pitchFamily="18" charset="0"/>
                <a:cs typeface="Times New Roman" panose="02020603050405020304" pitchFamily="18" charset="0"/>
              </a:rPr>
              <a:t>yazılır. Bu </a:t>
            </a:r>
            <a:r>
              <a:rPr lang="tr-TR" sz="2000" dirty="0">
                <a:solidFill>
                  <a:prstClr val="black"/>
                </a:solidFill>
                <a:latin typeface="Times New Roman" panose="02020603050405020304" pitchFamily="18" charset="0"/>
                <a:cs typeface="Times New Roman" panose="02020603050405020304" pitchFamily="18" charset="0"/>
              </a:rPr>
              <a:t>belgelerde sayı bilgisine belge </a:t>
            </a:r>
            <a:r>
              <a:rPr lang="tr-TR" sz="2000" dirty="0" err="1">
                <a:solidFill>
                  <a:prstClr val="black"/>
                </a:solidFill>
                <a:latin typeface="Times New Roman" panose="02020603050405020304" pitchFamily="18" charset="0"/>
                <a:cs typeface="Times New Roman" panose="02020603050405020304" pitchFamily="18" charset="0"/>
              </a:rPr>
              <a:t>üstverisinde</a:t>
            </a:r>
            <a:r>
              <a:rPr lang="tr-TR" sz="2000" dirty="0">
                <a:solidFill>
                  <a:prstClr val="black"/>
                </a:solidFill>
                <a:latin typeface="Times New Roman" panose="02020603050405020304" pitchFamily="18" charset="0"/>
                <a:cs typeface="Times New Roman" panose="02020603050405020304" pitchFamily="18" charset="0"/>
              </a:rPr>
              <a:t> veya belge üzerinde yer verilir.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017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68" y="1211431"/>
            <a:ext cx="7974227" cy="530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93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AutoShape 2" descr="data:image/jpeg;base64,/9j/4AAQSkZJRgABAQAAAQABAAD/2wCEAAkGBxISEhQUEhISFBAUFRUVFRQUFBUUFBQVFBUWFhQUFBQYHCggGBolHRQUITEhJSkrLi4uFx8zODMsNygtLisBCgoKDg0OGxAQGy8kHyQsLCwsLCwuLCwsLCwsLCwsLCwsLCwsLCwsLCwsLCwsLCwsLCwsLCwsLCwsLCwsLCwsLP/AABEIAH0BkwMBEQACEQEDEQH/xAAcAAACAgMBAQAAAAAAAAAAAAAAAwIEAQUGBwj/xABLEAABAwEDBgkIBgYKAwAAAAABAAIDEQQhMQUGElGS0hMXIkFTYXGBsQcWMlJykZOhFHODwtHwFTM0VGPBNUJDRGKisrPh4iMkJf/EABsBAAIDAQEBAAAAAAAAAAAAAAACAQMEBQYH/8QANhEAAgECAgcGBQUAAwEBAAAAAAECAxEEMQUSFSFRkdETQWFxoeEUIjJSwTNCYoHwI1OxNQb/2gAMAwEAAhEDEQA/AC3Wx8r3PkcS4km83AVrQVwAXj6k5VZOUnds9vSpQpQUYqyNd+kYemi+Iz8UfD1V+18mQsRSavrLmjLLdETQSxk6g9p/modGos4vkw7el9y5ouMs7zgx57Gk+AS6r4E9tT+5c0MFgm6KX4bvwU9nPgR29L7lzQp0bhiHDtBCQbtIfcuaKzrXGDQyMB1F7a+6qsVKo1dRfIh1qazkuaNhHk6dwBbDMWnAiN5B7CBepVCq8ovkL8RR+9c0S/RVo6Cf4T/wU/DVvtfJh8RR++PNB+i7R0E/wn/gj4at9j5MPiaP3x5oi/J04BJhmDQKkmN4AAxJNLgj4ernqvkw+IpfeuaNf9Mj6Rm238UvZVPtfIbtqf3LmjH02PpY9tv4o7Kp9r5MO2p/cuaMi2R9Izbb+KOyqfa+QdtT+5c0WrLC+WvBNdJTHg2l9O3RrRQqc27JMO2pL9y5od+jZ+gm+E/8E3YVftfIX4ij965orWhpj/WAs9vk+KTUle1t4yq03lJc0Ljla4Va4OGtpBF2N4RKLjmrDRlGSvF3J1SjBVABVABVABVABVABVABVABVABVABVABVABVABVABVABVABVABVABVABVABVABVABVABVABVABVABVABVABVABVABVAACpA6Gw522mNjWB1Q2tC684k3lbaekKsIqKOfV0bRnJyty3HOS+i72XeBWOP1LzN0/pZ46F7Ns8MXcjzBszCcNJteqpAr81TXi5waLaLUZ3PpXJtgEYAJrcKHmPYVxqdNwzNM5XZs+DPd81dqsS5UGT2GtAL9apeGgx+0ZqcsZm2e0DlxiusCnzURoVKbvTkyXOMt0lc56HIWUsmkusU7nxYmGTlNPUFdHFSg/+RW8VkJKlFrcdNkLyjwvPB2xpsloFBR9dB3W13MujDEqSuZ5U7HZGdpYXNeCwg0e0gi/nBCtnJOLYiW/I86dZMoRNeG2kzMfpBzJRiDW5p5rlw5VqkbqzS8zpRjT3bt5xVtyDE6ooYJfVcOQewqKeJnHdmi6VGM96OfyjkeWEVc2rTg5t7Vup4iFTJmWdKUTXUV1yuxZsVukidpMe9jtbHFp94UNXJO+yL5TbU1rWvEc1MdPkPd34VVOtUg89w3ZQl5ncZPzpsFsboTBsUlL456DZcbiFOvTqL51yK5QnTe46jNuwwQwhtm0eBLnvGgQW1c6rqEda3UY6sbJ38zPOTk7s2qtFBAAgAQAIAEARe+mKWUrb2Slci2YFKqkWGqyasIFumAuVbqxTsMoslG+uCmM1LIhpomnIBAEHvpillJRzJSbBj64IjJSyBpommIBAAgAQAIAW+YBVyqRjmMotkw6qdO4plSAIAEACABAAgAQAIACgDzfym/r4vqvvlcDS36kfI9HoX9KXn+DkQuSdgXLg7sd4FSs0LP6X5HjoXtGeGGQU0hXAlJLJjQzPoGxWC3WJjX2dwtlkLQ4wvNXtuFeCkGPYVylOS+uP99xsajJ2OnyFluC1A8E7RlHpwycmRp62lXQSl9L/oqnGUc0bbgQeahT6iYusAj0esdiNSxDdyYjB1dibVTITayNXlfNuz2ltJY2ntF/cVRLCRTvB2ZYqr7zkjmla7CS+wTu0MeBk5TD1akkpVKf1L+0FoyyH2bPBteCtsLrNLhpgExu66c3cSp14VFZ7ibSibO1ZNbKytGSwuwcOU3aGCw1MLKG+O9eBfCt3HOWnN98dTA46PPDJe3uKoc/uRojVuczlfJELjR8b7LL61KxuOtaaVepFbvmXqRKlGW9HP23Ic0dXBnCR+vHym9pAvC3QxEJbr2fBmeVKS7jXK0W1jFotDi0tJq3rvp71MYJO6FlJ2PePIT/AETH9bP/ALhW1GM9CUgCABAAgAQAIAXKyooknHWViU7MpELHky9O5LhDrKbXkRqogBVLvZN7F6FlAtkI6sbFEndjE5AIAp2rFZauZbDILLj3Io5hUyLi1FQIAEACAMFDA178T2rDK92XrItWXDvWijfVK55j1cICABAAgAQAIAEACAMFAHm/lN/aIvqvvlcDS36kfL8no9C/pS8/wciFyTsC5cHey7wKmOaFl9L8mePDBe0Z4YlHiO1K8iVmj6R8jVq08n6BNeCme0A8wNHDxWenvTRdXVpI6HLGbMFoOkQWTD0ZYzovae3n7Ek8Im7w3MIV5R3PeioMoz2UBtqaZo8GzsHKOoSN5j1hUuvOnuqR/ssVONTfB28DdWK0tkYHsNWnAg17qjnWiElJXRTKLi7McR+edNYUBXt/OpC3ZhcAetSvACnlHJEM7dGRjXDrHhqVM8PCe9bmMptHJSZs2uxEvsElWE1MEl7TrAKo1KlJ37h7xkS87rIWn6VpWScXOjeDQnW3WFDVOqt63+A0XOO8tss0VpgbJGWywSAlpoCDfQjqKyzwUkrxLYVjQWjNx8Li+yyGFxxY7lRO6upZ5JrdUX9miNVM5/KuTGOr9Ks5ifzTQ4HuwKmFacLajuuDLOzhNbjl8o5AkDS6BwtEdMY/Tb7TMV0KWKg3afyvxMtWhJK63nsvkLBGSmAgg8NPcbiP/IbiF1lkc9pp7z0FSQCABAAgAQAIAEALkjBxSShF5kptCeCZr+YVWpT4j60hsTGjCishGKyFbY1WCggAQAuSMFJKClmSnYI4wMEQio5A3cYnIBAAgAQAIAS+EE1VcqcZDKbQxraJ0klZCskpAEACABAAgAQAIAEAYKAPN/Kb+0RfVffK4Glv1I+X5PR6F/Sl5/g5ELknYFy+i72XeBUxzREvpfkzx4YL2bzZ4YdFETglbSW8Em3uPQsx865MlPMbmtfHOWudrBANKLG6kpJzp93cbpUUrRmdhlLyqucCIgyPm9d3ccFnniMRLJWLIYWlHN3OLyrnRNOeU97r8XONPcLlT2UpO82aFKEfoR6b5IbWX2SRpNTHMe4OAP4rdh8mjDi/rud0QtJkAD886hAYcyv/ABiocUFwA7+vnQiblXKeVIbOzTmkawdeJ6g3FLOpGGbBJs85zjzzhtAOjZonRjCSZocac9GrBUq60vkVi+MLLey15M8qSTyzs9GFjGGOMANDauIqAMCVooaze93FnZZHdTWcHEK2dKMlZiqTRrrRkjGnPiDeD2hYauAT3xL41rZnH5WzQ5RfCXQS+sz0D2t5lllGpT+Wa1l4mmFVPI7fydRzNsYE4bwoklqW4O5Zo7vXYwOp2K1MvEw4p3n/AEjdzu5RxTVW9YSK3C9I6z71XdjWQaR1lF2FkGkdZUaz4hZF9huW5ZFDM1UgJlnpcMVVOpq7kNGNys55OKzNyeZakkRS2JBTvAfFORjgrY1XkxJQ4FlrqrSnfeVGVIFS0OvWaq2pbiyCTQWZ16KTesTNKxK1G8Kaze6xEEI0jrKpux7INI6yi7CyDSOsovLiGqi3ZzctNL6SqWZVLjffz61nbdyxJWLNmNx7VfRd0JPMcVcIVrU7BZ6ze4sghLXmovVUZO4zSL4K2XKQqpAw91Alk7Ilb2UNM6z71juy6yLVldd3rRRbcd5VNbxxVop5v5Tf2iL6r75XB0v+pHy/J6PQv6UvP8HIhck7AuXB3YfAqY5oiX0vyZ5hYMll1C86Leterq4lR+nM8hSwjlvluRfltscbdCFoJIoXm9Z40alR61Rl869OktWkrviauaQnlE1II58AtUYpbkZHJve2bCJZpcDVEnpqFElyPSPJLnFFZjMyd2i14a5ppUVbccOqiIVI029YrrxckmexQyBwDmmoIqD1LUmmrox2aMTStYC57g1oxLiAB2kqJNR3sErnPW/POBtRE2Sc62jRZ3yOuWeeNpx3IsVFs5XLGfc1DpSQWdhrcysktO0mgPcszxVWpugizs4xzPOcpZZdK9x0nyanPJJ7dSeNF2vLMhz4FI2pxFCbh3p+zincXW3HpXkTvfaScdCMf5irqK+ZkSZ6oQtFhCJaoaJFSxAi8d5w96SUU9zJUuBztqzwbZXmKOJkrBfpiSgq68i5pwXPnjlh3qKN/wCzp0NGfEQ13K39CTn051/0cD7Q7iy1NKXlfU9TRslR3a/p7kXZ8Ef2A+Id1KtJX/b6gtFJ/v8AT3I+fZ6AfEO6p2i/s9Sdk/z9PcPPs9APiHdRtF/Z6hsj+fp7jeMR37sPincWhaX3fR6+wuxV9/p7km+UJx/uw+KdxD0x/D19iHoVL9/p7iznu7oB8Q7qzPSd/wBvqMtFL7/T3MOz5I/sB8Q7qFpL+HqTsr+fp7kPPw/u4+J/1TbR/j6jbIX3+nuZbn2egHxDuo2j/H1I2Svv9Pcn57noB8Q7qXaX8PUXZS+/09yQz/c3+7g/af8ARW09LOP7PUh6HjL9/p7hxiu/dh8U7it2v/D19g2Iv+z09zBz7c6/6OB9od1UVNKXd9T19g2Qo7tf09wGfbm3/RwftTuIp6Us76nqD0Qpbtf09zD8/wAuxs4H2p3E1TSjl+z1JWhlHKfp7kRnyegHxDuqvaP8PUl6J/n6e5Lz3d0A+Id1RtL+PqRspff6e5Dz6/gD4h3VO0X9nr7E7J/n6e4xvlCIuFnB+1O4r4aW1VbU9fYV6FT36/p7mPPdx/sB8Q7qzvSe/wCj1J2Ul+/09zIz/c276OD9qR9xXU9LWX0evsQ9DKW/X9Pczxiu/dh8U7is2v8Aw9fYNiL7/T3MHPtzr/o4H2h3FRU0rrP6PX2BaIUd2v6e5jz2d0A+Id1JtP8Aj6k7KX3+nuTPlCcLvowu/incWiOl930evsRsVPfr+nuY4xXfuw+KdxNtj+Hr7BsRf9np7meMBzrvo4H2p3Ek9L3VtT19g2Mlv1/T3Ieex6AfEO6qNpfx9SdlL7/T3Mtz+c3+7g1/ikfcVtPS2r+z1I2Opfv9Pczxiu/dh8U7it2x/D19g2Iv+z09zns5MuG1vY8xhha3RppaVbya1oNawYvFfESTtax0MHhPhouN73fCxqgshsFy4O7D4FTHNES+l+TPJeFc4CpK9hqRT3I8TKpKWbJNQ94qBwuPYjvJRsbI6rR2LLUVmbaTvG4x16VOwzVyb59AtN9A5ulS7k1vwRGOtdC13aJ6JkzPsQNc2EaTjS95JFKUAAWSkqtLIqnqy7yhlPP+d5q5kRPNiWjr0SaFP2cqj1mxLpKyOXt2WrRNUvldfzC4e4K2NGCeRGu2UTfjUu61b4C5jRcEuYA0+9RcEdp5N854rC+Xhq6MgaOSKuuJwHepU3GV1kWRp66t3npMnlCsAFeEJ7qd16PjY/ax/g53zRz2WfKvG2os7Gl3MX8r5BL29WX0xt5jrDRj9cv6OCyrn1apzy3u0ecA0b2aISyouX1SLY1IQyiXsgS6cIdre/xXIxcdWrbwR3MDPWpX8WbiLD861hlmXyzIzKYkxFJ7jggAUAOiFyVsSWdit+lYeE4ISN4WtNCt9RiFoeDrKHaOLtxKI16TnqKSuSe8AEk0AvJOAHOkjG7sjS2oq7EWO3xS14N7X0xpzVwVtbDVKNu0ja5VSr06t+zd7FhUF5Nj6JWriOJElSMlYwpAdFgklmJLMJsFEQiJVg5OLFLLIiWQ5IVlZWlqBAEJMqwtkbEXgSupRtHVNcLwKK2ODrSpOqo/Ku8yPE0lUVNy3sfNiqImmOQtMMPjFyreZXLMmoIEzBPEeLFqRhsQSyEkMSikJsE0RoiUw4KQJBAC5fRd2HwKlZoiWTPI4zcOwL2LzPDIZVFiTLBUhRLImOZayc673qist5pw73F8NWe5pUStlAVaVZRdpFVdXiyFimJpVW1ImJMtXHmVe8kPcgDLGFQ2kSiw2A89yr11fcT5jQ0DBLdklG2trh3K2mx4q5WcDzm/nVncO795IEm5QSZCAOzzZH/rt9p/iuHjv1n5I9Bo9f8ACvNm8iwXPlmaZZmXNqoTsCZHgwm1idZhwYRcNZiiE4/cWBcFXa7Km+88kfbXC0mYc0pdd1uP8l9BjRTwyov7UvTqeQ7Vxr9qu6R2udmUA2yktN8tGt7Hco/LxXmdFYZzxWq19N7+Z6LSWIUcNeL+rLy7zR5hykTSMIppMrfjVjhd/mK6mnY69GNRdz/9OZoaWrWlDiv/AA6TLeXY7PQEF8hwY3xOpcXBaPqYn5sorvOvi8dDD/LnLgaqLO8gjhbO9jD/AFrz8iBVb5aETX/FUUnwMUdLtP8A5INLibTLOWxDGyRrOEjfg4GgFRVvNz3rDg9H9vUlSk9WSNmKxyo041Iq6ZditzHQiavILNPsuvHvuWWWHmq3Y233saY14ypKr3WuauyZzudDJKIHaLHNaADUuLjfS7mu966FXRKjWjSc1dpvyOatJOdN1FDJr+ylPnvS51ne3nvNPELRDQF/pqJlO2NV74F7KecBgiie+I1kqdHS9EUqK9ay4bRqr1ZwhLdH1NmIx7o0oSlHfLu4G1ltehEZaVozSpXqrSqwQo69VU/Gxqq1dWi6lu64vIeWm2iF0pHBta4g1NaAAEmvercbgJYasqSd2zPhsWq9N1GrJGgnzxq4iGB0jRz1Ir10AK6lPQfyp1Z6r4GWemPmtTg5IZZ872vkjYInAvc1pqRySTRJPQsqdOVRyyTfmNDS8ZzjBR3t2NHlDKxNtbNwbgWFoDOd2jUVF3OupQwaWCdHWz7+Fzl18Q3iu01cvwd/Z5+EYx+jolzQdHVXmXkqtPs6koZ2bR6ehNzgpNWuTVZaWWqplRiqLBYjKLk0cxo5iU45YYLlWyphVFgtuMSYIjmSsxCsLAQBIIAXL6Lux3gVKzREvpfkzyKMXDsXs3meGQ0JCRkdQQdRFFEt+4mLs0x1maQ94NxDsFVU3xTNFNNSaZsGrKzYhdqbUHsTU3vEqrcULB4Fa6hzUX63qgksRNAxVcmx0P0qJLMYy59fdehLcQKa65SBVtl/arYbhoiJGkHuCdMsaCJxGCJJMI3RNrUrGOyzYH/rt9p/+pcTH/rPyR39HfoLzZvIsFz5ZmmWZNQQYqiwWCqLAV1Z3FvcRytPwcEr/VY4/Iq3CU9etCPFoyYiepSlLgjgMl5M4SwzuA5QeHN69AX+JXq8Vi+zx1OLytZ/3/kcLD4ZzwVSXfe6/orWaZ1pNlgODOT2itf9NyvqU44RVsRx6dSmFSWJdKg+42rGcFlXU17ruyRl/wA6rA262ivFfh9DY12OkfB/ldStlOKU5ReGPayTS5Dn+j6I0cQVfh3Sjo5OSbVt6RRiO0eNdnZ33XNhlDI1vezRmngLCR6RAv5qHQxWTD43R9OWvSpyv4X6mivh8ZOOrUqRt/vA21iyA76GbPKQXcqhaagX1ZQka1graRj8Yq9NWW7P1NlPCP4R0Z2b7ji/0lI2zustDXhKd19WbS9I8LTlXWK8P8+RxFiZxoPDeP8AlzPQsi2Vtms7WkgaLS5566VcfzqXkcZVlisQ5Lfd2X4PR0KSw9FRe6y3+Zytgabfa3TP/UR+iDhceQ3vxK7tdrAYRUofXLP8v8I5WHi8biXUkvlWXT8jvKE06EJ5tJ4+QVX/AOf+uovBfku04vkh5s3FvnabE51RomG41xuF3audQpT+NUbb9b8mzETj8I5d2qc7k9rhkqbR55L/AGeSD4Ls4iUXpSF+6PU5FFSWAn5+hucyXR/RwGU06nT9avNXqpRc7TUZ/EPWvbdY6eiHDsPlz7zSZaEf6Ri0KV04tKmGlpD5rpYPtHo+evwdr8LHPxWp8dDV4q/ncuZV/pWH7P8Ams+E/wDlT/sfE/8A0Y/0djNivNRyO/DIgFIxYVZULa7lJ2tw9twwhIhCu0Xqy+4s7ixRVlYth5RTvIdrcMeLkiERWVpaCAJBAC5cHdh8CpjmiJfS/I8ijwC9m8zww0JCRjanDFQ7d5KvfcW7TE+Oaj/Sc1rz3hUQlGdO8ck7GqUJQqWlm1ctxlZ2jSjEt4UxzCW9GtsdxcOtbJ70jm5NlxpVJBYaUjQwzTSWGAvwQkQLa+qewC7RW6mtTEsgnfcKcmRczLBcobBIa1hStjap12bf6ge0/wAVxcb+s/JHd0f+ivN/+m7iwWCWZolmRmUxJiKT3HBAAgGQyrYuHhdHpFulSpArcCCfBW4XEfD1lUtexkxNHtabp3tcr5MyW2zwiKukOUSSKV0j+CuxONeIrOq1bL0DC4dUaXZ55muyNm2yzymQPLjQgAgClT+Fy1YvSs8RSVNq3HxKMLo6NCo6id+HgOt+QRNOybTLSzRuArXRdVJh9JdjQlR1bp39UTicCqtVVb2aH5dzeitNHElkguD2845gRzqrBaTqYVatrx4MjF4GGItJu0l3mqhzLJI4a0PkYMG3+JJp3LoT06or/ippPju/BjWib/qTbR1cUYa0NaKNaAB2DBcCc3OTk82deMVFJLuNBJm9GbV9Irz6WhS4u11+a6sdKVFhewt4X8DJs6HxHbX/AK8S/lXJ5tERjEhYCeUQKkgc351LJhcUsPV7Rx1rZF+MoutHUTsjQ+ZWiLrRIOoCngV1tvaz301/v6ObHRHCbNo/IrHWdsEjnODbw/8ArA33/NYFj5wxDrwVr93cdB4KEqCozd7d5p4syyTom0O4P1QP+afJdKWnklrKn83H/bznbHa3Ofy8DrLNYY44hE1o4MAih5wcanrXBqYmdSr2rfzXudOFGEKfZpbjlJszgHEwzOY081DWmoEELuU9OXjarBN/7/bjnz0P816c2kNgzQYySN4kdVjmuNQOUWmvdgq56bnOnKm4rfdeVyyOiIQnGak91mbS05AD7Uy0aZBbo8mlx0evvWOnpJ08K8Pq533+ZZVwSniFWvlbcbWbFc5HRhkRjF6lkvIeqysr1vVhb3FhVlRBrbymb3DN7ibjcoRCER4p3kO8iwqytFVWloIAkEALm9F3Y7wKmOaIl9L8jyBhw7F7N5nhjZ2DJcsvot5Os3e5ZquIp0s2aaWFqVcluN9Sy2RpBpLORhiB+C598RipXXyxN2rQw0d++RobdO972yuN7i5vZo4BdClCMIuEe6xiqTlOSqPxLcRWaRrixkhxooQzZqmGkjhrW3OKOZU3SZaYVUyB5OCSwEtNRYkK4dqlIky1DAhaTcO1ER4ZiQO2qa5cNjHckY8RgJwHzUWXeT5HWZtD/wAArjpP8Vxsb+s/JHc0f+gvNm7iwWCWZolmRmUxJiKTDggAQA6IpZISSJPbUKE7EJlchOWXBABVADYglkJJk3G5QsxVvZXVhaOiwSSzElmE2CiIREqwcnFileREshxSIrKysLe4FIFlqqZUxU2KeOQ8cjEOKJZBIc5IhEVlaWj2G5VvMra3k1BAuY3Jo5jRzFA3pnkP3FhVlRXfirFkWrIwpAkEALlwd2HwKaP1LzIlkzy+zSRRtHJDnUxOC9TONSbzsjyUHRppNq7GS5ZkIo06I6v5alEcLBO73kzx1Rq0dyKbTz86vZk38Sy41hJuqx7T3EUKryqJcUWr9LyZaiKzzW81xe4fVVll7GtkFJb+cLXB3gYK6tMshI7lQwOS2JM3IAlVQSZBxUkirUbu8KYjxe8Xwl9VNi9u7GF/UkSJb3Eon0RKIQkeyeS3NeC02Bsshk0zLMOS4AUa8gc3UoeBpVfnkt4+0KtD5IWt5HUvzMsrTQGWg/xjdWWpo+gpW3jLSleW925EHZnWY9LtjdSLAUfHmMtJ1/DkY8y7L/F2xupvgaXjzJ2pX8OQeZdl/i7Y/BHwNLxDalfw5FluYdk1zbY3VpWjKFu8q2viPDkZ8xbKMDNX2xuqJaLoNbr8w2vX8OQjzPs38XaG6suz6K3O460nWfDkRdmbZT0u2N1SsBS8eZK0nW8DIzMsn8bbG6nWCw/B8w2piPDl7mDmZZObhdsbqh4Kj3J8w2pX77cvcz5n2bXLtjdSfAUfHmG0q3hyHR5j2Ui8y7Y3Vop6LotXd+Yj0rWT3W5EvMOya5tsbqs2ZQ8SNsYjw5CpMy7K00Bl2xurPV0dQUrb+Yy0pXlvduQR5l2VxoTLtjdRT0dQb7+YPSleO9W/39jfMOya5tsbq0bMw/iLtfEeHIhJmPZWioMtfbG6q6ujaCj38yVpau3vtyFeZ9m1y7Y3Vn2fR8eY20q3hyHjMOya5tsbq1rRlDxE2viPDkHmHZNc22N1TsvD+PMNr4jw5e4k5n2bXLtjdWR6Po37+Y+0q3hyGR5kWV15Mu2N1XUtG0Gt9xXpWusrcjEmZNlbShlv/wAY3VFXR1BceZMdK15Z25EWZm2YmlZb/wDGN1Vw0dRckt4PSdZLu5DfMOya5tsbq1bMw/iLtfEeHIhLmVZm4GWntjdVFXRtBWtfmTHStd525e4vzPs2uXaG6qvgKPiPtKt4chseY9lcKky7Y3Vop6MotXd+Yj0tXWVuRLzDsmubbG6rNl0PHmRtfEeHIQcz7Nrl2hurI9H0b9460lWt3chseY9lcKky19sbqvp6NoON3fmK9LYhO27kcnnlkeOyysZFpUczSOkQTXSIuu6lz8fh4UZJQ4HW0dip4iEpT7n+DQhc86AuX0Xey7wKmOaIl9L8mePNXtGeFGNSkkqoJGMvBHUT7r0jzuNHfct2WS4KipHezTTluRZaVVYvKVtPLaVopfS0ZMR9SY9pStFJNpSskkCgCVblBIaSESQtDuSpit4ye8QCMUz4F1xgelsTe5IOUBuPoLyI/wBFs+un/wBwrXD6TJV+o7K0DlFZ6qbkTB7hdDqKrs+A10FDqKNV8Aug0TqKLPgF0X2YLdHIoZJSAmaCt4xVVSlrZDRlYqvYRiszi1mWppkUpIUUgPhg14aldClfexJS4FoLSVGUAU7SOUstZPWLYZGbML0Uk9YJvcW1qKhNqF3eqqyvEaGZU0TqKzarLW0bALaigCpAoOaam5YWncvuizZRd3rRRW4rnmLtOPckrXbGhkYszeUopRetdhN7i2FqKhVobUKqrG8RouzKlDqKy6rLbl6JtAAtsFZFLzJpiChI28rHNfMXRe4fZcD2q2jfV3iTzPPvKb+0RfVffK4+lv1I+X5PQaG/Sl5/g5ELknYFy+i72XeBUx+pES+l+TPHmr2jPCk2pSSRcgklE+h/OChq5MXZjbK65JNby2m9xca9Z7GhSK1t5u1W0imuMjcpaKETY5K0BPSSkki65FgIl6mwEZXVCErMlZi24XnuCZsuRkPUWJuY00WIbPonyGn/AOUz66f/AHCtEcjNJ7zv6JhQogAogAogDIQAIAEAYoosBHghqHuUakeBN2ZDApSSyIuZUgZQAIAxRABRAGUAYogAogDKABAGEAFEAFEAFEAZQAIAxRAGUACAMUQAIA838pv7RF9V98rgaW/Uj5fk9HoX9KXn+DkQuSdghIKgjWCPeKKY21lciSumkcEMyrR68G0/cXoXpWhwfp1PN7Hr8Y+vQyMy7R68G0/cUbVocH6dSVoevxjzfQPMu0evBtP3EbVocH6dQ2NX4x5voZGZdo53wU9p+4jatHg+S6k7Hr8Y830GHM6cE6LodGt1XPrTYS7Uotb07+S6k7JrJ7mreb6ExmnaPWg237iTaNHg+S6jrRlfiub6EZ80bQR6UO0/cTQ0lQXc+S6iz0XXfeub6GW5pWinpwbT9xD0nR4Pkuomx8RxjzfQkM1LR60O0/cUbSo8HyXUNkYjjHm+hLzVtHrQ7T9xG0qPB8l1DZGI4x5voZOas/rQ7T9xG0qPB8l1DZGI4x5voROato9aHafuI2lR4PkupGyMRxjzfQw7NO0U9KHafuKdpUeD5LqStEYjjHm+hAZo2n1oNt+4jadHg+S6j7Kr8VzfQPNK0+tBtv3EbTo8HyXUNl1+K5voY80bT60G2/cRtOjwfJdSNlV+Meb6Hrfk3y9Hk+xNs8zXukD5HExAOZR7iRQuLT8k+1aK7nyXUXY9d98fXodR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1J9mPfRtajwfJdSNjV+Meb6HJZ4ZajtcrHxh4DWaJ0wAa6RPMSuZjsTCvJOPqdbR+Fnh4OM2t77jRhYTebTOTJgs8zmNNW4i6lAa0GN9Na1YqjGlUcYmPBYl1qSlJbzU0WU2GaKABAAgDFFIBRQBlAApAxRAGVAAgAUgCAMUQBmiAMUQAUUAFEAFEAFEAFEAFEAFEAFEAFEAFEAFEAFEAFEAFEAFEAFEAFEAFEAFEAFEAFEAFEAFEAFEAFEAFEAFEAFEAFEAFEAFEACkCTW1p13IB5XPRslZm2cxML6ueRUnCtTXD5Lu4fA0pU02jzdfSlZVGo7kf/9k="/>
          <p:cNvSpPr>
            <a:spLocks noChangeAspect="1" noChangeArrowheads="1"/>
          </p:cNvSpPr>
          <p:nvPr/>
        </p:nvSpPr>
        <p:spPr bwMode="auto">
          <a:xfrm>
            <a:off x="1238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endParaRPr lang="tr-TR" altLang="tr-TR"/>
          </a:p>
        </p:txBody>
      </p:sp>
      <p:sp>
        <p:nvSpPr>
          <p:cNvPr id="10244" name="AutoShape 4" descr="data:image/jpeg;base64,/9j/4AAQSkZJRgABAQAAAQABAAD/2wCEAAkGBxISEhQUEhISFBAUFRUVFRQUFBUUFBQVFBUWFhQUFBQYHCggGBolHRQUITEhJSkrLi4uFx8zODMsNygtLisBCgoKDg0OGxAQGy8kHyQsLCwsLCwuLCwsLCwsLCwsLCwsLCwsLCwsLCwsLCwsLCwsLCwsLCwsLCwsLCwsLCwsLP/AABEIAH0BkwMBEQACEQEDEQH/xAAcAAACAgMBAQAAAAAAAAAAAAAAAwIEAQUGBwj/xABLEAABAwEDBgkIBgYKAwAAAAABAAIDEQQhMQUGElGS0hMXIkFTYXGBsQcWMlJykZOhFHODwtHwFTM0VGPBNUJDRGKisrPh4iMkJf/EABsBAAIDAQEBAAAAAAAAAAAAAAACAQMEBQYH/8QANhEAAgECAgcGBQUAAwEBAAAAAAECAxEEMQUSFSFRkdETQWFxoeEUIjJSwTNCYoHwI1OxNQb/2gAMAwEAAhEDEQA/AC3Wx8r3PkcS4km83AVrQVwAXj6k5VZOUnds9vSpQpQUYqyNd+kYemi+Iz8UfD1V+18mQsRSavrLmjLLdETQSxk6g9p/modGos4vkw7el9y5ouMs7zgx57Gk+AS6r4E9tT+5c0MFgm6KX4bvwU9nPgR29L7lzQp0bhiHDtBCQbtIfcuaKzrXGDQyMB1F7a+6qsVKo1dRfIh1qazkuaNhHk6dwBbDMWnAiN5B7CBepVCq8ovkL8RR+9c0S/RVo6Cf4T/wU/DVvtfJh8RR++PNB+i7R0E/wn/gj4at9j5MPiaP3x5oi/J04BJhmDQKkmN4AAxJNLgj4ernqvkw+IpfeuaNf9Mj6Rm238UvZVPtfIbtqf3LmjH02PpY9tv4o7Kp9r5MO2p/cuaMi2R9Izbb+KOyqfa+QdtT+5c0WrLC+WvBNdJTHg2l9O3RrRQqc27JMO2pL9y5od+jZ+gm+E/8E3YVftfIX4ij965orWhpj/WAs9vk+KTUle1t4yq03lJc0Ljla4Va4OGtpBF2N4RKLjmrDRlGSvF3J1SjBVABVABVABVABVABVABVABVABVABVABVABVABVABVABVABVABVABVABVABVABVABVABVABVABVABVABVABVABVABVAACpA6Gw522mNjWB1Q2tC684k3lbaekKsIqKOfV0bRnJyty3HOS+i72XeBWOP1LzN0/pZ46F7Ns8MXcjzBszCcNJteqpAr81TXi5waLaLUZ3PpXJtgEYAJrcKHmPYVxqdNwzNM5XZs+DPd81dqsS5UGT2GtAL9apeGgx+0ZqcsZm2e0DlxiusCnzURoVKbvTkyXOMt0lc56HIWUsmkusU7nxYmGTlNPUFdHFSg/+RW8VkJKlFrcdNkLyjwvPB2xpsloFBR9dB3W13MujDEqSuZ5U7HZGdpYXNeCwg0e0gi/nBCtnJOLYiW/I86dZMoRNeG2kzMfpBzJRiDW5p5rlw5VqkbqzS8zpRjT3bt5xVtyDE6ooYJfVcOQewqKeJnHdmi6VGM96OfyjkeWEVc2rTg5t7Vup4iFTJmWdKUTXUV1yuxZsVukidpMe9jtbHFp94UNXJO+yL5TbU1rWvEc1MdPkPd34VVOtUg89w3ZQl5ncZPzpsFsboTBsUlL456DZcbiFOvTqL51yK5QnTe46jNuwwQwhtm0eBLnvGgQW1c6rqEda3UY6sbJ38zPOTk7s2qtFBAAgAQAIAEARe+mKWUrb2Slci2YFKqkWGqyasIFumAuVbqxTsMoslG+uCmM1LIhpomnIBAEHvpillJRzJSbBj64IjJSyBpommIBAAgAQAIAW+YBVyqRjmMotkw6qdO4plSAIAEACABAAgAQAIACgDzfym/r4vqvvlcDS36kfI9HoX9KXn+DkQuSdgXLg7sd4FSs0LP6X5HjoXtGeGGQU0hXAlJLJjQzPoGxWC3WJjX2dwtlkLQ4wvNXtuFeCkGPYVylOS+uP99xsajJ2OnyFluC1A8E7RlHpwycmRp62lXQSl9L/oqnGUc0bbgQeahT6iYusAj0esdiNSxDdyYjB1dibVTITayNXlfNuz2ltJY2ntF/cVRLCRTvB2ZYqr7zkjmla7CS+wTu0MeBk5TD1akkpVKf1L+0FoyyH2bPBteCtsLrNLhpgExu66c3cSp14VFZ7ibSibO1ZNbKytGSwuwcOU3aGCw1MLKG+O9eBfCt3HOWnN98dTA46PPDJe3uKoc/uRojVuczlfJELjR8b7LL61KxuOtaaVepFbvmXqRKlGW9HP23Ic0dXBnCR+vHym9pAvC3QxEJbr2fBmeVKS7jXK0W1jFotDi0tJq3rvp71MYJO6FlJ2PePIT/AETH9bP/ALhW1GM9CUgCABAAgAQAIAXKyooknHWViU7MpELHky9O5LhDrKbXkRqogBVLvZN7F6FlAtkI6sbFEndjE5AIAp2rFZauZbDILLj3Io5hUyLi1FQIAEACAMFDA178T2rDK92XrItWXDvWijfVK55j1cICABAAgAQAIAEACAMFAHm/lN/aIvqvvlcDS36kfL8no9C/pS8/wciFyTsC5cHey7wKmOaFl9L8mePDBe0Z4YlHiO1K8iVmj6R8jVq08n6BNeCme0A8wNHDxWenvTRdXVpI6HLGbMFoOkQWTD0ZYzovae3n7Ek8Im7w3MIV5R3PeioMoz2UBtqaZo8GzsHKOoSN5j1hUuvOnuqR/ssVONTfB28DdWK0tkYHsNWnAg17qjnWiElJXRTKLi7McR+edNYUBXt/OpC3ZhcAetSvACnlHJEM7dGRjXDrHhqVM8PCe9bmMptHJSZs2uxEvsElWE1MEl7TrAKo1KlJ37h7xkS87rIWn6VpWScXOjeDQnW3WFDVOqt63+A0XOO8tss0VpgbJGWywSAlpoCDfQjqKyzwUkrxLYVjQWjNx8Li+yyGFxxY7lRO6upZ5JrdUX9miNVM5/KuTGOr9Ks5ifzTQ4HuwKmFacLajuuDLOzhNbjl8o5AkDS6BwtEdMY/Tb7TMV0KWKg3afyvxMtWhJK63nsvkLBGSmAgg8NPcbiP/IbiF1lkc9pp7z0FSQCABAAgAQAIAEALkjBxSShF5kptCeCZr+YVWpT4j60hsTGjCishGKyFbY1WCggAQAuSMFJKClmSnYI4wMEQio5A3cYnIBAAgAQAIAS+EE1VcqcZDKbQxraJ0klZCskpAEACABAAgAQAIAEAYKAPN/Kb+0RfVffK4Glv1I+X5PR6F/Sl5/g5ELknYFy+i72XeBUxzREvpfkzx4YL2bzZ4YdFETglbSW8Em3uPQsx865MlPMbmtfHOWudrBANKLG6kpJzp93cbpUUrRmdhlLyqucCIgyPm9d3ccFnniMRLJWLIYWlHN3OLyrnRNOeU97r8XONPcLlT2UpO82aFKEfoR6b5IbWX2SRpNTHMe4OAP4rdh8mjDi/rud0QtJkAD886hAYcyv/ABiocUFwA7+vnQiblXKeVIbOzTmkawdeJ6g3FLOpGGbBJs85zjzzhtAOjZonRjCSZocac9GrBUq60vkVi+MLLey15M8qSTyzs9GFjGGOMANDauIqAMCVooaze93FnZZHdTWcHEK2dKMlZiqTRrrRkjGnPiDeD2hYauAT3xL41rZnH5WzQ5RfCXQS+sz0D2t5lllGpT+Wa1l4mmFVPI7fydRzNsYE4bwoklqW4O5Zo7vXYwOp2K1MvEw4p3n/AEjdzu5RxTVW9YSK3C9I6z71XdjWQaR1lF2FkGkdZUaz4hZF9huW5ZFDM1UgJlnpcMVVOpq7kNGNys55OKzNyeZakkRS2JBTvAfFORjgrY1XkxJQ4FlrqrSnfeVGVIFS0OvWaq2pbiyCTQWZ16KTesTNKxK1G8Kaze6xEEI0jrKpux7INI6yi7CyDSOsovLiGqi3ZzctNL6SqWZVLjffz61nbdyxJWLNmNx7VfRd0JPMcVcIVrU7BZ6ze4sghLXmovVUZO4zSL4K2XKQqpAw91Alk7Ilb2UNM6z71juy6yLVldd3rRRbcd5VNbxxVop5v5Tf2iL6r75XB0v+pHy/J6PQv6UvP8HIhck7AuXB3YfAqY5oiX0vyZ5hYMll1C86Leterq4lR+nM8hSwjlvluRfltscbdCFoJIoXm9Z40alR61Rl869OktWkrviauaQnlE1II58AtUYpbkZHJve2bCJZpcDVEnpqFElyPSPJLnFFZjMyd2i14a5ppUVbccOqiIVI029YrrxckmexQyBwDmmoIqD1LUmmrox2aMTStYC57g1oxLiAB2kqJNR3sErnPW/POBtRE2Sc62jRZ3yOuWeeNpx3IsVFs5XLGfc1DpSQWdhrcysktO0mgPcszxVWpugizs4xzPOcpZZdK9x0nyanPJJ7dSeNF2vLMhz4FI2pxFCbh3p+zincXW3HpXkTvfaScdCMf5irqK+ZkSZ6oQtFhCJaoaJFSxAi8d5w96SUU9zJUuBztqzwbZXmKOJkrBfpiSgq68i5pwXPnjlh3qKN/wCzp0NGfEQ13K39CTn051/0cD7Q7iy1NKXlfU9TRslR3a/p7kXZ8Ef2A+Id1KtJX/b6gtFJ/v8AT3I+fZ6AfEO6p2i/s9Sdk/z9PcPPs9APiHdRtF/Z6hsj+fp7jeMR37sPincWhaX3fR6+wuxV9/p7km+UJx/uw+KdxD0x/D19iHoVL9/p7iznu7oB8Q7qzPSd/wBvqMtFL7/T3MOz5I/sB8Q7qFpL+HqTsr+fp7kPPw/u4+J/1TbR/j6jbIX3+nuZbn2egHxDuo2j/H1I2Svv9Pcn57noB8Q7qXaX8PUXZS+/09yQz/c3+7g/af8ARW09LOP7PUh6HjL9/p7hxiu/dh8U7it2v/D19g2Iv+z09zBz7c6/6OB9od1UVNKXd9T19g2Qo7tf09wGfbm3/RwftTuIp6Us76nqD0Qpbtf09zD8/wAuxs4H2p3E1TSjl+z1JWhlHKfp7kRnyegHxDuqvaP8PUl6J/n6e5Lz3d0A+Id1RtL+PqRspff6e5Dz6/gD4h3VO0X9nr7E7J/n6e4xvlCIuFnB+1O4r4aW1VbU9fYV6FT36/p7mPPdx/sB8Q7qzvSe/wCj1J2Ul+/09zIz/c276OD9qR9xXU9LWX0evsQ9DKW/X9Pczxiu/dh8U7is2v8Aw9fYNiL7/T3MHPtzr/o4H2h3FRU0rrP6PX2BaIUd2v6e5jz2d0A+Id1JtP8Aj6k7KX3+nuTPlCcLvowu/incWiOl930evsRsVPfr+nuY4xXfuw+KdxNtj+Hr7BsRf9np7meMBzrvo4H2p3Ek9L3VtT19g2Mlv1/T3Ieex6AfEO6qNpfx9SdlL7/T3Mtz+c3+7g1/ikfcVtPS2r+z1I2Opfv9Pczxiu/dh8U7it2x/D19g2Iv+z09zns5MuG1vY8xhha3RppaVbya1oNawYvFfESTtax0MHhPhouN73fCxqgshsFy4O7D4FTHNES+l+TPJeFc4CpK9hqRT3I8TKpKWbJNQ94qBwuPYjvJRsbI6rR2LLUVmbaTvG4x16VOwzVyb59AtN9A5ulS7k1vwRGOtdC13aJ6JkzPsQNc2EaTjS95JFKUAAWSkqtLIqnqy7yhlPP+d5q5kRPNiWjr0SaFP2cqj1mxLpKyOXt2WrRNUvldfzC4e4K2NGCeRGu2UTfjUu61b4C5jRcEuYA0+9RcEdp5N854rC+Xhq6MgaOSKuuJwHepU3GV1kWRp66t3npMnlCsAFeEJ7qd16PjY/ax/g53zRz2WfKvG2os7Gl3MX8r5BL29WX0xt5jrDRj9cv6OCyrn1apzy3u0ecA0b2aISyouX1SLY1IQyiXsgS6cIdre/xXIxcdWrbwR3MDPWpX8WbiLD861hlmXyzIzKYkxFJ7jggAUAOiFyVsSWdit+lYeE4ISN4WtNCt9RiFoeDrKHaOLtxKI16TnqKSuSe8AEk0AvJOAHOkjG7sjS2oq7EWO3xS14N7X0xpzVwVtbDVKNu0ja5VSr06t+zd7FhUF5Nj6JWriOJElSMlYwpAdFgklmJLMJsFEQiJVg5OLFLLIiWQ5IVlZWlqBAEJMqwtkbEXgSupRtHVNcLwKK2ODrSpOqo/Ku8yPE0lUVNy3sfNiqImmOQtMMPjFyreZXLMmoIEzBPEeLFqRhsQSyEkMSikJsE0RoiUw4KQJBAC5fRd2HwKlZoiWTPI4zcOwL2LzPDIZVFiTLBUhRLImOZayc673qist5pw73F8NWe5pUStlAVaVZRdpFVdXiyFimJpVW1ImJMtXHmVe8kPcgDLGFQ2kSiw2A89yr11fcT5jQ0DBLdklG2trh3K2mx4q5WcDzm/nVncO795IEm5QSZCAOzzZH/rt9p/iuHjv1n5I9Bo9f8ACvNm8iwXPlmaZZmXNqoTsCZHgwm1idZhwYRcNZiiE4/cWBcFXa7Km+88kfbXC0mYc0pdd1uP8l9BjRTwyov7UvTqeQ7Vxr9qu6R2udmUA2yktN8tGt7Hco/LxXmdFYZzxWq19N7+Z6LSWIUcNeL+rLy7zR5hykTSMIppMrfjVjhd/mK6mnY69GNRdz/9OZoaWrWlDiv/AA6TLeXY7PQEF8hwY3xOpcXBaPqYn5sorvOvi8dDD/LnLgaqLO8gjhbO9jD/AFrz8iBVb5aETX/FUUnwMUdLtP8A5INLibTLOWxDGyRrOEjfg4GgFRVvNz3rDg9H9vUlSk9WSNmKxyo041Iq6ZditzHQiavILNPsuvHvuWWWHmq3Y233saY14ypKr3WuauyZzudDJKIHaLHNaADUuLjfS7mu966FXRKjWjSc1dpvyOatJOdN1FDJr+ylPnvS51ne3nvNPELRDQF/pqJlO2NV74F7KecBgiie+I1kqdHS9EUqK9ay4bRqr1ZwhLdH1NmIx7o0oSlHfLu4G1ltehEZaVozSpXqrSqwQo69VU/Gxqq1dWi6lu64vIeWm2iF0pHBta4g1NaAAEmvercbgJYasqSd2zPhsWq9N1GrJGgnzxq4iGB0jRz1Ir10AK6lPQfyp1Z6r4GWemPmtTg5IZZ872vkjYInAvc1pqRySTRJPQsqdOVRyyTfmNDS8ZzjBR3t2NHlDKxNtbNwbgWFoDOd2jUVF3OupQwaWCdHWz7+Fzl18Q3iu01cvwd/Z5+EYx+jolzQdHVXmXkqtPs6koZ2bR6ehNzgpNWuTVZaWWqplRiqLBYjKLk0cxo5iU45YYLlWyphVFgtuMSYIjmSsxCsLAQBIIAXL6Lux3gVKzREvpfkzyKMXDsXs3meGQ0JCRkdQQdRFFEt+4mLs0x1maQ94NxDsFVU3xTNFNNSaZsGrKzYhdqbUHsTU3vEqrcULB4Fa6hzUX63qgksRNAxVcmx0P0qJLMYy59fdehLcQKa65SBVtl/arYbhoiJGkHuCdMsaCJxGCJJMI3RNrUrGOyzYH/rt9p/+pcTH/rPyR39HfoLzZvIsFz5ZmmWZNQQYqiwWCqLAV1Z3FvcRytPwcEr/VY4/Iq3CU9etCPFoyYiepSlLgjgMl5M4SwzuA5QeHN69AX+JXq8Vi+zx1OLytZ/3/kcLD4ZzwVSXfe6/orWaZ1pNlgODOT2itf9NyvqU44RVsRx6dSmFSWJdKg+42rGcFlXU17ruyRl/wA6rA262ivFfh9DY12OkfB/ldStlOKU5ReGPayTS5Dn+j6I0cQVfh3Sjo5OSbVt6RRiO0eNdnZ33XNhlDI1vezRmngLCR6RAv5qHQxWTD43R9OWvSpyv4X6mivh8ZOOrUqRt/vA21iyA76GbPKQXcqhaagX1ZQka1graRj8Yq9NWW7P1NlPCP4R0Z2b7ji/0lI2zustDXhKd19WbS9I8LTlXWK8P8+RxFiZxoPDeP8AlzPQsi2Vtms7WkgaLS5566VcfzqXkcZVlisQ5Lfd2X4PR0KSw9FRe6y3+Zytgabfa3TP/UR+iDhceQ3vxK7tdrAYRUofXLP8v8I5WHi8biXUkvlWXT8jvKE06EJ5tJ4+QVX/AOf+uovBfku04vkh5s3FvnabE51RomG41xuF3audQpT+NUbb9b8mzETj8I5d2qc7k9rhkqbR55L/AGeSD4Ls4iUXpSF+6PU5FFSWAn5+hucyXR/RwGU06nT9avNXqpRc7TUZ/EPWvbdY6eiHDsPlz7zSZaEf6Ri0KV04tKmGlpD5rpYPtHo+evwdr8LHPxWp8dDV4q/ncuZV/pWH7P8Ams+E/wDlT/sfE/8A0Y/0djNivNRyO/DIgFIxYVZULa7lJ2tw9twwhIhCu0Xqy+4s7ixRVlYth5RTvIdrcMeLkiERWVpaCAJBAC5cHdh8CpjmiJfS/I8ijwC9m8zww0JCRjanDFQ7d5KvfcW7TE+Oaj/Sc1rz3hUQlGdO8ck7GqUJQqWlm1ctxlZ2jSjEt4UxzCW9GtsdxcOtbJ70jm5NlxpVJBYaUjQwzTSWGAvwQkQLa+qewC7RW6mtTEsgnfcKcmRczLBcobBIa1hStjap12bf6ge0/wAVxcb+s/JHd0f+ivN/+m7iwWCWZolmRmUxJiKT3HBAAgGQyrYuHhdHpFulSpArcCCfBW4XEfD1lUtexkxNHtabp3tcr5MyW2zwiKukOUSSKV0j+CuxONeIrOq1bL0DC4dUaXZ55muyNm2yzymQPLjQgAgClT+Fy1YvSs8RSVNq3HxKMLo6NCo6id+HgOt+QRNOybTLSzRuArXRdVJh9JdjQlR1bp39UTicCqtVVb2aH5dzeitNHElkguD2845gRzqrBaTqYVatrx4MjF4GGItJu0l3mqhzLJI4a0PkYMG3+JJp3LoT06or/ippPju/BjWib/qTbR1cUYa0NaKNaAB2DBcCc3OTk82deMVFJLuNBJm9GbV9Irz6WhS4u11+a6sdKVFhewt4X8DJs6HxHbX/AK8S/lXJ5tERjEhYCeUQKkgc351LJhcUsPV7Rx1rZF+MoutHUTsjQ+ZWiLrRIOoCngV1tvaz301/v6ObHRHCbNo/IrHWdsEjnODbw/8ArA33/NYFj5wxDrwVr93cdB4KEqCozd7d5p4syyTom0O4P1QP+afJdKWnklrKn83H/bznbHa3Ofy8DrLNYY44hE1o4MAih5wcanrXBqYmdSr2rfzXudOFGEKfZpbjlJszgHEwzOY081DWmoEELuU9OXjarBN/7/bjnz0P816c2kNgzQYySN4kdVjmuNQOUWmvdgq56bnOnKm4rfdeVyyOiIQnGak91mbS05AD7Uy0aZBbo8mlx0evvWOnpJ08K8Pq533+ZZVwSniFWvlbcbWbFc5HRhkRjF6lkvIeqysr1vVhb3FhVlRBrbymb3DN7ibjcoRCER4p3kO8iwqytFVWloIAkEALm9F3Y7wKmOaIl9L8jyBhw7F7N5nhjZ2DJcsvot5Os3e5ZquIp0s2aaWFqVcluN9Sy2RpBpLORhiB+C598RipXXyxN2rQw0d++RobdO972yuN7i5vZo4BdClCMIuEe6xiqTlOSqPxLcRWaRrixkhxooQzZqmGkjhrW3OKOZU3SZaYVUyB5OCSwEtNRYkK4dqlIky1DAhaTcO1ER4ZiQO2qa5cNjHckY8RgJwHzUWXeT5HWZtD/wAArjpP8Vxsb+s/JHc0f+gvNm7iwWCWZolmRmUxJiKTDggAQA6IpZISSJPbUKE7EJlchOWXBABVADYglkJJk3G5QsxVvZXVhaOiwSSzElmE2CiIREqwcnFileREshxSIrKysLe4FIFlqqZUxU2KeOQ8cjEOKJZBIc5IhEVlaWj2G5VvMra3k1BAuY3Jo5jRzFA3pnkP3FhVlRXfirFkWrIwpAkEALlwd2HwKaP1LzIlkzy+zSRRtHJDnUxOC9TONSbzsjyUHRppNq7GS5ZkIo06I6v5alEcLBO73kzx1Rq0dyKbTz86vZk38Sy41hJuqx7T3EUKryqJcUWr9LyZaiKzzW81xe4fVVll7GtkFJb+cLXB3gYK6tMshI7lQwOS2JM3IAlVQSZBxUkirUbu8KYjxe8Xwl9VNi9u7GF/UkSJb3Eon0RKIQkeyeS3NeC02Bsshk0zLMOS4AUa8gc3UoeBpVfnkt4+0KtD5IWt5HUvzMsrTQGWg/xjdWWpo+gpW3jLSleW925EHZnWY9LtjdSLAUfHmMtJ1/DkY8y7L/F2xupvgaXjzJ2pX8OQeZdl/i7Y/BHwNLxDalfw5FluYdk1zbY3VpWjKFu8q2viPDkZ8xbKMDNX2xuqJaLoNbr8w2vX8OQjzPs38XaG6suz6K3O460nWfDkRdmbZT0u2N1SsBS8eZK0nW8DIzMsn8bbG6nWCw/B8w2piPDl7mDmZZObhdsbqh4Kj3J8w2pX77cvcz5n2bXLtjdSfAUfHmG0q3hyHR5j2Ui8y7Y3Vop6LotXd+Yj0rWT3W5EvMOya5tsbqs2ZQ8SNsYjw5CpMy7K00Bl2xurPV0dQUrb+Yy0pXlvduQR5l2VxoTLtjdRT0dQb7+YPSleO9W/39jfMOya5tsbq0bMw/iLtfEeHIhJmPZWioMtfbG6q6ujaCj38yVpau3vtyFeZ9m1y7Y3Vn2fR8eY20q3hyHjMOya5tsbq1rRlDxE2viPDkHmHZNc22N1TsvD+PMNr4jw5e4k5n2bXLtjdWR6Po37+Y+0q3hyGR5kWV15Mu2N1XUtG0Gt9xXpWusrcjEmZNlbShlv/wAY3VFXR1BceZMdK15Z25EWZm2YmlZb/wDGN1Vw0dRckt4PSdZLu5DfMOya5tsbq1bMw/iLtfEeHIhLmVZm4GWntjdVFXRtBWtfmTHStd525e4vzPs2uXaG6qvgKPiPtKt4chseY9lcKky7Y3Vop6MotXd+Yj0tXWVuRLzDsmubbG6rNl0PHmRtfEeHIQcz7Nrl2hurI9H0b9460lWt3chseY9lcKky19sbqvp6NoON3fmK9LYhO27kcnnlkeOyysZFpUczSOkQTXSIuu6lz8fh4UZJQ4HW0dip4iEpT7n+DQhc86AuX0Xey7wKmOaIl9L8mePNXtGeFGNSkkqoJGMvBHUT7r0jzuNHfct2WS4KipHezTTluRZaVVYvKVtPLaVopfS0ZMR9SY9pStFJNpSskkCgCVblBIaSESQtDuSpit4ye8QCMUz4F1xgelsTe5IOUBuPoLyI/wBFs+un/wBwrXD6TJV+o7K0DlFZ6qbkTB7hdDqKrs+A10FDqKNV8Aug0TqKLPgF0X2YLdHIoZJSAmaCt4xVVSlrZDRlYqvYRiszi1mWppkUpIUUgPhg14aldClfexJS4FoLSVGUAU7SOUstZPWLYZGbML0Uk9YJvcW1qKhNqF3eqqyvEaGZU0TqKzarLW0bALaigCpAoOaam5YWncvuizZRd3rRRW4rnmLtOPckrXbGhkYszeUopRetdhN7i2FqKhVobUKqrG8RouzKlDqKy6rLbl6JtAAtsFZFLzJpiChI28rHNfMXRe4fZcD2q2jfV3iTzPPvKb+0RfVffK4+lv1I+X5PQaG/Sl5/g5ELknYFy+i72XeBUx+pES+l+TPHmr2jPCk2pSSRcgklE+h/OChq5MXZjbK65JNby2m9xca9Z7GhSK1t5u1W0imuMjcpaKETY5K0BPSSkki65FgIl6mwEZXVCErMlZi24XnuCZsuRkPUWJuY00WIbPonyGn/AOUz66f/AHCtEcjNJ7zv6JhQogAogAogDIQAIAEAYoosBHghqHuUakeBN2ZDApSSyIuZUgZQAIAxRABRAGUAYogAogDKABAGEAFEAFEAFEAZQAIAxRAGUACAMUQAIA838pv7RF9V98rgaW/Uj5fk9HoX9KXn+DkQuSdghIKgjWCPeKKY21lciSumkcEMyrR68G0/cXoXpWhwfp1PN7Hr8Y+vQyMy7R68G0/cUbVocH6dSVoevxjzfQPMu0evBtP3EbVocH6dQ2NX4x5voZGZdo53wU9p+4jatHg+S6k7Hr8Y830GHM6cE6LodGt1XPrTYS7Uotb07+S6k7JrJ7mreb6ExmnaPWg237iTaNHg+S6jrRlfiub6EZ80bQR6UO0/cTQ0lQXc+S6iz0XXfeub6GW5pWinpwbT9xD0nR4Pkuomx8RxjzfQkM1LR60O0/cUbSo8HyXUNkYjjHm+hLzVtHrQ7T9xG0qPB8l1DZGI4x5voZOas/rQ7T9xG0qPB8l1DZGI4x5voROato9aHafuI2lR4PkupGyMRxjzfQw7NO0U9KHafuKdpUeD5LqStEYjjHm+hAZo2n1oNt+4jadHg+S6j7Kr8VzfQPNK0+tBtv3EbTo8HyXUNl1+K5voY80bT60G2/cRtOjwfJdSNlV+Meb6Hrfk3y9Hk+xNs8zXukD5HExAOZR7iRQuLT8k+1aK7nyXUXY9d98fXodR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o59lm+ja1HhLkuobGr8Y830DjBsvRz7LN9G1qPCXJdQ2NX4x5voHGDZejn2Wb6NrUeEuS6hsavxjzfQOMGy9HPss30bWo8Jcl1DY1fjHm+gcYNl6OfZZvo2tR4S5LqGxq/GPN9A4wbL0c+yzfRtajwlyXUNjV+Meb6Bxg2X1J9mPfRtajwfJdSNjV+Meb6HJZ4ZajtcrHxh4DWaJ0wAa6RPMSuZjsTCvJOPqdbR+Fnh4OM2t77jRhYTebTOTJgs8zmNNW4i6lAa0GN9Na1YqjGlUcYmPBYl1qSlJbzU0WU2GaKABAAgDFFIBRQBlAApAxRAGVAAgAUgCAMUQBmiAMUQAUUAFEAFEAFEAFEAFEAFEAFEAFEAFEAFEAFEAFEAFEAFEAFEAFEAFEAFEAFEAFEAFEAFEAFEAFEAFEAFEAFEAFEAFEAFEACkCTW1p13IB5XPRslZm2cxML6ueRUnCtTXD5Lu4fA0pU02jzdfSlZVGo7kf/9k="/>
          <p:cNvSpPr>
            <a:spLocks noChangeAspect="1" noChangeArrowheads="1"/>
          </p:cNvSpPr>
          <p:nvPr/>
        </p:nvSpPr>
        <p:spPr bwMode="auto">
          <a:xfrm>
            <a:off x="2762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00">
                <a:solidFill>
                  <a:schemeClr val="tx1"/>
                </a:solidFill>
                <a:latin typeface="Arial" panose="020B0604020202020204" pitchFamily="34" charset="0"/>
              </a:defRPr>
            </a:lvl1pPr>
            <a:lvl2pPr marL="742950" indent="-285750">
              <a:defRPr sz="900">
                <a:solidFill>
                  <a:schemeClr val="tx1"/>
                </a:solidFill>
                <a:latin typeface="Arial" panose="020B0604020202020204" pitchFamily="34" charset="0"/>
              </a:defRPr>
            </a:lvl2pPr>
            <a:lvl3pPr marL="1143000" indent="-228600">
              <a:defRPr sz="900">
                <a:solidFill>
                  <a:schemeClr val="tx1"/>
                </a:solidFill>
                <a:latin typeface="Arial" panose="020B0604020202020204" pitchFamily="34" charset="0"/>
              </a:defRPr>
            </a:lvl3pPr>
            <a:lvl4pPr marL="1600200" indent="-228600">
              <a:defRPr sz="900">
                <a:solidFill>
                  <a:schemeClr val="tx1"/>
                </a:solidFill>
                <a:latin typeface="Arial" panose="020B0604020202020204" pitchFamily="34" charset="0"/>
              </a:defRPr>
            </a:lvl4pPr>
            <a:lvl5pPr marL="2057400" indent="-228600">
              <a:defRPr sz="900">
                <a:solidFill>
                  <a:schemeClr val="tx1"/>
                </a:solidFill>
                <a:latin typeface="Arial" panose="020B0604020202020204" pitchFamily="34" charset="0"/>
              </a:defRPr>
            </a:lvl5pPr>
            <a:lvl6pPr marL="2514600" indent="-228600" eaLnBrk="0" fontAlgn="base" hangingPunct="0">
              <a:spcBef>
                <a:spcPct val="0"/>
              </a:spcBef>
              <a:spcAft>
                <a:spcPct val="0"/>
              </a:spcAft>
              <a:defRPr sz="900">
                <a:solidFill>
                  <a:schemeClr val="tx1"/>
                </a:solidFill>
                <a:latin typeface="Arial" panose="020B0604020202020204" pitchFamily="34" charset="0"/>
              </a:defRPr>
            </a:lvl6pPr>
            <a:lvl7pPr marL="2971800" indent="-228600" eaLnBrk="0" fontAlgn="base" hangingPunct="0">
              <a:spcBef>
                <a:spcPct val="0"/>
              </a:spcBef>
              <a:spcAft>
                <a:spcPct val="0"/>
              </a:spcAft>
              <a:defRPr sz="900">
                <a:solidFill>
                  <a:schemeClr val="tx1"/>
                </a:solidFill>
                <a:latin typeface="Arial" panose="020B0604020202020204" pitchFamily="34" charset="0"/>
              </a:defRPr>
            </a:lvl7pPr>
            <a:lvl8pPr marL="3429000" indent="-228600" eaLnBrk="0" fontAlgn="base" hangingPunct="0">
              <a:spcBef>
                <a:spcPct val="0"/>
              </a:spcBef>
              <a:spcAft>
                <a:spcPct val="0"/>
              </a:spcAft>
              <a:defRPr sz="900">
                <a:solidFill>
                  <a:schemeClr val="tx1"/>
                </a:solidFill>
                <a:latin typeface="Arial" panose="020B0604020202020204" pitchFamily="34" charset="0"/>
              </a:defRPr>
            </a:lvl8pPr>
            <a:lvl9pPr marL="3886200" indent="-228600" eaLnBrk="0" fontAlgn="base" hangingPunct="0">
              <a:spcBef>
                <a:spcPct val="0"/>
              </a:spcBef>
              <a:spcAft>
                <a:spcPct val="0"/>
              </a:spcAft>
              <a:defRPr sz="900">
                <a:solidFill>
                  <a:schemeClr val="tx1"/>
                </a:solidFill>
                <a:latin typeface="Arial" panose="020B0604020202020204" pitchFamily="34" charset="0"/>
              </a:defRPr>
            </a:lvl9pPr>
          </a:lstStyle>
          <a:p>
            <a:endParaRPr lang="tr-TR" altLang="tr-TR"/>
          </a:p>
        </p:txBody>
      </p:sp>
      <p:sp>
        <p:nvSpPr>
          <p:cNvPr id="4" name="Dikdörtgen 3"/>
          <p:cNvSpPr/>
          <p:nvPr/>
        </p:nvSpPr>
        <p:spPr>
          <a:xfrm>
            <a:off x="949994" y="2309843"/>
            <a:ext cx="7363828" cy="3785652"/>
          </a:xfrm>
          <a:prstGeom prst="rect">
            <a:avLst/>
          </a:prstGeom>
        </p:spPr>
        <p:txBody>
          <a:bodyPr wrap="square">
            <a:spAutoFit/>
          </a:bodyPr>
          <a:lstStyle/>
          <a:p>
            <a:pPr lvl="0" algn="ctr">
              <a:lnSpc>
                <a:spcPct val="150000"/>
              </a:lnSpc>
            </a:pPr>
            <a:endParaRPr lang="tr-TR" sz="3200" b="1" dirty="0" smtClean="0">
              <a:solidFill>
                <a:srgbClr val="FF0000"/>
              </a:solidFill>
              <a:latin typeface="Times New Roman" panose="02020603050405020304" pitchFamily="18" charset="0"/>
              <a:cs typeface="Times New Roman" panose="02020603050405020304" pitchFamily="18" charset="0"/>
            </a:endParaRPr>
          </a:p>
          <a:p>
            <a:pPr lvl="0" algn="ctr">
              <a:lnSpc>
                <a:spcPct val="150000"/>
              </a:lnSpc>
            </a:pPr>
            <a:r>
              <a:rPr lang="tr-TR" sz="3200" b="1" dirty="0" smtClean="0">
                <a:solidFill>
                  <a:srgbClr val="FF0000"/>
                </a:solidFill>
                <a:latin typeface="Times New Roman" panose="02020603050405020304" pitchFamily="18" charset="0"/>
                <a:cs typeface="Times New Roman" panose="02020603050405020304" pitchFamily="18" charset="0"/>
              </a:rPr>
              <a:t>RESMİ YAZIŞMALARDA UYULMASI GEREKEN USUL ve ESASLAR KONULU DERS</a:t>
            </a:r>
            <a:r>
              <a:rPr lang="tr-TR" sz="3200" b="1" dirty="0">
                <a:solidFill>
                  <a:srgbClr val="FF0000"/>
                </a:solidFill>
                <a:latin typeface="Times New Roman" panose="02020603050405020304" pitchFamily="18" charset="0"/>
                <a:cs typeface="Times New Roman" panose="02020603050405020304" pitchFamily="18" charset="0"/>
              </a:rPr>
              <a:t/>
            </a:r>
            <a:br>
              <a:rPr lang="tr-TR" sz="3200" b="1" dirty="0">
                <a:solidFill>
                  <a:srgbClr val="FF0000"/>
                </a:solidFill>
                <a:latin typeface="Times New Roman" panose="02020603050405020304" pitchFamily="18" charset="0"/>
                <a:cs typeface="Times New Roman" panose="02020603050405020304" pitchFamily="18" charset="0"/>
              </a:rPr>
            </a:br>
            <a:endParaRPr lang="tr-TR"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262979"/>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TARİH</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Tarih, fiziksel ortamda belgeye </a:t>
            </a:r>
            <a:r>
              <a:rPr lang="tr-TR" sz="2400" b="1" dirty="0">
                <a:solidFill>
                  <a:prstClr val="black"/>
                </a:solidFill>
                <a:latin typeface="Times New Roman" panose="02020603050405020304" pitchFamily="18" charset="0"/>
                <a:cs typeface="Times New Roman" panose="02020603050405020304" pitchFamily="18" charset="0"/>
              </a:rPr>
              <a:t>ilgili birimden sayı verildiği zamanı </a:t>
            </a:r>
            <a:r>
              <a:rPr lang="tr-TR" sz="2400" dirty="0" smtClean="0">
                <a:solidFill>
                  <a:prstClr val="black"/>
                </a:solidFill>
                <a:latin typeface="Times New Roman" panose="02020603050405020304" pitchFamily="18" charset="0"/>
                <a:cs typeface="Times New Roman" panose="02020603050405020304" pitchFamily="18" charset="0"/>
              </a:rPr>
              <a:t>belirtir.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Fiziksel </a:t>
            </a:r>
            <a:r>
              <a:rPr lang="tr-TR" sz="2400" dirty="0">
                <a:solidFill>
                  <a:prstClr val="black"/>
                </a:solidFill>
                <a:latin typeface="Times New Roman" panose="02020603050405020304" pitchFamily="18" charset="0"/>
                <a:cs typeface="Times New Roman" panose="02020603050405020304" pitchFamily="18" charset="0"/>
              </a:rPr>
              <a:t>ortamda hazırlanan belgelerde tarih, sayı ile aynı satırda olmak üzere </a:t>
            </a:r>
            <a:r>
              <a:rPr lang="tr-TR" sz="2400" b="1" dirty="0">
                <a:solidFill>
                  <a:prstClr val="black"/>
                </a:solidFill>
                <a:latin typeface="Times New Roman" panose="02020603050405020304" pitchFamily="18" charset="0"/>
                <a:cs typeface="Times New Roman" panose="02020603050405020304" pitchFamily="18" charset="0"/>
              </a:rPr>
              <a:t>yazı alanının en sağında </a:t>
            </a:r>
            <a:r>
              <a:rPr lang="tr-TR" sz="2400" dirty="0">
                <a:solidFill>
                  <a:prstClr val="black"/>
                </a:solidFill>
                <a:latin typeface="Times New Roman" panose="02020603050405020304" pitchFamily="18" charset="0"/>
                <a:cs typeface="Times New Roman" panose="02020603050405020304" pitchFamily="18" charset="0"/>
              </a:rPr>
              <a:t>yer </a:t>
            </a:r>
            <a:r>
              <a:rPr lang="tr-TR" sz="2400" dirty="0" smtClean="0">
                <a:solidFill>
                  <a:prstClr val="black"/>
                </a:solidFill>
                <a:latin typeface="Times New Roman" panose="02020603050405020304" pitchFamily="18" charset="0"/>
                <a:cs typeface="Times New Roman" panose="02020603050405020304" pitchFamily="18" charset="0"/>
              </a:rPr>
              <a:t>alır. </a:t>
            </a:r>
            <a:r>
              <a:rPr lang="tr-TR" sz="2400" dirty="0">
                <a:solidFill>
                  <a:prstClr val="black"/>
                </a:solidFill>
                <a:latin typeface="Times New Roman" panose="02020603050405020304" pitchFamily="18" charset="0"/>
                <a:cs typeface="Times New Roman" panose="02020603050405020304" pitchFamily="18" charset="0"/>
              </a:rPr>
              <a:t>Tutanak, rapor, tebliğ-tebellüğ belgesi ve benzeri belgelerde ise tarih, </a:t>
            </a:r>
            <a:r>
              <a:rPr lang="tr-TR" sz="2400" b="1" dirty="0">
                <a:solidFill>
                  <a:prstClr val="black"/>
                </a:solidFill>
                <a:latin typeface="Times New Roman" panose="02020603050405020304" pitchFamily="18" charset="0"/>
                <a:cs typeface="Times New Roman" panose="02020603050405020304" pitchFamily="18" charset="0"/>
              </a:rPr>
              <a:t>metnin bitiminde yer </a:t>
            </a:r>
            <a:r>
              <a:rPr lang="tr-TR" sz="2400" b="1" dirty="0" smtClean="0">
                <a:solidFill>
                  <a:prstClr val="black"/>
                </a:solidFill>
                <a:latin typeface="Times New Roman" panose="02020603050405020304" pitchFamily="18" charset="0"/>
                <a:cs typeface="Times New Roman" panose="02020603050405020304" pitchFamily="18" charset="0"/>
              </a:rPr>
              <a:t>alabilir.</a:t>
            </a:r>
          </a:p>
          <a:p>
            <a:pPr marL="342900" lvl="0" indent="-342900" algn="just" eaLnBrk="1" fontAlgn="auto" hangingPunct="1">
              <a:spcBef>
                <a:spcPts val="0"/>
              </a:spcBef>
              <a:spcAft>
                <a:spcPts val="0"/>
              </a:spcAft>
              <a:buFont typeface="Wingdings" panose="05000000000000000000" pitchFamily="2" charset="2"/>
              <a:buChar char="v"/>
            </a:pPr>
            <a:endParaRPr lang="tr-TR" sz="2400" b="1"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Tarih</a:t>
            </a:r>
            <a:r>
              <a:rPr lang="tr-TR" sz="2400" dirty="0">
                <a:solidFill>
                  <a:prstClr val="black"/>
                </a:solidFill>
                <a:latin typeface="Times New Roman" panose="02020603050405020304" pitchFamily="18" charset="0"/>
                <a:cs typeface="Times New Roman" panose="02020603050405020304" pitchFamily="18" charset="0"/>
              </a:rPr>
              <a:t>; gün, ay ve yıl olarak rakamla yazılır. Ay ve gün iki haneli, yıl ise dört haneli olarak düzenlenir (Örnek: 01.09.2014, 04/09/2014). </a:t>
            </a:r>
            <a:r>
              <a:rPr lang="tr-TR" sz="2400" b="1" dirty="0">
                <a:solidFill>
                  <a:prstClr val="black"/>
                </a:solidFill>
                <a:latin typeface="Times New Roman" panose="02020603050405020304" pitchFamily="18" charset="0"/>
                <a:cs typeface="Times New Roman" panose="02020603050405020304" pitchFamily="18" charset="0"/>
              </a:rPr>
              <a:t>Ay adları, harfle de yazılabilir. </a:t>
            </a:r>
            <a:r>
              <a:rPr lang="tr-TR" sz="2400" dirty="0">
                <a:solidFill>
                  <a:prstClr val="black"/>
                </a:solidFill>
                <a:latin typeface="Times New Roman" panose="02020603050405020304" pitchFamily="18" charset="0"/>
                <a:cs typeface="Times New Roman" panose="02020603050405020304" pitchFamily="18" charset="0"/>
              </a:rPr>
              <a:t>Bu durumda gün, ay ve yıl </a:t>
            </a:r>
            <a:r>
              <a:rPr lang="tr-TR" sz="2400" dirty="0" smtClean="0">
                <a:solidFill>
                  <a:prstClr val="black"/>
                </a:solidFill>
                <a:latin typeface="Times New Roman" panose="02020603050405020304" pitchFamily="18" charset="0"/>
                <a:cs typeface="Times New Roman" panose="02020603050405020304" pitchFamily="18" charset="0"/>
              </a:rPr>
              <a:t>arasına </a:t>
            </a:r>
            <a:r>
              <a:rPr lang="tr-TR" sz="2400" dirty="0">
                <a:solidFill>
                  <a:prstClr val="black"/>
                </a:solidFill>
                <a:latin typeface="Times New Roman" panose="02020603050405020304" pitchFamily="18" charset="0"/>
                <a:cs typeface="Times New Roman" panose="02020603050405020304" pitchFamily="18" charset="0"/>
              </a:rPr>
              <a:t>herhangi bir işaret konulmaz (Örnek: 10 Ekim 2014, 09 OCAK 2014).</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303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3416320"/>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TARİH</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Elektronik ortamda güvenli elektronik imza ile hazırlanan belgelerde tarih bilgisine </a:t>
            </a:r>
            <a:r>
              <a:rPr lang="tr-TR" sz="2400" b="1" dirty="0">
                <a:solidFill>
                  <a:prstClr val="black"/>
                </a:solidFill>
                <a:latin typeface="Times New Roman" panose="02020603050405020304" pitchFamily="18" charset="0"/>
                <a:cs typeface="Times New Roman" panose="02020603050405020304" pitchFamily="18" charset="0"/>
              </a:rPr>
              <a:t>belge </a:t>
            </a:r>
            <a:r>
              <a:rPr lang="tr-TR" sz="2400" b="1" dirty="0" err="1">
                <a:solidFill>
                  <a:prstClr val="black"/>
                </a:solidFill>
                <a:latin typeface="Times New Roman" panose="02020603050405020304" pitchFamily="18" charset="0"/>
                <a:cs typeface="Times New Roman" panose="02020603050405020304" pitchFamily="18" charset="0"/>
              </a:rPr>
              <a:t>üstverisinde</a:t>
            </a:r>
            <a:r>
              <a:rPr lang="tr-TR" sz="2400" b="1" dirty="0">
                <a:solidFill>
                  <a:prstClr val="black"/>
                </a:solidFill>
                <a:latin typeface="Times New Roman" panose="02020603050405020304" pitchFamily="18" charset="0"/>
                <a:cs typeface="Times New Roman" panose="02020603050405020304" pitchFamily="18" charset="0"/>
              </a:rPr>
              <a:t> veya belge üzerinde </a:t>
            </a:r>
            <a:r>
              <a:rPr lang="tr-TR" sz="2400" dirty="0">
                <a:solidFill>
                  <a:prstClr val="black"/>
                </a:solidFill>
                <a:latin typeface="Times New Roman" panose="02020603050405020304" pitchFamily="18" charset="0"/>
                <a:cs typeface="Times New Roman" panose="02020603050405020304" pitchFamily="18" charset="0"/>
              </a:rPr>
              <a:t>yer verilir. Belge üzerinde bulunan güvenli elektronik imzaların uzun vadeli doğrulamaya imkan verecek nitelikte olması ve bu imzalarda zaman damgası bulunması zorunludur. </a:t>
            </a:r>
            <a:r>
              <a:rPr lang="tr-TR" sz="2400" b="1" dirty="0">
                <a:solidFill>
                  <a:prstClr val="black"/>
                </a:solidFill>
                <a:latin typeface="Times New Roman" panose="02020603050405020304" pitchFamily="18" charset="0"/>
                <a:cs typeface="Times New Roman" panose="02020603050405020304" pitchFamily="18" charset="0"/>
              </a:rPr>
              <a:t>Belgenin en son yetkili tarafından güvenli elektronik imza ile imzalandığı zamanı gösteren zaman </a:t>
            </a:r>
            <a:r>
              <a:rPr lang="tr-TR" sz="2400" b="1" dirty="0" smtClean="0">
                <a:solidFill>
                  <a:prstClr val="black"/>
                </a:solidFill>
                <a:latin typeface="Times New Roman" panose="02020603050405020304" pitchFamily="18" charset="0"/>
                <a:cs typeface="Times New Roman" panose="02020603050405020304" pitchFamily="18" charset="0"/>
              </a:rPr>
              <a:t>damgasındaki </a:t>
            </a:r>
            <a:r>
              <a:rPr lang="tr-TR" sz="2400" b="1" dirty="0">
                <a:solidFill>
                  <a:prstClr val="black"/>
                </a:solidFill>
                <a:latin typeface="Times New Roman" panose="02020603050405020304" pitchFamily="18" charset="0"/>
                <a:cs typeface="Times New Roman" panose="02020603050405020304" pitchFamily="18" charset="0"/>
              </a:rPr>
              <a:t>tarih bilgisi </a:t>
            </a:r>
            <a:r>
              <a:rPr lang="tr-TR" sz="2400" b="1" u="sng" dirty="0">
                <a:solidFill>
                  <a:prstClr val="black"/>
                </a:solidFill>
                <a:latin typeface="Times New Roman" panose="02020603050405020304" pitchFamily="18" charset="0"/>
                <a:cs typeface="Times New Roman" panose="02020603050405020304" pitchFamily="18" charset="0"/>
              </a:rPr>
              <a:t>belge tarihi olarak </a:t>
            </a:r>
            <a:r>
              <a:rPr lang="tr-TR" sz="2400" b="1" dirty="0">
                <a:solidFill>
                  <a:prstClr val="black"/>
                </a:solidFill>
                <a:latin typeface="Times New Roman" panose="02020603050405020304" pitchFamily="18" charset="0"/>
                <a:cs typeface="Times New Roman" panose="02020603050405020304" pitchFamily="18" charset="0"/>
              </a:rPr>
              <a:t>esas alınır.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781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278094"/>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KONU</a:t>
            </a: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"Konu:" yan başlığı, "Sayı:" yan başlığının bir alt satırına yazılır. Belgenin konusu, </a:t>
            </a:r>
            <a:r>
              <a:rPr lang="tr-TR" sz="2800" b="1" dirty="0">
                <a:solidFill>
                  <a:prstClr val="black"/>
                </a:solidFill>
                <a:latin typeface="Times New Roman" panose="02020603050405020304" pitchFamily="18" charset="0"/>
                <a:cs typeface="Times New Roman" panose="02020603050405020304" pitchFamily="18" charset="0"/>
              </a:rPr>
              <a:t>yazı alanının dikey orta hizasını geçmeyecek biçimde</a:t>
            </a:r>
            <a:r>
              <a:rPr lang="tr-TR" sz="2800" dirty="0">
                <a:solidFill>
                  <a:prstClr val="black"/>
                </a:solidFill>
                <a:latin typeface="Times New Roman" panose="02020603050405020304" pitchFamily="18" charset="0"/>
                <a:cs typeface="Times New Roman" panose="02020603050405020304" pitchFamily="18" charset="0"/>
              </a:rPr>
              <a:t> </a:t>
            </a:r>
            <a:r>
              <a:rPr lang="tr-TR" sz="2800" b="1" dirty="0">
                <a:solidFill>
                  <a:prstClr val="black"/>
                </a:solidFill>
                <a:latin typeface="Times New Roman" panose="02020603050405020304" pitchFamily="18" charset="0"/>
                <a:cs typeface="Times New Roman" panose="02020603050405020304" pitchFamily="18" charset="0"/>
              </a:rPr>
              <a:t>kelimelerin baş harfleri büyük olarak ve sonuna herhangi bir noktalama işareti konulmaksızın </a:t>
            </a:r>
            <a:r>
              <a:rPr lang="tr-TR" sz="2800" dirty="0" smtClean="0">
                <a:solidFill>
                  <a:prstClr val="black"/>
                </a:solidFill>
                <a:latin typeface="Times New Roman" panose="02020603050405020304" pitchFamily="18" charset="0"/>
                <a:cs typeface="Times New Roman" panose="02020603050405020304" pitchFamily="18" charset="0"/>
              </a:rPr>
              <a:t>yazılır. </a:t>
            </a:r>
          </a:p>
          <a:p>
            <a:pPr marL="457200" lvl="0" indent="-457200" algn="just" eaLnBrk="1" fontAlgn="auto" hangingPunct="1">
              <a:spcBef>
                <a:spcPts val="0"/>
              </a:spcBef>
              <a:spcAft>
                <a:spcPts val="0"/>
              </a:spcAft>
              <a:buFont typeface="Wingdings" panose="05000000000000000000" pitchFamily="2" charset="2"/>
              <a:buChar char="v"/>
            </a:pPr>
            <a:endParaRPr lang="tr-TR" sz="2800" b="1" dirty="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b="1" dirty="0" smtClean="0">
                <a:solidFill>
                  <a:prstClr val="black"/>
                </a:solidFill>
                <a:latin typeface="Times New Roman" panose="02020603050405020304" pitchFamily="18" charset="0"/>
                <a:cs typeface="Times New Roman" panose="02020603050405020304" pitchFamily="18" charset="0"/>
              </a:rPr>
              <a:t>Konu </a:t>
            </a:r>
            <a:r>
              <a:rPr lang="tr-TR" sz="2800" b="1" dirty="0">
                <a:solidFill>
                  <a:prstClr val="black"/>
                </a:solidFill>
                <a:latin typeface="Times New Roman" panose="02020603050405020304" pitchFamily="18" charset="0"/>
                <a:cs typeface="Times New Roman" panose="02020603050405020304" pitchFamily="18" charset="0"/>
              </a:rPr>
              <a:t>bir satırı geçerse ikinci satır "Konu:" yan başlığının altı boş bırakılarak yazılır.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256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3847207"/>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MUHATAP</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Muhatap, </a:t>
            </a:r>
            <a:r>
              <a:rPr lang="tr-TR" sz="2400" b="1" dirty="0">
                <a:solidFill>
                  <a:prstClr val="black"/>
                </a:solidFill>
                <a:latin typeface="Times New Roman" panose="02020603050405020304" pitchFamily="18" charset="0"/>
                <a:cs typeface="Times New Roman" panose="02020603050405020304" pitchFamily="18" charset="0"/>
              </a:rPr>
              <a:t>belgenin gönderildiği idareyi ya da kişiyi </a:t>
            </a:r>
            <a:r>
              <a:rPr lang="tr-TR" sz="2400" dirty="0">
                <a:solidFill>
                  <a:prstClr val="black"/>
                </a:solidFill>
                <a:latin typeface="Times New Roman" panose="02020603050405020304" pitchFamily="18" charset="0"/>
                <a:cs typeface="Times New Roman" panose="02020603050405020304" pitchFamily="18" charset="0"/>
              </a:rPr>
              <a:t>belirtir. Bu bölüm konunun son satırından itibaren, belgenin uzunluğuna göre </a:t>
            </a:r>
            <a:r>
              <a:rPr lang="tr-TR" sz="2400" b="1" dirty="0">
                <a:solidFill>
                  <a:prstClr val="black"/>
                </a:solidFill>
                <a:latin typeface="Times New Roman" panose="02020603050405020304" pitchFamily="18" charset="0"/>
                <a:cs typeface="Times New Roman" panose="02020603050405020304" pitchFamily="18" charset="0"/>
              </a:rPr>
              <a:t>iki ila dört satır boşluk bırakılarak ve sayfa ortalanarak </a:t>
            </a:r>
            <a:r>
              <a:rPr lang="tr-TR" sz="2400" dirty="0">
                <a:solidFill>
                  <a:prstClr val="black"/>
                </a:solidFill>
                <a:latin typeface="Times New Roman" panose="02020603050405020304" pitchFamily="18" charset="0"/>
                <a:cs typeface="Times New Roman" panose="02020603050405020304" pitchFamily="18" charset="0"/>
              </a:rPr>
              <a:t>yazılır</a:t>
            </a:r>
            <a:r>
              <a:rPr lang="tr-TR" sz="24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(2) Muhatabın idare ya da özel hukuk tüzel kişisi olması durumunda adı </a:t>
            </a:r>
            <a:r>
              <a:rPr lang="tr-TR" sz="2400" b="1" dirty="0">
                <a:solidFill>
                  <a:prstClr val="black"/>
                </a:solidFill>
                <a:latin typeface="Times New Roman" panose="02020603050405020304" pitchFamily="18" charset="0"/>
                <a:cs typeface="Times New Roman" panose="02020603050405020304" pitchFamily="18" charset="0"/>
              </a:rPr>
              <a:t>büyük harflerle </a:t>
            </a:r>
            <a:r>
              <a:rPr lang="tr-TR" sz="2400" dirty="0">
                <a:solidFill>
                  <a:prstClr val="black"/>
                </a:solidFill>
                <a:latin typeface="Times New Roman" panose="02020603050405020304" pitchFamily="18" charset="0"/>
                <a:cs typeface="Times New Roman" panose="02020603050405020304" pitchFamily="18" charset="0"/>
              </a:rPr>
              <a:t>yazılır. </a:t>
            </a:r>
            <a:r>
              <a:rPr lang="tr-TR" sz="2400" b="1" dirty="0">
                <a:solidFill>
                  <a:prstClr val="black"/>
                </a:solidFill>
                <a:latin typeface="Times New Roman" panose="02020603050405020304" pitchFamily="18" charset="0"/>
                <a:cs typeface="Times New Roman" panose="02020603050405020304" pitchFamily="18" charset="0"/>
              </a:rPr>
              <a:t>Muhatap idarenin adının yazımında </a:t>
            </a:r>
            <a:r>
              <a:rPr lang="tr-TR" sz="2400" b="1" dirty="0" err="1">
                <a:solidFill>
                  <a:prstClr val="black"/>
                </a:solidFill>
                <a:latin typeface="Times New Roman" panose="02020603050405020304" pitchFamily="18" charset="0"/>
                <a:cs typeface="Times New Roman" panose="02020603050405020304" pitchFamily="18" charset="0"/>
              </a:rPr>
              <a:t>DETSİS'te</a:t>
            </a:r>
            <a:r>
              <a:rPr lang="tr-TR" sz="2400" b="1" dirty="0">
                <a:solidFill>
                  <a:prstClr val="black"/>
                </a:solidFill>
                <a:latin typeface="Times New Roman" panose="02020603050405020304" pitchFamily="18" charset="0"/>
                <a:cs typeface="Times New Roman" panose="02020603050405020304" pitchFamily="18" charset="0"/>
              </a:rPr>
              <a:t> yer alan kayıtlar esas alınır.</a:t>
            </a:r>
            <a:r>
              <a:rPr lang="tr-TR" sz="2400" dirty="0">
                <a:solidFill>
                  <a:prstClr val="black"/>
                </a:solidFill>
                <a:latin typeface="Times New Roman" panose="02020603050405020304" pitchFamily="18" charset="0"/>
                <a:cs typeface="Times New Roman" panose="02020603050405020304" pitchFamily="18" charset="0"/>
              </a:rPr>
              <a:t> İhtiyaç duyulması halinde muhataba ilişkin birim adı bilgileri parantez içinde ilk harfleri büyük diğerleri küçük harflerle bir alt satıra yazılır. </a:t>
            </a: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068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770537"/>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MUHATAP</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a:solidFill>
                  <a:prstClr val="black"/>
                </a:solidFill>
                <a:latin typeface="Times New Roman" panose="02020603050405020304" pitchFamily="18" charset="0"/>
                <a:cs typeface="Times New Roman" panose="02020603050405020304" pitchFamily="18" charset="0"/>
              </a:rPr>
              <a:t>İdare dışına gönderilen belgelerde, gerekiyorsa </a:t>
            </a:r>
            <a:r>
              <a:rPr lang="tr-TR" sz="2300" b="1" dirty="0">
                <a:solidFill>
                  <a:prstClr val="black"/>
                </a:solidFill>
                <a:latin typeface="Times New Roman" panose="02020603050405020304" pitchFamily="18" charset="0"/>
                <a:cs typeface="Times New Roman" panose="02020603050405020304" pitchFamily="18" charset="0"/>
              </a:rPr>
              <a:t>belgenin gideceği yerin adresi, </a:t>
            </a:r>
            <a:r>
              <a:rPr lang="tr-TR" sz="2300" dirty="0">
                <a:solidFill>
                  <a:prstClr val="black"/>
                </a:solidFill>
                <a:latin typeface="Times New Roman" panose="02020603050405020304" pitchFamily="18" charset="0"/>
                <a:cs typeface="Times New Roman" panose="02020603050405020304" pitchFamily="18" charset="0"/>
              </a:rPr>
              <a:t>muhatap satırının altına satır ortalanarak, ilk harfleri büyük diğerleri küçük harflerle yazılır. Adres bilgisi, uzun olması halinde birden fazla satıra yazılabilir. </a:t>
            </a:r>
            <a:r>
              <a:rPr lang="tr-TR" sz="2300" b="1" dirty="0">
                <a:solidFill>
                  <a:prstClr val="black"/>
                </a:solidFill>
                <a:latin typeface="Times New Roman" panose="02020603050405020304" pitchFamily="18" charset="0"/>
                <a:cs typeface="Times New Roman" panose="02020603050405020304" pitchFamily="18" charset="0"/>
              </a:rPr>
              <a:t>Muhatap gerçek kişi ise </a:t>
            </a:r>
            <a:r>
              <a:rPr lang="tr-TR" sz="2300" dirty="0">
                <a:solidFill>
                  <a:prstClr val="black"/>
                </a:solidFill>
                <a:latin typeface="Times New Roman" panose="02020603050405020304" pitchFamily="18" charset="0"/>
                <a:cs typeface="Times New Roman" panose="02020603050405020304" pitchFamily="18" charset="0"/>
              </a:rPr>
              <a:t>muhatap bölümüne "Sayın" kelimesinden sonra muhatabın adı ilk harfi büyük diğerleri küçük harflerle, soyadı ise büyük harflerle </a:t>
            </a:r>
            <a:r>
              <a:rPr lang="tr-TR" sz="2300" dirty="0" smtClean="0">
                <a:solidFill>
                  <a:prstClr val="black"/>
                </a:solidFill>
                <a:latin typeface="Times New Roman" panose="02020603050405020304" pitchFamily="18" charset="0"/>
                <a:cs typeface="Times New Roman" panose="02020603050405020304" pitchFamily="18" charset="0"/>
              </a:rPr>
              <a:t>yazılır.</a:t>
            </a:r>
          </a:p>
          <a:p>
            <a:pPr marL="342900" lvl="0" indent="-342900" algn="just" eaLnBrk="1" fontAlgn="auto" hangingPunct="1">
              <a:spcBef>
                <a:spcPts val="0"/>
              </a:spcBef>
              <a:spcAft>
                <a:spcPts val="0"/>
              </a:spcAft>
              <a:buFont typeface="Wingdings" panose="05000000000000000000" pitchFamily="2" charset="2"/>
              <a:buChar char="v"/>
            </a:pPr>
            <a:endParaRPr lang="tr-TR" sz="23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a:solidFill>
                  <a:prstClr val="black"/>
                </a:solidFill>
                <a:latin typeface="Times New Roman" panose="02020603050405020304" pitchFamily="18" charset="0"/>
                <a:cs typeface="Times New Roman" panose="02020603050405020304" pitchFamily="18" charset="0"/>
              </a:rPr>
              <a:t>(4) Bağlı, ilgili veya ilişkili idarelere gönderilecek belgeler doğrudan o idareye </a:t>
            </a:r>
            <a:r>
              <a:rPr lang="tr-TR" sz="2300" dirty="0" smtClean="0">
                <a:solidFill>
                  <a:prstClr val="black"/>
                </a:solidFill>
                <a:latin typeface="Times New Roman" panose="02020603050405020304" pitchFamily="18" charset="0"/>
                <a:cs typeface="Times New Roman" panose="02020603050405020304" pitchFamily="18" charset="0"/>
              </a:rPr>
              <a:t>gönderilebilir.</a:t>
            </a:r>
          </a:p>
          <a:p>
            <a:pPr marL="342900" lvl="0" indent="-342900" algn="just" eaLnBrk="1" fontAlgn="auto" hangingPunct="1">
              <a:spcBef>
                <a:spcPts val="0"/>
              </a:spcBef>
              <a:spcAft>
                <a:spcPts val="0"/>
              </a:spcAft>
              <a:buFont typeface="Wingdings" panose="05000000000000000000" pitchFamily="2" charset="2"/>
              <a:buChar char="v"/>
            </a:pPr>
            <a:endParaRPr lang="tr-TR" sz="23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smtClean="0">
                <a:solidFill>
                  <a:prstClr val="black"/>
                </a:solidFill>
                <a:latin typeface="Times New Roman" panose="02020603050405020304" pitchFamily="18" charset="0"/>
                <a:cs typeface="Times New Roman" panose="02020603050405020304" pitchFamily="18" charset="0"/>
              </a:rPr>
              <a:t>İdare </a:t>
            </a:r>
            <a:r>
              <a:rPr lang="tr-TR" sz="2300" dirty="0">
                <a:solidFill>
                  <a:prstClr val="black"/>
                </a:solidFill>
                <a:latin typeface="Times New Roman" panose="02020603050405020304" pitchFamily="18" charset="0"/>
                <a:cs typeface="Times New Roman" panose="02020603050405020304" pitchFamily="18" charset="0"/>
              </a:rPr>
              <a:t>tarafından gerekli </a:t>
            </a:r>
            <a:r>
              <a:rPr lang="tr-TR" sz="2300" dirty="0" smtClean="0">
                <a:solidFill>
                  <a:prstClr val="black"/>
                </a:solidFill>
                <a:latin typeface="Times New Roman" panose="02020603050405020304" pitchFamily="18" charset="0"/>
                <a:cs typeface="Times New Roman" panose="02020603050405020304" pitchFamily="18" charset="0"/>
              </a:rPr>
              <a:t>görüldüğü </a:t>
            </a:r>
            <a:r>
              <a:rPr lang="tr-TR" sz="2300" dirty="0">
                <a:solidFill>
                  <a:prstClr val="black"/>
                </a:solidFill>
                <a:latin typeface="Times New Roman" panose="02020603050405020304" pitchFamily="18" charset="0"/>
                <a:cs typeface="Times New Roman" panose="02020603050405020304" pitchFamily="18" charset="0"/>
              </a:rPr>
              <a:t>hallerde dağıtımlı belgelerin muhatap bölümüne "DAĞITIM YERLERİNE" ibaresi </a:t>
            </a:r>
            <a:r>
              <a:rPr lang="tr-TR" sz="2300" dirty="0" smtClean="0">
                <a:solidFill>
                  <a:prstClr val="black"/>
                </a:solidFill>
                <a:latin typeface="Times New Roman" panose="02020603050405020304" pitchFamily="18" charset="0"/>
                <a:cs typeface="Times New Roman" panose="02020603050405020304" pitchFamily="18" charset="0"/>
              </a:rPr>
              <a:t>yazılabilir</a:t>
            </a:r>
            <a:r>
              <a:rPr lang="tr-TR" sz="2300" b="1" dirty="0" smtClean="0">
                <a:solidFill>
                  <a:prstClr val="black"/>
                </a:solidFill>
                <a:latin typeface="Times New Roman" panose="02020603050405020304" pitchFamily="18" charset="0"/>
                <a:cs typeface="Times New Roman" panose="02020603050405020304" pitchFamily="18" charset="0"/>
              </a:rPr>
              <a:t>.</a:t>
            </a:r>
            <a:endParaRPr lang="tr-TR" sz="23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322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22" y="1194487"/>
            <a:ext cx="7570573" cy="509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443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35" y="1318054"/>
            <a:ext cx="7633335" cy="500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14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065" y="1243914"/>
            <a:ext cx="4934465" cy="51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16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585871"/>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İLGİ</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İlgi</a:t>
            </a:r>
            <a:r>
              <a:rPr lang="tr-TR" sz="2400" dirty="0">
                <a:solidFill>
                  <a:prstClr val="black"/>
                </a:solidFill>
                <a:latin typeface="Times New Roman" panose="02020603050405020304" pitchFamily="18" charset="0"/>
                <a:cs typeface="Times New Roman" panose="02020603050405020304" pitchFamily="18" charset="0"/>
              </a:rPr>
              <a:t>, belgenin bağlantılı olduğu diğer belge ya da belgelerin belirtildiği bölümdür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"İlgi</a:t>
            </a:r>
            <a:r>
              <a:rPr lang="tr-TR" sz="2400" dirty="0">
                <a:solidFill>
                  <a:prstClr val="black"/>
                </a:solidFill>
                <a:latin typeface="Times New Roman" panose="02020603050405020304" pitchFamily="18" charset="0"/>
                <a:cs typeface="Times New Roman" panose="02020603050405020304" pitchFamily="18" charset="0"/>
              </a:rPr>
              <a:t>" yan başlığı, muhatap bölümünün son satırından itibaren </a:t>
            </a:r>
            <a:r>
              <a:rPr lang="tr-TR" sz="2400" b="1" dirty="0">
                <a:solidFill>
                  <a:prstClr val="black"/>
                </a:solidFill>
                <a:latin typeface="Times New Roman" panose="02020603050405020304" pitchFamily="18" charset="0"/>
                <a:cs typeface="Times New Roman" panose="02020603050405020304" pitchFamily="18" charset="0"/>
              </a:rPr>
              <a:t>iki satır boşluk bırakılarak ve yazı alanının solundan başlanarak </a:t>
            </a:r>
            <a:r>
              <a:rPr lang="tr-TR" sz="2400" dirty="0" smtClean="0">
                <a:solidFill>
                  <a:prstClr val="black"/>
                </a:solidFill>
                <a:latin typeface="Times New Roman" panose="02020603050405020304" pitchFamily="18" charset="0"/>
                <a:cs typeface="Times New Roman" panose="02020603050405020304" pitchFamily="18" charset="0"/>
              </a:rPr>
              <a:t>yazılır.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"Sayı</a:t>
            </a:r>
            <a:r>
              <a:rPr lang="tr-TR" sz="2400" dirty="0">
                <a:solidFill>
                  <a:prstClr val="black"/>
                </a:solidFill>
                <a:latin typeface="Times New Roman" panose="02020603050405020304" pitchFamily="18" charset="0"/>
                <a:cs typeface="Times New Roman" panose="02020603050405020304" pitchFamily="18" charset="0"/>
              </a:rPr>
              <a:t>", "Konu" ve "İlgi" yan başlıklarından sonra kullanılan iki nokta ":" işareti aynı hizada </a:t>
            </a:r>
            <a:r>
              <a:rPr lang="tr-TR" sz="2400" dirty="0" smtClean="0">
                <a:solidFill>
                  <a:prstClr val="black"/>
                </a:solidFill>
                <a:latin typeface="Times New Roman" panose="02020603050405020304" pitchFamily="18" charset="0"/>
                <a:cs typeface="Times New Roman" panose="02020603050405020304" pitchFamily="18" charset="0"/>
              </a:rPr>
              <a:t>yazılır.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İlgide </a:t>
            </a:r>
            <a:r>
              <a:rPr lang="tr-TR" sz="2400" dirty="0">
                <a:solidFill>
                  <a:prstClr val="black"/>
                </a:solidFill>
                <a:latin typeface="Times New Roman" panose="02020603050405020304" pitchFamily="18" charset="0"/>
                <a:cs typeface="Times New Roman" panose="02020603050405020304" pitchFamily="18" charset="0"/>
              </a:rPr>
              <a:t>yer alan bilgiler bir satırı geçerse, devamı "İlgi" yan başlığının ve sıralamayı gösteren harflerin altı boş bırakılarak alt satıra </a:t>
            </a:r>
            <a:r>
              <a:rPr lang="tr-TR" sz="2400" dirty="0" smtClean="0">
                <a:solidFill>
                  <a:prstClr val="black"/>
                </a:solidFill>
                <a:latin typeface="Times New Roman" panose="02020603050405020304" pitchFamily="18" charset="0"/>
                <a:cs typeface="Times New Roman" panose="02020603050405020304" pitchFamily="18" charset="0"/>
              </a:rPr>
              <a:t>yazılır.</a:t>
            </a: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877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693866"/>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İLGİ</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a:solidFill>
                  <a:prstClr val="black"/>
                </a:solidFill>
                <a:latin typeface="Times New Roman" panose="02020603050405020304" pitchFamily="18" charset="0"/>
                <a:cs typeface="Times New Roman" panose="02020603050405020304" pitchFamily="18" charset="0"/>
              </a:rPr>
              <a:t>İlginin birden fazla olması durumunda, belgeler </a:t>
            </a:r>
            <a:r>
              <a:rPr lang="tr-TR" sz="2300" b="1" dirty="0">
                <a:solidFill>
                  <a:prstClr val="black"/>
                </a:solidFill>
                <a:latin typeface="Times New Roman" panose="02020603050405020304" pitchFamily="18" charset="0"/>
                <a:cs typeface="Times New Roman" panose="02020603050405020304" pitchFamily="18" charset="0"/>
              </a:rPr>
              <a:t>önceki tarihli olandan başlanarak tarih sırasına göre</a:t>
            </a:r>
            <a:r>
              <a:rPr lang="tr-TR" sz="2300" dirty="0">
                <a:solidFill>
                  <a:prstClr val="black"/>
                </a:solidFill>
                <a:latin typeface="Times New Roman" panose="02020603050405020304" pitchFamily="18" charset="0"/>
                <a:cs typeface="Times New Roman" panose="02020603050405020304" pitchFamily="18" charset="0"/>
              </a:rPr>
              <a:t> sıralanır. </a:t>
            </a:r>
            <a:endParaRPr lang="tr-TR" sz="23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3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smtClean="0">
                <a:solidFill>
                  <a:prstClr val="black"/>
                </a:solidFill>
                <a:latin typeface="Times New Roman" panose="02020603050405020304" pitchFamily="18" charset="0"/>
                <a:cs typeface="Times New Roman" panose="02020603050405020304" pitchFamily="18" charset="0"/>
              </a:rPr>
              <a:t>İlgide</a:t>
            </a:r>
            <a:r>
              <a:rPr lang="tr-TR" sz="2300" dirty="0">
                <a:solidFill>
                  <a:prstClr val="black"/>
                </a:solidFill>
                <a:latin typeface="Times New Roman" panose="02020603050405020304" pitchFamily="18" charset="0"/>
                <a:cs typeface="Times New Roman" panose="02020603050405020304" pitchFamily="18" charset="0"/>
              </a:rPr>
              <a:t>, ilgi tutulan belgeyi gönderen idarenin adı ile belgenin tarihi ve sayısı belirtilir. Ancak ilgi tutulan belge, muhatap idarenin daha önce gönderdiği bir belge veya muhatap idareye daha önce gönderilen bir belge olması durumunda idare adı </a:t>
            </a:r>
            <a:r>
              <a:rPr lang="tr-TR" sz="2300" dirty="0" smtClean="0">
                <a:solidFill>
                  <a:prstClr val="black"/>
                </a:solidFill>
                <a:latin typeface="Times New Roman" panose="02020603050405020304" pitchFamily="18" charset="0"/>
                <a:cs typeface="Times New Roman" panose="02020603050405020304" pitchFamily="18" charset="0"/>
              </a:rPr>
              <a:t>belirtilmez.</a:t>
            </a:r>
          </a:p>
          <a:p>
            <a:pPr marL="342900" lvl="0" indent="-342900" algn="just" eaLnBrk="1" fontAlgn="auto" hangingPunct="1">
              <a:spcBef>
                <a:spcPts val="0"/>
              </a:spcBef>
              <a:spcAft>
                <a:spcPts val="0"/>
              </a:spcAft>
              <a:buFont typeface="Wingdings" panose="05000000000000000000" pitchFamily="2" charset="2"/>
              <a:buChar char="v"/>
            </a:pPr>
            <a:endParaRPr lang="tr-TR" sz="2300" b="1"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smtClean="0">
                <a:solidFill>
                  <a:prstClr val="black"/>
                </a:solidFill>
                <a:latin typeface="Times New Roman" panose="02020603050405020304" pitchFamily="18" charset="0"/>
                <a:cs typeface="Times New Roman" panose="02020603050405020304" pitchFamily="18" charset="0"/>
              </a:rPr>
              <a:t>İlgide</a:t>
            </a:r>
            <a:r>
              <a:rPr lang="tr-TR" sz="2300" dirty="0">
                <a:solidFill>
                  <a:prstClr val="black"/>
                </a:solidFill>
                <a:latin typeface="Times New Roman" panose="02020603050405020304" pitchFamily="18" charset="0"/>
                <a:cs typeface="Times New Roman" panose="02020603050405020304" pitchFamily="18" charset="0"/>
              </a:rPr>
              <a:t>, "... tarihli ve ... sayılı ..." ibaresi kullanılır ve ilginin sonuna nokta işareti </a:t>
            </a:r>
            <a:r>
              <a:rPr lang="tr-TR" sz="2300" dirty="0" smtClean="0">
                <a:solidFill>
                  <a:prstClr val="black"/>
                </a:solidFill>
                <a:latin typeface="Times New Roman" panose="02020603050405020304" pitchFamily="18" charset="0"/>
                <a:cs typeface="Times New Roman" panose="02020603050405020304" pitchFamily="18" charset="0"/>
              </a:rPr>
              <a:t>konulur.</a:t>
            </a:r>
          </a:p>
          <a:p>
            <a:pPr marL="342900" lvl="0" indent="-342900" algn="just" eaLnBrk="1" fontAlgn="auto" hangingPunct="1">
              <a:spcBef>
                <a:spcPts val="0"/>
              </a:spcBef>
              <a:spcAft>
                <a:spcPts val="0"/>
              </a:spcAft>
              <a:buFont typeface="Wingdings" panose="05000000000000000000" pitchFamily="2" charset="2"/>
              <a:buChar char="v"/>
            </a:pPr>
            <a:endParaRPr lang="tr-TR" sz="23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dirty="0" smtClean="0">
                <a:solidFill>
                  <a:prstClr val="black"/>
                </a:solidFill>
                <a:latin typeface="Times New Roman" panose="02020603050405020304" pitchFamily="18" charset="0"/>
                <a:cs typeface="Times New Roman" panose="02020603050405020304" pitchFamily="18" charset="0"/>
              </a:rPr>
              <a:t>İlgide </a:t>
            </a:r>
            <a:r>
              <a:rPr lang="tr-TR" sz="2300" dirty="0">
                <a:solidFill>
                  <a:prstClr val="black"/>
                </a:solidFill>
                <a:latin typeface="Times New Roman" panose="02020603050405020304" pitchFamily="18" charset="0"/>
                <a:cs typeface="Times New Roman" panose="02020603050405020304" pitchFamily="18" charset="0"/>
              </a:rPr>
              <a:t>belirtilen belge gerçek kişiden geliyorsa ilgi bölümü ".............. </a:t>
            </a:r>
            <a:r>
              <a:rPr lang="tr-TR" sz="2300" dirty="0" smtClean="0">
                <a:solidFill>
                  <a:prstClr val="black"/>
                </a:solidFill>
                <a:latin typeface="Times New Roman" panose="02020603050405020304" pitchFamily="18" charset="0"/>
                <a:cs typeface="Times New Roman" panose="02020603050405020304" pitchFamily="18" charset="0"/>
              </a:rPr>
              <a:t>‘in </a:t>
            </a:r>
            <a:r>
              <a:rPr lang="tr-TR" sz="2300" dirty="0">
                <a:solidFill>
                  <a:prstClr val="black"/>
                </a:solidFill>
                <a:latin typeface="Times New Roman" panose="02020603050405020304" pitchFamily="18" charset="0"/>
                <a:cs typeface="Times New Roman" panose="02020603050405020304" pitchFamily="18" charset="0"/>
              </a:rPr>
              <a:t>......... </a:t>
            </a:r>
            <a:r>
              <a:rPr lang="tr-TR" sz="2300" dirty="0" smtClean="0">
                <a:solidFill>
                  <a:prstClr val="black"/>
                </a:solidFill>
                <a:latin typeface="Times New Roman" panose="02020603050405020304" pitchFamily="18" charset="0"/>
                <a:cs typeface="Times New Roman" panose="02020603050405020304" pitchFamily="18" charset="0"/>
              </a:rPr>
              <a:t>Tarihli başvurusu</a:t>
            </a:r>
            <a:r>
              <a:rPr lang="tr-TR" sz="2300" dirty="0">
                <a:solidFill>
                  <a:prstClr val="black"/>
                </a:solidFill>
                <a:latin typeface="Times New Roman" panose="02020603050405020304" pitchFamily="18" charset="0"/>
                <a:cs typeface="Times New Roman" panose="02020603050405020304" pitchFamily="18" charset="0"/>
              </a:rPr>
              <a:t>." biçiminde </a:t>
            </a:r>
            <a:r>
              <a:rPr lang="tr-TR" sz="2300" dirty="0" smtClean="0">
                <a:solidFill>
                  <a:prstClr val="black"/>
                </a:solidFill>
                <a:latin typeface="Times New Roman" panose="02020603050405020304" pitchFamily="18" charset="0"/>
                <a:cs typeface="Times New Roman" panose="02020603050405020304" pitchFamily="18" charset="0"/>
              </a:rPr>
              <a:t>yazılır.</a:t>
            </a:r>
            <a:endParaRPr lang="tr-TR" sz="23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18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41300" y="1641404"/>
            <a:ext cx="8902700" cy="5027956"/>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marR="0" lvl="0" algn="l" defTabSz="914400" rtl="0" eaLnBrk="1" fontAlgn="auto" latinLnBrk="0" hangingPunct="1">
              <a:lnSpc>
                <a:spcPct val="150000"/>
              </a:lnSpc>
              <a:spcBef>
                <a:spcPct val="0"/>
              </a:spcBef>
              <a:spcAft>
                <a:spcPts val="0"/>
              </a:spcAft>
              <a:buClrTx/>
              <a:buSzTx/>
              <a:tabLst/>
              <a:defRPr/>
            </a:pPr>
            <a:r>
              <a:rPr kumimoji="0" lang="tr-TR" altLang="tr-TR" sz="28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Times New Roman" panose="02020603050405020304" pitchFamily="18" charset="0"/>
                <a:cs typeface="Times New Roman" panose="02020603050405020304" pitchFamily="18" charset="0"/>
              </a:rPr>
              <a:t>- Mevzuat Dayanağı</a:t>
            </a:r>
          </a:p>
          <a:p>
            <a:pPr marR="0" lvl="0" algn="l" defTabSz="914400" rtl="0" eaLnBrk="1" fontAlgn="auto" latinLnBrk="0" hangingPunct="1">
              <a:lnSpc>
                <a:spcPct val="150000"/>
              </a:lnSpc>
              <a:spcBef>
                <a:spcPct val="0"/>
              </a:spcBef>
              <a:spcAft>
                <a:spcPts val="0"/>
              </a:spcAft>
              <a:buClrTx/>
              <a:buSzTx/>
              <a:tabLst/>
              <a:defRPr/>
            </a:pPr>
            <a:r>
              <a:rPr kumimoji="0" lang="tr-TR" altLang="tr-TR" sz="28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Times New Roman" panose="02020603050405020304" pitchFamily="18" charset="0"/>
                <a:cs typeface="Times New Roman" panose="02020603050405020304" pitchFamily="18" charset="0"/>
              </a:rPr>
              <a:t/>
            </a:r>
            <a:br>
              <a:rPr kumimoji="0" lang="tr-TR" altLang="tr-TR" sz="28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Times New Roman" panose="02020603050405020304" pitchFamily="18" charset="0"/>
                <a:cs typeface="Times New Roman" panose="02020603050405020304" pitchFamily="18" charset="0"/>
              </a:rPr>
            </a:br>
            <a:r>
              <a:rPr kumimoji="0" lang="tr-TR" altLang="tr-TR" sz="2800" b="0" i="0" u="none" strike="noStrike" kern="1200" cap="none" spc="0" normalizeH="0" baseline="0" noProof="0" dirty="0" smtClean="0">
                <a:ln>
                  <a:noFill/>
                </a:ln>
                <a:gradFill>
                  <a:gsLst>
                    <a:gs pos="0">
                      <a:sysClr val="windowText" lastClr="000000">
                        <a:lumMod val="50000"/>
                      </a:sysClr>
                    </a:gs>
                    <a:gs pos="61000">
                      <a:sysClr val="windowText" lastClr="000000"/>
                    </a:gs>
                  </a:gsLst>
                  <a:lin ang="5400000" scaled="0"/>
                </a:gradFill>
                <a:effectLst/>
                <a:uLnTx/>
                <a:uFillTx/>
                <a:latin typeface="Times New Roman" panose="02020603050405020304" pitchFamily="18" charset="0"/>
                <a:cs typeface="Times New Roman" panose="02020603050405020304" pitchFamily="18" charset="0"/>
              </a:rPr>
              <a:t>- Yönetmelik Hükümleri</a:t>
            </a:r>
          </a:p>
          <a:p>
            <a:pPr marR="0" lvl="0" algn="l" defTabSz="914400" rtl="0" eaLnBrk="1" fontAlgn="auto" latinLnBrk="0" hangingPunct="1">
              <a:lnSpc>
                <a:spcPct val="150000"/>
              </a:lnSpc>
              <a:spcBef>
                <a:spcPct val="0"/>
              </a:spcBef>
              <a:spcAft>
                <a:spcPts val="0"/>
              </a:spcAft>
              <a:buClrTx/>
              <a:buSzTx/>
              <a:tabLst/>
              <a:defRPr/>
            </a:pPr>
            <a:endParaRPr kumimoji="0" lang="tr-TR" sz="2800" b="0" i="0" u="none" strike="noStrike" kern="1200" cap="none" spc="0" normalizeH="0" baseline="0" noProof="0" dirty="0">
              <a:ln>
                <a:noFill/>
              </a:ln>
              <a:gradFill>
                <a:gsLst>
                  <a:gs pos="0">
                    <a:sysClr val="windowText" lastClr="000000">
                      <a:lumMod val="50000"/>
                    </a:sysClr>
                  </a:gs>
                  <a:gs pos="61000">
                    <a:sysClr val="windowText" lastClr="000000"/>
                  </a:gs>
                </a:gsLst>
                <a:lin ang="5400000" scaled="0"/>
              </a:gradFill>
              <a:effectLst/>
              <a:uLnTx/>
              <a:uFillTx/>
              <a:latin typeface="Times New Roman" panose="02020603050405020304" pitchFamily="18" charset="0"/>
              <a:cs typeface="Times New Roman" panose="02020603050405020304" pitchFamily="18" charset="0"/>
            </a:endParaRPr>
          </a:p>
        </p:txBody>
      </p:sp>
      <p:sp>
        <p:nvSpPr>
          <p:cNvPr id="5"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GÜNDEM</a:t>
            </a:r>
            <a:endParaRPr lang="tr-TR"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319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19416" y="1260389"/>
            <a:ext cx="5082746" cy="509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995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955203"/>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METİN</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Metin</a:t>
            </a:r>
            <a:r>
              <a:rPr lang="tr-TR" sz="2400" dirty="0">
                <a:solidFill>
                  <a:prstClr val="black"/>
                </a:solidFill>
                <a:latin typeface="Times New Roman" panose="02020603050405020304" pitchFamily="18" charset="0"/>
                <a:cs typeface="Times New Roman" panose="02020603050405020304" pitchFamily="18" charset="0"/>
              </a:rPr>
              <a:t>, "İlgi" ile "İmza" arasındaki kısımdır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b="1" dirty="0" smtClean="0">
                <a:solidFill>
                  <a:prstClr val="black"/>
                </a:solidFill>
                <a:latin typeface="Times New Roman" panose="02020603050405020304" pitchFamily="18" charset="0"/>
                <a:cs typeface="Times New Roman" panose="02020603050405020304" pitchFamily="18" charset="0"/>
              </a:rPr>
              <a:t>İlgi </a:t>
            </a:r>
            <a:r>
              <a:rPr lang="tr-TR" sz="2400" b="1" dirty="0">
                <a:solidFill>
                  <a:prstClr val="black"/>
                </a:solidFill>
                <a:latin typeface="Times New Roman" panose="02020603050405020304" pitchFamily="18" charset="0"/>
                <a:cs typeface="Times New Roman" panose="02020603050405020304" pitchFamily="18" charset="0"/>
              </a:rPr>
              <a:t>ile metin başlangıcı arasında </a:t>
            </a:r>
            <a:r>
              <a:rPr lang="tr-TR" sz="2400" u="sng" dirty="0">
                <a:solidFill>
                  <a:prstClr val="black"/>
                </a:solidFill>
                <a:latin typeface="Times New Roman" panose="02020603050405020304" pitchFamily="18" charset="0"/>
                <a:cs typeface="Times New Roman" panose="02020603050405020304" pitchFamily="18" charset="0"/>
              </a:rPr>
              <a:t>bir satır</a:t>
            </a:r>
            <a:r>
              <a:rPr lang="tr-TR" sz="2400" dirty="0">
                <a:solidFill>
                  <a:prstClr val="black"/>
                </a:solidFill>
                <a:latin typeface="Times New Roman" panose="02020603050405020304" pitchFamily="18" charset="0"/>
                <a:cs typeface="Times New Roman" panose="02020603050405020304" pitchFamily="18" charset="0"/>
              </a:rPr>
              <a:t>, </a:t>
            </a:r>
            <a:r>
              <a:rPr lang="tr-TR" sz="2400" b="1" dirty="0">
                <a:solidFill>
                  <a:prstClr val="black"/>
                </a:solidFill>
                <a:latin typeface="Times New Roman" panose="02020603050405020304" pitchFamily="18" charset="0"/>
                <a:cs typeface="Times New Roman" panose="02020603050405020304" pitchFamily="18" charset="0"/>
              </a:rPr>
              <a:t>ilgi yoksa </a:t>
            </a:r>
            <a:r>
              <a:rPr lang="tr-TR" sz="2400" dirty="0">
                <a:solidFill>
                  <a:prstClr val="black"/>
                </a:solidFill>
                <a:latin typeface="Times New Roman" panose="02020603050405020304" pitchFamily="18" charset="0"/>
                <a:cs typeface="Times New Roman" panose="02020603050405020304" pitchFamily="18" charset="0"/>
              </a:rPr>
              <a:t>belgenin muhatabı ile metin başlangıcı arasında </a:t>
            </a:r>
            <a:r>
              <a:rPr lang="tr-TR" sz="2400" u="sng" dirty="0">
                <a:solidFill>
                  <a:prstClr val="black"/>
                </a:solidFill>
                <a:latin typeface="Times New Roman" panose="02020603050405020304" pitchFamily="18" charset="0"/>
                <a:cs typeface="Times New Roman" panose="02020603050405020304" pitchFamily="18" charset="0"/>
              </a:rPr>
              <a:t>iki satır boşluk </a:t>
            </a:r>
            <a:r>
              <a:rPr lang="tr-TR" sz="2400" dirty="0" smtClean="0">
                <a:solidFill>
                  <a:prstClr val="black"/>
                </a:solidFill>
                <a:latin typeface="Times New Roman" panose="02020603050405020304" pitchFamily="18" charset="0"/>
                <a:cs typeface="Times New Roman" panose="02020603050405020304" pitchFamily="18" charset="0"/>
              </a:rPr>
              <a:t>bulunur.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Metindeki </a:t>
            </a:r>
            <a:r>
              <a:rPr lang="tr-TR" sz="2400" dirty="0">
                <a:solidFill>
                  <a:prstClr val="black"/>
                </a:solidFill>
                <a:latin typeface="Times New Roman" panose="02020603050405020304" pitchFamily="18" charset="0"/>
                <a:cs typeface="Times New Roman" panose="02020603050405020304" pitchFamily="18" charset="0"/>
              </a:rPr>
              <a:t>kelime aralarında ve noktalama işaretlerinden sonra bir karakter boşluk bırakılır. Noktalama işaretleri kendinden önce gelen harfe bitişik yazılır.</a:t>
            </a: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Paragrafa </a:t>
            </a:r>
            <a:r>
              <a:rPr lang="tr-TR" sz="2400" dirty="0">
                <a:solidFill>
                  <a:prstClr val="black"/>
                </a:solidFill>
                <a:latin typeface="Times New Roman" panose="02020603050405020304" pitchFamily="18" charset="0"/>
                <a:cs typeface="Times New Roman" panose="02020603050405020304" pitchFamily="18" charset="0"/>
              </a:rPr>
              <a:t>1,25 cm içeriden başlanır ve metin iki yana hizalanır. Paragraflar arasında satır boşluğu </a:t>
            </a:r>
            <a:r>
              <a:rPr lang="tr-TR" sz="2400" dirty="0" smtClean="0">
                <a:solidFill>
                  <a:prstClr val="black"/>
                </a:solidFill>
                <a:latin typeface="Times New Roman" panose="02020603050405020304" pitchFamily="18" charset="0"/>
                <a:cs typeface="Times New Roman" panose="02020603050405020304" pitchFamily="18" charset="0"/>
              </a:rPr>
              <a:t>bırakılmaz. İhtiyaç </a:t>
            </a:r>
            <a:r>
              <a:rPr lang="tr-TR" sz="2400" dirty="0">
                <a:solidFill>
                  <a:prstClr val="black"/>
                </a:solidFill>
                <a:latin typeface="Times New Roman" panose="02020603050405020304" pitchFamily="18" charset="0"/>
                <a:cs typeface="Times New Roman" panose="02020603050405020304" pitchFamily="18" charset="0"/>
              </a:rPr>
              <a:t>duyulması halinde paragraflar harf veya rakam ile sıralanabilir.</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9441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955203"/>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METİN</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Birden fazla sayfa tutan üst yazılarda sayı, tarih, konu, muhatap ve ilgi bilgilerine </a:t>
            </a:r>
            <a:r>
              <a:rPr lang="tr-TR" sz="2400" b="1" dirty="0">
                <a:solidFill>
                  <a:prstClr val="black"/>
                </a:solidFill>
                <a:latin typeface="Times New Roman" panose="02020603050405020304" pitchFamily="18" charset="0"/>
                <a:cs typeface="Times New Roman" panose="02020603050405020304" pitchFamily="18" charset="0"/>
              </a:rPr>
              <a:t>sadece ilk sayfada</a:t>
            </a:r>
            <a:r>
              <a:rPr lang="tr-TR" sz="2400" dirty="0">
                <a:solidFill>
                  <a:prstClr val="black"/>
                </a:solidFill>
                <a:latin typeface="Times New Roman" panose="02020603050405020304" pitchFamily="18" charset="0"/>
                <a:cs typeface="Times New Roman" panose="02020603050405020304" pitchFamily="18" charset="0"/>
              </a:rPr>
              <a:t>; imza, ek, dağıtım ve iletişim bilgilerine ise </a:t>
            </a:r>
            <a:r>
              <a:rPr lang="tr-TR" sz="2400" b="1" dirty="0">
                <a:solidFill>
                  <a:prstClr val="black"/>
                </a:solidFill>
                <a:latin typeface="Times New Roman" panose="02020603050405020304" pitchFamily="18" charset="0"/>
                <a:cs typeface="Times New Roman" panose="02020603050405020304" pitchFamily="18" charset="0"/>
              </a:rPr>
              <a:t>sadece son sayfada </a:t>
            </a:r>
            <a:r>
              <a:rPr lang="tr-TR" sz="2400" dirty="0">
                <a:solidFill>
                  <a:prstClr val="black"/>
                </a:solidFill>
                <a:latin typeface="Times New Roman" panose="02020603050405020304" pitchFamily="18" charset="0"/>
                <a:cs typeface="Times New Roman" panose="02020603050405020304" pitchFamily="18" charset="0"/>
              </a:rPr>
              <a:t>yer </a:t>
            </a:r>
            <a:r>
              <a:rPr lang="tr-TR" sz="2400" dirty="0" smtClean="0">
                <a:solidFill>
                  <a:prstClr val="black"/>
                </a:solidFill>
                <a:latin typeface="Times New Roman" panose="02020603050405020304" pitchFamily="18" charset="0"/>
                <a:cs typeface="Times New Roman" panose="02020603050405020304" pitchFamily="18" charset="0"/>
              </a:rPr>
              <a:t>verilir.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Metin </a:t>
            </a:r>
            <a:r>
              <a:rPr lang="tr-TR" sz="2400" dirty="0">
                <a:solidFill>
                  <a:prstClr val="black"/>
                </a:solidFill>
                <a:latin typeface="Times New Roman" panose="02020603050405020304" pitchFamily="18" charset="0"/>
                <a:cs typeface="Times New Roman" panose="02020603050405020304" pitchFamily="18" charset="0"/>
              </a:rPr>
              <a:t>içinde geçen sayılar rakamla veya harfle yazılabilir. Gerekli görülmesi halinde sayılar rakamla yazıldıktan sonra parantez içinde harfle de gösterilebilir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Dört </a:t>
            </a:r>
            <a:r>
              <a:rPr lang="tr-TR" sz="2400" dirty="0">
                <a:solidFill>
                  <a:prstClr val="black"/>
                </a:solidFill>
                <a:latin typeface="Times New Roman" panose="02020603050405020304" pitchFamily="18" charset="0"/>
                <a:cs typeface="Times New Roman" panose="02020603050405020304" pitchFamily="18" charset="0"/>
              </a:rPr>
              <a:t>ve dörtten çok haneli sayılar sondan sayılmak üzere üçlü gruplara ayrılarak yazılır ve araya nokta işareti konulur (Örnek: 1.452; 25.126; 326.197). Sayılarda kesirler virgül ile ayrılır (Örnek: 45,72).</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401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293757"/>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METİN</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a:solidFill>
                  <a:prstClr val="black"/>
                </a:solidFill>
                <a:latin typeface="Times New Roman" panose="02020603050405020304" pitchFamily="18" charset="0"/>
                <a:cs typeface="Times New Roman" panose="02020603050405020304" pitchFamily="18" charset="0"/>
              </a:rPr>
              <a:t>Belge, Türk Dil Kurumu tarafından hazırlanan Yazım Kılavuzu ve Türkçe Sözlük esas alınarak dil bilgisi kurallarına göre </a:t>
            </a:r>
            <a:r>
              <a:rPr lang="tr-TR" sz="2200" b="1" dirty="0">
                <a:solidFill>
                  <a:prstClr val="black"/>
                </a:solidFill>
                <a:latin typeface="Times New Roman" panose="02020603050405020304" pitchFamily="18" charset="0"/>
                <a:cs typeface="Times New Roman" panose="02020603050405020304" pitchFamily="18" charset="0"/>
              </a:rPr>
              <a:t>anlamlı ve özlü olarak</a:t>
            </a:r>
            <a:r>
              <a:rPr lang="tr-TR" sz="2200" dirty="0">
                <a:solidFill>
                  <a:prstClr val="black"/>
                </a:solidFill>
                <a:latin typeface="Times New Roman" panose="02020603050405020304" pitchFamily="18" charset="0"/>
                <a:cs typeface="Times New Roman" panose="02020603050405020304" pitchFamily="18" charset="0"/>
              </a:rPr>
              <a:t> yazılır. Belge içinde zorunlu olmadıkça </a:t>
            </a:r>
            <a:r>
              <a:rPr lang="tr-TR" sz="2200" b="1" dirty="0">
                <a:solidFill>
                  <a:prstClr val="black"/>
                </a:solidFill>
                <a:latin typeface="Times New Roman" panose="02020603050405020304" pitchFamily="18" charset="0"/>
                <a:cs typeface="Times New Roman" panose="02020603050405020304" pitchFamily="18" charset="0"/>
              </a:rPr>
              <a:t>yabancı kelimeye yer verilmez, verildiği durumda ise parantez içinde anlamı belirtilir.</a:t>
            </a:r>
            <a:r>
              <a:rPr lang="tr-TR" sz="2200" dirty="0">
                <a:solidFill>
                  <a:prstClr val="black"/>
                </a:solidFill>
                <a:latin typeface="Times New Roman" panose="02020603050405020304" pitchFamily="18" charset="0"/>
                <a:cs typeface="Times New Roman" panose="02020603050405020304" pitchFamily="18" charset="0"/>
              </a:rPr>
              <a:t> Ancak muhatabı yabancı ülke veya uluslararası kuruluş olan resmi yazışmalarda yabancı dil kullanılabilir. Bu durumda belge varsa uluslararası yazışma usullerine göre oluşturulabilir. Ayrıca yabancı dille yazılan belgenin el yazısıyla atılan imzalı ya da güvenli elektronik imzalı Türkçe karşılığı da oluşturulur ve idarede kalan nüshasına eklenerek saklanır</a:t>
            </a:r>
            <a:r>
              <a:rPr lang="tr-TR" sz="22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Metin </a:t>
            </a:r>
            <a:r>
              <a:rPr lang="tr-TR" sz="2200" dirty="0">
                <a:solidFill>
                  <a:prstClr val="black"/>
                </a:solidFill>
                <a:latin typeface="Times New Roman" panose="02020603050405020304" pitchFamily="18" charset="0"/>
                <a:cs typeface="Times New Roman" panose="02020603050405020304" pitchFamily="18" charset="0"/>
              </a:rPr>
              <a:t>içinde kısaltma kullanılacak ise ifadenin </a:t>
            </a:r>
            <a:r>
              <a:rPr lang="tr-TR" sz="2200" b="1" dirty="0">
                <a:solidFill>
                  <a:prstClr val="black"/>
                </a:solidFill>
                <a:latin typeface="Times New Roman" panose="02020603050405020304" pitchFamily="18" charset="0"/>
                <a:cs typeface="Times New Roman" panose="02020603050405020304" pitchFamily="18" charset="0"/>
              </a:rPr>
              <a:t>ilk kullanıldığı yerde açık biçimi, sonra parantez içinde kısaltma yazılır</a:t>
            </a:r>
            <a:r>
              <a:rPr lang="tr-TR" sz="2200" dirty="0">
                <a:solidFill>
                  <a:prstClr val="black"/>
                </a:solidFill>
                <a:latin typeface="Times New Roman" panose="02020603050405020304" pitchFamily="18" charset="0"/>
                <a:cs typeface="Times New Roman" panose="02020603050405020304" pitchFamily="18" charset="0"/>
              </a:rPr>
              <a:t> [Örnek: Türkiye Büyük Millet Meclisi (TBMM)].</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4475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585871"/>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METİN</a:t>
            </a:r>
            <a:endParaRPr lang="tr-TR" sz="28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b="1" dirty="0">
                <a:solidFill>
                  <a:prstClr val="black"/>
                </a:solidFill>
                <a:latin typeface="Times New Roman" panose="02020603050405020304" pitchFamily="18" charset="0"/>
                <a:cs typeface="Times New Roman" panose="02020603050405020304" pitchFamily="18" charset="0"/>
              </a:rPr>
              <a:t>Metnin son bölümü:</a:t>
            </a:r>
          </a:p>
          <a:p>
            <a:pPr marL="457200" lvl="0" indent="-457200" algn="just" eaLnBrk="1" fontAlgn="auto" hangingPunct="1">
              <a:spcBef>
                <a:spcPts val="0"/>
              </a:spcBef>
              <a:spcAft>
                <a:spcPts val="0"/>
              </a:spcAft>
              <a:buAutoNum type="alphaLcParenR"/>
            </a:pPr>
            <a:r>
              <a:rPr lang="tr-TR" sz="2400" dirty="0" smtClean="0">
                <a:solidFill>
                  <a:prstClr val="black"/>
                </a:solidFill>
                <a:latin typeface="Times New Roman" panose="02020603050405020304" pitchFamily="18" charset="0"/>
                <a:cs typeface="Times New Roman" panose="02020603050405020304" pitchFamily="18" charset="0"/>
              </a:rPr>
              <a:t>Yazışma </a:t>
            </a:r>
            <a:r>
              <a:rPr lang="tr-TR" sz="2400" dirty="0">
                <a:solidFill>
                  <a:prstClr val="black"/>
                </a:solidFill>
                <a:latin typeface="Times New Roman" panose="02020603050405020304" pitchFamily="18" charset="0"/>
                <a:cs typeface="Times New Roman" panose="02020603050405020304" pitchFamily="18" charset="0"/>
              </a:rPr>
              <a:t>yapan makamlar arasındaki hiyerarşi yönünden, </a:t>
            </a:r>
            <a:r>
              <a:rPr lang="tr-TR" sz="2400" b="1" dirty="0">
                <a:solidFill>
                  <a:prstClr val="black"/>
                </a:solidFill>
                <a:latin typeface="Times New Roman" panose="02020603050405020304" pitchFamily="18" charset="0"/>
                <a:cs typeface="Times New Roman" panose="02020603050405020304" pitchFamily="18" charset="0"/>
              </a:rPr>
              <a:t>alt makamlara "Rica ederim.", üst ve aynı düzeydeki makamlara "Arz ederim." ibaresiyle</a:t>
            </a:r>
            <a:r>
              <a:rPr lang="tr-TR" sz="2400" dirty="0">
                <a:solidFill>
                  <a:prstClr val="black"/>
                </a:solidFill>
                <a:latin typeface="Times New Roman" panose="02020603050405020304" pitchFamily="18" charset="0"/>
                <a:cs typeface="Times New Roman" panose="02020603050405020304" pitchFamily="18" charset="0"/>
              </a:rPr>
              <a:t> bitirilir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b) Üst, aynı düzey ve alt makamlara </a:t>
            </a:r>
            <a:r>
              <a:rPr lang="tr-TR" sz="2400" b="1" dirty="0">
                <a:solidFill>
                  <a:prstClr val="black"/>
                </a:solidFill>
                <a:latin typeface="Times New Roman" panose="02020603050405020304" pitchFamily="18" charset="0"/>
                <a:cs typeface="Times New Roman" panose="02020603050405020304" pitchFamily="18" charset="0"/>
              </a:rPr>
              <a:t>birlikte dağıtımlı olarak yapılan yazışmalarda "Arz ve rica ederim." ibaresiyle </a:t>
            </a:r>
            <a:r>
              <a:rPr lang="tr-TR" sz="2400" dirty="0">
                <a:solidFill>
                  <a:prstClr val="black"/>
                </a:solidFill>
                <a:latin typeface="Times New Roman" panose="02020603050405020304" pitchFamily="18" charset="0"/>
                <a:cs typeface="Times New Roman" panose="02020603050405020304" pitchFamily="18" charset="0"/>
              </a:rPr>
              <a:t>bitirilir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400" dirty="0">
                <a:solidFill>
                  <a:prstClr val="black"/>
                </a:solidFill>
                <a:latin typeface="Times New Roman" panose="02020603050405020304" pitchFamily="18" charset="0"/>
                <a:cs typeface="Times New Roman" panose="02020603050405020304" pitchFamily="18" charset="0"/>
              </a:rPr>
              <a:t>c) </a:t>
            </a:r>
            <a:r>
              <a:rPr lang="tr-TR" sz="2400" b="1" dirty="0">
                <a:solidFill>
                  <a:prstClr val="black"/>
                </a:solidFill>
                <a:latin typeface="Times New Roman" panose="02020603050405020304" pitchFamily="18" charset="0"/>
                <a:cs typeface="Times New Roman" panose="02020603050405020304" pitchFamily="18" charset="0"/>
              </a:rPr>
              <a:t>Gerçek kişileri muhatap yazışmalarda </a:t>
            </a:r>
            <a:r>
              <a:rPr lang="tr-TR" sz="2400" dirty="0">
                <a:solidFill>
                  <a:prstClr val="black"/>
                </a:solidFill>
                <a:latin typeface="Times New Roman" panose="02020603050405020304" pitchFamily="18" charset="0"/>
                <a:cs typeface="Times New Roman" panose="02020603050405020304" pitchFamily="18" charset="0"/>
              </a:rPr>
              <a:t>"Saygılarımla.", "İyi dileklerimle." veya "Bilgilerinize sunulur." ibareleriyle bitirilebilir.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195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36822"/>
            <a:ext cx="5025081" cy="515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410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632311"/>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İMZA</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100" dirty="0">
                <a:solidFill>
                  <a:prstClr val="black"/>
                </a:solidFill>
                <a:latin typeface="Times New Roman" panose="02020603050405020304" pitchFamily="18" charset="0"/>
                <a:cs typeface="Times New Roman" panose="02020603050405020304" pitchFamily="18" charset="0"/>
              </a:rPr>
              <a:t>Metnin bitiminden itibaren </a:t>
            </a:r>
            <a:r>
              <a:rPr lang="tr-TR" sz="2100" b="1" dirty="0">
                <a:solidFill>
                  <a:prstClr val="black"/>
                </a:solidFill>
                <a:latin typeface="Times New Roman" panose="02020603050405020304" pitchFamily="18" charset="0"/>
                <a:cs typeface="Times New Roman" panose="02020603050405020304" pitchFamily="18" charset="0"/>
              </a:rPr>
              <a:t>iki ila dört satır boşluk bırakılarak </a:t>
            </a:r>
            <a:r>
              <a:rPr lang="tr-TR" sz="2100" dirty="0">
                <a:solidFill>
                  <a:prstClr val="black"/>
                </a:solidFill>
                <a:latin typeface="Times New Roman" panose="02020603050405020304" pitchFamily="18" charset="0"/>
                <a:cs typeface="Times New Roman" panose="02020603050405020304" pitchFamily="18" charset="0"/>
              </a:rPr>
              <a:t>belgeyi imzalayacak olan </a:t>
            </a:r>
            <a:r>
              <a:rPr lang="tr-TR" sz="2100" b="1" dirty="0">
                <a:solidFill>
                  <a:prstClr val="black"/>
                </a:solidFill>
                <a:latin typeface="Times New Roman" panose="02020603050405020304" pitchFamily="18" charset="0"/>
                <a:cs typeface="Times New Roman" panose="02020603050405020304" pitchFamily="18" charset="0"/>
              </a:rPr>
              <a:t>makam sahibinin adı, soyadı ve bunların altına unvanı</a:t>
            </a:r>
            <a:r>
              <a:rPr lang="tr-TR" sz="2100" dirty="0">
                <a:solidFill>
                  <a:prstClr val="black"/>
                </a:solidFill>
                <a:latin typeface="Times New Roman" panose="02020603050405020304" pitchFamily="18" charset="0"/>
                <a:cs typeface="Times New Roman" panose="02020603050405020304" pitchFamily="18" charset="0"/>
              </a:rPr>
              <a:t> </a:t>
            </a:r>
            <a:r>
              <a:rPr lang="tr-TR" sz="2100" u="sng" dirty="0">
                <a:solidFill>
                  <a:prstClr val="black"/>
                </a:solidFill>
                <a:latin typeface="Times New Roman" panose="02020603050405020304" pitchFamily="18" charset="0"/>
                <a:cs typeface="Times New Roman" panose="02020603050405020304" pitchFamily="18" charset="0"/>
              </a:rPr>
              <a:t>yazı alanının en </a:t>
            </a:r>
            <a:r>
              <a:rPr lang="tr-TR" sz="2100" u="sng" dirty="0" smtClean="0">
                <a:solidFill>
                  <a:prstClr val="black"/>
                </a:solidFill>
                <a:latin typeface="Times New Roman" panose="02020603050405020304" pitchFamily="18" charset="0"/>
                <a:cs typeface="Times New Roman" panose="02020603050405020304" pitchFamily="18" charset="0"/>
              </a:rPr>
              <a:t>sağına </a:t>
            </a:r>
            <a:r>
              <a:rPr lang="tr-TR" sz="2100" u="sng" dirty="0">
                <a:solidFill>
                  <a:prstClr val="black"/>
                </a:solidFill>
                <a:latin typeface="Times New Roman" panose="02020603050405020304" pitchFamily="18" charset="0"/>
                <a:cs typeface="Times New Roman" panose="02020603050405020304" pitchFamily="18" charset="0"/>
              </a:rPr>
              <a:t>ortalanarak </a:t>
            </a:r>
            <a:r>
              <a:rPr lang="tr-TR" sz="2100" dirty="0" smtClean="0">
                <a:solidFill>
                  <a:prstClr val="black"/>
                </a:solidFill>
                <a:latin typeface="Times New Roman" panose="02020603050405020304" pitchFamily="18" charset="0"/>
                <a:cs typeface="Times New Roman" panose="02020603050405020304" pitchFamily="18" charset="0"/>
              </a:rPr>
              <a:t>yazılır. </a:t>
            </a:r>
          </a:p>
          <a:p>
            <a:pPr marL="342900" lvl="0" indent="-342900" algn="just" eaLnBrk="1" fontAlgn="auto" hangingPunct="1">
              <a:spcBef>
                <a:spcPts val="0"/>
              </a:spcBef>
              <a:spcAft>
                <a:spcPts val="0"/>
              </a:spcAft>
              <a:buFont typeface="Wingdings" panose="05000000000000000000" pitchFamily="2" charset="2"/>
              <a:buChar char="v"/>
            </a:pPr>
            <a:endParaRPr lang="tr-TR" sz="21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100" dirty="0" smtClean="0">
                <a:solidFill>
                  <a:prstClr val="black"/>
                </a:solidFill>
                <a:latin typeface="Times New Roman" panose="02020603050405020304" pitchFamily="18" charset="0"/>
                <a:cs typeface="Times New Roman" panose="02020603050405020304" pitchFamily="18" charset="0"/>
              </a:rPr>
              <a:t>İmza</a:t>
            </a:r>
            <a:r>
              <a:rPr lang="tr-TR" sz="2100" dirty="0">
                <a:solidFill>
                  <a:prstClr val="black"/>
                </a:solidFill>
                <a:latin typeface="Times New Roman" panose="02020603050405020304" pitchFamily="18" charset="0"/>
                <a:cs typeface="Times New Roman" panose="02020603050405020304" pitchFamily="18" charset="0"/>
              </a:rPr>
              <a:t>, </a:t>
            </a:r>
            <a:r>
              <a:rPr lang="tr-TR" sz="2100" b="1" dirty="0">
                <a:solidFill>
                  <a:prstClr val="black"/>
                </a:solidFill>
                <a:latin typeface="Times New Roman" panose="02020603050405020304" pitchFamily="18" charset="0"/>
                <a:cs typeface="Times New Roman" panose="02020603050405020304" pitchFamily="18" charset="0"/>
              </a:rPr>
              <a:t>ad ve soyadın üzerinde bırakılan boşluğa </a:t>
            </a:r>
            <a:r>
              <a:rPr lang="tr-TR" sz="2100" dirty="0">
                <a:solidFill>
                  <a:prstClr val="black"/>
                </a:solidFill>
                <a:latin typeface="Times New Roman" panose="02020603050405020304" pitchFamily="18" charset="0"/>
                <a:cs typeface="Times New Roman" panose="02020603050405020304" pitchFamily="18" charset="0"/>
              </a:rPr>
              <a:t>atılır. El yazısıyla atılan imza, kaybolmayacak ve kağıda işlemesini sağlayacak kalemle atılır. </a:t>
            </a:r>
            <a:r>
              <a:rPr lang="tr-TR" sz="2100" b="1" dirty="0">
                <a:solidFill>
                  <a:prstClr val="black"/>
                </a:solidFill>
                <a:latin typeface="Times New Roman" panose="02020603050405020304" pitchFamily="18" charset="0"/>
                <a:cs typeface="Times New Roman" panose="02020603050405020304" pitchFamily="18" charset="0"/>
              </a:rPr>
              <a:t>Elektronik ortamda yapılacak resmi yazışmalarda, </a:t>
            </a:r>
            <a:r>
              <a:rPr lang="tr-TR" sz="2100" dirty="0">
                <a:solidFill>
                  <a:prstClr val="black"/>
                </a:solidFill>
                <a:latin typeface="Times New Roman" panose="02020603050405020304" pitchFamily="18" charset="0"/>
                <a:cs typeface="Times New Roman" panose="02020603050405020304" pitchFamily="18" charset="0"/>
              </a:rPr>
              <a:t>imza yetkisine sahip kişi belgeyi, güvenli elektronik imzası ile imzalar</a:t>
            </a:r>
            <a:r>
              <a:rPr lang="tr-TR" sz="21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1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100" dirty="0">
                <a:solidFill>
                  <a:prstClr val="black"/>
                </a:solidFill>
                <a:latin typeface="Times New Roman" panose="02020603050405020304" pitchFamily="18" charset="0"/>
                <a:cs typeface="Times New Roman" panose="02020603050405020304" pitchFamily="18" charset="0"/>
              </a:rPr>
              <a:t>Belgeyi imzalayanın adı ilk harfi büyük diğerleri küçük, soyadı ise büyük harflerle yazılır. Unvan, ad ve soyadın altına ilk harfleri büyük diğerleri küçük harflerle yazılır. Akademik unvanlar veya rütbeler adın ön tarafına ya da bir satır altına ilk harfleri büyük diğerleri küçük harflerle açık ya da kısaltılarak yazılabilir.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415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632311"/>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İMZA</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100" dirty="0" smtClean="0">
                <a:solidFill>
                  <a:prstClr val="black"/>
                </a:solidFill>
                <a:latin typeface="Times New Roman" panose="02020603050405020304" pitchFamily="18" charset="0"/>
                <a:cs typeface="Times New Roman" panose="02020603050405020304" pitchFamily="18" charset="0"/>
              </a:rPr>
              <a:t>Belgeyi imzalayacak olan makam, belgeyi hazırlayan idarenin </a:t>
            </a:r>
            <a:r>
              <a:rPr lang="tr-TR" sz="2100" b="1" dirty="0" smtClean="0">
                <a:solidFill>
                  <a:prstClr val="black"/>
                </a:solidFill>
                <a:latin typeface="Times New Roman" panose="02020603050405020304" pitchFamily="18" charset="0"/>
                <a:cs typeface="Times New Roman" panose="02020603050405020304" pitchFamily="18" charset="0"/>
              </a:rPr>
              <a:t>imza yetkileri yönergesine veya yetkili makamlarca verilen imza yetkisine uygun olarak</a:t>
            </a:r>
            <a:r>
              <a:rPr lang="tr-TR" sz="2100" dirty="0" smtClean="0">
                <a:solidFill>
                  <a:prstClr val="black"/>
                </a:solidFill>
                <a:latin typeface="Times New Roman" panose="02020603050405020304" pitchFamily="18" charset="0"/>
                <a:cs typeface="Times New Roman" panose="02020603050405020304" pitchFamily="18" charset="0"/>
              </a:rPr>
              <a:t> belirlenir.</a:t>
            </a:r>
          </a:p>
          <a:p>
            <a:pPr lvl="0" algn="just" eaLnBrk="1" fontAlgn="auto" hangingPunct="1">
              <a:spcBef>
                <a:spcPts val="0"/>
              </a:spcBef>
              <a:spcAft>
                <a:spcPts val="0"/>
              </a:spcAft>
            </a:pPr>
            <a:endParaRPr lang="tr-TR" sz="21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100" dirty="0" smtClean="0">
                <a:solidFill>
                  <a:prstClr val="black"/>
                </a:solidFill>
                <a:latin typeface="Times New Roman" panose="02020603050405020304" pitchFamily="18" charset="0"/>
                <a:cs typeface="Times New Roman" panose="02020603050405020304" pitchFamily="18" charset="0"/>
              </a:rPr>
              <a:t>Belgeyi, imza yetkisi devredilen makam imzaladığında, imzalayanın adı ve soyadı birinci satıra, </a:t>
            </a:r>
            <a:r>
              <a:rPr lang="tr-TR" sz="2100" b="1" dirty="0" smtClean="0">
                <a:solidFill>
                  <a:prstClr val="black"/>
                </a:solidFill>
                <a:latin typeface="Times New Roman" panose="02020603050405020304" pitchFamily="18" charset="0"/>
                <a:cs typeface="Times New Roman" panose="02020603050405020304" pitchFamily="18" charset="0"/>
              </a:rPr>
              <a:t>yetki devreden makamı gösteren "Başbakan a.", "Bakan a", "Müsteşar a.", "Vali a.", "Belediye Başkanı a." veya "Rektör a." biçimindeki ibare ikinci satıra, </a:t>
            </a:r>
            <a:r>
              <a:rPr lang="tr-TR" sz="2100" dirty="0" smtClean="0">
                <a:solidFill>
                  <a:prstClr val="black"/>
                </a:solidFill>
                <a:latin typeface="Times New Roman" panose="02020603050405020304" pitchFamily="18" charset="0"/>
                <a:cs typeface="Times New Roman" panose="02020603050405020304" pitchFamily="18" charset="0"/>
              </a:rPr>
              <a:t>imzalayan makamın unvanı ise üçüncü satıra yazılır. </a:t>
            </a:r>
            <a:r>
              <a:rPr lang="tr-TR" sz="2100" b="1" dirty="0" smtClean="0">
                <a:solidFill>
                  <a:prstClr val="black"/>
                </a:solidFill>
                <a:latin typeface="Times New Roman" panose="02020603050405020304" pitchFamily="18" charset="0"/>
                <a:cs typeface="Times New Roman" panose="02020603050405020304" pitchFamily="18" charset="0"/>
              </a:rPr>
              <a:t>İdare birimleri arasındaki iç yazışmalarda yetki devredenin unvanı kullanılmaz.</a:t>
            </a:r>
          </a:p>
          <a:p>
            <a:pPr lvl="0" algn="just" eaLnBrk="1" fontAlgn="auto" hangingPunct="1">
              <a:spcBef>
                <a:spcPts val="0"/>
              </a:spcBef>
              <a:spcAft>
                <a:spcPts val="0"/>
              </a:spcAft>
            </a:pPr>
            <a:endParaRPr lang="tr-TR" sz="2100" b="1"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100" dirty="0" smtClean="0">
                <a:solidFill>
                  <a:prstClr val="black"/>
                </a:solidFill>
                <a:latin typeface="Times New Roman" panose="02020603050405020304" pitchFamily="18" charset="0"/>
                <a:cs typeface="Times New Roman" panose="02020603050405020304" pitchFamily="18" charset="0"/>
              </a:rPr>
              <a:t>Belge vekaleten imzalandığında, imzalayanın adı ve soyadı birinci satıra, vekalet olunan makam "Müsteşar V.", "Vali V.", "Belediye Başkanı V." veya "Rektör V." biçiminde ikinci satıra yazılır.).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767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693866"/>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İMZA</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b="1" dirty="0">
                <a:solidFill>
                  <a:prstClr val="black"/>
                </a:solidFill>
                <a:latin typeface="Times New Roman" panose="02020603050405020304" pitchFamily="18" charset="0"/>
                <a:cs typeface="Times New Roman" panose="02020603050405020304" pitchFamily="18" charset="0"/>
              </a:rPr>
              <a:t>Belgenin iki yetkili tarafından imzalanması durumunda </a:t>
            </a:r>
            <a:r>
              <a:rPr lang="tr-TR" sz="2300" dirty="0">
                <a:solidFill>
                  <a:prstClr val="black"/>
                </a:solidFill>
                <a:latin typeface="Times New Roman" panose="02020603050405020304" pitchFamily="18" charset="0"/>
                <a:cs typeface="Times New Roman" panose="02020603050405020304" pitchFamily="18" charset="0"/>
              </a:rPr>
              <a:t>üst unvan sahibinin adı, soyadı, unvanı ve imzası sağda yer alır. </a:t>
            </a:r>
            <a:r>
              <a:rPr lang="tr-TR" sz="2300" b="1" dirty="0">
                <a:solidFill>
                  <a:prstClr val="black"/>
                </a:solidFill>
                <a:latin typeface="Times New Roman" panose="02020603050405020304" pitchFamily="18" charset="0"/>
                <a:cs typeface="Times New Roman" panose="02020603050405020304" pitchFamily="18" charset="0"/>
              </a:rPr>
              <a:t>Belgenin ikiden fazla yetkili tarafından imzalanması durumunda</a:t>
            </a:r>
            <a:r>
              <a:rPr lang="tr-TR" sz="2300" dirty="0">
                <a:solidFill>
                  <a:prstClr val="black"/>
                </a:solidFill>
                <a:latin typeface="Times New Roman" panose="02020603050405020304" pitchFamily="18" charset="0"/>
                <a:cs typeface="Times New Roman" panose="02020603050405020304" pitchFamily="18" charset="0"/>
              </a:rPr>
              <a:t> en üst unvan sahibinin adı, soyadı, unvanı ve imzası en solda olmak üzere yetkililer unvan sırasına göre </a:t>
            </a:r>
            <a:r>
              <a:rPr lang="tr-TR" sz="2300" u="sng" dirty="0">
                <a:solidFill>
                  <a:prstClr val="black"/>
                </a:solidFill>
                <a:latin typeface="Times New Roman" panose="02020603050405020304" pitchFamily="18" charset="0"/>
                <a:cs typeface="Times New Roman" panose="02020603050405020304" pitchFamily="18" charset="0"/>
              </a:rPr>
              <a:t>soldan sağa doğru </a:t>
            </a:r>
            <a:r>
              <a:rPr lang="tr-TR" sz="2300" dirty="0" smtClean="0">
                <a:solidFill>
                  <a:prstClr val="black"/>
                </a:solidFill>
                <a:latin typeface="Times New Roman" panose="02020603050405020304" pitchFamily="18" charset="0"/>
                <a:cs typeface="Times New Roman" panose="02020603050405020304" pitchFamily="18" charset="0"/>
              </a:rPr>
              <a:t>sıralanır.</a:t>
            </a:r>
          </a:p>
          <a:p>
            <a:pPr lvl="0" algn="just" eaLnBrk="1" fontAlgn="auto" hangingPunct="1">
              <a:spcBef>
                <a:spcPts val="0"/>
              </a:spcBef>
              <a:spcAft>
                <a:spcPts val="0"/>
              </a:spcAft>
            </a:pPr>
            <a:endParaRPr lang="tr-TR" sz="23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300" b="1" dirty="0">
                <a:solidFill>
                  <a:prstClr val="black"/>
                </a:solidFill>
                <a:latin typeface="Times New Roman" panose="02020603050405020304" pitchFamily="18" charset="0"/>
                <a:cs typeface="Times New Roman" panose="02020603050405020304" pitchFamily="18" charset="0"/>
              </a:rPr>
              <a:t>Fiziksel ortamda rapor ya da benzeri bir belgenin hazırlanması halinde </a:t>
            </a:r>
            <a:r>
              <a:rPr lang="tr-TR" sz="2300" dirty="0">
                <a:solidFill>
                  <a:prstClr val="black"/>
                </a:solidFill>
                <a:latin typeface="Times New Roman" panose="02020603050405020304" pitchFamily="18" charset="0"/>
                <a:cs typeface="Times New Roman" panose="02020603050405020304" pitchFamily="18" charset="0"/>
              </a:rPr>
              <a:t>belgenin son sayfası imza sahibi ya da imza sahipleri tarafından imzalanır. </a:t>
            </a:r>
            <a:r>
              <a:rPr lang="tr-TR" sz="2300" b="1" dirty="0">
                <a:solidFill>
                  <a:prstClr val="black"/>
                </a:solidFill>
                <a:latin typeface="Times New Roman" panose="02020603050405020304" pitchFamily="18" charset="0"/>
                <a:cs typeface="Times New Roman" panose="02020603050405020304" pitchFamily="18" charset="0"/>
              </a:rPr>
              <a:t>Son sayfadan önceki sayfalar ise </a:t>
            </a:r>
            <a:r>
              <a:rPr lang="tr-TR" sz="2300" dirty="0">
                <a:solidFill>
                  <a:prstClr val="black"/>
                </a:solidFill>
                <a:latin typeface="Times New Roman" panose="02020603050405020304" pitchFamily="18" charset="0"/>
                <a:cs typeface="Times New Roman" panose="02020603050405020304" pitchFamily="18" charset="0"/>
              </a:rPr>
              <a:t>imza sahibi ya da imza sahipleri tarafından imzalanır ya da paraflanır. Gerekli görülmesi halinde sayfalar ayrıca en az bir kişisel mühürle veya idare mührüyle mühürlenir. </a:t>
            </a:r>
            <a:r>
              <a:rPr lang="tr-TR" sz="2300" b="1" dirty="0">
                <a:solidFill>
                  <a:prstClr val="black"/>
                </a:solidFill>
                <a:latin typeface="Times New Roman" panose="02020603050405020304" pitchFamily="18" charset="0"/>
                <a:cs typeface="Times New Roman" panose="02020603050405020304" pitchFamily="18" charset="0"/>
              </a:rPr>
              <a:t>İmza, paraf veya mühür metin bölümünün okunmasını engellemeyecek şekilde sayfada yer alır.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824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585871"/>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İMZA</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Üst yazıya ilişkin olarak idare tarafından hazırlanan </a:t>
            </a:r>
            <a:r>
              <a:rPr lang="tr-TR" sz="2400" dirty="0" smtClean="0">
                <a:solidFill>
                  <a:prstClr val="black"/>
                </a:solidFill>
                <a:latin typeface="Times New Roman" panose="02020603050405020304" pitchFamily="18" charset="0"/>
                <a:cs typeface="Times New Roman" panose="02020603050405020304" pitchFamily="18" charset="0"/>
              </a:rPr>
              <a:t>ekler</a:t>
            </a:r>
            <a:r>
              <a:rPr lang="tr-TR" sz="2400" dirty="0">
                <a:solidFill>
                  <a:prstClr val="black"/>
                </a:solidFill>
                <a:latin typeface="Times New Roman" panose="02020603050405020304" pitchFamily="18" charset="0"/>
                <a:cs typeface="Times New Roman" panose="02020603050405020304" pitchFamily="18" charset="0"/>
              </a:rPr>
              <a:t>, imza sahibi ya da imza sahiplerinden </a:t>
            </a:r>
            <a:r>
              <a:rPr lang="tr-TR" sz="2400" b="1" dirty="0">
                <a:solidFill>
                  <a:prstClr val="black"/>
                </a:solidFill>
                <a:latin typeface="Times New Roman" panose="02020603050405020304" pitchFamily="18" charset="0"/>
                <a:cs typeface="Times New Roman" panose="02020603050405020304" pitchFamily="18" charset="0"/>
              </a:rPr>
              <a:t>en az biri tarafından imzalanır ya da paraflanır veyahut paraf zincirinde yer alanların en az biri tarafından paraflanır. </a:t>
            </a:r>
            <a:r>
              <a:rPr lang="tr-TR" sz="2400" dirty="0">
                <a:solidFill>
                  <a:prstClr val="black"/>
                </a:solidFill>
                <a:latin typeface="Times New Roman" panose="02020603050405020304" pitchFamily="18" charset="0"/>
                <a:cs typeface="Times New Roman" panose="02020603050405020304" pitchFamily="18" charset="0"/>
              </a:rPr>
              <a:t>Gerekli görülmesi halinde ekler ayrıca idare mührüyle mühürlenir. İmza, paraf veya mühür metin bölümünün okunmasını engellemeyecek şekilde sayfada yer alır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Fiziksel </a:t>
            </a:r>
            <a:r>
              <a:rPr lang="tr-TR" sz="2400" dirty="0">
                <a:solidFill>
                  <a:prstClr val="black"/>
                </a:solidFill>
                <a:latin typeface="Times New Roman" panose="02020603050405020304" pitchFamily="18" charset="0"/>
                <a:cs typeface="Times New Roman" panose="02020603050405020304" pitchFamily="18" charset="0"/>
              </a:rPr>
              <a:t>ortamda hazırlanan dağıtımlı belgelerde nüshaların her biri ilgili makam tarafından imzalanabileceği gibi, imzalanan bir </a:t>
            </a:r>
            <a:r>
              <a:rPr lang="tr-TR" sz="2400" dirty="0" smtClean="0">
                <a:solidFill>
                  <a:prstClr val="black"/>
                </a:solidFill>
                <a:latin typeface="Times New Roman" panose="02020603050405020304" pitchFamily="18" charset="0"/>
                <a:cs typeface="Times New Roman" panose="02020603050405020304" pitchFamily="18" charset="0"/>
              </a:rPr>
              <a:t>nüsha çoğaltılarak </a:t>
            </a:r>
            <a:r>
              <a:rPr lang="tr-TR" sz="2400" dirty="0">
                <a:solidFill>
                  <a:prstClr val="black"/>
                </a:solidFill>
                <a:latin typeface="Times New Roman" panose="02020603050405020304" pitchFamily="18" charset="0"/>
                <a:cs typeface="Times New Roman" panose="02020603050405020304" pitchFamily="18" charset="0"/>
              </a:rPr>
              <a:t>da muhataplara gönderilebilir.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652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MEVZUAT DAYANAĞI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755684"/>
            <a:ext cx="9144000" cy="3970318"/>
          </a:xfrm>
          <a:prstGeom prst="rect">
            <a:avLst/>
          </a:prstGeom>
        </p:spPr>
        <p:txBody>
          <a:bodyPr wrap="square">
            <a:spAutoFit/>
          </a:bodyPr>
          <a:lstStyle/>
          <a:p>
            <a:pPr lvl="0" algn="just" eaLnBrk="1" fontAlgn="auto" hangingPunct="1">
              <a:lnSpc>
                <a:spcPct val="150000"/>
              </a:lnSpc>
              <a:spcBef>
                <a:spcPct val="20000"/>
              </a:spcBef>
              <a:spcAft>
                <a:spcPts val="0"/>
              </a:spcAft>
              <a:buClr>
                <a:prstClr val="black">
                  <a:lumMod val="50000"/>
                  <a:lumOff val="50000"/>
                </a:prstClr>
              </a:buClr>
            </a:pPr>
            <a:r>
              <a:rPr lang="tr-TR" altLang="tr-TR" sz="2800" dirty="0" smtClean="0">
                <a:solidFill>
                  <a:prstClr val="black">
                    <a:lumMod val="85000"/>
                  </a:prstClr>
                </a:solidFill>
                <a:latin typeface="Times New Roman" panose="02020603050405020304" pitchFamily="18" charset="0"/>
                <a:cs typeface="Times New Roman" panose="02020603050405020304" pitchFamily="18" charset="0"/>
              </a:rPr>
              <a:t>18.10.2004 tarihli ve 2004/8125 sayılı Bakanlar Kurulu kararı ile yürürlüğe konulan Resmi Yazışmalarda Uygulanacak Usul ve Esaslar Hakkında Yönetmelik, ülkemizde yaşanan teknolojik gelişmeler, EBYS kullanımı, e-imza uygulamaları- elektronik arşiv gibi gelişmeler doğrultusunda </a:t>
            </a:r>
            <a:r>
              <a:rPr lang="tr-TR" altLang="tr-TR" sz="2800" b="1" dirty="0" smtClean="0">
                <a:solidFill>
                  <a:prstClr val="black">
                    <a:lumMod val="85000"/>
                  </a:prstClr>
                </a:solidFill>
                <a:latin typeface="Times New Roman" panose="02020603050405020304" pitchFamily="18" charset="0"/>
                <a:cs typeface="Times New Roman" panose="02020603050405020304" pitchFamily="18" charset="0"/>
              </a:rPr>
              <a:t>hazırlanan yeni yönetmelik ile yürürlükten kaldırılmıştır.</a:t>
            </a:r>
            <a:endParaRPr lang="tr-TR" altLang="tr-TR" sz="2800" b="1" dirty="0">
              <a:solidFill>
                <a:prstClr val="black">
                  <a:lumMod val="8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7284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55806" y="1145058"/>
            <a:ext cx="5362832" cy="528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36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75935" y="1145059"/>
            <a:ext cx="4703806" cy="52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270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324535"/>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EK</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Belgede ek olması halinde "Ek:" başlığı </a:t>
            </a:r>
            <a:r>
              <a:rPr lang="tr-TR" sz="2400" b="1" dirty="0">
                <a:solidFill>
                  <a:prstClr val="black"/>
                </a:solidFill>
                <a:latin typeface="Times New Roman" panose="02020603050405020304" pitchFamily="18" charset="0"/>
                <a:cs typeface="Times New Roman" panose="02020603050405020304" pitchFamily="18" charset="0"/>
              </a:rPr>
              <a:t>imza bölümünden sonra uygun satır boşluğu bırakılarak ve yazı alanının solundan başlanarak </a:t>
            </a:r>
            <a:r>
              <a:rPr lang="tr-TR" sz="2400" dirty="0">
                <a:solidFill>
                  <a:prstClr val="black"/>
                </a:solidFill>
                <a:latin typeface="Times New Roman" panose="02020603050405020304" pitchFamily="18" charset="0"/>
                <a:cs typeface="Times New Roman" panose="02020603050405020304" pitchFamily="18" charset="0"/>
              </a:rPr>
              <a:t>yazılır. </a:t>
            </a:r>
            <a:r>
              <a:rPr lang="tr-TR" sz="2400" b="1" dirty="0">
                <a:solidFill>
                  <a:prstClr val="black"/>
                </a:solidFill>
                <a:latin typeface="Times New Roman" panose="02020603050405020304" pitchFamily="18" charset="0"/>
                <a:cs typeface="Times New Roman" panose="02020603050405020304" pitchFamily="18" charset="0"/>
              </a:rPr>
              <a:t>Belgenin sadece bir eki olması durumunda </a:t>
            </a:r>
            <a:r>
              <a:rPr lang="tr-TR" sz="2400" dirty="0">
                <a:solidFill>
                  <a:prstClr val="black"/>
                </a:solidFill>
                <a:latin typeface="Times New Roman" panose="02020603050405020304" pitchFamily="18" charset="0"/>
                <a:cs typeface="Times New Roman" panose="02020603050405020304" pitchFamily="18" charset="0"/>
              </a:rPr>
              <a:t>"Ek:" başlığının sağında eki belirtecek ibareye yer verilir. </a:t>
            </a:r>
            <a:r>
              <a:rPr lang="tr-TR" sz="2400" b="1" dirty="0">
                <a:solidFill>
                  <a:prstClr val="black"/>
                </a:solidFill>
                <a:latin typeface="Times New Roman" panose="02020603050405020304" pitchFamily="18" charset="0"/>
                <a:cs typeface="Times New Roman" panose="02020603050405020304" pitchFamily="18" charset="0"/>
              </a:rPr>
              <a:t>Belgede birden fazla ek varsa "Ek:" başlığının altında </a:t>
            </a:r>
            <a:r>
              <a:rPr lang="tr-TR" sz="2400" dirty="0">
                <a:solidFill>
                  <a:prstClr val="black"/>
                </a:solidFill>
                <a:latin typeface="Times New Roman" panose="02020603050405020304" pitchFamily="18" charset="0"/>
                <a:cs typeface="Times New Roman" panose="02020603050405020304" pitchFamily="18" charset="0"/>
              </a:rPr>
              <a:t>ekler numaralandırılır ve ekleri belirtecek ibarelere yer verilir. </a:t>
            </a:r>
            <a:r>
              <a:rPr lang="tr-TR" sz="2400" b="1" dirty="0">
                <a:solidFill>
                  <a:prstClr val="black"/>
                </a:solidFill>
                <a:latin typeface="Times New Roman" panose="02020603050405020304" pitchFamily="18" charset="0"/>
                <a:cs typeface="Times New Roman" panose="02020603050405020304" pitchFamily="18" charset="0"/>
              </a:rPr>
              <a:t>Eklerin sayfa sayısı parantez içinde </a:t>
            </a:r>
            <a:r>
              <a:rPr lang="tr-TR" sz="2400" b="1" dirty="0" smtClean="0">
                <a:solidFill>
                  <a:prstClr val="black"/>
                </a:solidFill>
                <a:latin typeface="Times New Roman" panose="02020603050405020304" pitchFamily="18" charset="0"/>
                <a:cs typeface="Times New Roman" panose="02020603050405020304" pitchFamily="18" charset="0"/>
              </a:rPr>
              <a:t>belirtilir.</a:t>
            </a:r>
            <a:r>
              <a:rPr lang="tr-TR" sz="2400" dirty="0" smtClean="0">
                <a:solidFill>
                  <a:prstClr val="black"/>
                </a:solidFill>
                <a:latin typeface="Times New Roman" panose="02020603050405020304" pitchFamily="18" charset="0"/>
                <a:cs typeface="Times New Roman" panose="02020603050405020304" pitchFamily="18" charset="0"/>
              </a:rPr>
              <a:t> </a:t>
            </a:r>
            <a:r>
              <a:rPr lang="tr-TR" sz="2400" b="1" dirty="0" smtClean="0">
                <a:solidFill>
                  <a:prstClr val="black"/>
                </a:solidFill>
                <a:latin typeface="Times New Roman" panose="02020603050405020304" pitchFamily="18" charset="0"/>
                <a:cs typeface="Times New Roman" panose="02020603050405020304" pitchFamily="18" charset="0"/>
              </a:rPr>
              <a:t>Birden </a:t>
            </a:r>
            <a:r>
              <a:rPr lang="tr-TR" sz="2400" b="1" dirty="0">
                <a:solidFill>
                  <a:prstClr val="black"/>
                </a:solidFill>
                <a:latin typeface="Times New Roman" panose="02020603050405020304" pitchFamily="18" charset="0"/>
                <a:cs typeface="Times New Roman" panose="02020603050405020304" pitchFamily="18" charset="0"/>
              </a:rPr>
              <a:t>fazla ek olması durumunda eklerin üzerinde ek numarası yazı alanının sağ üst köşesinde </a:t>
            </a:r>
            <a:r>
              <a:rPr lang="tr-TR" sz="2400" b="1" dirty="0" smtClean="0">
                <a:solidFill>
                  <a:prstClr val="black"/>
                </a:solidFill>
                <a:latin typeface="Times New Roman" panose="02020603050405020304" pitchFamily="18" charset="0"/>
                <a:cs typeface="Times New Roman" panose="02020603050405020304" pitchFamily="18" charset="0"/>
              </a:rPr>
              <a:t>belirtilir</a:t>
            </a:r>
            <a:r>
              <a:rPr lang="tr-TR" sz="24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Ek </a:t>
            </a:r>
            <a:r>
              <a:rPr lang="tr-TR" sz="2400" dirty="0">
                <a:solidFill>
                  <a:prstClr val="black"/>
                </a:solidFill>
                <a:latin typeface="Times New Roman" panose="02020603050405020304" pitchFamily="18" charset="0"/>
                <a:cs typeface="Times New Roman" panose="02020603050405020304" pitchFamily="18" charset="0"/>
              </a:rPr>
              <a:t>listesi yazı alanına sığmayacak kadar uzunsa ayrı bir sayfada "EK LİSTESİ" başlığı altında gösterilir ve üst yazıya </a:t>
            </a:r>
            <a:r>
              <a:rPr lang="tr-TR" sz="2400" dirty="0" smtClean="0">
                <a:solidFill>
                  <a:prstClr val="black"/>
                </a:solidFill>
                <a:latin typeface="Times New Roman" panose="02020603050405020304" pitchFamily="18" charset="0"/>
                <a:cs typeface="Times New Roman" panose="02020603050405020304" pitchFamily="18" charset="0"/>
              </a:rPr>
              <a:t>eklenir.</a:t>
            </a: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018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216539"/>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EK</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b="1" dirty="0">
                <a:solidFill>
                  <a:prstClr val="black"/>
                </a:solidFill>
                <a:latin typeface="Times New Roman" panose="02020603050405020304" pitchFamily="18" charset="0"/>
                <a:cs typeface="Times New Roman" panose="02020603050405020304" pitchFamily="18" charset="0"/>
              </a:rPr>
              <a:t>Belge eklerinin muhataba gönderilmediği durumlarda </a:t>
            </a:r>
            <a:r>
              <a:rPr lang="tr-TR" sz="2400" dirty="0">
                <a:solidFill>
                  <a:prstClr val="black"/>
                </a:solidFill>
                <a:latin typeface="Times New Roman" panose="02020603050405020304" pitchFamily="18" charset="0"/>
                <a:cs typeface="Times New Roman" panose="02020603050405020304" pitchFamily="18" charset="0"/>
              </a:rPr>
              <a:t>"Ek konulmadı" ya da "Ek-.... konulmadı" ifadesi </a:t>
            </a:r>
            <a:r>
              <a:rPr lang="tr-TR" sz="2400" dirty="0" smtClean="0">
                <a:solidFill>
                  <a:prstClr val="black"/>
                </a:solidFill>
                <a:latin typeface="Times New Roman" panose="02020603050405020304" pitchFamily="18" charset="0"/>
                <a:cs typeface="Times New Roman" panose="02020603050405020304" pitchFamily="18" charset="0"/>
              </a:rPr>
              <a:t>yazılır. </a:t>
            </a:r>
            <a:r>
              <a:rPr lang="tr-TR" sz="2400" b="1" dirty="0" smtClean="0">
                <a:solidFill>
                  <a:prstClr val="black"/>
                </a:solidFill>
                <a:latin typeface="Times New Roman" panose="02020603050405020304" pitchFamily="18" charset="0"/>
                <a:cs typeface="Times New Roman" panose="02020603050405020304" pitchFamily="18" charset="0"/>
              </a:rPr>
              <a:t>(Özellikle Dağıtımlı yazılar için)</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Güvenlik </a:t>
            </a:r>
            <a:r>
              <a:rPr lang="tr-TR" sz="2400" dirty="0">
                <a:solidFill>
                  <a:prstClr val="black"/>
                </a:solidFill>
                <a:latin typeface="Times New Roman" panose="02020603050405020304" pitchFamily="18" charset="0"/>
                <a:cs typeface="Times New Roman" panose="02020603050405020304" pitchFamily="18" charset="0"/>
              </a:rPr>
              <a:t>gerekçesiyle, teknik veya benzeri nedenlerle </a:t>
            </a:r>
            <a:r>
              <a:rPr lang="tr-TR" sz="2400" b="1" dirty="0">
                <a:solidFill>
                  <a:prstClr val="black"/>
                </a:solidFill>
                <a:latin typeface="Times New Roman" panose="02020603050405020304" pitchFamily="18" charset="0"/>
                <a:cs typeface="Times New Roman" panose="02020603050405020304" pitchFamily="18" charset="0"/>
              </a:rPr>
              <a:t>üst yazıyla birlikte gönderilemeyen veya alınamayan belge ekleri </a:t>
            </a:r>
            <a:r>
              <a:rPr lang="tr-TR" sz="2400" dirty="0">
                <a:solidFill>
                  <a:prstClr val="black"/>
                </a:solidFill>
                <a:latin typeface="Times New Roman" panose="02020603050405020304" pitchFamily="18" charset="0"/>
                <a:cs typeface="Times New Roman" panose="02020603050405020304" pitchFamily="18" charset="0"/>
              </a:rPr>
              <a:t>üst yazıyla ilişkilendirilmek suretiyle üst yazıdan ayrı olarak gönderilebilir veya alınabilir. Söz konusu nedenlerle alınan belge ekleri üst yazıyla ilişkilendirilmek şartıyla üst yazıdan ayrı olarak muhafaza edilebilir.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294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58314" y="1178011"/>
            <a:ext cx="5000367" cy="524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53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4486"/>
            <a:ext cx="7632848" cy="485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646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201424"/>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DAĞITIM</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a:solidFill>
                  <a:prstClr val="black"/>
                </a:solidFill>
                <a:latin typeface="Times New Roman" panose="02020603050405020304" pitchFamily="18" charset="0"/>
                <a:cs typeface="Times New Roman" panose="02020603050405020304" pitchFamily="18" charset="0"/>
              </a:rPr>
              <a:t>Belgenin birden fazla muhataba gönderilmesi durumunda dağıtım bölümüne yer verilir. </a:t>
            </a:r>
            <a:r>
              <a:rPr lang="tr-TR" sz="2000" b="1" dirty="0">
                <a:solidFill>
                  <a:prstClr val="black"/>
                </a:solidFill>
                <a:latin typeface="Times New Roman" panose="02020603050405020304" pitchFamily="18" charset="0"/>
                <a:cs typeface="Times New Roman" panose="02020603050405020304" pitchFamily="18" charset="0"/>
              </a:rPr>
              <a:t>"Dağıtım:" başlığı</a:t>
            </a:r>
            <a:r>
              <a:rPr lang="tr-TR" sz="2000" dirty="0">
                <a:solidFill>
                  <a:prstClr val="black"/>
                </a:solidFill>
                <a:latin typeface="Times New Roman" panose="02020603050405020304" pitchFamily="18" charset="0"/>
                <a:cs typeface="Times New Roman" panose="02020603050405020304" pitchFamily="18" charset="0"/>
              </a:rPr>
              <a:t>, ek varsa "Ek:" bölümünden sonra, ek yoksa imza bölümünden sonra </a:t>
            </a:r>
            <a:r>
              <a:rPr lang="tr-TR" sz="2000" b="1" dirty="0">
                <a:solidFill>
                  <a:prstClr val="black"/>
                </a:solidFill>
                <a:latin typeface="Times New Roman" panose="02020603050405020304" pitchFamily="18" charset="0"/>
                <a:cs typeface="Times New Roman" panose="02020603050405020304" pitchFamily="18" charset="0"/>
              </a:rPr>
              <a:t>uygun satır boşluğu bırakılarak yazı alanının solundan başlanarak </a:t>
            </a:r>
            <a:r>
              <a:rPr lang="tr-TR" sz="2000" dirty="0" smtClean="0">
                <a:solidFill>
                  <a:prstClr val="black"/>
                </a:solidFill>
                <a:latin typeface="Times New Roman" panose="02020603050405020304" pitchFamily="18" charset="0"/>
                <a:cs typeface="Times New Roman" panose="02020603050405020304" pitchFamily="18" charset="0"/>
              </a:rPr>
              <a:t>yazılır.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a:solidFill>
                  <a:prstClr val="black"/>
                </a:solidFill>
                <a:latin typeface="Times New Roman" panose="02020603050405020304" pitchFamily="18" charset="0"/>
                <a:cs typeface="Times New Roman" panose="02020603050405020304" pitchFamily="18" charset="0"/>
              </a:rPr>
              <a:t>(2) Belgenin gereğini yerine getirme durumunda olanlar </a:t>
            </a:r>
            <a:r>
              <a:rPr lang="tr-TR" sz="2000" b="1" dirty="0">
                <a:solidFill>
                  <a:prstClr val="black"/>
                </a:solidFill>
                <a:latin typeface="Times New Roman" panose="02020603050405020304" pitchFamily="18" charset="0"/>
                <a:cs typeface="Times New Roman" panose="02020603050405020304" pitchFamily="18" charset="0"/>
              </a:rPr>
              <a:t>"Gereği:" kısmına</a:t>
            </a:r>
            <a:r>
              <a:rPr lang="tr-TR" sz="2000" dirty="0">
                <a:solidFill>
                  <a:prstClr val="black"/>
                </a:solidFill>
                <a:latin typeface="Times New Roman" panose="02020603050405020304" pitchFamily="18" charset="0"/>
                <a:cs typeface="Times New Roman" panose="02020603050405020304" pitchFamily="18" charset="0"/>
              </a:rPr>
              <a:t>, belgenin içeriği hakkında bilgi sahibi olması istenenler ise </a:t>
            </a:r>
            <a:r>
              <a:rPr lang="tr-TR" sz="2000" b="1" dirty="0">
                <a:solidFill>
                  <a:prstClr val="black"/>
                </a:solidFill>
                <a:latin typeface="Times New Roman" panose="02020603050405020304" pitchFamily="18" charset="0"/>
                <a:cs typeface="Times New Roman" panose="02020603050405020304" pitchFamily="18" charset="0"/>
              </a:rPr>
              <a:t>"Bilgi:" kısmına yazılır. "Gereği:" kısmı</a:t>
            </a:r>
            <a:r>
              <a:rPr lang="tr-TR" sz="2000" dirty="0">
                <a:solidFill>
                  <a:prstClr val="black"/>
                </a:solidFill>
                <a:latin typeface="Times New Roman" panose="02020603050405020304" pitchFamily="18" charset="0"/>
                <a:cs typeface="Times New Roman" panose="02020603050405020304" pitchFamily="18" charset="0"/>
              </a:rPr>
              <a:t> </a:t>
            </a:r>
            <a:r>
              <a:rPr lang="tr-TR" sz="2000" u="sng" dirty="0">
                <a:solidFill>
                  <a:prstClr val="black"/>
                </a:solidFill>
                <a:latin typeface="Times New Roman" panose="02020603050405020304" pitchFamily="18" charset="0"/>
                <a:cs typeface="Times New Roman" panose="02020603050405020304" pitchFamily="18" charset="0"/>
              </a:rPr>
              <a:t>"Dağıtım:" başlığının altına,</a:t>
            </a:r>
            <a:r>
              <a:rPr lang="tr-TR" sz="2000" dirty="0">
                <a:solidFill>
                  <a:prstClr val="black"/>
                </a:solidFill>
                <a:latin typeface="Times New Roman" panose="02020603050405020304" pitchFamily="18" charset="0"/>
                <a:cs typeface="Times New Roman" panose="02020603050405020304" pitchFamily="18" charset="0"/>
              </a:rPr>
              <a:t> </a:t>
            </a:r>
            <a:r>
              <a:rPr lang="tr-TR" sz="2000" b="1" dirty="0">
                <a:solidFill>
                  <a:prstClr val="black"/>
                </a:solidFill>
                <a:latin typeface="Times New Roman" panose="02020603050405020304" pitchFamily="18" charset="0"/>
                <a:cs typeface="Times New Roman" panose="02020603050405020304" pitchFamily="18" charset="0"/>
              </a:rPr>
              <a:t>"Bilgi:" kısmı ise </a:t>
            </a:r>
            <a:r>
              <a:rPr lang="tr-TR" sz="2000" u="sng" dirty="0">
                <a:solidFill>
                  <a:prstClr val="black"/>
                </a:solidFill>
                <a:latin typeface="Times New Roman" panose="02020603050405020304" pitchFamily="18" charset="0"/>
                <a:cs typeface="Times New Roman" panose="02020603050405020304" pitchFamily="18" charset="0"/>
              </a:rPr>
              <a:t>"Gereği:" kısmı ile aynı satıra ve yazı alanının ortasına doğru yazılır. </a:t>
            </a:r>
            <a:r>
              <a:rPr lang="tr-TR" sz="2000" dirty="0">
                <a:solidFill>
                  <a:prstClr val="black"/>
                </a:solidFill>
                <a:latin typeface="Times New Roman" panose="02020603050405020304" pitchFamily="18" charset="0"/>
                <a:cs typeface="Times New Roman" panose="02020603050405020304" pitchFamily="18" charset="0"/>
              </a:rPr>
              <a:t>"Bilgi:" kısmı yoksa muhatap adları doğrudan "Dağıtım:" başlığının altına </a:t>
            </a:r>
            <a:r>
              <a:rPr lang="tr-TR" sz="2000" dirty="0" smtClean="0">
                <a:solidFill>
                  <a:prstClr val="black"/>
                </a:solidFill>
                <a:latin typeface="Times New Roman" panose="02020603050405020304" pitchFamily="18" charset="0"/>
                <a:cs typeface="Times New Roman" panose="02020603050405020304" pitchFamily="18" charset="0"/>
              </a:rPr>
              <a:t>yazılır.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a:solidFill>
                  <a:prstClr val="black"/>
                </a:solidFill>
                <a:latin typeface="Times New Roman" panose="02020603050405020304" pitchFamily="18" charset="0"/>
                <a:cs typeface="Times New Roman" panose="02020603050405020304" pitchFamily="18" charset="0"/>
              </a:rPr>
              <a:t>(3) Dağıtımlı belgeler dağıtım bölümünde belirtilen muhataplara gönderilir. Dağıtım bölümü yazı alanına sığmayacak kadar uzunsa ayrı bir sayfada "DAĞITIM LİSTESİ" başlığı altında gösterilir ve üst yazıya </a:t>
            </a:r>
            <a:r>
              <a:rPr lang="tr-TR" sz="2000" dirty="0" smtClean="0">
                <a:solidFill>
                  <a:prstClr val="black"/>
                </a:solidFill>
                <a:latin typeface="Times New Roman" panose="02020603050405020304" pitchFamily="18" charset="0"/>
                <a:cs typeface="Times New Roman" panose="02020603050405020304" pitchFamily="18" charset="0"/>
              </a:rPr>
              <a:t>eklenir.</a:t>
            </a:r>
            <a:endParaRPr lang="tr-TR" sz="20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733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02942" y="1161535"/>
            <a:ext cx="5329880" cy="524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427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83768" y="1178010"/>
            <a:ext cx="3839721"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70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359" y="1112108"/>
            <a:ext cx="4849281" cy="5222789"/>
          </a:xfrm>
          <a:prstGeom prst="rect">
            <a:avLst/>
          </a:prstGeom>
        </p:spPr>
      </p:pic>
    </p:spTree>
    <p:extLst>
      <p:ext uri="{BB962C8B-B14F-4D97-AF65-F5344CB8AC3E}">
        <p14:creationId xmlns:p14="http://schemas.microsoft.com/office/powerpoint/2010/main" val="234408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AMAÇ ve KAPSAMI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755684"/>
            <a:ext cx="9144000" cy="3970318"/>
          </a:xfrm>
          <a:prstGeom prst="rect">
            <a:avLst/>
          </a:prstGeom>
        </p:spPr>
        <p:txBody>
          <a:bodyPr wrap="square">
            <a:spAutoFit/>
          </a:bodyPr>
          <a:lstStyle/>
          <a:p>
            <a:pPr marL="457200" lvl="0" indent="-4572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Bu </a:t>
            </a:r>
            <a:r>
              <a:rPr lang="tr-TR" sz="2800" dirty="0">
                <a:solidFill>
                  <a:prstClr val="black"/>
                </a:solidFill>
                <a:latin typeface="Times New Roman" panose="02020603050405020304" pitchFamily="18" charset="0"/>
                <a:cs typeface="Times New Roman" panose="02020603050405020304" pitchFamily="18" charset="0"/>
              </a:rPr>
              <a:t>Yönetmeliğin amacı; el yazısıyla atılan imza ile fiziksel ortamda veya güvenli elektronik imza kullanılarak elektronik ortamda yapılan resmi yazışmalara ilişkin kuralları belirlemek ve bilgi, belge veya doküman alışverişinin hızlı ve güvenli bir biçimde yürütülmesini </a:t>
            </a:r>
            <a:r>
              <a:rPr lang="tr-TR" sz="2800" dirty="0" smtClean="0">
                <a:solidFill>
                  <a:prstClr val="black"/>
                </a:solidFill>
                <a:latin typeface="Times New Roman" panose="02020603050405020304" pitchFamily="18" charset="0"/>
                <a:cs typeface="Times New Roman" panose="02020603050405020304" pitchFamily="18" charset="0"/>
              </a:rPr>
              <a:t>sağlamaktır.</a:t>
            </a:r>
          </a:p>
          <a:p>
            <a:pPr lvl="0" algn="just"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Bu </a:t>
            </a:r>
            <a:r>
              <a:rPr lang="tr-TR" sz="2800" dirty="0">
                <a:solidFill>
                  <a:prstClr val="black"/>
                </a:solidFill>
                <a:latin typeface="Times New Roman" panose="02020603050405020304" pitchFamily="18" charset="0"/>
                <a:cs typeface="Times New Roman" panose="02020603050405020304" pitchFamily="18" charset="0"/>
              </a:rPr>
              <a:t>Yönetmelik, </a:t>
            </a:r>
            <a:r>
              <a:rPr lang="tr-TR" sz="2800" b="1" dirty="0">
                <a:solidFill>
                  <a:prstClr val="black"/>
                </a:solidFill>
                <a:latin typeface="Times New Roman" panose="02020603050405020304" pitchFamily="18" charset="0"/>
                <a:cs typeface="Times New Roman" panose="02020603050405020304" pitchFamily="18" charset="0"/>
              </a:rPr>
              <a:t>bütün kamu kurum ve kuruluşlarını </a:t>
            </a:r>
            <a:r>
              <a:rPr lang="tr-TR" sz="2800" dirty="0">
                <a:solidFill>
                  <a:prstClr val="black"/>
                </a:solidFill>
                <a:latin typeface="Times New Roman" panose="02020603050405020304" pitchFamily="18" charset="0"/>
                <a:cs typeface="Times New Roman" panose="02020603050405020304" pitchFamily="18" charset="0"/>
              </a:rPr>
              <a:t>kapsar.</a:t>
            </a:r>
          </a:p>
        </p:txBody>
      </p:sp>
    </p:spTree>
    <p:extLst>
      <p:ext uri="{BB962C8B-B14F-4D97-AF65-F5344CB8AC3E}">
        <p14:creationId xmlns:p14="http://schemas.microsoft.com/office/powerpoint/2010/main" val="42178299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893647"/>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OLUR</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a:solidFill>
                  <a:prstClr val="black"/>
                </a:solidFill>
                <a:latin typeface="Times New Roman" panose="02020603050405020304" pitchFamily="18" charset="0"/>
                <a:cs typeface="Times New Roman" panose="02020603050405020304" pitchFamily="18" charset="0"/>
              </a:rPr>
              <a:t>Makam </a:t>
            </a:r>
            <a:r>
              <a:rPr lang="tr-TR" sz="2000" dirty="0" smtClean="0">
                <a:solidFill>
                  <a:prstClr val="black"/>
                </a:solidFill>
                <a:latin typeface="Times New Roman" panose="02020603050405020304" pitchFamily="18" charset="0"/>
                <a:cs typeface="Times New Roman" panose="02020603050405020304" pitchFamily="18" charset="0"/>
              </a:rPr>
              <a:t>Oluru alınan belgeler, </a:t>
            </a:r>
            <a:r>
              <a:rPr lang="tr-TR" sz="2000" dirty="0">
                <a:solidFill>
                  <a:prstClr val="black"/>
                </a:solidFill>
                <a:latin typeface="Times New Roman" panose="02020603050405020304" pitchFamily="18" charset="0"/>
                <a:cs typeface="Times New Roman" panose="02020603050405020304" pitchFamily="18" charset="0"/>
              </a:rPr>
              <a:t>ilgili birim tarafından teklif edilir ve oluru alınan makam tarafından el yazısı ya da güvenli elektronik imza ile imzalanır</a:t>
            </a:r>
            <a:r>
              <a:rPr lang="tr-TR" sz="20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Belge </a:t>
            </a:r>
            <a:r>
              <a:rPr lang="tr-TR" sz="2000" dirty="0">
                <a:solidFill>
                  <a:prstClr val="black"/>
                </a:solidFill>
                <a:latin typeface="Times New Roman" panose="02020603050405020304" pitchFamily="18" charset="0"/>
                <a:cs typeface="Times New Roman" panose="02020603050405020304" pitchFamily="18" charset="0"/>
              </a:rPr>
              <a:t>olur için makama sunulurken imza bölümünden sonra uygun boş satır bırakılarak yazı alanının ortasına büyük harflerle "OLUR" yazılır. </a:t>
            </a:r>
            <a:r>
              <a:rPr lang="tr-TR" sz="2000" b="1" dirty="0">
                <a:solidFill>
                  <a:prstClr val="black"/>
                </a:solidFill>
                <a:latin typeface="Times New Roman" panose="02020603050405020304" pitchFamily="18" charset="0"/>
                <a:cs typeface="Times New Roman" panose="02020603050405020304" pitchFamily="18" charset="0"/>
              </a:rPr>
              <a:t>"OLUR" ibaresinden sonra </a:t>
            </a:r>
            <a:r>
              <a:rPr lang="tr-TR" sz="2000" dirty="0">
                <a:solidFill>
                  <a:prstClr val="black"/>
                </a:solidFill>
                <a:latin typeface="Times New Roman" panose="02020603050405020304" pitchFamily="18" charset="0"/>
                <a:cs typeface="Times New Roman" panose="02020603050405020304" pitchFamily="18" charset="0"/>
              </a:rPr>
              <a:t>tarih ve imza için uygun boş satır bırakılarak imzalayanın adı ilk harfi büyük diğerleri küçük, soyadı büyük ve bir alt satıra da unvanı ilk harfleri büyük diğerleri küçük harflerle ortalanarak </a:t>
            </a:r>
            <a:r>
              <a:rPr lang="tr-TR" sz="2000" dirty="0" smtClean="0">
                <a:solidFill>
                  <a:prstClr val="black"/>
                </a:solidFill>
                <a:latin typeface="Times New Roman" panose="02020603050405020304" pitchFamily="18" charset="0"/>
                <a:cs typeface="Times New Roman" panose="02020603050405020304" pitchFamily="18" charset="0"/>
              </a:rPr>
              <a:t>yazılır.</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b="1" dirty="0" smtClean="0">
                <a:solidFill>
                  <a:prstClr val="black"/>
                </a:solidFill>
                <a:latin typeface="Times New Roman" panose="02020603050405020304" pitchFamily="18" charset="0"/>
                <a:cs typeface="Times New Roman" panose="02020603050405020304" pitchFamily="18" charset="0"/>
              </a:rPr>
              <a:t>Oluru </a:t>
            </a:r>
            <a:r>
              <a:rPr lang="tr-TR" sz="2000" b="1" dirty="0">
                <a:solidFill>
                  <a:prstClr val="black"/>
                </a:solidFill>
                <a:latin typeface="Times New Roman" panose="02020603050405020304" pitchFamily="18" charset="0"/>
                <a:cs typeface="Times New Roman" panose="02020603050405020304" pitchFamily="18" charset="0"/>
              </a:rPr>
              <a:t>teklif eden birim ile olur alınan makam arasında başka makamlar varsa </a:t>
            </a:r>
            <a:r>
              <a:rPr lang="tr-TR" sz="2000" dirty="0">
                <a:solidFill>
                  <a:prstClr val="black"/>
                </a:solidFill>
                <a:latin typeface="Times New Roman" panose="02020603050405020304" pitchFamily="18" charset="0"/>
                <a:cs typeface="Times New Roman" panose="02020603050405020304" pitchFamily="18" charset="0"/>
              </a:rPr>
              <a:t>bunlar "Uygun görüşle arz ederim." ifadesiyle olura katılabilir. Bu ifade, teklif eden birim yetkilisinin imza bölümü ile "OLUR" ibaresinin bulunduğu bölüm arasına uygun boşluk bırakılarak </a:t>
            </a:r>
            <a:r>
              <a:rPr lang="tr-TR" sz="2000" b="1" dirty="0">
                <a:solidFill>
                  <a:prstClr val="black"/>
                </a:solidFill>
                <a:latin typeface="Times New Roman" panose="02020603050405020304" pitchFamily="18" charset="0"/>
                <a:cs typeface="Times New Roman" panose="02020603050405020304" pitchFamily="18" charset="0"/>
              </a:rPr>
              <a:t>yazı alanının solunda yer alacak şekilde </a:t>
            </a:r>
            <a:r>
              <a:rPr lang="tr-TR" sz="2000" dirty="0" smtClean="0">
                <a:solidFill>
                  <a:prstClr val="black"/>
                </a:solidFill>
                <a:latin typeface="Times New Roman" panose="02020603050405020304" pitchFamily="18" charset="0"/>
                <a:cs typeface="Times New Roman" panose="02020603050405020304" pitchFamily="18" charset="0"/>
              </a:rPr>
              <a:t>yazılır.</a:t>
            </a:r>
            <a:endParaRPr lang="tr-TR" sz="20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160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35892" y="1202724"/>
            <a:ext cx="4975654" cy="508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319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909036"/>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PARAF</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1900" dirty="0">
                <a:solidFill>
                  <a:prstClr val="black"/>
                </a:solidFill>
                <a:latin typeface="Times New Roman" panose="02020603050405020304" pitchFamily="18" charset="0"/>
                <a:cs typeface="Times New Roman" panose="02020603050405020304" pitchFamily="18" charset="0"/>
              </a:rPr>
              <a:t>Fiziksel ortamda kullanılan paraf, kaybolmayacak ve kağıda işlemesini sağlayacak kalemle atılır. Paraf, belgenin sadece idarede kalacak nüshasında yer alır. Fiziksel ortamda hazırlanan belgelerde paraflar, </a:t>
            </a:r>
            <a:r>
              <a:rPr lang="tr-TR" sz="1900" b="1" dirty="0">
                <a:solidFill>
                  <a:prstClr val="black"/>
                </a:solidFill>
                <a:latin typeface="Times New Roman" panose="02020603050405020304" pitchFamily="18" charset="0"/>
                <a:cs typeface="Times New Roman" panose="02020603050405020304" pitchFamily="18" charset="0"/>
              </a:rPr>
              <a:t>yazı alanının sonunda ve sol kenarında yer </a:t>
            </a:r>
            <a:r>
              <a:rPr lang="tr-TR" sz="1900" b="1" dirty="0" smtClean="0">
                <a:solidFill>
                  <a:prstClr val="black"/>
                </a:solidFill>
                <a:latin typeface="Times New Roman" panose="02020603050405020304" pitchFamily="18" charset="0"/>
                <a:cs typeface="Times New Roman" panose="02020603050405020304" pitchFamily="18" charset="0"/>
              </a:rPr>
              <a:t>alır</a:t>
            </a:r>
            <a:r>
              <a:rPr lang="tr-TR" sz="19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19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1900" b="1" dirty="0" smtClean="0">
                <a:solidFill>
                  <a:prstClr val="black"/>
                </a:solidFill>
                <a:latin typeface="Times New Roman" panose="02020603050405020304" pitchFamily="18" charset="0"/>
                <a:cs typeface="Times New Roman" panose="02020603050405020304" pitchFamily="18" charset="0"/>
              </a:rPr>
              <a:t>Belgenin </a:t>
            </a:r>
            <a:r>
              <a:rPr lang="tr-TR" sz="1900" b="1" dirty="0">
                <a:solidFill>
                  <a:prstClr val="black"/>
                </a:solidFill>
                <a:latin typeface="Times New Roman" panose="02020603050405020304" pitchFamily="18" charset="0"/>
                <a:cs typeface="Times New Roman" panose="02020603050405020304" pitchFamily="18" charset="0"/>
              </a:rPr>
              <a:t>paraf bölümünde </a:t>
            </a:r>
            <a:r>
              <a:rPr lang="tr-TR" sz="1900" dirty="0">
                <a:solidFill>
                  <a:prstClr val="black"/>
                </a:solidFill>
                <a:latin typeface="Times New Roman" panose="02020603050405020304" pitchFamily="18" charset="0"/>
                <a:cs typeface="Times New Roman" panose="02020603050405020304" pitchFamily="18" charset="0"/>
              </a:rPr>
              <a:t>tarih, unvan, ad ve soyadı belirtilir</a:t>
            </a:r>
            <a:r>
              <a:rPr lang="tr-TR" sz="19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19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1900" dirty="0" smtClean="0">
                <a:solidFill>
                  <a:prstClr val="black"/>
                </a:solidFill>
                <a:latin typeface="Times New Roman" panose="02020603050405020304" pitchFamily="18" charset="0"/>
                <a:cs typeface="Times New Roman" panose="02020603050405020304" pitchFamily="18" charset="0"/>
              </a:rPr>
              <a:t>Elektronik </a:t>
            </a:r>
            <a:r>
              <a:rPr lang="tr-TR" sz="1900" dirty="0">
                <a:solidFill>
                  <a:prstClr val="black"/>
                </a:solidFill>
                <a:latin typeface="Times New Roman" panose="02020603050405020304" pitchFamily="18" charset="0"/>
                <a:cs typeface="Times New Roman" panose="02020603050405020304" pitchFamily="18" charset="0"/>
              </a:rPr>
              <a:t>ortamda hazırlanan belgelerde paraf, güvenli elektronik imza ile atılır. Ancak </a:t>
            </a:r>
            <a:r>
              <a:rPr lang="tr-TR" sz="1900" b="1" dirty="0">
                <a:solidFill>
                  <a:prstClr val="black"/>
                </a:solidFill>
                <a:latin typeface="Times New Roman" panose="02020603050405020304" pitchFamily="18" charset="0"/>
                <a:cs typeface="Times New Roman" panose="02020603050405020304" pitchFamily="18" charset="0"/>
              </a:rPr>
              <a:t>parafı alınacak personelin güvenli elektronik </a:t>
            </a:r>
            <a:r>
              <a:rPr lang="tr-TR" sz="1900" b="1" dirty="0" smtClean="0">
                <a:solidFill>
                  <a:prstClr val="black"/>
                </a:solidFill>
                <a:latin typeface="Times New Roman" panose="02020603050405020304" pitchFamily="18" charset="0"/>
                <a:cs typeface="Times New Roman" panose="02020603050405020304" pitchFamily="18" charset="0"/>
              </a:rPr>
              <a:t>imzasının </a:t>
            </a:r>
            <a:r>
              <a:rPr lang="tr-TR" sz="1900" b="1" dirty="0">
                <a:solidFill>
                  <a:prstClr val="black"/>
                </a:solidFill>
                <a:latin typeface="Times New Roman" panose="02020603050405020304" pitchFamily="18" charset="0"/>
                <a:cs typeface="Times New Roman" panose="02020603050405020304" pitchFamily="18" charset="0"/>
              </a:rPr>
              <a:t>bulunmaması ya da ilgili idare tarafından güvenli elektronik imza ile paraf atılmasına gerek görülmemesi halinde ilgilinin parafı yerine elektronik onayı alınır.</a:t>
            </a:r>
            <a:r>
              <a:rPr lang="tr-TR" sz="1900" dirty="0">
                <a:solidFill>
                  <a:prstClr val="black"/>
                </a:solidFill>
                <a:latin typeface="Times New Roman" panose="02020603050405020304" pitchFamily="18" charset="0"/>
                <a:cs typeface="Times New Roman" panose="02020603050405020304" pitchFamily="18" charset="0"/>
              </a:rPr>
              <a:t> </a:t>
            </a:r>
            <a:r>
              <a:rPr lang="tr-TR" sz="1900" u="sng" dirty="0">
                <a:solidFill>
                  <a:prstClr val="black"/>
                </a:solidFill>
                <a:latin typeface="Times New Roman" panose="02020603050405020304" pitchFamily="18" charset="0"/>
                <a:cs typeface="Times New Roman" panose="02020603050405020304" pitchFamily="18" charset="0"/>
              </a:rPr>
              <a:t>Bu onaylar </a:t>
            </a:r>
            <a:r>
              <a:rPr lang="tr-TR" sz="1900" u="sng" dirty="0" err="1">
                <a:solidFill>
                  <a:prstClr val="black"/>
                </a:solidFill>
                <a:latin typeface="Times New Roman" panose="02020603050405020304" pitchFamily="18" charset="0"/>
                <a:cs typeface="Times New Roman" panose="02020603050405020304" pitchFamily="18" charset="0"/>
              </a:rPr>
              <a:t>EBYS'nin</a:t>
            </a:r>
            <a:r>
              <a:rPr lang="tr-TR" sz="1900" u="sng" dirty="0">
                <a:solidFill>
                  <a:prstClr val="black"/>
                </a:solidFill>
                <a:latin typeface="Times New Roman" panose="02020603050405020304" pitchFamily="18" charset="0"/>
                <a:cs typeface="Times New Roman" panose="02020603050405020304" pitchFamily="18" charset="0"/>
              </a:rPr>
              <a:t> günlük raporlarında (</a:t>
            </a:r>
            <a:r>
              <a:rPr lang="tr-TR" sz="1900" u="sng" dirty="0" err="1">
                <a:solidFill>
                  <a:prstClr val="black"/>
                </a:solidFill>
                <a:latin typeface="Times New Roman" panose="02020603050405020304" pitchFamily="18" charset="0"/>
                <a:cs typeface="Times New Roman" panose="02020603050405020304" pitchFamily="18" charset="0"/>
              </a:rPr>
              <a:t>log</a:t>
            </a:r>
            <a:r>
              <a:rPr lang="tr-TR" sz="1900" u="sng" dirty="0">
                <a:solidFill>
                  <a:prstClr val="black"/>
                </a:solidFill>
                <a:latin typeface="Times New Roman" panose="02020603050405020304" pitchFamily="18" charset="0"/>
                <a:cs typeface="Times New Roman" panose="02020603050405020304" pitchFamily="18" charset="0"/>
              </a:rPr>
              <a:t>) kayıt </a:t>
            </a:r>
            <a:r>
              <a:rPr lang="tr-TR" sz="1900" u="sng" dirty="0" err="1">
                <a:solidFill>
                  <a:prstClr val="black"/>
                </a:solidFill>
                <a:latin typeface="Times New Roman" panose="02020603050405020304" pitchFamily="18" charset="0"/>
                <a:cs typeface="Times New Roman" panose="02020603050405020304" pitchFamily="18" charset="0"/>
              </a:rPr>
              <a:t>altma</a:t>
            </a:r>
            <a:r>
              <a:rPr lang="tr-TR" sz="1900" u="sng" dirty="0">
                <a:solidFill>
                  <a:prstClr val="black"/>
                </a:solidFill>
                <a:latin typeface="Times New Roman" panose="02020603050405020304" pitchFamily="18" charset="0"/>
                <a:cs typeface="Times New Roman" panose="02020603050405020304" pitchFamily="18" charset="0"/>
              </a:rPr>
              <a:t> alınır. </a:t>
            </a:r>
            <a:r>
              <a:rPr lang="tr-TR" sz="1900" b="1" dirty="0">
                <a:solidFill>
                  <a:prstClr val="black"/>
                </a:solidFill>
                <a:latin typeface="Times New Roman" panose="02020603050405020304" pitchFamily="18" charset="0"/>
                <a:cs typeface="Times New Roman" panose="02020603050405020304" pitchFamily="18" charset="0"/>
              </a:rPr>
              <a:t>Günlük raporlar, günlük olarak zaman damgasıyla damgalanır ve ilgili mevzuatta belirtilen saklama planları çerçevesinde imha edilebilir</a:t>
            </a:r>
            <a:r>
              <a:rPr lang="tr-TR" sz="1900" dirty="0">
                <a:solidFill>
                  <a:prstClr val="black"/>
                </a:solidFill>
                <a:latin typeface="Times New Roman" panose="02020603050405020304" pitchFamily="18" charset="0"/>
                <a:cs typeface="Times New Roman" panose="02020603050405020304" pitchFamily="18" charset="0"/>
              </a:rPr>
              <a:t>. </a:t>
            </a:r>
            <a:r>
              <a:rPr lang="tr-TR" sz="1900" b="1" dirty="0">
                <a:solidFill>
                  <a:prstClr val="black"/>
                </a:solidFill>
                <a:latin typeface="Times New Roman" panose="02020603050405020304" pitchFamily="18" charset="0"/>
                <a:cs typeface="Times New Roman" panose="02020603050405020304" pitchFamily="18" charset="0"/>
              </a:rPr>
              <a:t>Ancak günlük raporların saklama süresi ilişkili olduğu belgelerin saklama süresinden daha kısa olamaz.</a:t>
            </a:r>
          </a:p>
        </p:txBody>
      </p:sp>
    </p:spTree>
    <p:extLst>
      <p:ext uri="{BB962C8B-B14F-4D97-AF65-F5344CB8AC3E}">
        <p14:creationId xmlns:p14="http://schemas.microsoft.com/office/powerpoint/2010/main" val="2663164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784" y="1219200"/>
            <a:ext cx="4530811" cy="520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81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3108543"/>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KOORDİNASYON</a:t>
            </a: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İdare içinde birden fazla birimin iş birliği ile hazırlanan ve üst makama sunulan belgelerde, </a:t>
            </a:r>
            <a:r>
              <a:rPr lang="tr-TR" sz="2800" b="1" dirty="0">
                <a:solidFill>
                  <a:prstClr val="black"/>
                </a:solidFill>
                <a:latin typeface="Times New Roman" panose="02020603050405020304" pitchFamily="18" charset="0"/>
                <a:cs typeface="Times New Roman" panose="02020603050405020304" pitchFamily="18" charset="0"/>
              </a:rPr>
              <a:t>belgeyi hazırlayan birime ait paraf bölümünden sonra bir satır boşluk bırakılarak "Koordinasyon:" yazılır</a:t>
            </a:r>
            <a:r>
              <a:rPr lang="tr-TR" sz="2800" dirty="0">
                <a:solidFill>
                  <a:prstClr val="black"/>
                </a:solidFill>
                <a:latin typeface="Times New Roman" panose="02020603050405020304" pitchFamily="18" charset="0"/>
                <a:cs typeface="Times New Roman" panose="02020603050405020304" pitchFamily="18" charset="0"/>
              </a:rPr>
              <a:t> ve iş birliğine dahil olan ilgililerin unvanları, adları ve soyadları paraf bölümündeki biçime uygun olarak </a:t>
            </a:r>
            <a:r>
              <a:rPr lang="tr-TR" sz="2800" dirty="0" smtClean="0">
                <a:solidFill>
                  <a:prstClr val="black"/>
                </a:solidFill>
                <a:latin typeface="Times New Roman" panose="02020603050405020304" pitchFamily="18" charset="0"/>
                <a:cs typeface="Times New Roman" panose="02020603050405020304" pitchFamily="18" charset="0"/>
              </a:rPr>
              <a:t>düzenlenir.</a:t>
            </a: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7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01795" y="1219200"/>
            <a:ext cx="5165123" cy="495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733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3108543"/>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İLETİŞİM BİLGİLERİ</a:t>
            </a:r>
          </a:p>
          <a:p>
            <a:pPr lvl="0" algn="ctr"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İletişim bilgileri; belgeyi gönderen idarenin adresi, posta kodu, telefon ve faks numarası, e-posta adresi, internet adresi ile bilgi alınacak kişinin adı, soyadı, unvanı ve telefon numarasını içerecek şekilde sayfa sonuna yazılır ve çizgi ile </a:t>
            </a:r>
            <a:r>
              <a:rPr lang="tr-TR" sz="2800" dirty="0" smtClean="0">
                <a:solidFill>
                  <a:prstClr val="black"/>
                </a:solidFill>
                <a:latin typeface="Times New Roman" panose="02020603050405020304" pitchFamily="18" charset="0"/>
                <a:cs typeface="Times New Roman" panose="02020603050405020304" pitchFamily="18" charset="0"/>
              </a:rPr>
              <a:t>ayrılır.</a:t>
            </a: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5232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37" y="1210962"/>
            <a:ext cx="6768752" cy="502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910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832092"/>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GİZLİLİK DERECELİ BELGELER</a:t>
            </a:r>
          </a:p>
          <a:p>
            <a:pPr lvl="0" algn="ctr"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Gizlilik dereceli belgelerin hazırlanması, kaydedilmesi, saklanması, gönderilmesi, alınması ve diğer işlemlere ilişkin olarak ilgili mevzuatta belirtilen hükümler uygulanır</a:t>
            </a:r>
            <a:r>
              <a:rPr lang="tr-TR" sz="2800" dirty="0" smtClean="0">
                <a:solidFill>
                  <a:prstClr val="black"/>
                </a:solidFill>
                <a:latin typeface="Times New Roman" panose="02020603050405020304" pitchFamily="18" charset="0"/>
                <a:cs typeface="Times New Roman" panose="02020603050405020304" pitchFamily="18" charset="0"/>
              </a:rPr>
              <a:t>.</a:t>
            </a:r>
            <a:endParaRPr lang="tr-TR" sz="2800" dirty="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Bu kapsamda Genel Müdürlüğümüz tarafından yapılan yazışmalarda Başbakanlık Genelgesine uygun hareket edilmesi için Destek Hizmetleri Dairesi Başkanlığı tarafından Talimat çıkarılmıştır.</a:t>
            </a:r>
          </a:p>
        </p:txBody>
      </p:sp>
    </p:spTree>
    <p:extLst>
      <p:ext uri="{BB962C8B-B14F-4D97-AF65-F5344CB8AC3E}">
        <p14:creationId xmlns:p14="http://schemas.microsoft.com/office/powerpoint/2010/main" val="3444189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647426"/>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GİZLİLİK DERECELİ BELGELER</a:t>
            </a:r>
          </a:p>
          <a:p>
            <a:pPr lvl="0" algn="ctr"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tr-TR" sz="2400" dirty="0" smtClean="0">
                <a:latin typeface="Times New Roman" panose="02020603050405020304" pitchFamily="18" charset="0"/>
              </a:rPr>
              <a:t>2017/21 sayılı Başbakanlık Genelgesinde çok gizli, gizli</a:t>
            </a:r>
            <a:r>
              <a:rPr lang="tr-TR" sz="2400" dirty="0">
                <a:latin typeface="Times New Roman" panose="02020603050405020304" pitchFamily="18" charset="0"/>
              </a:rPr>
              <a:t>, ö</a:t>
            </a:r>
            <a:r>
              <a:rPr lang="tr-TR" sz="2400" dirty="0" smtClean="0">
                <a:latin typeface="Times New Roman" panose="02020603050405020304" pitchFamily="18" charset="0"/>
              </a:rPr>
              <a:t>zel </a:t>
            </a:r>
            <a:r>
              <a:rPr lang="tr-TR" sz="2400" dirty="0">
                <a:latin typeface="Times New Roman" panose="02020603050405020304" pitchFamily="18" charset="0"/>
              </a:rPr>
              <a:t>ve </a:t>
            </a:r>
            <a:r>
              <a:rPr lang="tr-TR" sz="2400" dirty="0" smtClean="0">
                <a:latin typeface="Times New Roman" panose="02020603050405020304" pitchFamily="18" charset="0"/>
              </a:rPr>
              <a:t>hizmete </a:t>
            </a:r>
            <a:r>
              <a:rPr lang="tr-TR" sz="2400" dirty="0">
                <a:latin typeface="Times New Roman" panose="02020603050405020304" pitchFamily="18" charset="0"/>
              </a:rPr>
              <a:t>ö</a:t>
            </a:r>
            <a:r>
              <a:rPr lang="tr-TR" sz="2400" dirty="0" smtClean="0">
                <a:latin typeface="Times New Roman" panose="02020603050405020304" pitchFamily="18" charset="0"/>
              </a:rPr>
              <a:t>zel yazıların </a:t>
            </a:r>
            <a:r>
              <a:rPr lang="nn-NO" sz="2400" dirty="0" smtClean="0">
                <a:latin typeface="Times New Roman" panose="02020603050405020304" pitchFamily="18" charset="0"/>
              </a:rPr>
              <a:t>elektronik </a:t>
            </a:r>
            <a:r>
              <a:rPr lang="nn-NO" sz="2400" dirty="0">
                <a:latin typeface="Times New Roman" panose="02020603050405020304" pitchFamily="18" charset="0"/>
              </a:rPr>
              <a:t>ortamda </a:t>
            </a:r>
            <a:r>
              <a:rPr lang="nn-NO" sz="2400" dirty="0" smtClean="0">
                <a:latin typeface="Times New Roman" panose="02020603050405020304" pitchFamily="18" charset="0"/>
              </a:rPr>
              <a:t>g</a:t>
            </a:r>
            <a:r>
              <a:rPr lang="tr-TR" sz="2400" dirty="0" smtClean="0">
                <a:latin typeface="Times New Roman" panose="02020603050405020304" pitchFamily="18" charset="0"/>
              </a:rPr>
              <a:t>ö</a:t>
            </a:r>
            <a:r>
              <a:rPr lang="nn-NO" sz="2400" dirty="0" smtClean="0">
                <a:latin typeface="Times New Roman" panose="02020603050405020304" pitchFamily="18" charset="0"/>
              </a:rPr>
              <a:t>nderilemeyecegi </a:t>
            </a:r>
            <a:r>
              <a:rPr lang="tr-TR" sz="2400" dirty="0" smtClean="0">
                <a:latin typeface="Times New Roman" panose="02020603050405020304" pitchFamily="18" charset="0"/>
              </a:rPr>
              <a:t>öngörülmüştür.</a:t>
            </a:r>
            <a:r>
              <a:rPr lang="nn-NO" sz="2400" dirty="0" smtClean="0">
                <a:latin typeface="Times New Roman" panose="02020603050405020304" pitchFamily="18" charset="0"/>
              </a:rPr>
              <a:t> </a:t>
            </a:r>
            <a:r>
              <a:rPr lang="tr-TR" sz="2400" b="1" dirty="0" smtClean="0">
                <a:latin typeface="Times New Roman" panose="02020603050405020304" pitchFamily="18" charset="0"/>
              </a:rPr>
              <a:t>Bahsi geçen</a:t>
            </a:r>
            <a:r>
              <a:rPr lang="nn-NO" sz="2400" b="1" dirty="0" smtClean="0">
                <a:latin typeface="Times New Roman" panose="02020603050405020304" pitchFamily="18" charset="0"/>
              </a:rPr>
              <a:t> </a:t>
            </a:r>
            <a:r>
              <a:rPr lang="nn-NO" sz="2400" b="1" dirty="0">
                <a:latin typeface="Times New Roman" panose="02020603050405020304" pitchFamily="18" charset="0"/>
              </a:rPr>
              <a:t>Genelgede </a:t>
            </a:r>
            <a:r>
              <a:rPr lang="nn-NO" sz="2400" b="1" dirty="0" smtClean="0">
                <a:latin typeface="Times New Roman" panose="02020603050405020304" pitchFamily="18" charset="0"/>
              </a:rPr>
              <a:t>i</a:t>
            </a:r>
            <a:r>
              <a:rPr lang="tr-TR" sz="2400" b="1" dirty="0" smtClean="0">
                <a:latin typeface="Times New Roman" panose="02020603050405020304" pitchFamily="18" charset="0"/>
              </a:rPr>
              <a:t>ç</a:t>
            </a:r>
            <a:r>
              <a:rPr lang="nn-NO" sz="2400" b="1" dirty="0" smtClean="0">
                <a:latin typeface="Times New Roman" panose="02020603050405020304" pitchFamily="18" charset="0"/>
              </a:rPr>
              <a:t> </a:t>
            </a:r>
            <a:r>
              <a:rPr lang="nn-NO" sz="2400" b="1" dirty="0">
                <a:latin typeface="Times New Roman" panose="02020603050405020304" pitchFamily="18" charset="0"/>
              </a:rPr>
              <a:t>ve </a:t>
            </a:r>
            <a:r>
              <a:rPr lang="nn-NO" sz="2400" b="1" dirty="0" smtClean="0">
                <a:latin typeface="Times New Roman" panose="02020603050405020304" pitchFamily="18" charset="0"/>
              </a:rPr>
              <a:t>d</a:t>
            </a:r>
            <a:r>
              <a:rPr lang="tr-TR" sz="2400" b="1" dirty="0" err="1" smtClean="0">
                <a:latin typeface="Times New Roman" panose="02020603050405020304" pitchFamily="18" charset="0"/>
              </a:rPr>
              <a:t>ış</a:t>
            </a:r>
            <a:r>
              <a:rPr lang="nn-NO" sz="2400" b="1" dirty="0" smtClean="0">
                <a:latin typeface="Times New Roman" panose="02020603050405020304" pitchFamily="18" charset="0"/>
              </a:rPr>
              <a:t> yaz</a:t>
            </a:r>
            <a:r>
              <a:rPr lang="tr-TR" sz="2400" b="1" dirty="0" err="1" smtClean="0">
                <a:latin typeface="Times New Roman" panose="02020603050405020304" pitchFamily="18" charset="0"/>
              </a:rPr>
              <a:t>ış</a:t>
            </a:r>
            <a:r>
              <a:rPr lang="nn-NO" sz="2400" b="1" dirty="0" smtClean="0">
                <a:latin typeface="Times New Roman" panose="02020603050405020304" pitchFamily="18" charset="0"/>
              </a:rPr>
              <a:t>ma ay</a:t>
            </a:r>
            <a:r>
              <a:rPr lang="tr-TR" sz="2400" b="1" dirty="0" err="1" smtClean="0">
                <a:latin typeface="Times New Roman" panose="02020603050405020304" pitchFamily="18" charset="0"/>
              </a:rPr>
              <a:t>rımı</a:t>
            </a:r>
            <a:r>
              <a:rPr lang="tr-TR" sz="2400" b="1" dirty="0" smtClean="0">
                <a:latin typeface="Times New Roman" panose="02020603050405020304" pitchFamily="18" charset="0"/>
              </a:rPr>
              <a:t> yapılmamıştır. </a:t>
            </a:r>
          </a:p>
          <a:p>
            <a:pPr marL="457200" indent="-457200" algn="just">
              <a:buFont typeface="Wingdings" panose="05000000000000000000" pitchFamily="2" charset="2"/>
              <a:buChar char="v"/>
            </a:pPr>
            <a:endParaRPr lang="tr-TR" sz="2400" dirty="0">
              <a:latin typeface="Times New Roman" panose="02020603050405020304" pitchFamily="18" charset="0"/>
            </a:endParaRPr>
          </a:p>
          <a:p>
            <a:pPr marL="457200" indent="-457200" algn="just">
              <a:buFont typeface="Wingdings" panose="05000000000000000000" pitchFamily="2" charset="2"/>
              <a:buChar char="v"/>
            </a:pPr>
            <a:r>
              <a:rPr lang="tr-TR" sz="2400" dirty="0" smtClean="0">
                <a:latin typeface="Times New Roman" panose="02020603050405020304" pitchFamily="18" charset="0"/>
                <a:cs typeface="Times New Roman" panose="02020603050405020304" pitchFamily="18" charset="0"/>
              </a:rPr>
              <a:t>Bu nedenle Çevre ve Şehircilik Bakanlığı Destek Hizmetleri Dairesi Başkanlığının 12.06.2018 tarih ve E.103865 yazısına göre çok </a:t>
            </a:r>
            <a:r>
              <a:rPr lang="tr-TR" sz="2400" dirty="0">
                <a:latin typeface="Times New Roman" panose="02020603050405020304" pitchFamily="18" charset="0"/>
                <a:cs typeface="Times New Roman" panose="02020603050405020304" pitchFamily="18" charset="0"/>
              </a:rPr>
              <a:t>gizli, gizli, </a:t>
            </a:r>
            <a:r>
              <a:rPr lang="tr-TR" sz="2400" dirty="0" smtClean="0">
                <a:latin typeface="Times New Roman" panose="02020603050405020304" pitchFamily="18" charset="0"/>
                <a:cs typeface="Times New Roman" panose="02020603050405020304" pitchFamily="18" charset="0"/>
              </a:rPr>
              <a:t>özel </a:t>
            </a:r>
            <a:r>
              <a:rPr lang="tr-TR" sz="2400" dirty="0">
                <a:latin typeface="Times New Roman" panose="02020603050405020304" pitchFamily="18" charset="0"/>
                <a:cs typeface="Times New Roman" panose="02020603050405020304" pitchFamily="18" charset="0"/>
              </a:rPr>
              <a:t>ve </a:t>
            </a:r>
            <a:r>
              <a:rPr lang="tr-TR" sz="2400" dirty="0" smtClean="0">
                <a:latin typeface="Times New Roman" panose="02020603050405020304" pitchFamily="18" charset="0"/>
                <a:cs typeface="Times New Roman" panose="02020603050405020304" pitchFamily="18" charset="0"/>
              </a:rPr>
              <a:t>hizmete özel iç yazışmaların </a:t>
            </a:r>
            <a:r>
              <a:rPr lang="tr-TR" sz="2400" dirty="0">
                <a:latin typeface="Times New Roman" panose="02020603050405020304" pitchFamily="18" charset="0"/>
                <a:cs typeface="Times New Roman" panose="02020603050405020304" pitchFamily="18" charset="0"/>
              </a:rPr>
              <a:t>da </a:t>
            </a:r>
            <a:r>
              <a:rPr lang="tr-TR" sz="2400" dirty="0" smtClean="0">
                <a:latin typeface="Times New Roman" panose="02020603050405020304" pitchFamily="18" charset="0"/>
                <a:cs typeface="Times New Roman" panose="02020603050405020304" pitchFamily="18" charset="0"/>
              </a:rPr>
              <a:t>elektronik </a:t>
            </a:r>
            <a:r>
              <a:rPr lang="nn-NO" sz="2400" dirty="0" smtClean="0">
                <a:latin typeface="Times New Roman" panose="02020603050405020304" pitchFamily="18" charset="0"/>
                <a:cs typeface="Times New Roman" panose="02020603050405020304" pitchFamily="18" charset="0"/>
              </a:rPr>
              <a:t>ortamda g</a:t>
            </a:r>
            <a:r>
              <a:rPr lang="tr-TR" sz="2400" dirty="0" smtClean="0">
                <a:latin typeface="Times New Roman" panose="02020603050405020304" pitchFamily="18" charset="0"/>
                <a:cs typeface="Times New Roman" panose="02020603050405020304" pitchFamily="18" charset="0"/>
              </a:rPr>
              <a:t>ö</a:t>
            </a:r>
            <a:r>
              <a:rPr lang="nn-NO" sz="2400" dirty="0" smtClean="0">
                <a:latin typeface="Times New Roman" panose="02020603050405020304" pitchFamily="18" charset="0"/>
                <a:cs typeface="Times New Roman" panose="02020603050405020304" pitchFamily="18" charset="0"/>
              </a:rPr>
              <a:t>nderilmemesi </a:t>
            </a:r>
            <a:r>
              <a:rPr lang="nn-NO" sz="2400" dirty="0">
                <a:latin typeface="Times New Roman" panose="02020603050405020304" pitchFamily="18" charset="0"/>
                <a:cs typeface="Times New Roman" panose="02020603050405020304" pitchFamily="18" charset="0"/>
              </a:rPr>
              <a:t>ve </a:t>
            </a:r>
            <a:r>
              <a:rPr lang="nn-NO" sz="2400" b="1" dirty="0">
                <a:latin typeface="Times New Roman" panose="02020603050405020304" pitchFamily="18" charset="0"/>
                <a:cs typeface="Times New Roman" panose="02020603050405020304" pitchFamily="18" charset="0"/>
              </a:rPr>
              <a:t>bu kapsamdaki </a:t>
            </a:r>
            <a:r>
              <a:rPr lang="tr-TR" sz="2400" b="1" dirty="0" smtClean="0">
                <a:latin typeface="Times New Roman" panose="02020603050405020304" pitchFamily="18" charset="0"/>
                <a:cs typeface="Times New Roman" panose="02020603050405020304" pitchFamily="18" charset="0"/>
              </a:rPr>
              <a:t>tüm iç ve dış</a:t>
            </a:r>
            <a:r>
              <a:rPr lang="tr-TR" sz="2400" b="1" dirty="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yazıların </a:t>
            </a:r>
            <a:r>
              <a:rPr lang="nn-NO" sz="2400" b="1" dirty="0" smtClean="0">
                <a:latin typeface="Times New Roman" panose="02020603050405020304" pitchFamily="18" charset="0"/>
                <a:cs typeface="Times New Roman" panose="02020603050405020304" pitchFamily="18" charset="0"/>
              </a:rPr>
              <a:t>fiziksel </a:t>
            </a:r>
            <a:r>
              <a:rPr lang="nn-NO" sz="2400" b="1" dirty="0">
                <a:latin typeface="Times New Roman" panose="02020603050405020304" pitchFamily="18" charset="0"/>
                <a:cs typeface="Times New Roman" panose="02020603050405020304" pitchFamily="18" charset="0"/>
              </a:rPr>
              <a:t>ortamda </a:t>
            </a:r>
            <a:r>
              <a:rPr lang="nn-NO" sz="2400" b="1" dirty="0" smtClean="0">
                <a:latin typeface="Times New Roman" panose="02020603050405020304" pitchFamily="18" charset="0"/>
                <a:cs typeface="Times New Roman" panose="02020603050405020304" pitchFamily="18" charset="0"/>
              </a:rPr>
              <a:t>gönderilmesi</a:t>
            </a:r>
            <a:r>
              <a:rPr lang="tr-TR" sz="2400" b="1" dirty="0" smtClean="0">
                <a:latin typeface="Times New Roman" panose="02020603050405020304" pitchFamily="18" charset="0"/>
                <a:cs typeface="Times New Roman" panose="02020603050405020304" pitchFamily="18" charset="0"/>
              </a:rPr>
              <a:t> gerekmektedir</a:t>
            </a:r>
            <a:r>
              <a:rPr lang="tr-TR" sz="2400" b="1" dirty="0">
                <a:latin typeface="Times New Roman" panose="02020603050405020304" pitchFamily="18" charset="0"/>
                <a:cs typeface="Times New Roman" panose="02020603050405020304" pitchFamily="18" charset="0"/>
              </a:rPr>
              <a:t>.</a:t>
            </a:r>
            <a:endParaRPr lang="tr-TR"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4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BAZI ÖNEMLİ TANIMLAR</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755684"/>
            <a:ext cx="9144000" cy="4832092"/>
          </a:xfrm>
          <a:prstGeom prst="rect">
            <a:avLst/>
          </a:prstGeom>
        </p:spPr>
        <p:txBody>
          <a:bodyPr wrap="square">
            <a:spAutoFit/>
          </a:bodyPr>
          <a:lstStyle/>
          <a:p>
            <a:pPr lvl="0" algn="just"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AİDİYET ZİNCİRİ: </a:t>
            </a:r>
            <a:r>
              <a:rPr lang="tr-TR" sz="2800" dirty="0">
                <a:solidFill>
                  <a:prstClr val="black"/>
                </a:solidFill>
                <a:latin typeface="Times New Roman" panose="02020603050405020304" pitchFamily="18" charset="0"/>
                <a:cs typeface="Times New Roman" panose="02020603050405020304" pitchFamily="18" charset="0"/>
              </a:rPr>
              <a:t>Belgenin hazırlanmasından tasfiyesine kadar olan süreci</a:t>
            </a:r>
            <a:r>
              <a:rPr lang="tr-TR" sz="28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BELGE: </a:t>
            </a:r>
            <a:r>
              <a:rPr lang="tr-TR" sz="2800" dirty="0">
                <a:solidFill>
                  <a:prstClr val="black"/>
                </a:solidFill>
                <a:latin typeface="Times New Roman" panose="02020603050405020304" pitchFamily="18" charset="0"/>
                <a:cs typeface="Times New Roman" panose="02020603050405020304" pitchFamily="18" charset="0"/>
              </a:rPr>
              <a:t>Herhangi bir bireysel işlemin, kurumsal fonksiyonun veya kurumsal işlemin yerine getirilmesi için alınmış ya da idare tarafından hazırlanmış; içerik, ilişki ve formatı ile ait olduğu fonksiyon veya işlem için delil teşkil ederek aidiyet zincirini muhafaza eden, el yazısı ya da güvenli elektronik imza ile imzalanmış ve EBYS ya da kurumsal belge kayıt sistemleri içinde kayıt altına alınmış her türlü kayıtlı bilgi veya dokümanı,</a:t>
            </a:r>
          </a:p>
        </p:txBody>
      </p:sp>
    </p:spTree>
    <p:extLst>
      <p:ext uri="{BB962C8B-B14F-4D97-AF65-F5344CB8AC3E}">
        <p14:creationId xmlns:p14="http://schemas.microsoft.com/office/powerpoint/2010/main" val="498581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5016758"/>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SÜRELİ YAZIŞMALAR</a:t>
            </a:r>
          </a:p>
          <a:p>
            <a:pPr lvl="0" algn="ctr"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a:solidFill>
                  <a:prstClr val="black"/>
                </a:solidFill>
                <a:latin typeface="Times New Roman" panose="02020603050405020304" pitchFamily="18" charset="0"/>
                <a:cs typeface="Times New Roman" panose="02020603050405020304" pitchFamily="18" charset="0"/>
              </a:rPr>
              <a:t>Süreli resmi yazışmalarda "ACELE" veya "GÜNLÜDÜR" ibaresine yer verilir. </a:t>
            </a:r>
            <a:r>
              <a:rPr lang="tr-TR" sz="2200" b="1" dirty="0">
                <a:solidFill>
                  <a:prstClr val="black"/>
                </a:solidFill>
                <a:latin typeface="Times New Roman" panose="02020603050405020304" pitchFamily="18" charset="0"/>
                <a:cs typeface="Times New Roman" panose="02020603050405020304" pitchFamily="18" charset="0"/>
              </a:rPr>
              <a:t>"GÜNLÜDÜR" ibaresi taşıyan belgelere cevap verilmesi gereken süre ya da tarih metin içinde belirtilir</a:t>
            </a:r>
            <a:r>
              <a:rPr lang="tr-TR" sz="2200" b="1"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"ACELE</a:t>
            </a:r>
            <a:r>
              <a:rPr lang="tr-TR" sz="2200" dirty="0">
                <a:solidFill>
                  <a:prstClr val="black"/>
                </a:solidFill>
                <a:latin typeface="Times New Roman" panose="02020603050405020304" pitchFamily="18" charset="0"/>
                <a:cs typeface="Times New Roman" panose="02020603050405020304" pitchFamily="18" charset="0"/>
              </a:rPr>
              <a:t>" ibaresi taşıyan belgeye derhal ve süratle, "GÜNLÜDÜR" ibaresi taşıyan belgeye belgede belirtilen süre içinde cevap verilir</a:t>
            </a:r>
            <a:r>
              <a:rPr lang="tr-TR" sz="22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Süreli </a:t>
            </a:r>
            <a:r>
              <a:rPr lang="tr-TR" sz="2200" dirty="0">
                <a:solidFill>
                  <a:prstClr val="black"/>
                </a:solidFill>
                <a:latin typeface="Times New Roman" panose="02020603050405020304" pitchFamily="18" charset="0"/>
                <a:cs typeface="Times New Roman" panose="02020603050405020304" pitchFamily="18" charset="0"/>
              </a:rPr>
              <a:t>belgelerde "ACELE" veya "GÜNLÜDÜR" ibaresi yazı alanının </a:t>
            </a:r>
            <a:r>
              <a:rPr lang="tr-TR" sz="2200" b="1" dirty="0">
                <a:solidFill>
                  <a:prstClr val="black"/>
                </a:solidFill>
                <a:latin typeface="Times New Roman" panose="02020603050405020304" pitchFamily="18" charset="0"/>
                <a:cs typeface="Times New Roman" panose="02020603050405020304" pitchFamily="18" charset="0"/>
              </a:rPr>
              <a:t>sağ üst köşesinde kırmızı renkli olarak</a:t>
            </a:r>
            <a:r>
              <a:rPr lang="tr-TR" sz="2200" dirty="0">
                <a:solidFill>
                  <a:prstClr val="black"/>
                </a:solidFill>
                <a:latin typeface="Times New Roman" panose="02020603050405020304" pitchFamily="18" charset="0"/>
                <a:cs typeface="Times New Roman" panose="02020603050405020304" pitchFamily="18" charset="0"/>
              </a:rPr>
              <a:t> belirtilir. </a:t>
            </a:r>
            <a:r>
              <a:rPr lang="tr-TR" sz="2200" b="1" dirty="0">
                <a:solidFill>
                  <a:prstClr val="black"/>
                </a:solidFill>
                <a:latin typeface="Times New Roman" panose="02020603050405020304" pitchFamily="18" charset="0"/>
                <a:cs typeface="Times New Roman" panose="02020603050405020304" pitchFamily="18" charset="0"/>
              </a:rPr>
              <a:t>Elektronik ortamda hazırlanan süreli belgelerde "ACELE" veya "GÜNLÜDÜR" ibaresine belge </a:t>
            </a:r>
            <a:r>
              <a:rPr lang="tr-TR" sz="2200" b="1" dirty="0" err="1">
                <a:solidFill>
                  <a:prstClr val="black"/>
                </a:solidFill>
                <a:latin typeface="Times New Roman" panose="02020603050405020304" pitchFamily="18" charset="0"/>
                <a:cs typeface="Times New Roman" panose="02020603050405020304" pitchFamily="18" charset="0"/>
              </a:rPr>
              <a:t>üstverisinde</a:t>
            </a:r>
            <a:r>
              <a:rPr lang="tr-TR" sz="2200" b="1" dirty="0">
                <a:solidFill>
                  <a:prstClr val="black"/>
                </a:solidFill>
                <a:latin typeface="Times New Roman" panose="02020603050405020304" pitchFamily="18" charset="0"/>
                <a:cs typeface="Times New Roman" panose="02020603050405020304" pitchFamily="18" charset="0"/>
              </a:rPr>
              <a:t> de yer verilir.</a:t>
            </a:r>
            <a:r>
              <a:rPr lang="tr-TR" sz="2200" dirty="0">
                <a:solidFill>
                  <a:prstClr val="black"/>
                </a:solidFill>
                <a:latin typeface="Times New Roman" panose="02020603050405020304" pitchFamily="18" charset="0"/>
                <a:cs typeface="Times New Roman" panose="02020603050405020304" pitchFamily="18" charset="0"/>
              </a:rPr>
              <a:t> Birden fazla sayfalı belgelerde "ACELE" veya "GÜNLÜDÜR" ibaresi </a:t>
            </a:r>
            <a:r>
              <a:rPr lang="tr-TR" sz="2200" b="1" dirty="0">
                <a:solidFill>
                  <a:prstClr val="black"/>
                </a:solidFill>
                <a:latin typeface="Times New Roman" panose="02020603050405020304" pitchFamily="18" charset="0"/>
                <a:cs typeface="Times New Roman" panose="02020603050405020304" pitchFamily="18" charset="0"/>
              </a:rPr>
              <a:t>sadece birinci sayfada </a:t>
            </a:r>
            <a:r>
              <a:rPr lang="tr-TR" sz="2200" dirty="0" smtClean="0">
                <a:solidFill>
                  <a:prstClr val="black"/>
                </a:solidFill>
                <a:latin typeface="Times New Roman" panose="02020603050405020304" pitchFamily="18" charset="0"/>
                <a:cs typeface="Times New Roman" panose="02020603050405020304" pitchFamily="18" charset="0"/>
              </a:rPr>
              <a:t>belirtilir.</a:t>
            </a:r>
            <a:endParaRPr lang="tr-T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205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2677656"/>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SAYFA NUMARASI</a:t>
            </a:r>
          </a:p>
          <a:p>
            <a:pPr lvl="0" algn="ctr"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Birden fazla sayfa tutan belgelere sayfa numarası verilir. Sayfa numarası </a:t>
            </a:r>
            <a:r>
              <a:rPr lang="tr-TR" sz="2800" b="1" dirty="0">
                <a:solidFill>
                  <a:prstClr val="black"/>
                </a:solidFill>
                <a:latin typeface="Times New Roman" panose="02020603050405020304" pitchFamily="18" charset="0"/>
                <a:cs typeface="Times New Roman" panose="02020603050405020304" pitchFamily="18" charset="0"/>
              </a:rPr>
              <a:t>iletişim bilgilerinin altında ve </a:t>
            </a:r>
            <a:r>
              <a:rPr lang="tr-TR" sz="2800" b="1" dirty="0" smtClean="0">
                <a:solidFill>
                  <a:prstClr val="black"/>
                </a:solidFill>
                <a:latin typeface="Times New Roman" panose="02020603050405020304" pitchFamily="18" charset="0"/>
                <a:cs typeface="Times New Roman" panose="02020603050405020304" pitchFamily="18" charset="0"/>
              </a:rPr>
              <a:t>sayfanın </a:t>
            </a:r>
            <a:r>
              <a:rPr lang="tr-TR" sz="2800" b="1" dirty="0">
                <a:solidFill>
                  <a:prstClr val="black"/>
                </a:solidFill>
                <a:latin typeface="Times New Roman" panose="02020603050405020304" pitchFamily="18" charset="0"/>
                <a:cs typeface="Times New Roman" panose="02020603050405020304" pitchFamily="18" charset="0"/>
              </a:rPr>
              <a:t>ortasında, toplam sayfa sayısının kaçıncısı olduğunu gösterecek şekilde </a:t>
            </a:r>
            <a:r>
              <a:rPr lang="tr-TR" sz="2800" dirty="0" smtClean="0">
                <a:solidFill>
                  <a:prstClr val="black"/>
                </a:solidFill>
                <a:latin typeface="Times New Roman" panose="02020603050405020304" pitchFamily="18" charset="0"/>
                <a:cs typeface="Times New Roman" panose="02020603050405020304" pitchFamily="18" charset="0"/>
              </a:rPr>
              <a:t>belirtilir.</a:t>
            </a: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66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BÖLÜMLERİ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001095"/>
          </a:xfrm>
          <a:prstGeom prst="rect">
            <a:avLst/>
          </a:prstGeom>
        </p:spPr>
        <p:txBody>
          <a:bodyPr wrap="square">
            <a:spAutoFit/>
          </a:bodyPr>
          <a:lstStyle/>
          <a:p>
            <a:pPr lvl="0" algn="ctr"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ÜSTVERİ ELEMANLARI</a:t>
            </a:r>
          </a:p>
          <a:p>
            <a:pPr lvl="0" algn="ctr" eaLnBrk="1" fontAlgn="auto" hangingPunct="1">
              <a:spcBef>
                <a:spcPts val="0"/>
              </a:spcBef>
              <a:spcAft>
                <a:spcPts val="0"/>
              </a:spcAft>
            </a:pP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a:solidFill>
                  <a:prstClr val="black"/>
                </a:solidFill>
                <a:latin typeface="Times New Roman" panose="02020603050405020304" pitchFamily="18" charset="0"/>
                <a:cs typeface="Times New Roman" panose="02020603050405020304" pitchFamily="18" charset="0"/>
              </a:rPr>
              <a:t>Güvenli elektronik imza kullanılarak hazırlanan belgeler </a:t>
            </a:r>
            <a:r>
              <a:rPr lang="tr-TR" sz="2200" dirty="0" smtClean="0">
                <a:solidFill>
                  <a:prstClr val="black"/>
                </a:solidFill>
                <a:latin typeface="Times New Roman" panose="02020603050405020304" pitchFamily="18" charset="0"/>
                <a:cs typeface="Times New Roman" panose="02020603050405020304" pitchFamily="18" charset="0"/>
              </a:rPr>
              <a:t>için </a:t>
            </a:r>
            <a:r>
              <a:rPr lang="tr-TR" sz="2200" dirty="0">
                <a:solidFill>
                  <a:prstClr val="black"/>
                </a:solidFill>
                <a:latin typeface="Times New Roman" panose="02020603050405020304" pitchFamily="18" charset="0"/>
                <a:cs typeface="Times New Roman" panose="02020603050405020304" pitchFamily="18" charset="0"/>
              </a:rPr>
              <a:t>ilgili mevzuatta belirtilen standartlara uygun </a:t>
            </a:r>
            <a:r>
              <a:rPr lang="tr-TR" sz="2200" dirty="0" err="1">
                <a:solidFill>
                  <a:prstClr val="black"/>
                </a:solidFill>
                <a:latin typeface="Times New Roman" panose="02020603050405020304" pitchFamily="18" charset="0"/>
                <a:cs typeface="Times New Roman" panose="02020603050405020304" pitchFamily="18" charset="0"/>
              </a:rPr>
              <a:t>üstveri</a:t>
            </a:r>
            <a:r>
              <a:rPr lang="tr-TR" sz="2200" dirty="0">
                <a:solidFill>
                  <a:prstClr val="black"/>
                </a:solidFill>
                <a:latin typeface="Times New Roman" panose="02020603050405020304" pitchFamily="18" charset="0"/>
                <a:cs typeface="Times New Roman" panose="02020603050405020304" pitchFamily="18" charset="0"/>
              </a:rPr>
              <a:t> elemanları kullanılır</a:t>
            </a:r>
            <a:r>
              <a:rPr lang="tr-TR" sz="22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a:solidFill>
                  <a:prstClr val="black"/>
                </a:solidFill>
                <a:latin typeface="Times New Roman" panose="02020603050405020304" pitchFamily="18" charset="0"/>
                <a:cs typeface="Times New Roman" panose="02020603050405020304" pitchFamily="18" charset="0"/>
              </a:rPr>
              <a:t>(2) Birinci fıkra kapsamında hazırlanan elektronik belgelerin idareler arasında resmi yazışma kapsamında iletilmesi halinde e-Yazışma Teknik Rehberinde tanımlanan </a:t>
            </a:r>
            <a:r>
              <a:rPr lang="tr-TR" sz="2200" dirty="0" err="1">
                <a:solidFill>
                  <a:prstClr val="black"/>
                </a:solidFill>
                <a:latin typeface="Times New Roman" panose="02020603050405020304" pitchFamily="18" charset="0"/>
                <a:cs typeface="Times New Roman" panose="02020603050405020304" pitchFamily="18" charset="0"/>
              </a:rPr>
              <a:t>üstveri</a:t>
            </a:r>
            <a:r>
              <a:rPr lang="tr-TR" sz="2200" dirty="0">
                <a:solidFill>
                  <a:prstClr val="black"/>
                </a:solidFill>
                <a:latin typeface="Times New Roman" panose="02020603050405020304" pitchFamily="18" charset="0"/>
                <a:cs typeface="Times New Roman" panose="02020603050405020304" pitchFamily="18" charset="0"/>
              </a:rPr>
              <a:t> elemanları kullanılır. </a:t>
            </a:r>
            <a:endParaRPr lang="tr-TR" sz="22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a:solidFill>
                  <a:prstClr val="black"/>
                </a:solidFill>
                <a:latin typeface="Times New Roman" panose="02020603050405020304" pitchFamily="18" charset="0"/>
                <a:cs typeface="Times New Roman" panose="02020603050405020304" pitchFamily="18" charset="0"/>
              </a:rPr>
              <a:t>(3) İlgili mevzuatta belirtilen </a:t>
            </a:r>
            <a:r>
              <a:rPr lang="tr-TR" sz="2200" dirty="0" err="1">
                <a:solidFill>
                  <a:prstClr val="black"/>
                </a:solidFill>
                <a:latin typeface="Times New Roman" panose="02020603050405020304" pitchFamily="18" charset="0"/>
                <a:cs typeface="Times New Roman" panose="02020603050405020304" pitchFamily="18" charset="0"/>
              </a:rPr>
              <a:t>üstveri</a:t>
            </a:r>
            <a:r>
              <a:rPr lang="tr-TR" sz="2200" dirty="0">
                <a:solidFill>
                  <a:prstClr val="black"/>
                </a:solidFill>
                <a:latin typeface="Times New Roman" panose="02020603050405020304" pitchFamily="18" charset="0"/>
                <a:cs typeface="Times New Roman" panose="02020603050405020304" pitchFamily="18" charset="0"/>
              </a:rPr>
              <a:t> elemanlarına ilave olarak </a:t>
            </a:r>
            <a:r>
              <a:rPr lang="tr-TR" sz="2200" dirty="0" err="1" smtClean="0">
                <a:solidFill>
                  <a:prstClr val="black"/>
                </a:solidFill>
                <a:latin typeface="Times New Roman" panose="02020603050405020304" pitchFamily="18" charset="0"/>
                <a:cs typeface="Times New Roman" panose="02020603050405020304" pitchFamily="18" charset="0"/>
              </a:rPr>
              <a:t>üstveri</a:t>
            </a:r>
            <a:r>
              <a:rPr lang="tr-TR" sz="2200" dirty="0" smtClean="0">
                <a:solidFill>
                  <a:prstClr val="black"/>
                </a:solidFill>
                <a:latin typeface="Times New Roman" panose="02020603050405020304" pitchFamily="18" charset="0"/>
                <a:cs typeface="Times New Roman" panose="02020603050405020304" pitchFamily="18" charset="0"/>
              </a:rPr>
              <a:t> </a:t>
            </a:r>
            <a:r>
              <a:rPr lang="tr-TR" sz="2200" dirty="0">
                <a:solidFill>
                  <a:prstClr val="black"/>
                </a:solidFill>
                <a:latin typeface="Times New Roman" panose="02020603050405020304" pitchFamily="18" charset="0"/>
                <a:cs typeface="Times New Roman" panose="02020603050405020304" pitchFamily="18" charset="0"/>
              </a:rPr>
              <a:t>elemanı kullanılabilir.</a:t>
            </a:r>
          </a:p>
        </p:txBody>
      </p:sp>
    </p:spTree>
    <p:extLst>
      <p:ext uri="{BB962C8B-B14F-4D97-AF65-F5344CB8AC3E}">
        <p14:creationId xmlns:p14="http://schemas.microsoft.com/office/powerpoint/2010/main" val="37441592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ÇOĞALTILMASI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862870"/>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Fiziksel </a:t>
            </a:r>
            <a:r>
              <a:rPr lang="tr-TR" sz="2400" dirty="0">
                <a:solidFill>
                  <a:prstClr val="black"/>
                </a:solidFill>
                <a:latin typeface="Times New Roman" panose="02020603050405020304" pitchFamily="18" charset="0"/>
                <a:cs typeface="Times New Roman" panose="02020603050405020304" pitchFamily="18" charset="0"/>
              </a:rPr>
              <a:t>ortamda hazırlanan ve gizlilik derecesi taşımayan bir belgeden örnek çıkartılması halinde, </a:t>
            </a:r>
            <a:r>
              <a:rPr lang="tr-TR" sz="2400" b="1" dirty="0">
                <a:solidFill>
                  <a:prstClr val="black"/>
                </a:solidFill>
                <a:latin typeface="Times New Roman" panose="02020603050405020304" pitchFamily="18" charset="0"/>
                <a:cs typeface="Times New Roman" panose="02020603050405020304" pitchFamily="18" charset="0"/>
              </a:rPr>
              <a:t>örneğin uygun bir yerine "</a:t>
            </a:r>
            <a:r>
              <a:rPr lang="tr-TR" sz="2400" b="1" dirty="0" smtClean="0">
                <a:solidFill>
                  <a:prstClr val="black"/>
                </a:solidFill>
                <a:latin typeface="Times New Roman" panose="02020603050405020304" pitchFamily="18" charset="0"/>
                <a:cs typeface="Times New Roman" panose="02020603050405020304" pitchFamily="18" charset="0"/>
              </a:rPr>
              <a:t>ASLI </a:t>
            </a:r>
            <a:r>
              <a:rPr lang="tr-TR" sz="2400" b="1" dirty="0">
                <a:solidFill>
                  <a:prstClr val="black"/>
                </a:solidFill>
                <a:latin typeface="Times New Roman" panose="02020603050405020304" pitchFamily="18" charset="0"/>
                <a:cs typeface="Times New Roman" panose="02020603050405020304" pitchFamily="18" charset="0"/>
              </a:rPr>
              <a:t>GİBİDİR" ibaresi</a:t>
            </a:r>
            <a:r>
              <a:rPr lang="tr-TR" sz="2400" dirty="0">
                <a:solidFill>
                  <a:prstClr val="black"/>
                </a:solidFill>
                <a:latin typeface="Times New Roman" panose="02020603050405020304" pitchFamily="18" charset="0"/>
                <a:cs typeface="Times New Roman" panose="02020603050405020304" pitchFamily="18" charset="0"/>
              </a:rPr>
              <a:t> konulur ve idarece yetkilendirilmiş görevli tarafından </a:t>
            </a:r>
            <a:r>
              <a:rPr lang="tr-TR" sz="2400" b="1" dirty="0">
                <a:solidFill>
                  <a:prstClr val="black"/>
                </a:solidFill>
                <a:latin typeface="Times New Roman" panose="02020603050405020304" pitchFamily="18" charset="0"/>
                <a:cs typeface="Times New Roman" panose="02020603050405020304" pitchFamily="18" charset="0"/>
              </a:rPr>
              <a:t>ad, soyadı, unvan ve tarih belirtilmek suretiyle imzalanır. </a:t>
            </a:r>
            <a:r>
              <a:rPr lang="tr-TR" sz="2400" b="1" u="sng" dirty="0">
                <a:solidFill>
                  <a:prstClr val="black"/>
                </a:solidFill>
                <a:latin typeface="Times New Roman" panose="02020603050405020304" pitchFamily="18" charset="0"/>
                <a:cs typeface="Times New Roman" panose="02020603050405020304" pitchFamily="18" charset="0"/>
              </a:rPr>
              <a:t>Bu şekilde çoğaltılan belge, asıl belge gibi kabul edilir</a:t>
            </a:r>
            <a:r>
              <a:rPr lang="tr-TR" sz="2400" b="1" u="sng" dirty="0" smtClean="0">
                <a:solidFill>
                  <a:prstClr val="black"/>
                </a:solidFill>
                <a:latin typeface="Times New Roman" panose="02020603050405020304" pitchFamily="18" charset="0"/>
                <a:cs typeface="Times New Roman" panose="02020603050405020304" pitchFamily="18" charset="0"/>
              </a:rPr>
              <a:t>.</a:t>
            </a:r>
          </a:p>
          <a:p>
            <a:pPr marL="342900" lvl="0" indent="-342900" algn="just" eaLnBrk="1" fontAlgn="auto" hangingPunct="1">
              <a:spcBef>
                <a:spcPts val="0"/>
              </a:spcBef>
              <a:spcAft>
                <a:spcPts val="0"/>
              </a:spcAft>
              <a:buFont typeface="Wingdings" panose="05000000000000000000" pitchFamily="2" charset="2"/>
              <a:buChar char="v"/>
            </a:pPr>
            <a:endParaRPr lang="tr-TR" sz="24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b="1" dirty="0">
                <a:solidFill>
                  <a:prstClr val="black"/>
                </a:solidFill>
                <a:latin typeface="Times New Roman" panose="02020603050405020304" pitchFamily="18" charset="0"/>
                <a:cs typeface="Times New Roman" panose="02020603050405020304" pitchFamily="18" charset="0"/>
              </a:rPr>
              <a:t>Güvenli elektronik imza ile imzalanarak hazırlanmış bir belgeden çıktı alınmasına ihtiyaç duyulması halinde </a:t>
            </a:r>
            <a:r>
              <a:rPr lang="tr-TR" sz="2400" dirty="0">
                <a:solidFill>
                  <a:prstClr val="black"/>
                </a:solidFill>
                <a:latin typeface="Times New Roman" panose="02020603050405020304" pitchFamily="18" charset="0"/>
                <a:cs typeface="Times New Roman" panose="02020603050405020304" pitchFamily="18" charset="0"/>
              </a:rPr>
              <a:t>bu işlem sadece idarece yetkilendirilmiş görevli tarafından gerçekleştirilir. </a:t>
            </a:r>
            <a:r>
              <a:rPr lang="tr-TR" sz="2400" b="1" dirty="0">
                <a:solidFill>
                  <a:prstClr val="black"/>
                </a:solidFill>
                <a:latin typeface="Times New Roman" panose="02020603050405020304" pitchFamily="18" charset="0"/>
                <a:cs typeface="Times New Roman" panose="02020603050405020304" pitchFamily="18" charset="0"/>
              </a:rPr>
              <a:t>Çıktının uygun bir yerine "BELGENİN ASLI ELEKTRONİK İMZALIDIR ibaresi </a:t>
            </a:r>
            <a:r>
              <a:rPr lang="tr-TR" sz="2400" dirty="0">
                <a:solidFill>
                  <a:prstClr val="black"/>
                </a:solidFill>
                <a:latin typeface="Times New Roman" panose="02020603050405020304" pitchFamily="18" charset="0"/>
                <a:cs typeface="Times New Roman" panose="02020603050405020304" pitchFamily="18" charset="0"/>
              </a:rPr>
              <a:t>konulur. Tarih ve sayı bilgileri EBYS aracılığı ile belge çıktısı üzerine </a:t>
            </a:r>
            <a:r>
              <a:rPr lang="tr-TR" sz="2400" dirty="0" smtClean="0">
                <a:solidFill>
                  <a:prstClr val="black"/>
                </a:solidFill>
                <a:latin typeface="Times New Roman" panose="02020603050405020304" pitchFamily="18" charset="0"/>
                <a:cs typeface="Times New Roman" panose="02020603050405020304" pitchFamily="18" charset="0"/>
              </a:rPr>
              <a:t>yazdırılır.</a:t>
            </a: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624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BELGENİN ÇOĞALTILMASI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4124206"/>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Yönetmelik gereği çıktı </a:t>
            </a:r>
            <a:r>
              <a:rPr lang="tr-TR" sz="2000" dirty="0">
                <a:solidFill>
                  <a:prstClr val="black"/>
                </a:solidFill>
                <a:latin typeface="Times New Roman" panose="02020603050405020304" pitchFamily="18" charset="0"/>
                <a:cs typeface="Times New Roman" panose="02020603050405020304" pitchFamily="18" charset="0"/>
              </a:rPr>
              <a:t>üzerinde yer </a:t>
            </a:r>
            <a:r>
              <a:rPr lang="tr-TR" sz="2000" dirty="0" smtClean="0">
                <a:solidFill>
                  <a:prstClr val="black"/>
                </a:solidFill>
                <a:latin typeface="Times New Roman" panose="02020603050405020304" pitchFamily="18" charset="0"/>
                <a:cs typeface="Times New Roman" panose="02020603050405020304" pitchFamily="18" charset="0"/>
              </a:rPr>
              <a:t>verilemeyen </a:t>
            </a:r>
            <a:r>
              <a:rPr lang="tr-TR" sz="2000" dirty="0">
                <a:solidFill>
                  <a:prstClr val="black"/>
                </a:solidFill>
                <a:latin typeface="Times New Roman" panose="02020603050405020304" pitchFamily="18" charset="0"/>
                <a:cs typeface="Times New Roman" panose="02020603050405020304" pitchFamily="18" charset="0"/>
              </a:rPr>
              <a:t>unsurlara belgenin </a:t>
            </a:r>
            <a:r>
              <a:rPr lang="tr-TR" sz="2000" dirty="0" err="1">
                <a:solidFill>
                  <a:prstClr val="black"/>
                </a:solidFill>
                <a:latin typeface="Times New Roman" panose="02020603050405020304" pitchFamily="18" charset="0"/>
                <a:cs typeface="Times New Roman" panose="02020603050405020304" pitchFamily="18" charset="0"/>
              </a:rPr>
              <a:t>üstveri</a:t>
            </a:r>
            <a:r>
              <a:rPr lang="tr-TR" sz="2000" dirty="0">
                <a:solidFill>
                  <a:prstClr val="black"/>
                </a:solidFill>
                <a:latin typeface="Times New Roman" panose="02020603050405020304" pitchFamily="18" charset="0"/>
                <a:cs typeface="Times New Roman" panose="02020603050405020304" pitchFamily="18" charset="0"/>
              </a:rPr>
              <a:t> çıktısında yer verilir. Hem belge çıktısında hem de </a:t>
            </a:r>
            <a:r>
              <a:rPr lang="tr-TR" sz="2000" dirty="0" err="1">
                <a:solidFill>
                  <a:prstClr val="black"/>
                </a:solidFill>
                <a:latin typeface="Times New Roman" panose="02020603050405020304" pitchFamily="18" charset="0"/>
                <a:cs typeface="Times New Roman" panose="02020603050405020304" pitchFamily="18" charset="0"/>
              </a:rPr>
              <a:t>üstveri</a:t>
            </a:r>
            <a:r>
              <a:rPr lang="tr-TR" sz="2000" dirty="0">
                <a:solidFill>
                  <a:prstClr val="black"/>
                </a:solidFill>
                <a:latin typeface="Times New Roman" panose="02020603050405020304" pitchFamily="18" charset="0"/>
                <a:cs typeface="Times New Roman" panose="02020603050405020304" pitchFamily="18" charset="0"/>
              </a:rPr>
              <a:t> çıktısında tarih ve sayı bilgilerine yer verilerek bu çıktıların birbiriyle ilişkilendirilmesi sağlanır. Söz konusu </a:t>
            </a:r>
            <a:r>
              <a:rPr lang="tr-TR" sz="2000" dirty="0" smtClean="0">
                <a:solidFill>
                  <a:prstClr val="black"/>
                </a:solidFill>
                <a:latin typeface="Times New Roman" panose="02020603050405020304" pitchFamily="18" charset="0"/>
                <a:cs typeface="Times New Roman" panose="02020603050405020304" pitchFamily="18" charset="0"/>
              </a:rPr>
              <a:t>ilişkilendirmenin </a:t>
            </a:r>
            <a:r>
              <a:rPr lang="tr-TR" sz="2000" dirty="0">
                <a:solidFill>
                  <a:prstClr val="black"/>
                </a:solidFill>
                <a:latin typeface="Times New Roman" panose="02020603050405020304" pitchFamily="18" charset="0"/>
                <a:cs typeface="Times New Roman" panose="02020603050405020304" pitchFamily="18" charset="0"/>
              </a:rPr>
              <a:t>sağlanması amacıyla </a:t>
            </a:r>
            <a:r>
              <a:rPr lang="tr-TR" sz="2000" b="1" dirty="0">
                <a:solidFill>
                  <a:prstClr val="black"/>
                </a:solidFill>
                <a:latin typeface="Times New Roman" panose="02020603050405020304" pitchFamily="18" charset="0"/>
                <a:cs typeface="Times New Roman" panose="02020603050405020304" pitchFamily="18" charset="0"/>
              </a:rPr>
              <a:t>çıktılar üzerine herhangi bir ibarenin yazılması veya konulması durumunda yapılan ekleme idarece yetkilendirilmiş görevli tarafından paraflanır.</a:t>
            </a:r>
            <a:r>
              <a:rPr lang="tr-TR" sz="2000" dirty="0">
                <a:solidFill>
                  <a:prstClr val="black"/>
                </a:solidFill>
                <a:latin typeface="Times New Roman" panose="02020603050405020304" pitchFamily="18" charset="0"/>
                <a:cs typeface="Times New Roman" panose="02020603050405020304" pitchFamily="18" charset="0"/>
              </a:rPr>
              <a:t> Çıktı, idarece yetkilendirilmiş görevlinin adı, soyadı ve unvanı belirtilmek suretiyle imzalanır</a:t>
            </a:r>
            <a:r>
              <a:rPr lang="tr-TR" sz="20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0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000" dirty="0" smtClean="0">
                <a:solidFill>
                  <a:prstClr val="black"/>
                </a:solidFill>
                <a:latin typeface="Times New Roman" panose="02020603050405020304" pitchFamily="18" charset="0"/>
                <a:cs typeface="Times New Roman" panose="02020603050405020304" pitchFamily="18" charset="0"/>
              </a:rPr>
              <a:t>Güvenli </a:t>
            </a:r>
            <a:r>
              <a:rPr lang="tr-TR" sz="2000" dirty="0">
                <a:solidFill>
                  <a:prstClr val="black"/>
                </a:solidFill>
                <a:latin typeface="Times New Roman" panose="02020603050405020304" pitchFamily="18" charset="0"/>
                <a:cs typeface="Times New Roman" panose="02020603050405020304" pitchFamily="18" charset="0"/>
              </a:rPr>
              <a:t>elektronik imza ile imzalanarak hazırlanmış belgelerin elektronik ortamda kaydedilmesi, gönderilmesi ve dosyalanarak saklanması esastır. </a:t>
            </a:r>
            <a:r>
              <a:rPr lang="tr-TR" sz="2000" b="1" dirty="0">
                <a:solidFill>
                  <a:prstClr val="black"/>
                </a:solidFill>
                <a:latin typeface="Times New Roman" panose="02020603050405020304" pitchFamily="18" charset="0"/>
                <a:cs typeface="Times New Roman" panose="02020603050405020304" pitchFamily="18" charset="0"/>
              </a:rPr>
              <a:t>Bu belgeler, zorunlu olmadıkça ayrıca çıktısı alınarak el yazısıyla atılan imza ile imzalanmaz ve fiziksel ortamda saklanmaz.</a:t>
            </a:r>
          </a:p>
          <a:p>
            <a:pPr lvl="0" algn="just" eaLnBrk="1" fontAlgn="auto" hangingPunct="1">
              <a:spcBef>
                <a:spcPts val="0"/>
              </a:spcBef>
              <a:spcAft>
                <a:spcPts val="0"/>
              </a:spcAft>
            </a:pPr>
            <a:endParaRPr lang="tr-TR" sz="2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1024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eaLnBrk="1" fontAlgn="auto" hangingPunct="1">
              <a:spcBef>
                <a:spcPts val="0"/>
              </a:spcBef>
              <a:spcAft>
                <a:spcPts val="0"/>
              </a:spcAft>
            </a:pPr>
            <a:r>
              <a:rPr lang="tr-TR" sz="2800" b="1" dirty="0" smtClean="0">
                <a:solidFill>
                  <a:srgbClr val="FF0000"/>
                </a:solidFill>
                <a:latin typeface="Calibri"/>
                <a:ea typeface="+mn-ea"/>
                <a:cs typeface="+mn-cs"/>
              </a:rPr>
              <a:t>BELGENİN FİZİKSEL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566214"/>
            <a:ext cx="9144000" cy="4401205"/>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Gizlilik derecesi taşımayan ve fiziksel ortamda gönderilen belgenin başlık bilgisi, ihtiyaç duyulması halinde gönderen idarenin adres bilgisi, belgenin tarihi ve sayısı </a:t>
            </a:r>
            <a:r>
              <a:rPr lang="tr-TR" sz="2800" b="1" dirty="0">
                <a:solidFill>
                  <a:prstClr val="black"/>
                </a:solidFill>
                <a:latin typeface="Times New Roman" panose="02020603050405020304" pitchFamily="18" charset="0"/>
                <a:cs typeface="Times New Roman" panose="02020603050405020304" pitchFamily="18" charset="0"/>
              </a:rPr>
              <a:t>zarfın sol üst köşesine;</a:t>
            </a:r>
            <a:r>
              <a:rPr lang="tr-TR" sz="2800" dirty="0">
                <a:solidFill>
                  <a:prstClr val="black"/>
                </a:solidFill>
                <a:latin typeface="Times New Roman" panose="02020603050405020304" pitchFamily="18" charset="0"/>
                <a:cs typeface="Times New Roman" panose="02020603050405020304" pitchFamily="18" charset="0"/>
              </a:rPr>
              <a:t> muhatabın adı ve ihtiyaç duyulması halinde adres bilgisi </a:t>
            </a:r>
            <a:r>
              <a:rPr lang="tr-TR" sz="2800" b="1" dirty="0">
                <a:solidFill>
                  <a:prstClr val="black"/>
                </a:solidFill>
                <a:latin typeface="Times New Roman" panose="02020603050405020304" pitchFamily="18" charset="0"/>
                <a:cs typeface="Times New Roman" panose="02020603050405020304" pitchFamily="18" charset="0"/>
              </a:rPr>
              <a:t>zarfın ortasına </a:t>
            </a:r>
            <a:r>
              <a:rPr lang="tr-TR" sz="2800" dirty="0">
                <a:solidFill>
                  <a:prstClr val="black"/>
                </a:solidFill>
                <a:latin typeface="Times New Roman" panose="02020603050405020304" pitchFamily="18" charset="0"/>
                <a:cs typeface="Times New Roman" panose="02020603050405020304" pitchFamily="18" charset="0"/>
              </a:rPr>
              <a:t>yazılır. </a:t>
            </a:r>
            <a:endParaRPr lang="tr-TR" sz="28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800" b="1"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800" b="1" dirty="0" smtClean="0">
                <a:solidFill>
                  <a:prstClr val="black"/>
                </a:solidFill>
                <a:latin typeface="Times New Roman" panose="02020603050405020304" pitchFamily="18" charset="0"/>
                <a:cs typeface="Times New Roman" panose="02020603050405020304" pitchFamily="18" charset="0"/>
              </a:rPr>
              <a:t>Varsa </a:t>
            </a:r>
            <a:r>
              <a:rPr lang="tr-TR" sz="2800" b="1" dirty="0">
                <a:solidFill>
                  <a:prstClr val="black"/>
                </a:solidFill>
                <a:latin typeface="Times New Roman" panose="02020603050405020304" pitchFamily="18" charset="0"/>
                <a:cs typeface="Times New Roman" panose="02020603050405020304" pitchFamily="18" charset="0"/>
              </a:rPr>
              <a:t>süre ve kişiye özel bilgisi</a:t>
            </a:r>
            <a:r>
              <a:rPr lang="tr-TR" sz="2800" dirty="0">
                <a:solidFill>
                  <a:prstClr val="black"/>
                </a:solidFill>
                <a:latin typeface="Times New Roman" panose="02020603050405020304" pitchFamily="18" charset="0"/>
                <a:cs typeface="Times New Roman" panose="02020603050405020304" pitchFamily="18" charset="0"/>
              </a:rPr>
              <a:t> (ACELE, GÜNLÜDÜR, KİŞİYE ÖZEL), </a:t>
            </a:r>
            <a:r>
              <a:rPr lang="tr-TR" sz="2800" b="1" dirty="0">
                <a:solidFill>
                  <a:prstClr val="black"/>
                </a:solidFill>
                <a:latin typeface="Times New Roman" panose="02020603050405020304" pitchFamily="18" charset="0"/>
                <a:cs typeface="Times New Roman" panose="02020603050405020304" pitchFamily="18" charset="0"/>
              </a:rPr>
              <a:t>kişiye özel bilgisi üstte olmak üzere, zarfın sağ üst köşesinde kırmızı renkli büyük harflerle</a:t>
            </a:r>
            <a:r>
              <a:rPr lang="tr-TR" sz="2800" dirty="0">
                <a:solidFill>
                  <a:prstClr val="black"/>
                </a:solidFill>
                <a:latin typeface="Times New Roman" panose="02020603050405020304" pitchFamily="18" charset="0"/>
                <a:cs typeface="Times New Roman" panose="02020603050405020304" pitchFamily="18" charset="0"/>
              </a:rPr>
              <a:t> </a:t>
            </a:r>
            <a:r>
              <a:rPr lang="tr-TR" sz="2800" dirty="0" smtClean="0">
                <a:solidFill>
                  <a:prstClr val="black"/>
                </a:solidFill>
                <a:latin typeface="Times New Roman" panose="02020603050405020304" pitchFamily="18" charset="0"/>
                <a:cs typeface="Times New Roman" panose="02020603050405020304" pitchFamily="18" charset="0"/>
              </a:rPr>
              <a:t>belirtilir.</a:t>
            </a:r>
            <a:endParaRPr lang="tr-T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3136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eaLnBrk="1" fontAlgn="auto" hangingPunct="1">
              <a:spcBef>
                <a:spcPts val="0"/>
              </a:spcBef>
              <a:spcAft>
                <a:spcPts val="0"/>
              </a:spcAft>
            </a:pPr>
            <a:r>
              <a:rPr lang="tr-TR" sz="2800" b="1" dirty="0" smtClean="0">
                <a:solidFill>
                  <a:srgbClr val="FF0000"/>
                </a:solidFill>
                <a:latin typeface="Calibri"/>
                <a:ea typeface="+mn-ea"/>
                <a:cs typeface="+mn-cs"/>
              </a:rPr>
              <a:t>BELGENİN FİZİKSEL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566214"/>
            <a:ext cx="9144000" cy="4832092"/>
          </a:xfrm>
          <a:prstGeom prst="rect">
            <a:avLst/>
          </a:prstGeom>
        </p:spPr>
        <p:txBody>
          <a:bodyPr wrap="square">
            <a:spAutoFit/>
          </a:bodyPr>
          <a:lstStyle/>
          <a:p>
            <a:pPr marL="457200" lvl="0" indent="-457200" algn="just" eaLnBrk="1" fontAlgn="auto" hangingPunct="1">
              <a:spcBef>
                <a:spcPts val="0"/>
              </a:spcBef>
              <a:spcAft>
                <a:spcPts val="0"/>
              </a:spcAft>
              <a:buFont typeface="Wingdings" panose="05000000000000000000" pitchFamily="2" charset="2"/>
              <a:buChar char="v"/>
            </a:pPr>
            <a:r>
              <a:rPr lang="tr-TR" sz="2800" dirty="0">
                <a:solidFill>
                  <a:prstClr val="black"/>
                </a:solidFill>
                <a:latin typeface="Times New Roman" panose="02020603050405020304" pitchFamily="18" charset="0"/>
                <a:cs typeface="Times New Roman" panose="02020603050405020304" pitchFamily="18" charset="0"/>
              </a:rPr>
              <a:t>Gizlilik dereceli belgelerin gerekli güvenlik tedbirleri alınarak fiziksel ortamda gönderilmesi esastır. Ancak bu belgeler gerekli güvenlik tedbirleri alınması şartıyla güvenli elektronik imza ile imzalanarak elektronik ortamda da gönderilebilir</a:t>
            </a:r>
            <a:r>
              <a:rPr lang="tr-TR" sz="28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İdareye </a:t>
            </a:r>
            <a:r>
              <a:rPr lang="tr-TR" sz="2800" dirty="0">
                <a:solidFill>
                  <a:prstClr val="black"/>
                </a:solidFill>
                <a:latin typeface="Times New Roman" panose="02020603050405020304" pitchFamily="18" charset="0"/>
                <a:cs typeface="Times New Roman" panose="02020603050405020304" pitchFamily="18" charset="0"/>
              </a:rPr>
              <a:t>fiziksel ortamda gelen belge idare tarafından teslim alınır ve alındığı tarih ile belgeye ait </a:t>
            </a:r>
            <a:r>
              <a:rPr lang="tr-TR" sz="2800" dirty="0" err="1">
                <a:solidFill>
                  <a:prstClr val="black"/>
                </a:solidFill>
                <a:latin typeface="Times New Roman" panose="02020603050405020304" pitchFamily="18" charset="0"/>
                <a:cs typeface="Times New Roman" panose="02020603050405020304" pitchFamily="18" charset="0"/>
              </a:rPr>
              <a:t>üstveriler</a:t>
            </a:r>
            <a:r>
              <a:rPr lang="tr-TR" sz="2800" dirty="0">
                <a:solidFill>
                  <a:prstClr val="black"/>
                </a:solidFill>
                <a:latin typeface="Times New Roman" panose="02020603050405020304" pitchFamily="18" charset="0"/>
                <a:cs typeface="Times New Roman" panose="02020603050405020304" pitchFamily="18" charset="0"/>
              </a:rPr>
              <a:t> kaydedilir. </a:t>
            </a:r>
            <a:endParaRPr lang="tr-TR" sz="28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endParaRPr lang="tr-TR" sz="2800" dirty="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800" dirty="0" smtClean="0">
                <a:solidFill>
                  <a:prstClr val="black"/>
                </a:solidFill>
                <a:latin typeface="Times New Roman" panose="02020603050405020304" pitchFamily="18" charset="0"/>
                <a:cs typeface="Times New Roman" panose="02020603050405020304" pitchFamily="18" charset="0"/>
              </a:rPr>
              <a:t>Gerekli </a:t>
            </a:r>
            <a:r>
              <a:rPr lang="tr-TR" sz="2800" dirty="0">
                <a:solidFill>
                  <a:prstClr val="black"/>
                </a:solidFill>
                <a:latin typeface="Times New Roman" panose="02020603050405020304" pitchFamily="18" charset="0"/>
                <a:cs typeface="Times New Roman" panose="02020603050405020304" pitchFamily="18" charset="0"/>
              </a:rPr>
              <a:t>görülmesi halinde güvenli elektronik imza ile </a:t>
            </a:r>
            <a:r>
              <a:rPr lang="tr-TR" sz="2800" dirty="0" smtClean="0">
                <a:solidFill>
                  <a:prstClr val="black"/>
                </a:solidFill>
                <a:latin typeface="Times New Roman" panose="02020603050405020304" pitchFamily="18" charset="0"/>
                <a:cs typeface="Times New Roman" panose="02020603050405020304" pitchFamily="18" charset="0"/>
              </a:rPr>
              <a:t>gelen belge </a:t>
            </a:r>
            <a:r>
              <a:rPr lang="tr-TR" sz="2800" dirty="0">
                <a:solidFill>
                  <a:prstClr val="black"/>
                </a:solidFill>
                <a:latin typeface="Times New Roman" panose="02020603050405020304" pitchFamily="18" charset="0"/>
                <a:cs typeface="Times New Roman" panose="02020603050405020304" pitchFamily="18" charset="0"/>
              </a:rPr>
              <a:t>çıktı alınarak da işleme konulur.</a:t>
            </a:r>
          </a:p>
        </p:txBody>
      </p:sp>
    </p:spTree>
    <p:extLst>
      <p:ext uri="{BB962C8B-B14F-4D97-AF65-F5344CB8AC3E}">
        <p14:creationId xmlns:p14="http://schemas.microsoft.com/office/powerpoint/2010/main" val="42295255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eaLnBrk="1" fontAlgn="auto" hangingPunct="1">
              <a:spcBef>
                <a:spcPts val="0"/>
              </a:spcBef>
              <a:spcAft>
                <a:spcPts val="0"/>
              </a:spcAft>
            </a:pPr>
            <a:r>
              <a:rPr lang="tr-TR" sz="2800" b="1" dirty="0" smtClean="0">
                <a:solidFill>
                  <a:srgbClr val="FF0000"/>
                </a:solidFill>
                <a:latin typeface="Calibri"/>
                <a:ea typeface="+mn-ea"/>
                <a:cs typeface="+mn-cs"/>
              </a:rPr>
              <a:t>BELGENİN FİZİKSEL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566214"/>
            <a:ext cx="9144000" cy="5755422"/>
          </a:xfrm>
          <a:prstGeom prst="rect">
            <a:avLst/>
          </a:prstGeom>
        </p:spPr>
        <p:txBody>
          <a:bodyPr wrap="square">
            <a:spAutoFit/>
          </a:bodyPr>
          <a:lstStyle/>
          <a:p>
            <a:pPr marL="457200" lvl="0" indent="-4572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Birime </a:t>
            </a:r>
            <a:r>
              <a:rPr lang="tr-TR" sz="2400" dirty="0">
                <a:solidFill>
                  <a:prstClr val="black"/>
                </a:solidFill>
                <a:latin typeface="Times New Roman" panose="02020603050405020304" pitchFamily="18" charset="0"/>
                <a:cs typeface="Times New Roman" panose="02020603050405020304" pitchFamily="18" charset="0"/>
              </a:rPr>
              <a:t>gelen belgelerle ilgili havale, talimat ve benzeri işlemler, üst yazının ilk sayfasının ön veya arka yüzüne kaşe basılarak belge üzerinde gösterilebilir. </a:t>
            </a:r>
            <a:r>
              <a:rPr lang="tr-TR" sz="2400" b="1" dirty="0">
                <a:solidFill>
                  <a:prstClr val="black"/>
                </a:solidFill>
                <a:latin typeface="Times New Roman" panose="02020603050405020304" pitchFamily="18" charset="0"/>
                <a:cs typeface="Times New Roman" panose="02020603050405020304" pitchFamily="18" charset="0"/>
              </a:rPr>
              <a:t>Bu kaşenin şekli ilgili birimler tarafından belirlenir</a:t>
            </a:r>
            <a:r>
              <a:rPr lang="tr-TR" sz="2400" b="1"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smtClean="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400" b="1" dirty="0">
                <a:solidFill>
                  <a:prstClr val="black"/>
                </a:solidFill>
                <a:latin typeface="Times New Roman" panose="02020603050405020304" pitchFamily="18" charset="0"/>
                <a:cs typeface="Times New Roman" panose="02020603050405020304" pitchFamily="18" charset="0"/>
              </a:rPr>
              <a:t>"KİŞİYE ÖZEL" ibaresi taşıyan zarf veya belgeler açılmadan ilgiliye teslim edilmek üzere alınır.</a:t>
            </a:r>
            <a:r>
              <a:rPr lang="tr-TR" sz="2400" dirty="0">
                <a:solidFill>
                  <a:prstClr val="black"/>
                </a:solidFill>
                <a:latin typeface="Times New Roman" panose="02020603050405020304" pitchFamily="18" charset="0"/>
                <a:cs typeface="Times New Roman" panose="02020603050405020304" pitchFamily="18" charset="0"/>
              </a:rPr>
              <a:t> "KİŞİYE ÖZEL" ibaresi taşıyan belge üzerinde yalnızca ilgili kişi tasarruf hakkına sahiptir ve ilgilinin talebi olmadan kayda alınmaz</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Kişiler </a:t>
            </a:r>
            <a:r>
              <a:rPr lang="tr-TR" sz="2400" dirty="0">
                <a:solidFill>
                  <a:prstClr val="black"/>
                </a:solidFill>
                <a:latin typeface="Times New Roman" panose="02020603050405020304" pitchFamily="18" charset="0"/>
                <a:cs typeface="Times New Roman" panose="02020603050405020304" pitchFamily="18" charset="0"/>
              </a:rPr>
              <a:t>tarafından idareye yazılan dilekçelerin: "... arz ederim." şeklinde bitirilmemesi veya "... rica ederim." ibaresiyle ya da başka ibarelerle bitirilmesi </a:t>
            </a:r>
            <a:r>
              <a:rPr lang="tr-TR" sz="2400" b="1" dirty="0">
                <a:solidFill>
                  <a:prstClr val="black"/>
                </a:solidFill>
                <a:latin typeface="Times New Roman" panose="02020603050405020304" pitchFamily="18" charset="0"/>
                <a:cs typeface="Times New Roman" panose="02020603050405020304" pitchFamily="18" charset="0"/>
              </a:rPr>
              <a:t>dilekçenin işleme alınmasına engel değildir.</a:t>
            </a: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5093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400000">
            <a:off x="2208173" y="-601794"/>
            <a:ext cx="4867994" cy="836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689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r>
              <a:rPr lang="tr-TR" sz="2800" b="1" dirty="0" smtClean="0">
                <a:solidFill>
                  <a:srgbClr val="FF0000"/>
                </a:solidFill>
                <a:latin typeface="Calibri"/>
                <a:ea typeface="+mn-ea"/>
                <a:cs typeface="+mn-cs"/>
              </a:rPr>
              <a:t>BELGENİN ELEKTRONİK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739209"/>
            <a:ext cx="9144000" cy="4893647"/>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Güvenli elektronik imza ile imzalanan belge elektronik ortamda muhataplara iletilir. Güvenli elektronik imza ile imzalandıktan sonra elektronik olarak iletilemeyen </a:t>
            </a:r>
            <a:r>
              <a:rPr lang="tr-TR" sz="2400" dirty="0" smtClean="0">
                <a:solidFill>
                  <a:prstClr val="black"/>
                </a:solidFill>
                <a:latin typeface="Times New Roman" panose="02020603050405020304" pitchFamily="18" charset="0"/>
                <a:cs typeface="Times New Roman" panose="02020603050405020304" pitchFamily="18" charset="0"/>
              </a:rPr>
              <a:t>belge, çıktı </a:t>
            </a:r>
            <a:r>
              <a:rPr lang="tr-TR" sz="2400" dirty="0">
                <a:solidFill>
                  <a:prstClr val="black"/>
                </a:solidFill>
                <a:latin typeface="Times New Roman" panose="02020603050405020304" pitchFamily="18" charset="0"/>
                <a:cs typeface="Times New Roman" panose="02020603050405020304" pitchFamily="18" charset="0"/>
              </a:rPr>
              <a:t>alınarak gönderilir</a:t>
            </a:r>
            <a:r>
              <a:rPr lang="tr-TR" sz="2400" dirty="0" smtClean="0">
                <a:solidFill>
                  <a:prstClr val="black"/>
                </a:solidFill>
                <a:latin typeface="Times New Roman" panose="02020603050405020304" pitchFamily="18" charset="0"/>
                <a:cs typeface="Times New Roman" panose="02020603050405020304" pitchFamily="18" charset="0"/>
              </a:rPr>
              <a:t>.</a:t>
            </a: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Güvenli </a:t>
            </a:r>
            <a:r>
              <a:rPr lang="tr-TR" sz="2400" dirty="0">
                <a:solidFill>
                  <a:prstClr val="black"/>
                </a:solidFill>
                <a:latin typeface="Times New Roman" panose="02020603050405020304" pitchFamily="18" charset="0"/>
                <a:cs typeface="Times New Roman" panose="02020603050405020304" pitchFamily="18" charset="0"/>
              </a:rPr>
              <a:t>elektronik imza ile imzalanan belgeler veya dokümanlar veri depolama araçlarıyla da iletilebilir. Bu durumda gönderme ve alma işlemine ilişkin kayıt tutulur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İdareler </a:t>
            </a:r>
            <a:r>
              <a:rPr lang="tr-TR" sz="2400" dirty="0">
                <a:solidFill>
                  <a:prstClr val="black"/>
                </a:solidFill>
                <a:latin typeface="Times New Roman" panose="02020603050405020304" pitchFamily="18" charset="0"/>
                <a:cs typeface="Times New Roman" panose="02020603050405020304" pitchFamily="18" charset="0"/>
              </a:rPr>
              <a:t>arasında resmi yazışma kapsamında iletilecek elektronik belgelerin oluşturulmasında </a:t>
            </a:r>
            <a:r>
              <a:rPr lang="tr-TR" sz="2400" b="1" dirty="0">
                <a:solidFill>
                  <a:prstClr val="black"/>
                </a:solidFill>
                <a:latin typeface="Times New Roman" panose="02020603050405020304" pitchFamily="18" charset="0"/>
                <a:cs typeface="Times New Roman" panose="02020603050405020304" pitchFamily="18" charset="0"/>
              </a:rPr>
              <a:t>e-Yazışma Teknik Rehberinde tanımlanan kurallara uyulması zorunludur. </a:t>
            </a:r>
            <a:r>
              <a:rPr lang="tr-TR" sz="2400" dirty="0">
                <a:solidFill>
                  <a:prstClr val="black"/>
                </a:solidFill>
                <a:latin typeface="Times New Roman" panose="02020603050405020304" pitchFamily="18" charset="0"/>
                <a:cs typeface="Times New Roman" panose="02020603050405020304" pitchFamily="18" charset="0"/>
              </a:rPr>
              <a:t>İdare, resmi yazışma kapsamında kendisine iletilen ve e-Yazışma Teknik Rehberine uygun şekilde oluşturulmuş belgeleri işleme koymakla yükümlüdür.</a:t>
            </a:r>
          </a:p>
        </p:txBody>
      </p:sp>
    </p:spTree>
    <p:extLst>
      <p:ext uri="{BB962C8B-B14F-4D97-AF65-F5344CB8AC3E}">
        <p14:creationId xmlns:p14="http://schemas.microsoft.com/office/powerpoint/2010/main" val="2144532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BAZI ÖNEMLİ TANIMLAR</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755684"/>
            <a:ext cx="9144000" cy="4401205"/>
          </a:xfrm>
          <a:prstGeom prst="rect">
            <a:avLst/>
          </a:prstGeom>
        </p:spPr>
        <p:txBody>
          <a:bodyPr wrap="square">
            <a:spAutoFit/>
          </a:bodyPr>
          <a:lstStyle/>
          <a:p>
            <a:pPr lvl="0" algn="just"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DEVLET TEŞKİLATI MERKEZİ KAYIT SİSTEMİ (DETSİS): </a:t>
            </a:r>
            <a:r>
              <a:rPr lang="tr-TR" sz="2800" dirty="0" smtClean="0">
                <a:solidFill>
                  <a:prstClr val="black"/>
                </a:solidFill>
                <a:latin typeface="Times New Roman" panose="02020603050405020304" pitchFamily="18" charset="0"/>
                <a:cs typeface="Times New Roman" panose="02020603050405020304" pitchFamily="18" charset="0"/>
              </a:rPr>
              <a:t>Başbakanlık </a:t>
            </a:r>
            <a:r>
              <a:rPr lang="tr-TR" sz="2800" dirty="0">
                <a:solidFill>
                  <a:prstClr val="black"/>
                </a:solidFill>
                <a:latin typeface="Times New Roman" panose="02020603050405020304" pitchFamily="18" charset="0"/>
                <a:cs typeface="Times New Roman" panose="02020603050405020304" pitchFamily="18" charset="0"/>
              </a:rPr>
              <a:t>tarafından yürütülen Elektronik Kamu Bilgi Yönetim Sistemi (KAYSİS)'</a:t>
            </a:r>
            <a:r>
              <a:rPr lang="tr-TR" sz="2800" dirty="0" err="1">
                <a:solidFill>
                  <a:prstClr val="black"/>
                </a:solidFill>
                <a:latin typeface="Times New Roman" panose="02020603050405020304" pitchFamily="18" charset="0"/>
                <a:cs typeface="Times New Roman" panose="02020603050405020304" pitchFamily="18" charset="0"/>
              </a:rPr>
              <a:t>nde</a:t>
            </a:r>
            <a:r>
              <a:rPr lang="tr-TR" sz="2800" dirty="0">
                <a:solidFill>
                  <a:prstClr val="black"/>
                </a:solidFill>
                <a:latin typeface="Times New Roman" panose="02020603050405020304" pitchFamily="18" charset="0"/>
                <a:cs typeface="Times New Roman" panose="02020603050405020304" pitchFamily="18" charset="0"/>
              </a:rPr>
              <a:t> yer alan ve idarelerin merkez, taşra ve yurtdışı teşkilatındaki birimlerinin Türkiye Cumhuriyeti Devlet Teşkilatı Numarası ile tanımlandığı alt sistemi</a:t>
            </a:r>
            <a:r>
              <a:rPr lang="tr-TR" sz="28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800" b="1"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DOKÜMAN: </a:t>
            </a:r>
            <a:r>
              <a:rPr lang="tr-TR" sz="2800" dirty="0" smtClean="0">
                <a:solidFill>
                  <a:prstClr val="black"/>
                </a:solidFill>
                <a:latin typeface="Times New Roman" panose="02020603050405020304" pitchFamily="18" charset="0"/>
                <a:cs typeface="Times New Roman" panose="02020603050405020304" pitchFamily="18" charset="0"/>
              </a:rPr>
              <a:t>Kurumsal </a:t>
            </a:r>
            <a:r>
              <a:rPr lang="tr-TR" sz="2800" dirty="0">
                <a:solidFill>
                  <a:prstClr val="black"/>
                </a:solidFill>
                <a:latin typeface="Times New Roman" panose="02020603050405020304" pitchFamily="18" charset="0"/>
                <a:cs typeface="Times New Roman" panose="02020603050405020304" pitchFamily="18" charset="0"/>
              </a:rPr>
              <a:t>faaliyetlerin yerine getirilmesi amacıyla idare tarafından hazırlanan ya da toplanan her türlü bilgiyi,</a:t>
            </a:r>
          </a:p>
        </p:txBody>
      </p:sp>
    </p:spTree>
    <p:extLst>
      <p:ext uri="{BB962C8B-B14F-4D97-AF65-F5344CB8AC3E}">
        <p14:creationId xmlns:p14="http://schemas.microsoft.com/office/powerpoint/2010/main" val="1539366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r>
              <a:rPr lang="tr-TR" sz="2800" b="1" dirty="0" smtClean="0">
                <a:solidFill>
                  <a:srgbClr val="FF0000"/>
                </a:solidFill>
                <a:latin typeface="Calibri"/>
                <a:ea typeface="+mn-ea"/>
                <a:cs typeface="+mn-cs"/>
              </a:rPr>
              <a:t>BELGENİN ELEKTRONİK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739209"/>
            <a:ext cx="9144000" cy="4462760"/>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600" dirty="0">
                <a:solidFill>
                  <a:prstClr val="black"/>
                </a:solidFill>
                <a:latin typeface="Times New Roman" panose="02020603050405020304" pitchFamily="18" charset="0"/>
                <a:cs typeface="Times New Roman" panose="02020603050405020304" pitchFamily="18" charset="0"/>
              </a:rPr>
              <a:t>İdare, başka bir idareden kendisine resmi yazışma kapsamında iletilen ve e-Yazışma Teknik Rehberinde tanımlanan kurallara uygun şekilde hazırlanmamış bir belgeyi reddetme hakkına sahiptir. Bu durumda, kendisine iletilen belgeyi reddeden idare, gönderen idareye bu durumu sebepleriyle birlikte belgenin </a:t>
            </a:r>
            <a:r>
              <a:rPr lang="tr-TR" sz="2600" b="1" dirty="0">
                <a:solidFill>
                  <a:prstClr val="black"/>
                </a:solidFill>
                <a:latin typeface="Times New Roman" panose="02020603050405020304" pitchFamily="18" charset="0"/>
                <a:cs typeface="Times New Roman" panose="02020603050405020304" pitchFamily="18" charset="0"/>
              </a:rPr>
              <a:t>kendisine ulaştığı tarihi takip eden ikinci iş gününün sonuna kadar</a:t>
            </a:r>
            <a:r>
              <a:rPr lang="tr-TR" sz="2600" dirty="0">
                <a:solidFill>
                  <a:prstClr val="black"/>
                </a:solidFill>
                <a:latin typeface="Times New Roman" panose="02020603050405020304" pitchFamily="18" charset="0"/>
                <a:cs typeface="Times New Roman" panose="02020603050405020304" pitchFamily="18" charset="0"/>
              </a:rPr>
              <a:t> bildirir</a:t>
            </a:r>
            <a:r>
              <a:rPr lang="tr-TR" sz="26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6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600" dirty="0" smtClean="0">
                <a:solidFill>
                  <a:prstClr val="black"/>
                </a:solidFill>
                <a:latin typeface="Times New Roman" panose="02020603050405020304" pitchFamily="18" charset="0"/>
                <a:cs typeface="Times New Roman" panose="02020603050405020304" pitchFamily="18" charset="0"/>
              </a:rPr>
              <a:t>Resmi </a:t>
            </a:r>
            <a:r>
              <a:rPr lang="tr-TR" sz="2600" dirty="0">
                <a:solidFill>
                  <a:prstClr val="black"/>
                </a:solidFill>
                <a:latin typeface="Times New Roman" panose="02020603050405020304" pitchFamily="18" charset="0"/>
                <a:cs typeface="Times New Roman" panose="02020603050405020304" pitchFamily="18" charset="0"/>
              </a:rPr>
              <a:t>yazışma kapsamında idare dışına gönderilen </a:t>
            </a:r>
            <a:r>
              <a:rPr lang="tr-TR" sz="2600" b="1" dirty="0">
                <a:solidFill>
                  <a:prstClr val="black"/>
                </a:solidFill>
                <a:latin typeface="Times New Roman" panose="02020603050405020304" pitchFamily="18" charset="0"/>
                <a:cs typeface="Times New Roman" panose="02020603050405020304" pitchFamily="18" charset="0"/>
              </a:rPr>
              <a:t>gizlilik derecesi taşımayan güvenli elektronik imza ile imzalanmış belgeler de gerekli hallerde elektronik olarak şifrelenir.</a:t>
            </a:r>
            <a:r>
              <a:rPr lang="tr-TR" sz="26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2439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r>
              <a:rPr lang="tr-TR" sz="2800" b="1" dirty="0" smtClean="0">
                <a:solidFill>
                  <a:srgbClr val="FF0000"/>
                </a:solidFill>
                <a:latin typeface="Calibri"/>
                <a:ea typeface="+mn-ea"/>
                <a:cs typeface="+mn-cs"/>
              </a:rPr>
              <a:t>BELGENİN ELEKTRONİK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739209"/>
            <a:ext cx="9144000" cy="4493538"/>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İdare, </a:t>
            </a:r>
            <a:r>
              <a:rPr lang="tr-TR" sz="2200" dirty="0">
                <a:solidFill>
                  <a:prstClr val="black"/>
                </a:solidFill>
                <a:latin typeface="Times New Roman" panose="02020603050405020304" pitchFamily="18" charset="0"/>
                <a:cs typeface="Times New Roman" panose="02020603050405020304" pitchFamily="18" charset="0"/>
              </a:rPr>
              <a:t>e-Yazışma Teknik Rehberinde tanımlandığı şekilde şifrelenerek kendisine gönderilen resmi yazışma kapsamındaki bir belgenin şifresini açamazsa veya belgenin şifresini açmakla birlikte belge içeriğinin e-Yazışma Teknik Rehberinde şifreleme mekanizması için tanımlanan özellikleri taşımadığını belirlerse bu belgeyi reddeder ve durumu şifreli belgenin </a:t>
            </a:r>
            <a:r>
              <a:rPr lang="tr-TR" sz="2200" b="1" dirty="0">
                <a:solidFill>
                  <a:prstClr val="black"/>
                </a:solidFill>
                <a:latin typeface="Times New Roman" panose="02020603050405020304" pitchFamily="18" charset="0"/>
                <a:cs typeface="Times New Roman" panose="02020603050405020304" pitchFamily="18" charset="0"/>
              </a:rPr>
              <a:t>kendisine ulaştığı günü takip eden ikinci iş gününün sonuna kadar, kendisine iletilen şifreli belgeyi tanımlayan bilgilerle birlikte, belgeyi gönderen idareye bildirir </a:t>
            </a:r>
            <a:r>
              <a:rPr lang="tr-TR" sz="2200" dirty="0">
                <a:solidFill>
                  <a:prstClr val="black"/>
                </a:solidFill>
                <a:latin typeface="Times New Roman" panose="02020603050405020304" pitchFamily="18" charset="0"/>
                <a:cs typeface="Times New Roman" panose="02020603050405020304" pitchFamily="18" charset="0"/>
              </a:rPr>
              <a:t>ve hem bu bildirimi hem de kendisine iletilen şifreli belgeyi kayıt altına alır. </a:t>
            </a:r>
            <a:endParaRPr lang="tr-TR" sz="22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b="1" dirty="0" smtClean="0">
                <a:solidFill>
                  <a:prstClr val="black"/>
                </a:solidFill>
                <a:latin typeface="Times New Roman" panose="02020603050405020304" pitchFamily="18" charset="0"/>
                <a:cs typeface="Times New Roman" panose="02020603050405020304" pitchFamily="18" charset="0"/>
              </a:rPr>
              <a:t>İdarenin </a:t>
            </a:r>
            <a:r>
              <a:rPr lang="tr-TR" sz="2200" b="1" dirty="0">
                <a:solidFill>
                  <a:prstClr val="black"/>
                </a:solidFill>
                <a:latin typeface="Times New Roman" panose="02020603050405020304" pitchFamily="18" charset="0"/>
                <a:cs typeface="Times New Roman" panose="02020603050405020304" pitchFamily="18" charset="0"/>
              </a:rPr>
              <a:t>bildirimde bulunmaması halinde</a:t>
            </a:r>
            <a:r>
              <a:rPr lang="tr-TR" sz="2200" dirty="0">
                <a:solidFill>
                  <a:prstClr val="black"/>
                </a:solidFill>
                <a:latin typeface="Times New Roman" panose="02020603050405020304" pitchFamily="18" charset="0"/>
                <a:cs typeface="Times New Roman" panose="02020603050405020304" pitchFamily="18" charset="0"/>
              </a:rPr>
              <a:t>, gönderilen şifreli belge açılmış, içeriğine erişilmiş ve bu belgenin e-Yazışma Teknik Rehberine uygun şekilde oluşturulduğu kabul edilmiş sayılır.</a:t>
            </a:r>
          </a:p>
        </p:txBody>
      </p:sp>
    </p:spTree>
    <p:extLst>
      <p:ext uri="{BB962C8B-B14F-4D97-AF65-F5344CB8AC3E}">
        <p14:creationId xmlns:p14="http://schemas.microsoft.com/office/powerpoint/2010/main" val="38067197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r>
              <a:rPr lang="tr-TR" sz="2800" b="1" dirty="0" smtClean="0">
                <a:solidFill>
                  <a:srgbClr val="FF0000"/>
                </a:solidFill>
                <a:latin typeface="Calibri"/>
                <a:ea typeface="+mn-ea"/>
                <a:cs typeface="+mn-cs"/>
              </a:rPr>
              <a:t>BELGENİN ELEKTRONİK ORTAMDA GÖNDERİLMESİ VE ALINMASI</a:t>
            </a:r>
            <a:endParaRPr lang="tr-TR" sz="2800" b="1" dirty="0">
              <a:solidFill>
                <a:srgbClr val="FF0000"/>
              </a:solidFill>
              <a:latin typeface="Calibri"/>
              <a:ea typeface="+mn-ea"/>
              <a:cs typeface="+mn-cs"/>
            </a:endParaRPr>
          </a:p>
        </p:txBody>
      </p:sp>
      <p:sp>
        <p:nvSpPr>
          <p:cNvPr id="5" name="Dikdörtgen 4"/>
          <p:cNvSpPr/>
          <p:nvPr/>
        </p:nvSpPr>
        <p:spPr>
          <a:xfrm>
            <a:off x="0" y="1739209"/>
            <a:ext cx="9144000" cy="3785652"/>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400" dirty="0">
                <a:solidFill>
                  <a:prstClr val="black"/>
                </a:solidFill>
                <a:latin typeface="Times New Roman" panose="02020603050405020304" pitchFamily="18" charset="0"/>
                <a:cs typeface="Times New Roman" panose="02020603050405020304" pitchFamily="18" charset="0"/>
              </a:rPr>
              <a:t>Güvenli elektronik imzalı belgelerin gönderilmesi ve alınması işlemlerinin </a:t>
            </a:r>
            <a:r>
              <a:rPr lang="tr-TR" sz="2400" b="1" dirty="0">
                <a:solidFill>
                  <a:prstClr val="black"/>
                </a:solidFill>
                <a:latin typeface="Times New Roman" panose="02020603050405020304" pitchFamily="18" charset="0"/>
                <a:cs typeface="Times New Roman" panose="02020603050405020304" pitchFamily="18" charset="0"/>
              </a:rPr>
              <a:t>ilgili mevzuatla yetki verilmiş üçüncü bir taraf aracılığıyla kayıt altına alınarak yapılması esastır. </a:t>
            </a:r>
            <a:r>
              <a:rPr lang="tr-TR" sz="2400" dirty="0">
                <a:solidFill>
                  <a:prstClr val="black"/>
                </a:solidFill>
                <a:latin typeface="Times New Roman" panose="02020603050405020304" pitchFamily="18" charset="0"/>
                <a:cs typeface="Times New Roman" panose="02020603050405020304" pitchFamily="18" charset="0"/>
              </a:rPr>
              <a:t>Ancak, idareler arasında güvenli elektronik imzalı belgelerin gönderilmesi ve alınması işlemleri, taraflarca yapılacak anlaşmalar çerçevesinde ve kayıt altına alınmak kaydıyla başka bir iletim mekanizmasıyla da yapılabilir</a:t>
            </a:r>
            <a:r>
              <a:rPr lang="tr-TR" sz="2400" dirty="0" smtClean="0">
                <a:solidFill>
                  <a:prstClr val="black"/>
                </a:solidFill>
                <a:latin typeface="Times New Roman" panose="02020603050405020304" pitchFamily="18" charset="0"/>
                <a:cs typeface="Times New Roman" panose="02020603050405020304" pitchFamily="18" charset="0"/>
              </a:rPr>
              <a:t>.</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b="1" dirty="0" smtClean="0">
                <a:solidFill>
                  <a:prstClr val="black"/>
                </a:solidFill>
                <a:latin typeface="Times New Roman" panose="02020603050405020304" pitchFamily="18" charset="0"/>
                <a:cs typeface="Times New Roman" panose="02020603050405020304" pitchFamily="18" charset="0"/>
              </a:rPr>
              <a:t>EBYS </a:t>
            </a:r>
            <a:r>
              <a:rPr lang="tr-TR" sz="2400" b="1" dirty="0">
                <a:solidFill>
                  <a:prstClr val="black"/>
                </a:solidFill>
                <a:latin typeface="Times New Roman" panose="02020603050405020304" pitchFamily="18" charset="0"/>
                <a:cs typeface="Times New Roman" panose="02020603050405020304" pitchFamily="18" charset="0"/>
              </a:rPr>
              <a:t>kurulmamış olan idarelere gönderilen güvenli elektronik imzalı belgelerin </a:t>
            </a:r>
            <a:r>
              <a:rPr lang="tr-TR" sz="2400" b="1" dirty="0" smtClean="0">
                <a:solidFill>
                  <a:prstClr val="black"/>
                </a:solidFill>
                <a:latin typeface="Times New Roman" panose="02020603050405020304" pitchFamily="18" charset="0"/>
                <a:cs typeface="Times New Roman" panose="02020603050405020304" pitchFamily="18" charset="0"/>
              </a:rPr>
              <a:t>alınmasında, </a:t>
            </a:r>
            <a:r>
              <a:rPr lang="tr-TR" sz="2400" dirty="0">
                <a:solidFill>
                  <a:prstClr val="black"/>
                </a:solidFill>
                <a:latin typeface="Times New Roman" panose="02020603050405020304" pitchFamily="18" charset="0"/>
                <a:cs typeface="Times New Roman" panose="02020603050405020304" pitchFamily="18" charset="0"/>
              </a:rPr>
              <a:t>muhatap idare tarafından imza doğrulaması yapıldıktan </a:t>
            </a:r>
            <a:r>
              <a:rPr lang="tr-TR" sz="2400" dirty="0" smtClean="0">
                <a:solidFill>
                  <a:prstClr val="black"/>
                </a:solidFill>
                <a:latin typeface="Times New Roman" panose="02020603050405020304" pitchFamily="18" charset="0"/>
                <a:cs typeface="Times New Roman" panose="02020603050405020304" pitchFamily="18" charset="0"/>
              </a:rPr>
              <a:t>sonra, çıktısı </a:t>
            </a:r>
            <a:r>
              <a:rPr lang="tr-TR" sz="2400" dirty="0">
                <a:solidFill>
                  <a:prstClr val="black"/>
                </a:solidFill>
                <a:latin typeface="Times New Roman" panose="02020603050405020304" pitchFamily="18" charset="0"/>
                <a:cs typeface="Times New Roman" panose="02020603050405020304" pitchFamily="18" charset="0"/>
              </a:rPr>
              <a:t>alınarak işleme konulur.</a:t>
            </a:r>
          </a:p>
        </p:txBody>
      </p:sp>
    </p:spTree>
    <p:extLst>
      <p:ext uri="{BB962C8B-B14F-4D97-AF65-F5344CB8AC3E}">
        <p14:creationId xmlns:p14="http://schemas.microsoft.com/office/powerpoint/2010/main" val="3557140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r>
              <a:rPr lang="tr-TR" sz="2800" b="1" dirty="0" smtClean="0">
                <a:solidFill>
                  <a:srgbClr val="FF0000"/>
                </a:solidFill>
                <a:latin typeface="Calibri"/>
                <a:ea typeface="+mn-ea"/>
                <a:cs typeface="+mn-cs"/>
              </a:rPr>
              <a:t>BELGENİN İADE EDİLMESİ</a:t>
            </a:r>
            <a:endParaRPr lang="tr-TR" sz="2800" b="1" dirty="0">
              <a:solidFill>
                <a:srgbClr val="FF0000"/>
              </a:solidFill>
              <a:latin typeface="Calibri"/>
              <a:ea typeface="+mn-ea"/>
              <a:cs typeface="+mn-cs"/>
            </a:endParaRPr>
          </a:p>
        </p:txBody>
      </p:sp>
      <p:sp>
        <p:nvSpPr>
          <p:cNvPr id="5" name="Dikdörtgen 4"/>
          <p:cNvSpPr/>
          <p:nvPr/>
        </p:nvSpPr>
        <p:spPr>
          <a:xfrm>
            <a:off x="0" y="1739209"/>
            <a:ext cx="9144000" cy="4154984"/>
          </a:xfrm>
          <a:prstGeom prst="rect">
            <a:avLst/>
          </a:prstGeom>
        </p:spPr>
        <p:txBody>
          <a:bodyPr wrap="square">
            <a:spAutoFit/>
          </a:bodyPr>
          <a:lstStyle/>
          <a:p>
            <a:pPr marL="457200" lvl="0" indent="-457200" algn="just" eaLnBrk="1" fontAlgn="auto" hangingPunct="1">
              <a:spcBef>
                <a:spcPts val="0"/>
              </a:spcBef>
              <a:spcAft>
                <a:spcPts val="0"/>
              </a:spcAft>
              <a:buFont typeface="Wingdings" panose="05000000000000000000" pitchFamily="2" charset="2"/>
              <a:buChar char="v"/>
            </a:pPr>
            <a:r>
              <a:rPr lang="tr-TR" sz="2400" b="1" dirty="0">
                <a:solidFill>
                  <a:prstClr val="black"/>
                </a:solidFill>
                <a:latin typeface="Times New Roman" panose="02020603050405020304" pitchFamily="18" charset="0"/>
                <a:cs typeface="Times New Roman" panose="02020603050405020304" pitchFamily="18" charset="0"/>
              </a:rPr>
              <a:t>İ</a:t>
            </a:r>
            <a:r>
              <a:rPr lang="tr-TR" sz="2400" b="1" dirty="0" smtClean="0">
                <a:solidFill>
                  <a:prstClr val="black"/>
                </a:solidFill>
                <a:latin typeface="Times New Roman" panose="02020603050405020304" pitchFamily="18" charset="0"/>
                <a:cs typeface="Times New Roman" panose="02020603050405020304" pitchFamily="18" charset="0"/>
              </a:rPr>
              <a:t>dareye </a:t>
            </a:r>
            <a:r>
              <a:rPr lang="tr-TR" sz="2400" b="1" dirty="0">
                <a:solidFill>
                  <a:prstClr val="black"/>
                </a:solidFill>
                <a:latin typeface="Times New Roman" panose="02020603050405020304" pitchFamily="18" charset="0"/>
                <a:cs typeface="Times New Roman" panose="02020603050405020304" pitchFamily="18" charset="0"/>
              </a:rPr>
              <a:t>muhatabı olmadığı halde fiziksel ortamda gelen bir belge, </a:t>
            </a:r>
            <a:r>
              <a:rPr lang="tr-TR" sz="2400" u="sng" dirty="0">
                <a:solidFill>
                  <a:prstClr val="black"/>
                </a:solidFill>
                <a:latin typeface="Times New Roman" panose="02020603050405020304" pitchFamily="18" charset="0"/>
                <a:cs typeface="Times New Roman" panose="02020603050405020304" pitchFamily="18" charset="0"/>
              </a:rPr>
              <a:t>asıl muhatabı anlaşılamıyorsa </a:t>
            </a:r>
            <a:r>
              <a:rPr lang="tr-TR" sz="2400" dirty="0">
                <a:solidFill>
                  <a:prstClr val="black"/>
                </a:solidFill>
                <a:latin typeface="Times New Roman" panose="02020603050405020304" pitchFamily="18" charset="0"/>
                <a:cs typeface="Times New Roman" panose="02020603050405020304" pitchFamily="18" charset="0"/>
              </a:rPr>
              <a:t>gönderene iade edilir. Ancak, </a:t>
            </a:r>
            <a:r>
              <a:rPr lang="tr-TR" sz="2400" u="sng" dirty="0">
                <a:solidFill>
                  <a:prstClr val="black"/>
                </a:solidFill>
                <a:latin typeface="Times New Roman" panose="02020603050405020304" pitchFamily="18" charset="0"/>
                <a:cs typeface="Times New Roman" panose="02020603050405020304" pitchFamily="18" charset="0"/>
              </a:rPr>
              <a:t>asıl muhatabın açıkça belli olması durumunda</a:t>
            </a:r>
            <a:r>
              <a:rPr lang="tr-TR" sz="2400" dirty="0">
                <a:solidFill>
                  <a:prstClr val="black"/>
                </a:solidFill>
                <a:latin typeface="Times New Roman" panose="02020603050405020304" pitchFamily="18" charset="0"/>
                <a:cs typeface="Times New Roman" panose="02020603050405020304" pitchFamily="18" charset="0"/>
              </a:rPr>
              <a:t>, gerektiğinde belgenin bir sureti alınarak, aslı muhatabına gönderilir ve belgeyi gönderene de bilgi </a:t>
            </a:r>
            <a:r>
              <a:rPr lang="tr-TR" sz="2400" dirty="0" smtClean="0">
                <a:solidFill>
                  <a:prstClr val="black"/>
                </a:solidFill>
                <a:latin typeface="Times New Roman" panose="02020603050405020304" pitchFamily="18" charset="0"/>
                <a:cs typeface="Times New Roman" panose="02020603050405020304" pitchFamily="18" charset="0"/>
              </a:rPr>
              <a:t>verilir.</a:t>
            </a:r>
          </a:p>
          <a:p>
            <a:pPr marL="457200" lvl="0" indent="-4572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457200" lvl="0" indent="-457200" algn="just" eaLnBrk="1" fontAlgn="auto" hangingPunct="1">
              <a:spcBef>
                <a:spcPts val="0"/>
              </a:spcBef>
              <a:spcAft>
                <a:spcPts val="0"/>
              </a:spcAft>
              <a:buFont typeface="Wingdings" panose="05000000000000000000" pitchFamily="2" charset="2"/>
              <a:buChar char="v"/>
            </a:pPr>
            <a:r>
              <a:rPr lang="tr-TR" sz="2400" b="1" dirty="0" smtClean="0">
                <a:solidFill>
                  <a:prstClr val="black"/>
                </a:solidFill>
                <a:latin typeface="Times New Roman" panose="02020603050405020304" pitchFamily="18" charset="0"/>
                <a:cs typeface="Times New Roman" panose="02020603050405020304" pitchFamily="18" charset="0"/>
              </a:rPr>
              <a:t>İdareye </a:t>
            </a:r>
            <a:r>
              <a:rPr lang="tr-TR" sz="2400" b="1" dirty="0">
                <a:solidFill>
                  <a:prstClr val="black"/>
                </a:solidFill>
                <a:latin typeface="Times New Roman" panose="02020603050405020304" pitchFamily="18" charset="0"/>
                <a:cs typeface="Times New Roman" panose="02020603050405020304" pitchFamily="18" charset="0"/>
              </a:rPr>
              <a:t>muhatabı olmadığı halde güvenli elektronik imza ile imzalanarak elektronik ortamda bir belge gelmesi durumunda, </a:t>
            </a:r>
            <a:r>
              <a:rPr lang="tr-TR" sz="2400" dirty="0">
                <a:solidFill>
                  <a:prstClr val="black"/>
                </a:solidFill>
                <a:latin typeface="Times New Roman" panose="02020603050405020304" pitchFamily="18" charset="0"/>
                <a:cs typeface="Times New Roman" panose="02020603050405020304" pitchFamily="18" charset="0"/>
              </a:rPr>
              <a:t>belgenin muhatabı olunmadığı bilgisi ve söz konusu belgeye ilişkin tanımlayıcı bilgiler </a:t>
            </a:r>
            <a:r>
              <a:rPr lang="tr-TR" sz="2400" b="1" dirty="0">
                <a:solidFill>
                  <a:prstClr val="black"/>
                </a:solidFill>
                <a:latin typeface="Times New Roman" panose="02020603050405020304" pitchFamily="18" charset="0"/>
                <a:cs typeface="Times New Roman" panose="02020603050405020304" pitchFamily="18" charset="0"/>
              </a:rPr>
              <a:t>gönderene elektronik ortamda iletilir. </a:t>
            </a:r>
            <a:r>
              <a:rPr lang="tr-TR" sz="2400" dirty="0">
                <a:solidFill>
                  <a:prstClr val="black"/>
                </a:solidFill>
                <a:latin typeface="Times New Roman" panose="02020603050405020304" pitchFamily="18" charset="0"/>
                <a:cs typeface="Times New Roman" panose="02020603050405020304" pitchFamily="18" charset="0"/>
              </a:rPr>
              <a:t>Bu durumda belgenin bir kopyası elektronik ortamda muhafaza edilir.</a:t>
            </a:r>
          </a:p>
        </p:txBody>
      </p:sp>
    </p:spTree>
    <p:extLst>
      <p:ext uri="{BB962C8B-B14F-4D97-AF65-F5344CB8AC3E}">
        <p14:creationId xmlns:p14="http://schemas.microsoft.com/office/powerpoint/2010/main" val="13305447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r>
              <a:rPr lang="tr-TR" sz="2400" b="1" dirty="0" smtClean="0">
                <a:solidFill>
                  <a:srgbClr val="FF0000"/>
                </a:solidFill>
                <a:latin typeface="Times New Roman" panose="02020603050405020304" pitchFamily="18" charset="0"/>
                <a:ea typeface="+mn-ea"/>
                <a:cs typeface="Times New Roman" panose="02020603050405020304" pitchFamily="18" charset="0"/>
              </a:rPr>
              <a:t>GÖRÜŞ, BİLGİ VE BELGE TALEPLERİNDE SÜRE</a:t>
            </a:r>
            <a:endParaRPr lang="tr-TR" sz="24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0" y="1739209"/>
            <a:ext cx="9144000" cy="4832092"/>
          </a:xfrm>
          <a:prstGeom prst="rect">
            <a:avLst/>
          </a:prstGeom>
        </p:spPr>
        <p:txBody>
          <a:bodyPr wrap="square">
            <a:spAutoFit/>
          </a:bodyPr>
          <a:lstStyle/>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İdare içi ve idare dışı görüş, bilgi ve belge talep yazıları </a:t>
            </a:r>
            <a:r>
              <a:rPr lang="tr-TR" sz="2200" b="1" dirty="0" smtClean="0">
                <a:solidFill>
                  <a:prstClr val="black"/>
                </a:solidFill>
                <a:latin typeface="Times New Roman" panose="02020603050405020304" pitchFamily="18" charset="0"/>
                <a:cs typeface="Times New Roman" panose="02020603050405020304" pitchFamily="18" charset="0"/>
              </a:rPr>
              <a:t>günlü yazılır. </a:t>
            </a:r>
            <a:r>
              <a:rPr lang="tr-TR" sz="2200" dirty="0" smtClean="0">
                <a:solidFill>
                  <a:prstClr val="black"/>
                </a:solidFill>
                <a:latin typeface="Times New Roman" panose="02020603050405020304" pitchFamily="18" charset="0"/>
                <a:cs typeface="Times New Roman" panose="02020603050405020304" pitchFamily="18" charset="0"/>
              </a:rPr>
              <a:t>İdareler, ilgili mevzuattaki özel hükümler saklı kalmak kaydıyla, </a:t>
            </a:r>
            <a:r>
              <a:rPr lang="tr-TR" sz="2200" b="1" u="sng" dirty="0" smtClean="0">
                <a:solidFill>
                  <a:prstClr val="black"/>
                </a:solidFill>
                <a:latin typeface="Times New Roman" panose="02020603050405020304" pitchFamily="18" charset="0"/>
                <a:cs typeface="Times New Roman" panose="02020603050405020304" pitchFamily="18" charset="0"/>
              </a:rPr>
              <a:t>süre belirtilmeyen belge taleplerin</a:t>
            </a:r>
            <a:r>
              <a:rPr lang="tr-TR" sz="2200" b="1" dirty="0" smtClean="0">
                <a:solidFill>
                  <a:prstClr val="black"/>
                </a:solidFill>
                <a:latin typeface="Times New Roman" panose="02020603050405020304" pitchFamily="18" charset="0"/>
                <a:cs typeface="Times New Roman" panose="02020603050405020304" pitchFamily="18" charset="0"/>
              </a:rPr>
              <a:t>i talebin kendilerine ulaşmasından itibaren en geç beş iş günü</a:t>
            </a:r>
            <a:r>
              <a:rPr lang="tr-TR" sz="2200" dirty="0" smtClean="0">
                <a:solidFill>
                  <a:prstClr val="black"/>
                </a:solidFill>
                <a:latin typeface="Times New Roman" panose="02020603050405020304" pitchFamily="18" charset="0"/>
                <a:cs typeface="Times New Roman" panose="02020603050405020304" pitchFamily="18" charset="0"/>
              </a:rPr>
              <a:t>; </a:t>
            </a:r>
            <a:r>
              <a:rPr lang="tr-TR" sz="2200" b="1" u="sng" dirty="0" smtClean="0">
                <a:solidFill>
                  <a:prstClr val="black"/>
                </a:solidFill>
                <a:latin typeface="Times New Roman" panose="02020603050405020304" pitchFamily="18" charset="0"/>
                <a:cs typeface="Times New Roman" panose="02020603050405020304" pitchFamily="18" charset="0"/>
              </a:rPr>
              <a:t>süre belirtilmeyen bilgi ve görüş taleplerini ise</a:t>
            </a:r>
            <a:r>
              <a:rPr lang="tr-TR" sz="2200" b="1" dirty="0" smtClean="0">
                <a:solidFill>
                  <a:prstClr val="black"/>
                </a:solidFill>
                <a:latin typeface="Times New Roman" panose="02020603050405020304" pitchFamily="18" charset="0"/>
                <a:cs typeface="Times New Roman" panose="02020603050405020304" pitchFamily="18" charset="0"/>
              </a:rPr>
              <a:t> talebin kendilerine ulaşmasından itibaren en geç </a:t>
            </a:r>
            <a:r>
              <a:rPr lang="tr-TR" sz="2200" b="1" dirty="0" err="1" smtClean="0">
                <a:solidFill>
                  <a:prstClr val="black"/>
                </a:solidFill>
                <a:latin typeface="Times New Roman" panose="02020603050405020304" pitchFamily="18" charset="0"/>
                <a:cs typeface="Times New Roman" panose="02020603050405020304" pitchFamily="18" charset="0"/>
              </a:rPr>
              <a:t>onbeş</a:t>
            </a:r>
            <a:r>
              <a:rPr lang="tr-TR" sz="2200" b="1" dirty="0" smtClean="0">
                <a:solidFill>
                  <a:prstClr val="black"/>
                </a:solidFill>
                <a:latin typeface="Times New Roman" panose="02020603050405020304" pitchFamily="18" charset="0"/>
                <a:cs typeface="Times New Roman" panose="02020603050405020304" pitchFamily="18" charset="0"/>
              </a:rPr>
              <a:t> iş günü içinde yerine getirir.</a:t>
            </a:r>
            <a:r>
              <a:rPr lang="tr-TR" sz="2200" dirty="0" smtClean="0">
                <a:solidFill>
                  <a:prstClr val="black"/>
                </a:solidFill>
                <a:latin typeface="Times New Roman" panose="02020603050405020304" pitchFamily="18" charset="0"/>
                <a:cs typeface="Times New Roman" panose="02020603050405020304" pitchFamily="18" charset="0"/>
              </a:rPr>
              <a:t> </a:t>
            </a: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Talebin ulaştığı tarih, </a:t>
            </a:r>
            <a:r>
              <a:rPr lang="tr-TR" sz="2200" b="1" dirty="0" smtClean="0">
                <a:solidFill>
                  <a:prstClr val="black"/>
                </a:solidFill>
                <a:latin typeface="Times New Roman" panose="02020603050405020304" pitchFamily="18" charset="0"/>
                <a:cs typeface="Times New Roman" panose="02020603050405020304" pitchFamily="18" charset="0"/>
              </a:rPr>
              <a:t>fiziki ortamda gelen talepler için </a:t>
            </a:r>
            <a:r>
              <a:rPr lang="tr-TR" sz="2200" dirty="0" smtClean="0">
                <a:solidFill>
                  <a:prstClr val="black"/>
                </a:solidFill>
                <a:latin typeface="Times New Roman" panose="02020603050405020304" pitchFamily="18" charset="0"/>
                <a:cs typeface="Times New Roman" panose="02020603050405020304" pitchFamily="18" charset="0"/>
              </a:rPr>
              <a:t>ilgili yazının idarenin </a:t>
            </a:r>
            <a:r>
              <a:rPr lang="tr-TR" sz="2200" b="1" dirty="0" smtClean="0">
                <a:solidFill>
                  <a:prstClr val="black"/>
                </a:solidFill>
                <a:latin typeface="Times New Roman" panose="02020603050405020304" pitchFamily="18" charset="0"/>
                <a:cs typeface="Times New Roman" panose="02020603050405020304" pitchFamily="18" charset="0"/>
              </a:rPr>
              <a:t>genel evrak kayıtlarına girdiği zamanı</a:t>
            </a:r>
            <a:r>
              <a:rPr lang="tr-TR" sz="2200" dirty="0" smtClean="0">
                <a:solidFill>
                  <a:prstClr val="black"/>
                </a:solidFill>
                <a:latin typeface="Times New Roman" panose="02020603050405020304" pitchFamily="18" charset="0"/>
                <a:cs typeface="Times New Roman" panose="02020603050405020304" pitchFamily="18" charset="0"/>
              </a:rPr>
              <a:t>; </a:t>
            </a:r>
            <a:r>
              <a:rPr lang="tr-TR" sz="2200" b="1" dirty="0" smtClean="0">
                <a:solidFill>
                  <a:prstClr val="black"/>
                </a:solidFill>
                <a:latin typeface="Times New Roman" panose="02020603050405020304" pitchFamily="18" charset="0"/>
                <a:cs typeface="Times New Roman" panose="02020603050405020304" pitchFamily="18" charset="0"/>
              </a:rPr>
              <a:t>elektronik ortamda gelen talepler için </a:t>
            </a:r>
            <a:r>
              <a:rPr lang="tr-TR" sz="2200" dirty="0" smtClean="0">
                <a:solidFill>
                  <a:prstClr val="black"/>
                </a:solidFill>
                <a:latin typeface="Times New Roman" panose="02020603050405020304" pitchFamily="18" charset="0"/>
                <a:cs typeface="Times New Roman" panose="02020603050405020304" pitchFamily="18" charset="0"/>
              </a:rPr>
              <a:t>ise talep yazısının </a:t>
            </a:r>
            <a:r>
              <a:rPr lang="tr-TR" sz="2200" b="1" dirty="0" err="1" smtClean="0">
                <a:solidFill>
                  <a:prstClr val="black"/>
                </a:solidFill>
                <a:latin typeface="Times New Roman" panose="02020603050405020304" pitchFamily="18" charset="0"/>
                <a:cs typeface="Times New Roman" panose="02020603050405020304" pitchFamily="18" charset="0"/>
              </a:rPr>
              <a:t>EBYS'ye</a:t>
            </a:r>
            <a:r>
              <a:rPr lang="tr-TR" sz="2200" b="1" dirty="0" smtClean="0">
                <a:solidFill>
                  <a:prstClr val="black"/>
                </a:solidFill>
                <a:latin typeface="Times New Roman" panose="02020603050405020304" pitchFamily="18" charset="0"/>
                <a:cs typeface="Times New Roman" panose="02020603050405020304" pitchFamily="18" charset="0"/>
              </a:rPr>
              <a:t> giriş kaydının yapıldığı zamanı </a:t>
            </a:r>
            <a:r>
              <a:rPr lang="tr-TR" sz="2200" dirty="0" smtClean="0">
                <a:solidFill>
                  <a:prstClr val="black"/>
                </a:solidFill>
                <a:latin typeface="Times New Roman" panose="02020603050405020304" pitchFamily="18" charset="0"/>
                <a:cs typeface="Times New Roman" panose="02020603050405020304" pitchFamily="18" charset="0"/>
              </a:rPr>
              <a:t>ifade eder.</a:t>
            </a:r>
          </a:p>
          <a:p>
            <a:pPr lvl="0" algn="just" eaLnBrk="1" fontAlgn="auto" hangingPunct="1">
              <a:spcBef>
                <a:spcPts val="0"/>
              </a:spcBef>
              <a:spcAft>
                <a:spcPts val="0"/>
              </a:spcAft>
            </a:pPr>
            <a:endParaRPr lang="tr-TR" sz="22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200" dirty="0" smtClean="0">
                <a:solidFill>
                  <a:prstClr val="black"/>
                </a:solidFill>
                <a:latin typeface="Times New Roman" panose="02020603050405020304" pitchFamily="18" charset="0"/>
                <a:cs typeface="Times New Roman" panose="02020603050405020304" pitchFamily="18" charset="0"/>
              </a:rPr>
              <a:t>İdareler, bilgi ve görüş isteyen idareye süresi içinde ve gerekçesini bildirmek kaydıyla </a:t>
            </a:r>
            <a:r>
              <a:rPr lang="tr-TR" sz="2200" b="1" dirty="0" err="1" smtClean="0">
                <a:solidFill>
                  <a:prstClr val="black"/>
                </a:solidFill>
                <a:latin typeface="Times New Roman" panose="02020603050405020304" pitchFamily="18" charset="0"/>
                <a:cs typeface="Times New Roman" panose="02020603050405020304" pitchFamily="18" charset="0"/>
              </a:rPr>
              <a:t>onbeş</a:t>
            </a:r>
            <a:r>
              <a:rPr lang="tr-TR" sz="2200" b="1" dirty="0" smtClean="0">
                <a:solidFill>
                  <a:prstClr val="black"/>
                </a:solidFill>
                <a:latin typeface="Times New Roman" panose="02020603050405020304" pitchFamily="18" charset="0"/>
                <a:cs typeface="Times New Roman" panose="02020603050405020304" pitchFamily="18" charset="0"/>
              </a:rPr>
              <a:t> iş gününü geçmemek üzere ek süre kullanabilir.</a:t>
            </a:r>
            <a:endParaRPr lang="tr-TR" sz="2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0577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endParaRPr lang="tr-TR" sz="24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0" y="1739209"/>
            <a:ext cx="9144000" cy="5601533"/>
          </a:xfrm>
          <a:prstGeom prst="rect">
            <a:avLst/>
          </a:prstGeom>
        </p:spPr>
        <p:txBody>
          <a:bodyPr wrap="square">
            <a:spAutoFit/>
          </a:bodyPr>
          <a:lstStyle/>
          <a:p>
            <a:pPr lvl="0" algn="ctr" eaLnBrk="1" fontAlgn="auto" hangingPunct="1">
              <a:spcBef>
                <a:spcPts val="0"/>
              </a:spcBef>
              <a:spcAft>
                <a:spcPts val="0"/>
              </a:spcAft>
            </a:pPr>
            <a:r>
              <a:rPr lang="tr-TR" sz="2400" b="1" dirty="0">
                <a:solidFill>
                  <a:srgbClr val="FF0000"/>
                </a:solidFill>
                <a:latin typeface="Times New Roman" panose="02020603050405020304" pitchFamily="18" charset="0"/>
                <a:cs typeface="Times New Roman" panose="02020603050405020304" pitchFamily="18" charset="0"/>
              </a:rPr>
              <a:t>TEKİT YAZISI YAZILMASI</a:t>
            </a:r>
          </a:p>
          <a:p>
            <a:pPr lvl="0" algn="just" eaLnBrk="1" fontAlgn="auto" hangingPunct="1">
              <a:spcBef>
                <a:spcPts val="0"/>
              </a:spcBef>
              <a:spcAft>
                <a:spcPts val="0"/>
              </a:spcAft>
            </a:pPr>
            <a:endParaRPr lang="tr-TR" sz="2400" b="1"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b="1" dirty="0" smtClean="0">
                <a:solidFill>
                  <a:prstClr val="black"/>
                </a:solidFill>
                <a:latin typeface="Times New Roman" panose="02020603050405020304" pitchFamily="18" charset="0"/>
                <a:cs typeface="Times New Roman" panose="02020603050405020304" pitchFamily="18" charset="0"/>
              </a:rPr>
              <a:t>Belgeye </a:t>
            </a:r>
            <a:r>
              <a:rPr lang="tr-TR" sz="2400" b="1" dirty="0">
                <a:solidFill>
                  <a:prstClr val="black"/>
                </a:solidFill>
                <a:latin typeface="Times New Roman" panose="02020603050405020304" pitchFamily="18" charset="0"/>
                <a:cs typeface="Times New Roman" panose="02020603050405020304" pitchFamily="18" charset="0"/>
              </a:rPr>
              <a:t>süresi içinde cevap verilmemesi durumunda </a:t>
            </a:r>
            <a:r>
              <a:rPr lang="tr-TR" sz="2400" dirty="0">
                <a:solidFill>
                  <a:prstClr val="black"/>
                </a:solidFill>
                <a:latin typeface="Times New Roman" panose="02020603050405020304" pitchFamily="18" charset="0"/>
                <a:cs typeface="Times New Roman" panose="02020603050405020304" pitchFamily="18" charset="0"/>
              </a:rPr>
              <a:t>muhataba tekit yazısı </a:t>
            </a:r>
            <a:r>
              <a:rPr lang="tr-TR" sz="2400" dirty="0" smtClean="0">
                <a:solidFill>
                  <a:prstClr val="black"/>
                </a:solidFill>
                <a:latin typeface="Times New Roman" panose="02020603050405020304" pitchFamily="18" charset="0"/>
                <a:cs typeface="Times New Roman" panose="02020603050405020304" pitchFamily="18" charset="0"/>
              </a:rPr>
              <a:t>yazılabilir.</a:t>
            </a:r>
          </a:p>
          <a:p>
            <a:pPr lvl="0" algn="just" eaLnBrk="1" fontAlgn="auto" hangingPunct="1">
              <a:spcBef>
                <a:spcPts val="0"/>
              </a:spcBef>
              <a:spcAft>
                <a:spcPts val="0"/>
              </a:spcAft>
            </a:pPr>
            <a:endParaRPr lang="tr-TR" sz="2400" dirty="0" smtClean="0">
              <a:solidFill>
                <a:prstClr val="black"/>
              </a:solidFill>
              <a:latin typeface="Times New Roman" panose="02020603050405020304" pitchFamily="18" charset="0"/>
              <a:cs typeface="Times New Roman" panose="02020603050405020304" pitchFamily="18" charset="0"/>
            </a:endParaRPr>
          </a:p>
          <a:p>
            <a:pPr lvl="0" algn="ctr" eaLnBrk="1" fontAlgn="auto" hangingPunct="1">
              <a:spcBef>
                <a:spcPts val="0"/>
              </a:spcBef>
              <a:spcAft>
                <a:spcPts val="0"/>
              </a:spcAft>
            </a:pPr>
            <a:r>
              <a:rPr lang="tr-TR" sz="2400" b="1" dirty="0" smtClean="0">
                <a:solidFill>
                  <a:srgbClr val="FF0000"/>
                </a:solidFill>
                <a:latin typeface="Times New Roman" panose="02020603050405020304" pitchFamily="18" charset="0"/>
                <a:cs typeface="Times New Roman" panose="02020603050405020304" pitchFamily="18" charset="0"/>
              </a:rPr>
              <a:t>UYGUN YAZILMAYAN BELGELER</a:t>
            </a:r>
          </a:p>
          <a:p>
            <a:pPr lvl="0" algn="ctr" eaLnBrk="1" fontAlgn="auto" hangingPunct="1">
              <a:spcBef>
                <a:spcPts val="0"/>
              </a:spcBef>
              <a:spcAft>
                <a:spcPts val="0"/>
              </a:spcAft>
            </a:pPr>
            <a:endParaRPr lang="tr-TR" sz="2400" dirty="0" smtClean="0">
              <a:solidFill>
                <a:srgbClr val="FF0000"/>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Bu </a:t>
            </a:r>
            <a:r>
              <a:rPr lang="tr-TR" sz="2400" dirty="0">
                <a:solidFill>
                  <a:prstClr val="black"/>
                </a:solidFill>
                <a:latin typeface="Times New Roman" panose="02020603050405020304" pitchFamily="18" charset="0"/>
                <a:cs typeface="Times New Roman" panose="02020603050405020304" pitchFamily="18" charset="0"/>
              </a:rPr>
              <a:t>Yönetmeliğe uygun olarak yazılmayan belgelere verilecek cevabi yazılarda, bu Yönetmeliğin ilgili maddeleri belirtilmek suretiyle muhatap uyarılabilir. Söz konusu durumun devam etmesi halinde, </a:t>
            </a:r>
            <a:r>
              <a:rPr lang="tr-TR" sz="2400" b="1" dirty="0">
                <a:solidFill>
                  <a:prstClr val="black"/>
                </a:solidFill>
                <a:latin typeface="Times New Roman" panose="02020603050405020304" pitchFamily="18" charset="0"/>
                <a:cs typeface="Times New Roman" panose="02020603050405020304" pitchFamily="18" charset="0"/>
              </a:rPr>
              <a:t>süreli belgeler hariç </a:t>
            </a:r>
            <a:r>
              <a:rPr lang="tr-TR" sz="2400" dirty="0">
                <a:solidFill>
                  <a:prstClr val="black"/>
                </a:solidFill>
                <a:latin typeface="Times New Roman" panose="02020603050405020304" pitchFamily="18" charset="0"/>
                <a:cs typeface="Times New Roman" panose="02020603050405020304" pitchFamily="18" charset="0"/>
              </a:rPr>
              <a:t>müteakip belgeler gerekçesi belirtilerek iade edilebilir.</a:t>
            </a:r>
          </a:p>
          <a:p>
            <a:pPr marL="342900" lvl="0" indent="-342900" algn="just" eaLnBrk="1" fontAlgn="auto" hangingPunct="1">
              <a:spcBef>
                <a:spcPts val="0"/>
              </a:spcBef>
              <a:spcAft>
                <a:spcPts val="0"/>
              </a:spcAft>
              <a:buFont typeface="Wingdings" panose="05000000000000000000" pitchFamily="2" charset="2"/>
              <a:buChar char="v"/>
            </a:pPr>
            <a:endParaRPr lang="tr-TR" sz="24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2969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endParaRPr lang="tr-TR" sz="24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0" y="1739209"/>
            <a:ext cx="9144000" cy="4124206"/>
          </a:xfrm>
          <a:prstGeom prst="rect">
            <a:avLst/>
          </a:prstGeom>
        </p:spPr>
        <p:txBody>
          <a:bodyPr wrap="square">
            <a:spAutoFit/>
          </a:bodyPr>
          <a:lstStyle/>
          <a:p>
            <a:pPr lvl="0" algn="ctr" eaLnBrk="1" fontAlgn="auto" hangingPunct="1">
              <a:spcBef>
                <a:spcPts val="0"/>
              </a:spcBef>
              <a:spcAft>
                <a:spcPts val="0"/>
              </a:spcAft>
            </a:pPr>
            <a:r>
              <a:rPr lang="tr-TR" sz="2400" b="1" dirty="0" smtClean="0">
                <a:solidFill>
                  <a:srgbClr val="FF0000"/>
                </a:solidFill>
                <a:latin typeface="Times New Roman" panose="02020603050405020304" pitchFamily="18" charset="0"/>
                <a:cs typeface="Times New Roman" panose="02020603050405020304" pitchFamily="18" charset="0"/>
              </a:rPr>
              <a:t>DÜZENLEME YETKİSİ</a:t>
            </a:r>
          </a:p>
          <a:p>
            <a:pPr lvl="0" algn="just" eaLnBrk="1" fontAlgn="auto" hangingPunct="1">
              <a:spcBef>
                <a:spcPts val="0"/>
              </a:spcBef>
              <a:spcAft>
                <a:spcPts val="0"/>
              </a:spcAft>
            </a:pPr>
            <a:endParaRPr lang="tr-TR" sz="2400" b="1"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İdareler </a:t>
            </a:r>
            <a:r>
              <a:rPr lang="tr-TR" sz="2400" dirty="0">
                <a:solidFill>
                  <a:prstClr val="black"/>
                </a:solidFill>
                <a:latin typeface="Times New Roman" panose="02020603050405020304" pitchFamily="18" charset="0"/>
                <a:cs typeface="Times New Roman" panose="02020603050405020304" pitchFamily="18" charset="0"/>
              </a:rPr>
              <a:t>resmi yazışmalarla ilgili olarak </a:t>
            </a:r>
            <a:r>
              <a:rPr lang="tr-TR" sz="2400" b="1" dirty="0">
                <a:solidFill>
                  <a:prstClr val="black"/>
                </a:solidFill>
                <a:latin typeface="Times New Roman" panose="02020603050405020304" pitchFamily="18" charset="0"/>
                <a:cs typeface="Times New Roman" panose="02020603050405020304" pitchFamily="18" charset="0"/>
              </a:rPr>
              <a:t>bu Yönetmeliğe aykırı olmamak kaydıyla ek düzenleme yapabilir. </a:t>
            </a:r>
            <a:endParaRPr lang="tr-TR" sz="2400" b="1"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Bu </a:t>
            </a:r>
            <a:r>
              <a:rPr lang="tr-TR" sz="2400" dirty="0">
                <a:solidFill>
                  <a:prstClr val="black"/>
                </a:solidFill>
                <a:latin typeface="Times New Roman" panose="02020603050405020304" pitchFamily="18" charset="0"/>
                <a:cs typeface="Times New Roman" panose="02020603050405020304" pitchFamily="18" charset="0"/>
              </a:rPr>
              <a:t>Yönetmeliğin uygulanması ile ilgili olarak ortaya çıkabilecek tereddütleri gidermeye ve gerektiğinde uygulamaya yönelik esasları belirlemeye </a:t>
            </a:r>
            <a:r>
              <a:rPr lang="tr-TR" sz="2400" b="1" dirty="0">
                <a:solidFill>
                  <a:prstClr val="black"/>
                </a:solidFill>
                <a:latin typeface="Times New Roman" panose="02020603050405020304" pitchFamily="18" charset="0"/>
                <a:cs typeface="Times New Roman" panose="02020603050405020304" pitchFamily="18" charset="0"/>
              </a:rPr>
              <a:t>Başbakanlık (idareyi Geliştirme Başkanlığı) yetkilidir.</a:t>
            </a:r>
          </a:p>
          <a:p>
            <a:pPr marL="342900" lvl="0" indent="-342900" algn="just" eaLnBrk="1" fontAlgn="auto" hangingPunct="1">
              <a:spcBef>
                <a:spcPts val="0"/>
              </a:spcBef>
              <a:spcAft>
                <a:spcPts val="0"/>
              </a:spcAft>
              <a:buFont typeface="Wingdings" panose="05000000000000000000" pitchFamily="2" charset="2"/>
              <a:buChar char="v"/>
            </a:pPr>
            <a:endParaRPr lang="tr-TR" sz="2400" b="1"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1066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lvl="0" algn="ctr" eaLnBrk="1" fontAlgn="auto" hangingPunct="1">
              <a:spcBef>
                <a:spcPts val="0"/>
              </a:spcBef>
              <a:spcAft>
                <a:spcPts val="0"/>
              </a:spcAft>
            </a:pPr>
            <a:endParaRPr lang="tr-TR" sz="2400" b="1" dirty="0">
              <a:solidFill>
                <a:srgbClr val="FF0000"/>
              </a:solidFill>
              <a:latin typeface="Times New Roman" panose="02020603050405020304" pitchFamily="18" charset="0"/>
              <a:ea typeface="+mn-ea"/>
              <a:cs typeface="Times New Roman" panose="02020603050405020304" pitchFamily="18" charset="0"/>
            </a:endParaRPr>
          </a:p>
        </p:txBody>
      </p:sp>
      <p:sp>
        <p:nvSpPr>
          <p:cNvPr id="5" name="Dikdörtgen 4"/>
          <p:cNvSpPr/>
          <p:nvPr/>
        </p:nvSpPr>
        <p:spPr>
          <a:xfrm>
            <a:off x="0" y="1739209"/>
            <a:ext cx="9144000" cy="4124206"/>
          </a:xfrm>
          <a:prstGeom prst="rect">
            <a:avLst/>
          </a:prstGeom>
        </p:spPr>
        <p:txBody>
          <a:bodyPr wrap="square">
            <a:spAutoFit/>
          </a:bodyPr>
          <a:lstStyle/>
          <a:p>
            <a:pPr lvl="0" algn="ctr" eaLnBrk="1" fontAlgn="auto" hangingPunct="1">
              <a:spcBef>
                <a:spcPts val="0"/>
              </a:spcBef>
              <a:spcAft>
                <a:spcPts val="0"/>
              </a:spcAft>
            </a:pPr>
            <a:r>
              <a:rPr lang="tr-TR" sz="2400" b="1" dirty="0" smtClean="0">
                <a:solidFill>
                  <a:srgbClr val="FF0000"/>
                </a:solidFill>
                <a:latin typeface="Times New Roman" panose="02020603050405020304" pitchFamily="18" charset="0"/>
                <a:cs typeface="Times New Roman" panose="02020603050405020304" pitchFamily="18" charset="0"/>
              </a:rPr>
              <a:t>YÜRÜRLÜK</a:t>
            </a:r>
          </a:p>
          <a:p>
            <a:pPr lvl="0" algn="ctr" eaLnBrk="1" fontAlgn="auto" hangingPunct="1">
              <a:spcBef>
                <a:spcPts val="0"/>
              </a:spcBef>
              <a:spcAft>
                <a:spcPts val="0"/>
              </a:spcAft>
            </a:pPr>
            <a:endParaRPr lang="tr-TR" sz="2400" b="1" dirty="0" smtClean="0">
              <a:solidFill>
                <a:srgbClr val="FF0000"/>
              </a:solidFill>
              <a:latin typeface="Times New Roman" panose="02020603050405020304" pitchFamily="18" charset="0"/>
              <a:cs typeface="Times New Roman" panose="02020603050405020304" pitchFamily="18" charset="0"/>
            </a:endParaRPr>
          </a:p>
          <a:p>
            <a:pPr marL="342900" lvl="0" indent="-342900"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Bu </a:t>
            </a:r>
            <a:r>
              <a:rPr lang="tr-TR" sz="2400" dirty="0">
                <a:solidFill>
                  <a:prstClr val="black"/>
                </a:solidFill>
                <a:latin typeface="Times New Roman" panose="02020603050405020304" pitchFamily="18" charset="0"/>
                <a:cs typeface="Times New Roman" panose="02020603050405020304" pitchFamily="18" charset="0"/>
              </a:rPr>
              <a:t>Yönetmelik </a:t>
            </a:r>
            <a:r>
              <a:rPr lang="tr-TR" sz="2400" b="1" dirty="0">
                <a:solidFill>
                  <a:prstClr val="black"/>
                </a:solidFill>
                <a:latin typeface="Times New Roman" panose="02020603050405020304" pitchFamily="18" charset="0"/>
                <a:cs typeface="Times New Roman" panose="02020603050405020304" pitchFamily="18" charset="0"/>
              </a:rPr>
              <a:t>yayımını takip eden ayın birinci günü</a:t>
            </a:r>
            <a:r>
              <a:rPr lang="tr-TR" sz="2400" dirty="0">
                <a:solidFill>
                  <a:prstClr val="black"/>
                </a:solidFill>
                <a:latin typeface="Times New Roman" panose="02020603050405020304" pitchFamily="18" charset="0"/>
                <a:cs typeface="Times New Roman" panose="02020603050405020304" pitchFamily="18" charset="0"/>
              </a:rPr>
              <a:t> yürürlüğe </a:t>
            </a:r>
            <a:r>
              <a:rPr lang="tr-TR" sz="2400" dirty="0" smtClean="0">
                <a:solidFill>
                  <a:prstClr val="black"/>
                </a:solidFill>
                <a:latin typeface="Times New Roman" panose="02020603050405020304" pitchFamily="18" charset="0"/>
                <a:cs typeface="Times New Roman" panose="02020603050405020304" pitchFamily="18" charset="0"/>
              </a:rPr>
              <a:t>girer.</a:t>
            </a:r>
          </a:p>
          <a:p>
            <a:pPr lvl="0" algn="ctr" eaLnBrk="1" fontAlgn="auto" hangingPunct="1">
              <a:spcBef>
                <a:spcPts val="0"/>
              </a:spcBef>
              <a:spcAft>
                <a:spcPts val="0"/>
              </a:spcAft>
            </a:pPr>
            <a:endParaRPr lang="tr-TR" sz="2400" b="1" dirty="0" smtClean="0">
              <a:solidFill>
                <a:prstClr val="black"/>
              </a:solidFill>
              <a:latin typeface="Times New Roman" panose="02020603050405020304" pitchFamily="18" charset="0"/>
              <a:cs typeface="Times New Roman" panose="02020603050405020304" pitchFamily="18" charset="0"/>
            </a:endParaRPr>
          </a:p>
          <a:p>
            <a:pPr lvl="0" algn="ctr" eaLnBrk="1" fontAlgn="auto" hangingPunct="1">
              <a:spcBef>
                <a:spcPts val="0"/>
              </a:spcBef>
              <a:spcAft>
                <a:spcPts val="0"/>
              </a:spcAft>
            </a:pPr>
            <a:endParaRPr lang="tr-TR" sz="2400" b="1" dirty="0">
              <a:solidFill>
                <a:prstClr val="black"/>
              </a:solidFill>
              <a:latin typeface="Times New Roman" panose="02020603050405020304" pitchFamily="18" charset="0"/>
              <a:cs typeface="Times New Roman" panose="02020603050405020304" pitchFamily="18" charset="0"/>
            </a:endParaRPr>
          </a:p>
          <a:p>
            <a:pPr lvl="0" algn="ctr" eaLnBrk="1" fontAlgn="auto" hangingPunct="1">
              <a:spcBef>
                <a:spcPts val="0"/>
              </a:spcBef>
              <a:spcAft>
                <a:spcPts val="0"/>
              </a:spcAft>
            </a:pPr>
            <a:r>
              <a:rPr lang="tr-TR" sz="2400" b="1" dirty="0" smtClean="0">
                <a:solidFill>
                  <a:srgbClr val="FF0000"/>
                </a:solidFill>
                <a:latin typeface="Times New Roman" panose="02020603050405020304" pitchFamily="18" charset="0"/>
                <a:cs typeface="Times New Roman" panose="02020603050405020304" pitchFamily="18" charset="0"/>
              </a:rPr>
              <a:t>YÜRÜTME</a:t>
            </a:r>
          </a:p>
          <a:p>
            <a:pPr lvl="0" eaLnBrk="1" fontAlgn="auto" hangingPunct="1">
              <a:spcBef>
                <a:spcPts val="0"/>
              </a:spcBef>
              <a:spcAft>
                <a:spcPts val="0"/>
              </a:spcAft>
            </a:pPr>
            <a:endParaRPr lang="tr-TR" sz="2400" b="1" dirty="0" smtClean="0">
              <a:solidFill>
                <a:prstClr val="black"/>
              </a:solidFill>
              <a:latin typeface="Times New Roman" panose="02020603050405020304" pitchFamily="18" charset="0"/>
              <a:cs typeface="Times New Roman" panose="02020603050405020304" pitchFamily="18" charset="0"/>
            </a:endParaRPr>
          </a:p>
          <a:p>
            <a:pPr marL="342900" lvl="0" indent="-342900" eaLnBrk="1" fontAlgn="auto" hangingPunct="1">
              <a:spcBef>
                <a:spcPts val="0"/>
              </a:spcBef>
              <a:spcAft>
                <a:spcPts val="0"/>
              </a:spcAft>
              <a:buFont typeface="Wingdings" panose="05000000000000000000" pitchFamily="2" charset="2"/>
              <a:buChar char="v"/>
            </a:pPr>
            <a:r>
              <a:rPr lang="tr-TR" sz="2400" dirty="0" smtClean="0">
                <a:solidFill>
                  <a:prstClr val="black"/>
                </a:solidFill>
                <a:latin typeface="Times New Roman" panose="02020603050405020304" pitchFamily="18" charset="0"/>
                <a:cs typeface="Times New Roman" panose="02020603050405020304" pitchFamily="18" charset="0"/>
              </a:rPr>
              <a:t>Bu </a:t>
            </a:r>
            <a:r>
              <a:rPr lang="tr-TR" sz="2400" dirty="0">
                <a:solidFill>
                  <a:prstClr val="black"/>
                </a:solidFill>
                <a:latin typeface="Times New Roman" panose="02020603050405020304" pitchFamily="18" charset="0"/>
                <a:cs typeface="Times New Roman" panose="02020603050405020304" pitchFamily="18" charset="0"/>
              </a:rPr>
              <a:t>Yönetmelik hükümlerini </a:t>
            </a:r>
            <a:r>
              <a:rPr lang="tr-TR" sz="2400" b="1" dirty="0">
                <a:solidFill>
                  <a:prstClr val="black"/>
                </a:solidFill>
                <a:latin typeface="Times New Roman" panose="02020603050405020304" pitchFamily="18" charset="0"/>
                <a:cs typeface="Times New Roman" panose="02020603050405020304" pitchFamily="18" charset="0"/>
              </a:rPr>
              <a:t>Bakanlar Kurulu yürütür.</a:t>
            </a:r>
          </a:p>
          <a:p>
            <a:pPr lvl="0" algn="just"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marL="342900" lvl="0" indent="-342900" algn="just" eaLnBrk="1" fontAlgn="auto" hangingPunct="1">
              <a:spcBef>
                <a:spcPts val="0"/>
              </a:spcBef>
              <a:spcAft>
                <a:spcPts val="0"/>
              </a:spcAft>
              <a:buFont typeface="Wingdings" panose="05000000000000000000" pitchFamily="2" charset="2"/>
              <a:buChar char="v"/>
            </a:pPr>
            <a:endParaRPr lang="tr-TR"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770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Metin kutusu 3"/>
          <p:cNvSpPr txBox="1"/>
          <p:nvPr/>
        </p:nvSpPr>
        <p:spPr>
          <a:xfrm>
            <a:off x="1724056" y="1691999"/>
            <a:ext cx="5695879" cy="1569660"/>
          </a:xfrm>
          <a:prstGeom prst="rect">
            <a:avLst/>
          </a:prstGeom>
          <a:noFill/>
        </p:spPr>
        <p:txBody>
          <a:bodyPr wrap="square" rtlCol="0">
            <a:spAutoFit/>
          </a:bodyPr>
          <a:lstStyle/>
          <a:p>
            <a:pPr algn="ctr">
              <a:lnSpc>
                <a:spcPct val="150000"/>
              </a:lnSpc>
            </a:pPr>
            <a:r>
              <a:rPr lang="tr-TR" sz="3200" b="1" dirty="0" smtClean="0">
                <a:ln w="15875">
                  <a:solidFill>
                    <a:srgbClr val="C00000"/>
                  </a:solidFill>
                </a:ln>
                <a:solidFill>
                  <a:srgbClr val="002060"/>
                </a:solidFill>
                <a:latin typeface="Times New Roman" panose="02020603050405020304" pitchFamily="18" charset="0"/>
                <a:cs typeface="Times New Roman" panose="02020603050405020304" pitchFamily="18" charset="0"/>
              </a:rPr>
              <a:t>Sabırla </a:t>
            </a:r>
            <a:r>
              <a:rPr lang="tr-TR" sz="3200" b="1" dirty="0">
                <a:ln w="15875">
                  <a:solidFill>
                    <a:srgbClr val="C00000"/>
                  </a:solidFill>
                </a:ln>
                <a:solidFill>
                  <a:srgbClr val="002060"/>
                </a:solidFill>
                <a:latin typeface="Times New Roman" panose="02020603050405020304" pitchFamily="18" charset="0"/>
                <a:cs typeface="Times New Roman" panose="02020603050405020304" pitchFamily="18" charset="0"/>
              </a:rPr>
              <a:t>dinlediğiniz için teşekkür ederim</a:t>
            </a:r>
            <a:r>
              <a:rPr lang="tr-TR" sz="3200" b="1" dirty="0" smtClean="0">
                <a:ln w="15875">
                  <a:solidFill>
                    <a:srgbClr val="C00000"/>
                  </a:solidFill>
                </a:ln>
                <a:solidFill>
                  <a:srgbClr val="002060"/>
                </a:solidFill>
                <a:latin typeface="Times New Roman" panose="02020603050405020304" pitchFamily="18" charset="0"/>
                <a:cs typeface="Times New Roman" panose="02020603050405020304" pitchFamily="18" charset="0"/>
              </a:rPr>
              <a:t>…</a:t>
            </a:r>
            <a:endParaRPr lang="tr-TR" sz="4400" b="1" dirty="0">
              <a:ln w="15875">
                <a:solidFill>
                  <a:srgbClr val="002060"/>
                </a:solidFill>
              </a:ln>
              <a:solidFill>
                <a:srgbClr val="C00000"/>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2" cstate="print"/>
          <a:stretch>
            <a:fillRect/>
          </a:stretch>
        </p:blipFill>
        <p:spPr>
          <a:xfrm>
            <a:off x="3857869" y="4055743"/>
            <a:ext cx="1428255" cy="1465644"/>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 y="1895901"/>
            <a:ext cx="9144000" cy="1785104"/>
          </a:xfrm>
          <a:prstGeom prst="rect">
            <a:avLst/>
          </a:prstGeom>
          <a:noFill/>
        </p:spPr>
        <p:txBody>
          <a:bodyPr wrap="square" rtlCol="0">
            <a:spAutoFit/>
          </a:bodyPr>
          <a:lstStyle/>
          <a:p>
            <a:pPr lvl="0" algn="ctr">
              <a:lnSpc>
                <a:spcPct val="150000"/>
              </a:lnSpc>
            </a:pPr>
            <a:r>
              <a:rPr lang="tr-TR" sz="3600" b="1" dirty="0">
                <a:solidFill>
                  <a:srgbClr val="C00000"/>
                </a:solidFill>
                <a:latin typeface="Times New Roman" panose="02020603050405020304" pitchFamily="18" charset="0"/>
                <a:cs typeface="Times New Roman" panose="02020603050405020304" pitchFamily="18" charset="0"/>
              </a:rPr>
              <a:t>İSMAİL IŞIK</a:t>
            </a:r>
          </a:p>
          <a:p>
            <a:pPr lvl="0" algn="ctr"/>
            <a:endParaRPr lang="tr-TR" sz="2000" b="1" dirty="0">
              <a:solidFill>
                <a:srgbClr val="C00000"/>
              </a:solidFill>
              <a:latin typeface="Times New Roman" panose="02020603050405020304" pitchFamily="18" charset="0"/>
              <a:cs typeface="Times New Roman" panose="02020603050405020304" pitchFamily="18" charset="0"/>
            </a:endParaRPr>
          </a:p>
          <a:p>
            <a:pPr lvl="0" algn="ctr">
              <a:lnSpc>
                <a:spcPct val="150000"/>
              </a:lnSpc>
            </a:pPr>
            <a:r>
              <a:rPr lang="tr-TR" sz="2400" b="1" dirty="0">
                <a:solidFill>
                  <a:srgbClr val="C00000"/>
                </a:solidFill>
                <a:latin typeface="Times New Roman" panose="02020603050405020304" pitchFamily="18" charset="0"/>
                <a:cs typeface="Times New Roman" panose="02020603050405020304" pitchFamily="18" charset="0"/>
              </a:rPr>
              <a:t>TAPU VE KADASTRO </a:t>
            </a:r>
            <a:r>
              <a:rPr lang="tr-TR" sz="2400" b="1" dirty="0" smtClean="0">
                <a:solidFill>
                  <a:srgbClr val="C00000"/>
                </a:solidFill>
                <a:latin typeface="Times New Roman" panose="02020603050405020304" pitchFamily="18" charset="0"/>
                <a:cs typeface="Times New Roman" panose="02020603050405020304" pitchFamily="18" charset="0"/>
              </a:rPr>
              <a:t>UZMANI</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3" name="Dikdörtgen 2"/>
          <p:cNvSpPr/>
          <p:nvPr/>
        </p:nvSpPr>
        <p:spPr>
          <a:xfrm>
            <a:off x="2285996" y="5406627"/>
            <a:ext cx="4572000" cy="707886"/>
          </a:xfrm>
          <a:prstGeom prst="rect">
            <a:avLst/>
          </a:prstGeom>
        </p:spPr>
        <p:txBody>
          <a:bodyPr>
            <a:spAutoFit/>
          </a:bodyPr>
          <a:lstStyle/>
          <a:p>
            <a:pPr algn="ctr"/>
            <a:r>
              <a:rPr lang="tr-TR" sz="2000" b="1" dirty="0">
                <a:solidFill>
                  <a:srgbClr val="002060"/>
                </a:solidFill>
                <a:latin typeface="Times New Roman" panose="02020603050405020304" pitchFamily="18" charset="0"/>
                <a:cs typeface="Times New Roman" panose="02020603050405020304" pitchFamily="18" charset="0"/>
              </a:rPr>
              <a:t>TEL: 0312 551 23 02</a:t>
            </a:r>
          </a:p>
          <a:p>
            <a:pPr algn="ctr"/>
            <a:r>
              <a:rPr lang="tr-TR" sz="2000" b="1" dirty="0">
                <a:solidFill>
                  <a:srgbClr val="002060"/>
                </a:solidFill>
                <a:latin typeface="Times New Roman" panose="02020603050405020304" pitchFamily="18" charset="0"/>
                <a:cs typeface="Times New Roman" panose="02020603050405020304" pitchFamily="18" charset="0"/>
              </a:rPr>
              <a:t>E-mail: tk36050@tkgm.gov.tr</a:t>
            </a:r>
          </a:p>
        </p:txBody>
      </p:sp>
      <p:sp>
        <p:nvSpPr>
          <p:cNvPr id="6" name="Dikdörtgen 5"/>
          <p:cNvSpPr/>
          <p:nvPr/>
        </p:nvSpPr>
        <p:spPr>
          <a:xfrm>
            <a:off x="1" y="3917658"/>
            <a:ext cx="9143999" cy="1015663"/>
          </a:xfrm>
          <a:prstGeom prst="rect">
            <a:avLst/>
          </a:prstGeom>
        </p:spPr>
        <p:txBody>
          <a:bodyPr wrap="square">
            <a:spAutoFit/>
          </a:bodyPr>
          <a:lstStyle/>
          <a:p>
            <a:pPr algn="ctr">
              <a:lnSpc>
                <a:spcPct val="150000"/>
              </a:lnSpc>
            </a:pPr>
            <a:r>
              <a:rPr lang="tr-TR" sz="2000" b="1" dirty="0">
                <a:solidFill>
                  <a:srgbClr val="0070C0"/>
                </a:solidFill>
                <a:cs typeface="Arial" panose="020B0604020202020204" pitchFamily="34" charset="0"/>
              </a:rPr>
              <a:t>ARŞİV DAİRESİ BAŞKANLIĞI</a:t>
            </a:r>
          </a:p>
          <a:p>
            <a:pPr algn="ctr">
              <a:lnSpc>
                <a:spcPct val="150000"/>
              </a:lnSpc>
            </a:pPr>
            <a:r>
              <a:rPr lang="tr-TR" sz="2000" b="1" dirty="0">
                <a:solidFill>
                  <a:srgbClr val="0070C0"/>
                </a:solidFill>
                <a:cs typeface="Arial" panose="020B0604020202020204" pitchFamily="34" charset="0"/>
              </a:rPr>
              <a:t>BİLGİ BELGE YÖNETİMİ BİRİM SORUMLUSU</a:t>
            </a:r>
          </a:p>
        </p:txBody>
      </p:sp>
    </p:spTree>
    <p:extLst>
      <p:ext uri="{BB962C8B-B14F-4D97-AF65-F5344CB8AC3E}">
        <p14:creationId xmlns:p14="http://schemas.microsoft.com/office/powerpoint/2010/main" val="4113530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BAZI ÖNEMLİ TANIMLAR</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755684"/>
            <a:ext cx="9144000" cy="4832092"/>
          </a:xfrm>
          <a:prstGeom prst="rect">
            <a:avLst/>
          </a:prstGeom>
        </p:spPr>
        <p:txBody>
          <a:bodyPr wrap="square">
            <a:spAutoFit/>
          </a:bodyPr>
          <a:lstStyle/>
          <a:p>
            <a:pPr lvl="0" algn="just"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ELEKTRONİK BELGE YÖNETİM SİSTEMİ (EBYS): </a:t>
            </a:r>
            <a:r>
              <a:rPr lang="tr-TR" sz="2800" dirty="0">
                <a:solidFill>
                  <a:prstClr val="black"/>
                </a:solidFill>
                <a:latin typeface="Times New Roman" panose="02020603050405020304" pitchFamily="18" charset="0"/>
                <a:cs typeface="Times New Roman" panose="02020603050405020304" pitchFamily="18" charset="0"/>
              </a:rPr>
              <a:t>İdarelerin faaliyetlerini yerine getirirken oluşturdukları her türlü dokümantasyonun içerisinden idare faaliyetlerinin delili olabilecek belgelerin ayıklanarak bunların içerik, </a:t>
            </a:r>
            <a:r>
              <a:rPr lang="tr-TR" sz="2800" dirty="0" err="1">
                <a:solidFill>
                  <a:prstClr val="black"/>
                </a:solidFill>
                <a:latin typeface="Times New Roman" panose="02020603050405020304" pitchFamily="18" charset="0"/>
                <a:cs typeface="Times New Roman" panose="02020603050405020304" pitchFamily="18" charset="0"/>
              </a:rPr>
              <a:t>üstveri</a:t>
            </a:r>
            <a:r>
              <a:rPr lang="tr-TR" sz="2800" dirty="0">
                <a:solidFill>
                  <a:prstClr val="black"/>
                </a:solidFill>
                <a:latin typeface="Times New Roman" panose="02020603050405020304" pitchFamily="18" charset="0"/>
                <a:cs typeface="Times New Roman" panose="02020603050405020304" pitchFamily="18" charset="0"/>
              </a:rPr>
              <a:t>, format ve ilişkisel özelliklerini koruyan, belgelerin ait olduğu fonksiyon veya işlem için delil teşkil eden ve aidiyet zinciri içerisindeki yönetimini elektronik ortamda sağlayan sistemi,</a:t>
            </a:r>
          </a:p>
          <a:p>
            <a:pPr lvl="0" algn="just" eaLnBrk="1" fontAlgn="auto" hangingPunct="1">
              <a:spcBef>
                <a:spcPts val="0"/>
              </a:spcBef>
              <a:spcAft>
                <a:spcPts val="0"/>
              </a:spcAft>
            </a:pPr>
            <a:endParaRPr lang="tr-TR" sz="2800" b="1"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800" b="1" dirty="0" smtClean="0">
                <a:solidFill>
                  <a:prstClr val="black"/>
                </a:solidFill>
                <a:latin typeface="Times New Roman" panose="02020603050405020304" pitchFamily="18" charset="0"/>
                <a:cs typeface="Times New Roman" panose="02020603050405020304" pitchFamily="18" charset="0"/>
              </a:rPr>
              <a:t>ELEKTRONİK İMZA: </a:t>
            </a:r>
            <a:r>
              <a:rPr lang="tr-TR" sz="2800" dirty="0" smtClean="0">
                <a:solidFill>
                  <a:prstClr val="black"/>
                </a:solidFill>
                <a:latin typeface="Times New Roman" panose="02020603050405020304" pitchFamily="18" charset="0"/>
                <a:cs typeface="Times New Roman" panose="02020603050405020304" pitchFamily="18" charset="0"/>
              </a:rPr>
              <a:t>Başka </a:t>
            </a:r>
            <a:r>
              <a:rPr lang="tr-TR" sz="2800" dirty="0">
                <a:solidFill>
                  <a:prstClr val="black"/>
                </a:solidFill>
                <a:latin typeface="Times New Roman" panose="02020603050405020304" pitchFamily="18" charset="0"/>
                <a:cs typeface="Times New Roman" panose="02020603050405020304" pitchFamily="18" charset="0"/>
              </a:rPr>
              <a:t>bir elektronik veriye eklenen veya elektronik veriyle mantıksal bağlantısı bulunan ve kimlik doğrulama amacıyla kullanılan elektronik veriyi,</a:t>
            </a:r>
          </a:p>
        </p:txBody>
      </p:sp>
    </p:spTree>
    <p:extLst>
      <p:ext uri="{BB962C8B-B14F-4D97-AF65-F5344CB8AC3E}">
        <p14:creationId xmlns:p14="http://schemas.microsoft.com/office/powerpoint/2010/main" val="182269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2"/>
          <p:cNvSpPr txBox="1">
            <a:spLocks/>
          </p:cNvSpPr>
          <p:nvPr/>
        </p:nvSpPr>
        <p:spPr>
          <a:xfrm>
            <a:off x="0" y="1027754"/>
            <a:ext cx="9144000" cy="613650"/>
          </a:xfrm>
          <a:prstGeom prst="rect">
            <a:avLst/>
          </a:prstGeom>
        </p:spPr>
        <p:txBody>
          <a:bodyPr anchor="ctr">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tr-TR" sz="2400" b="1" dirty="0" smtClean="0">
                <a:solidFill>
                  <a:srgbClr val="C00000"/>
                </a:solidFill>
                <a:latin typeface="Times New Roman" panose="02020603050405020304" pitchFamily="18" charset="0"/>
                <a:cs typeface="Times New Roman" panose="02020603050405020304" pitchFamily="18" charset="0"/>
              </a:rPr>
              <a:t>BAZI ÖNEMLİ TANIMLAR</a:t>
            </a:r>
            <a:endParaRPr lang="tr-TR" sz="2400" b="1" dirty="0">
              <a:solidFill>
                <a:srgbClr val="C0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0" y="1566214"/>
            <a:ext cx="9144000" cy="6063198"/>
          </a:xfrm>
          <a:prstGeom prst="rect">
            <a:avLst/>
          </a:prstGeom>
        </p:spPr>
        <p:txBody>
          <a:bodyPr wrap="square">
            <a:spAutoFit/>
          </a:bodyPr>
          <a:lstStyle/>
          <a:p>
            <a:pPr lvl="0" algn="just" eaLnBrk="1" fontAlgn="auto" hangingPunct="1">
              <a:spcBef>
                <a:spcPts val="0"/>
              </a:spcBef>
              <a:spcAft>
                <a:spcPts val="0"/>
              </a:spcAft>
            </a:pPr>
            <a:r>
              <a:rPr lang="tr-TR" sz="2300" b="1" dirty="0" smtClean="0">
                <a:solidFill>
                  <a:prstClr val="black"/>
                </a:solidFill>
                <a:latin typeface="Times New Roman" panose="02020603050405020304" pitchFamily="18" charset="0"/>
                <a:cs typeface="Times New Roman" panose="02020603050405020304" pitchFamily="18" charset="0"/>
              </a:rPr>
              <a:t>GÜVENLİ ELEKTRONİK İMZA: </a:t>
            </a:r>
            <a:r>
              <a:rPr lang="tr-TR" sz="2300" dirty="0" smtClean="0">
                <a:solidFill>
                  <a:prstClr val="black"/>
                </a:solidFill>
                <a:latin typeface="Times New Roman" panose="02020603050405020304" pitchFamily="18" charset="0"/>
                <a:cs typeface="Times New Roman" panose="02020603050405020304" pitchFamily="18" charset="0"/>
              </a:rPr>
              <a:t>Münhasıran </a:t>
            </a:r>
            <a:r>
              <a:rPr lang="tr-TR" sz="2300" dirty="0">
                <a:solidFill>
                  <a:prstClr val="black"/>
                </a:solidFill>
                <a:latin typeface="Times New Roman" panose="02020603050405020304" pitchFamily="18" charset="0"/>
                <a:cs typeface="Times New Roman" panose="02020603050405020304" pitchFamily="18" charset="0"/>
              </a:rPr>
              <a:t>imza sahibine bağlı olan, sadece imza sahibinin tasarrufunda bulunan güvenli elektronik imza oluşturma aracı ile oluşturulan, nitelikli elektronik sertifikaya dayanarak imza sahibinin kimliğinin ve imzalanmış elektronik veride sonradan herhangi bir değişiklik yapılıp yapılmadığının tespitini sağlayan elektronik </a:t>
            </a:r>
            <a:r>
              <a:rPr lang="tr-TR" sz="2300" dirty="0" smtClean="0">
                <a:solidFill>
                  <a:prstClr val="black"/>
                </a:solidFill>
                <a:latin typeface="Times New Roman" panose="02020603050405020304" pitchFamily="18" charset="0"/>
                <a:cs typeface="Times New Roman" panose="02020603050405020304" pitchFamily="18" charset="0"/>
              </a:rPr>
              <a:t>imzayı,</a:t>
            </a:r>
          </a:p>
          <a:p>
            <a:pPr lvl="0" eaLnBrk="1" fontAlgn="auto" hangingPunct="1">
              <a:spcBef>
                <a:spcPts val="0"/>
              </a:spcBef>
              <a:spcAft>
                <a:spcPts val="0"/>
              </a:spcAft>
            </a:pPr>
            <a:endParaRPr lang="tr-TR" sz="2300" b="1" dirty="0" smtClean="0">
              <a:solidFill>
                <a:prstClr val="black"/>
              </a:solidFill>
              <a:latin typeface="Times New Roman" panose="02020603050405020304" pitchFamily="18" charset="0"/>
              <a:cs typeface="Times New Roman" panose="02020603050405020304" pitchFamily="18" charset="0"/>
            </a:endParaRPr>
          </a:p>
          <a:p>
            <a:pPr lvl="0" eaLnBrk="1" fontAlgn="auto" hangingPunct="1">
              <a:spcBef>
                <a:spcPts val="0"/>
              </a:spcBef>
              <a:spcAft>
                <a:spcPts val="0"/>
              </a:spcAft>
            </a:pPr>
            <a:r>
              <a:rPr lang="tr-TR" sz="2300" b="1" dirty="0" smtClean="0">
                <a:solidFill>
                  <a:prstClr val="black"/>
                </a:solidFill>
                <a:latin typeface="Times New Roman" panose="02020603050405020304" pitchFamily="18" charset="0"/>
                <a:cs typeface="Times New Roman" panose="02020603050405020304" pitchFamily="18" charset="0"/>
              </a:rPr>
              <a:t>ÜSTVERİ (METADATA): </a:t>
            </a:r>
            <a:r>
              <a:rPr lang="tr-TR" sz="2300" dirty="0" smtClean="0">
                <a:solidFill>
                  <a:prstClr val="black"/>
                </a:solidFill>
                <a:latin typeface="Times New Roman" panose="02020603050405020304" pitchFamily="18" charset="0"/>
                <a:cs typeface="Times New Roman" panose="02020603050405020304" pitchFamily="18" charset="0"/>
              </a:rPr>
              <a:t>Bir </a:t>
            </a:r>
            <a:r>
              <a:rPr lang="tr-TR" sz="2300" dirty="0">
                <a:solidFill>
                  <a:prstClr val="black"/>
                </a:solidFill>
                <a:latin typeface="Times New Roman" panose="02020603050405020304" pitchFamily="18" charset="0"/>
                <a:cs typeface="Times New Roman" panose="02020603050405020304" pitchFamily="18" charset="0"/>
              </a:rPr>
              <a:t>belgeyi tanımlayan gönderici, konu, tarih, sayı ve benzeri bilgileri</a:t>
            </a:r>
            <a:r>
              <a:rPr lang="tr-TR" sz="2300" dirty="0" smtClean="0">
                <a:solidFill>
                  <a:prstClr val="black"/>
                </a:solidFill>
                <a:latin typeface="Times New Roman" panose="02020603050405020304" pitchFamily="18" charset="0"/>
                <a:cs typeface="Times New Roman" panose="02020603050405020304" pitchFamily="18" charset="0"/>
              </a:rPr>
              <a:t>,</a:t>
            </a:r>
          </a:p>
          <a:p>
            <a:pPr lvl="0" eaLnBrk="1" fontAlgn="auto" hangingPunct="1">
              <a:spcBef>
                <a:spcPts val="0"/>
              </a:spcBef>
              <a:spcAft>
                <a:spcPts val="0"/>
              </a:spcAft>
            </a:pPr>
            <a:endParaRPr lang="tr-TR" sz="2300" dirty="0" smtClean="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r>
              <a:rPr lang="tr-TR" sz="2300" b="1" dirty="0" smtClean="0">
                <a:solidFill>
                  <a:prstClr val="black"/>
                </a:solidFill>
                <a:latin typeface="Times New Roman" panose="02020603050405020304" pitchFamily="18" charset="0"/>
                <a:cs typeface="Times New Roman" panose="02020603050405020304" pitchFamily="18" charset="0"/>
              </a:rPr>
              <a:t>ZAMAN DAMGASI: </a:t>
            </a:r>
            <a:r>
              <a:rPr lang="tr-TR" sz="2300" dirty="0" smtClean="0">
                <a:solidFill>
                  <a:prstClr val="black"/>
                </a:solidFill>
                <a:latin typeface="Times New Roman" panose="02020603050405020304" pitchFamily="18" charset="0"/>
                <a:cs typeface="Times New Roman" panose="02020603050405020304" pitchFamily="18" charset="0"/>
              </a:rPr>
              <a:t>Bir </a:t>
            </a:r>
            <a:r>
              <a:rPr lang="tr-TR" sz="2300" dirty="0">
                <a:solidFill>
                  <a:prstClr val="black"/>
                </a:solidFill>
                <a:latin typeface="Times New Roman" panose="02020603050405020304" pitchFamily="18" charset="0"/>
                <a:cs typeface="Times New Roman" panose="02020603050405020304" pitchFamily="18" charset="0"/>
              </a:rPr>
              <a:t>elektronik verinin, üretildiği, değiştirildiği, gönderildiği, alındığı ve/veya kaydedildiği zamanın tespit edilmesi amacıyla elektronik sertifika hizmet sağlayıcısı tarafından güvenli elektronik imza ile doğrulanan zaman </a:t>
            </a:r>
            <a:r>
              <a:rPr lang="tr-TR" sz="2300" dirty="0" smtClean="0">
                <a:solidFill>
                  <a:prstClr val="black"/>
                </a:solidFill>
                <a:latin typeface="Times New Roman" panose="02020603050405020304" pitchFamily="18" charset="0"/>
                <a:cs typeface="Times New Roman" panose="02020603050405020304" pitchFamily="18" charset="0"/>
              </a:rPr>
              <a:t>kaydını </a:t>
            </a:r>
            <a:r>
              <a:rPr lang="tr-TR" sz="2300" dirty="0">
                <a:solidFill>
                  <a:prstClr val="black"/>
                </a:solidFill>
                <a:latin typeface="Times New Roman" panose="02020603050405020304" pitchFamily="18" charset="0"/>
                <a:cs typeface="Times New Roman" panose="02020603050405020304" pitchFamily="18" charset="0"/>
              </a:rPr>
              <a:t>ifade eder.</a:t>
            </a:r>
          </a:p>
          <a:p>
            <a:pPr lvl="0" eaLnBrk="1" fontAlgn="auto" hangingPunct="1">
              <a:spcBef>
                <a:spcPts val="0"/>
              </a:spcBef>
              <a:spcAft>
                <a:spcPts val="0"/>
              </a:spcAft>
            </a:pPr>
            <a:endParaRPr lang="tr-TR" sz="2400" dirty="0">
              <a:solidFill>
                <a:prstClr val="black"/>
              </a:solidFill>
              <a:latin typeface="Times New Roman" panose="02020603050405020304" pitchFamily="18" charset="0"/>
              <a:cs typeface="Times New Roman" panose="02020603050405020304" pitchFamily="18" charset="0"/>
            </a:endParaRPr>
          </a:p>
          <a:p>
            <a:pPr lvl="0" algn="just" eaLnBrk="1" fontAlgn="auto" hangingPunct="1">
              <a:spcBef>
                <a:spcPts val="0"/>
              </a:spcBef>
              <a:spcAft>
                <a:spcPts val="0"/>
              </a:spcAft>
            </a:pPr>
            <a:endParaRPr lang="tr-TR"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252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Özel 6">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C00000"/>
      </a:hlink>
      <a:folHlink>
        <a:srgbClr val="C0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22721</TotalTime>
  <Words>4625</Words>
  <Application>Microsoft Office PowerPoint</Application>
  <PresentationFormat>Ekran Gösterisi (4:3)</PresentationFormat>
  <Paragraphs>349</Paragraphs>
  <Slides>79</Slides>
  <Notes>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Slayt Başlıkları</vt:lpstr>
      </vt:variant>
      <vt:variant>
        <vt:i4>79</vt:i4>
      </vt:variant>
      <vt:variant>
        <vt:lpstr>Özel Gösteriler</vt:lpstr>
      </vt:variant>
      <vt:variant>
        <vt:i4>7</vt:i4>
      </vt:variant>
    </vt:vector>
  </HeadingPairs>
  <TitlesOfParts>
    <vt:vector size="95" baseType="lpstr">
      <vt:lpstr>Arial</vt:lpstr>
      <vt:lpstr>Calibri</vt:lpstr>
      <vt:lpstr>Tahoma</vt:lpstr>
      <vt:lpstr>Times New Roman</vt:lpstr>
      <vt:lpstr>Tw Cen MT</vt:lpstr>
      <vt:lpstr>Verdana</vt:lpstr>
      <vt:lpstr>Wingdings</vt:lpstr>
      <vt:lpstr>Wingdings 2</vt:lpstr>
      <vt:lpstr>Median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Sistemİsletim</vt:lpstr>
      <vt:lpstr>SistemMerkezi</vt:lpstr>
      <vt:lpstr>AlyapiSayisallastirma</vt:lpstr>
      <vt:lpstr>Kadastro</vt:lpstr>
      <vt:lpstr>VeriPaylasim</vt:lpstr>
      <vt:lpstr>YonetimBilgiSistemi</vt:lpstr>
      <vt:lpstr>Tübitak</vt:lpstr>
    </vt:vector>
  </TitlesOfParts>
  <Manager>Dr. Kivanç Dinçer</Manager>
  <Company>TUBITAK-UEKAE/G222</Company>
  <LinksUpToDate>false</LinksUpToDate>
  <SharedDoc>false</SharedDoc>
  <HyperlinkBase>http://g222.uekae.tubitak.gov.tr/</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Bütünleşik Sosyal Yardım Hizmetleri Projesi</dc:title>
  <dc:subject>SYDGM Sn.Bakana Sunum</dc:subject>
  <dc:creator>Dr. Murat Güngör - Gülen Çelebi</dc:creator>
  <cp:keywords>SNT - BUTUNLESIK</cp:keywords>
  <dc:description>16 Nisan 2009 Fon Kurulunda Sunulmuştur</dc:description>
  <cp:lastModifiedBy>İsmail IŞIK</cp:lastModifiedBy>
  <cp:revision>3397</cp:revision>
  <cp:lastPrinted>2015-01-20T10:01:55Z</cp:lastPrinted>
  <dcterms:created xsi:type="dcterms:W3CDTF">2009-03-23T10:21:31Z</dcterms:created>
  <dcterms:modified xsi:type="dcterms:W3CDTF">2018-06-29T08:29:19Z</dcterms:modified>
</cp:coreProperties>
</file>