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FBEC159-D40E-49E3-8467-7FA1C9512062}" type="datetimeFigureOut">
              <a:rPr lang="tr-TR" smtClean="0"/>
              <a:t>7.03.2019</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0C6E430-F754-4401-B905-0F26B8E70296}" type="slidenum">
              <a:rPr lang="tr-TR" smtClean="0"/>
              <a:t>‹#›</a:t>
            </a:fld>
            <a:endParaRPr lang="tr-TR"/>
          </a:p>
        </p:txBody>
      </p:sp>
    </p:spTree>
    <p:extLst>
      <p:ext uri="{BB962C8B-B14F-4D97-AF65-F5344CB8AC3E}">
        <p14:creationId xmlns:p14="http://schemas.microsoft.com/office/powerpoint/2010/main" val="281897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0C6E430-F754-4401-B905-0F26B8E70296}" type="slidenum">
              <a:rPr lang="tr-TR" smtClean="0"/>
              <a:t>22</a:t>
            </a:fld>
            <a:endParaRPr lang="tr-TR"/>
          </a:p>
        </p:txBody>
      </p:sp>
    </p:spTree>
    <p:extLst>
      <p:ext uri="{BB962C8B-B14F-4D97-AF65-F5344CB8AC3E}">
        <p14:creationId xmlns:p14="http://schemas.microsoft.com/office/powerpoint/2010/main" val="180339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p:cNvSpPr/>
          <p:nvPr userDrawn="1"/>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7"/>
          <p:cNvSpPr/>
          <p:nvPr userDrawn="1"/>
        </p:nvSpPr>
        <p:spPr>
          <a:xfrm>
            <a:off x="0" y="737720"/>
            <a:ext cx="533400" cy="100480"/>
          </a:xfrm>
          <a:prstGeom prst="rect">
            <a:avLst/>
          </a:prstGeom>
          <a:solidFill>
            <a:srgbClr val="002F8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8"/>
          <p:cNvSpPr/>
          <p:nvPr userDrawn="1"/>
        </p:nvSpPr>
        <p:spPr>
          <a:xfrm>
            <a:off x="590550" y="747690"/>
            <a:ext cx="8553450" cy="90510"/>
          </a:xfrm>
          <a:prstGeom prst="rect">
            <a:avLst/>
          </a:prstGeom>
          <a:solidFill>
            <a:srgbClr val="E8841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20"/>
          <p:cNvSpPr/>
          <p:nvPr userDrawn="1"/>
        </p:nvSpPr>
        <p:spPr>
          <a:xfrm>
            <a:off x="1817461" y="0"/>
            <a:ext cx="5497740" cy="707886"/>
          </a:xfrm>
          <a:prstGeom prst="rect">
            <a:avLst/>
          </a:prstGeom>
          <a:noFill/>
          <a:effectLst>
            <a:outerShdw blurRad="127000" dist="330200" dir="5400000" sx="33000" sy="33000" algn="ctr" rotWithShape="0">
              <a:srgbClr val="0070C0">
                <a:alpha val="79000"/>
              </a:srgbClr>
            </a:outerShdw>
          </a:effectLst>
          <a:scene3d>
            <a:camera prst="orthographicFront"/>
            <a:lightRig rig="glow" dir="tl">
              <a:rot lat="0" lon="0" rev="5400000"/>
            </a:lightRig>
          </a:scene3d>
          <a:sp3d>
            <a:bevelB w="114300" prst="artDeco"/>
          </a:sp3d>
        </p:spPr>
        <p:txBody>
          <a:bodyPr wrap="square">
            <a:spAutoFit/>
            <a:sp3d contourW="12700">
              <a:bevelT w="25400" h="25400"/>
              <a:contourClr>
                <a:schemeClr val="accent6">
                  <a:shade val="73000"/>
                </a:schemeClr>
              </a:contourClr>
            </a:sp3d>
          </a:bodyPr>
          <a:lstStyle/>
          <a:p>
            <a:pPr algn="ctr">
              <a:defRPr/>
            </a:pPr>
            <a:r>
              <a:rPr 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cs typeface="+mn-cs"/>
              </a:rPr>
              <a:t>T.C. Çevre ve Şehircilik Bakanlığı</a:t>
            </a:r>
          </a:p>
          <a:p>
            <a:pPr algn="ctr">
              <a:defRPr/>
            </a:pPr>
            <a:r>
              <a:rPr lang="tr-TR" sz="2000" b="1" dirty="0">
                <a:ln w="11430"/>
                <a:solidFill>
                  <a:srgbClr val="003192"/>
                </a:solidFill>
                <a:effectLst>
                  <a:outerShdw blurRad="80000" dist="40000" dir="5040000" algn="tl">
                    <a:srgbClr val="000000">
                      <a:alpha val="30000"/>
                    </a:srgbClr>
                  </a:outerShdw>
                </a:effectLst>
                <a:latin typeface="Calibri" pitchFamily="34" charset="0"/>
                <a:cs typeface="+mn-cs"/>
              </a:rPr>
              <a:t>Tapu ve Kadastro Genel Müdürlüğü</a:t>
            </a:r>
            <a:endParaRPr lang="en-US" sz="2000" b="1" dirty="0">
              <a:ln w="11430"/>
              <a:solidFill>
                <a:srgbClr val="003192"/>
              </a:solidFill>
              <a:effectLst>
                <a:outerShdw blurRad="80000" dist="40000" dir="5040000" algn="tl">
                  <a:srgbClr val="000000">
                    <a:alpha val="30000"/>
                  </a:srgbClr>
                </a:outerShdw>
              </a:effectLst>
              <a:latin typeface="Calibri" pitchFamily="34" charset="0"/>
              <a:cs typeface="+mn-cs"/>
            </a:endParaRPr>
          </a:p>
        </p:txBody>
      </p:sp>
      <p:pic>
        <p:nvPicPr>
          <p:cNvPr id="14" name="Resim 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924800" y="-9128"/>
            <a:ext cx="790575" cy="7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userDrawn="1"/>
        </p:nvGrpSpPr>
        <p:grpSpPr bwMode="auto">
          <a:xfrm>
            <a:off x="0" y="6411913"/>
            <a:ext cx="9144000" cy="65087"/>
            <a:chOff x="-12" y="3963"/>
            <a:chExt cx="5645" cy="68"/>
          </a:xfrm>
        </p:grpSpPr>
        <p:sp>
          <p:nvSpPr>
            <p:cNvPr id="18" name="Rectangle 15"/>
            <p:cNvSpPr>
              <a:spLocks noChangeArrowheads="1"/>
            </p:cNvSpPr>
            <p:nvPr userDrawn="1"/>
          </p:nvSpPr>
          <p:spPr bwMode="auto">
            <a:xfrm>
              <a:off x="-12" y="3963"/>
              <a:ext cx="581" cy="68"/>
            </a:xfrm>
            <a:prstGeom prst="rect">
              <a:avLst/>
            </a:prstGeom>
            <a:solidFill>
              <a:srgbClr val="0033CC"/>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0" hangingPunct="0">
                <a:defRPr/>
              </a:pPr>
              <a:endParaRPr lang="tr-TR" altLang="tr-TR">
                <a:cs typeface="+mn-cs"/>
              </a:endParaRPr>
            </a:p>
          </p:txBody>
        </p:sp>
        <p:sp>
          <p:nvSpPr>
            <p:cNvPr id="19" name="Rectangle 16"/>
            <p:cNvSpPr>
              <a:spLocks noChangeArrowheads="1"/>
            </p:cNvSpPr>
            <p:nvPr userDrawn="1"/>
          </p:nvSpPr>
          <p:spPr bwMode="auto">
            <a:xfrm>
              <a:off x="543" y="3963"/>
              <a:ext cx="581" cy="68"/>
            </a:xfrm>
            <a:prstGeom prst="rect">
              <a:avLst/>
            </a:prstGeom>
            <a:solidFill>
              <a:srgbClr val="FF9933"/>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0" hangingPunct="0">
                <a:defRPr/>
              </a:pPr>
              <a:endParaRPr lang="tr-TR" altLang="tr-TR" b="1">
                <a:latin typeface="Verdana" panose="020B0604030504040204" pitchFamily="34" charset="0"/>
                <a:cs typeface="+mn-cs"/>
              </a:endParaRPr>
            </a:p>
          </p:txBody>
        </p:sp>
        <p:sp>
          <p:nvSpPr>
            <p:cNvPr id="20" name="Rectangle 17"/>
            <p:cNvSpPr>
              <a:spLocks noChangeArrowheads="1"/>
            </p:cNvSpPr>
            <p:nvPr userDrawn="1"/>
          </p:nvSpPr>
          <p:spPr bwMode="auto">
            <a:xfrm>
              <a:off x="1110" y="3963"/>
              <a:ext cx="581" cy="68"/>
            </a:xfrm>
            <a:prstGeom prst="rect">
              <a:avLst/>
            </a:prstGeom>
            <a:solidFill>
              <a:schemeClr val="bg1">
                <a:lumMod val="65000"/>
              </a:schemeClr>
            </a:solidFill>
            <a:ln w="9525">
              <a:noFill/>
              <a:miter lim="800000"/>
              <a:headEnd/>
              <a:tailEnd/>
            </a:ln>
          </p:spPr>
          <p:txBody>
            <a:bodyPr wrap="none" anchor="ctr"/>
            <a:lstStyle/>
            <a:p>
              <a:pPr algn="ctr" eaLnBrk="0" hangingPunct="0">
                <a:defRPr/>
              </a:pPr>
              <a:r>
                <a:rPr lang="tr-TR" b="1">
                  <a:solidFill>
                    <a:srgbClr val="91002C"/>
                  </a:solidFill>
                  <a:latin typeface="Verdana" pitchFamily="34" charset="0"/>
                  <a:cs typeface="+mn-cs"/>
                </a:rPr>
                <a:t> </a:t>
              </a:r>
            </a:p>
          </p:txBody>
        </p:sp>
        <p:sp>
          <p:nvSpPr>
            <p:cNvPr id="21" name="Rectangle 18"/>
            <p:cNvSpPr>
              <a:spLocks noChangeArrowheads="1"/>
            </p:cNvSpPr>
            <p:nvPr userDrawn="1"/>
          </p:nvSpPr>
          <p:spPr bwMode="auto">
            <a:xfrm>
              <a:off x="1677" y="3963"/>
              <a:ext cx="582" cy="68"/>
            </a:xfrm>
            <a:prstGeom prst="rect">
              <a:avLst/>
            </a:prstGeom>
            <a:solidFill>
              <a:schemeClr val="bg1">
                <a:lumMod val="75000"/>
              </a:schemeClr>
            </a:solidFill>
            <a:ln w="9525">
              <a:noFill/>
              <a:miter lim="800000"/>
              <a:headEnd/>
              <a:tailEnd/>
            </a:ln>
          </p:spPr>
          <p:txBody>
            <a:bodyPr wrap="none" anchor="ctr"/>
            <a:lstStyle/>
            <a:p>
              <a:pPr eaLnBrk="0" hangingPunct="0">
                <a:defRPr/>
              </a:pPr>
              <a:endParaRPr lang="tr-TR">
                <a:cs typeface="+mn-cs"/>
              </a:endParaRPr>
            </a:p>
          </p:txBody>
        </p:sp>
        <p:sp>
          <p:nvSpPr>
            <p:cNvPr id="22" name="Rectangle 19"/>
            <p:cNvSpPr>
              <a:spLocks noChangeArrowheads="1"/>
            </p:cNvSpPr>
            <p:nvPr userDrawn="1"/>
          </p:nvSpPr>
          <p:spPr bwMode="auto">
            <a:xfrm>
              <a:off x="2244" y="3963"/>
              <a:ext cx="3389" cy="68"/>
            </a:xfrm>
            <a:prstGeom prst="rect">
              <a:avLst/>
            </a:prstGeom>
            <a:solidFill>
              <a:schemeClr val="bg1">
                <a:lumMod val="85000"/>
              </a:schemeClr>
            </a:solidFill>
            <a:ln w="9525">
              <a:noFill/>
              <a:miter lim="800000"/>
              <a:headEnd/>
              <a:tailEnd/>
            </a:ln>
          </p:spPr>
          <p:txBody>
            <a:bodyPr wrap="none" anchor="ctr"/>
            <a:lstStyle/>
            <a:p>
              <a:pPr eaLnBrk="0" hangingPunct="0">
                <a:defRPr/>
              </a:pPr>
              <a:endParaRPr lang="tr-TR">
                <a:cs typeface="+mn-cs"/>
              </a:endParaRPr>
            </a:p>
          </p:txBody>
        </p:sp>
      </p:grpSp>
      <p:pic>
        <p:nvPicPr>
          <p:cNvPr id="23" name="Picture 2" descr="C:\Users\vy\Desktop\is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019225" y="6506289"/>
            <a:ext cx="700118" cy="304800"/>
          </a:xfrm>
          <a:prstGeom prst="rect">
            <a:avLst/>
          </a:prstGeom>
          <a:noFill/>
          <a:extLst>
            <a:ext uri="{909E8E84-426E-40DD-AFC4-6F175D3DCCD1}">
              <a14:hiddenFill xmlns:a14="http://schemas.microsoft.com/office/drawing/2010/main">
                <a:solidFill>
                  <a:srgbClr val="FFFFFF"/>
                </a:solidFill>
              </a14:hiddenFill>
            </a:ext>
          </a:extLst>
        </p:spPr>
      </p:pic>
      <p:sp>
        <p:nvSpPr>
          <p:cNvPr id="25" name="19 Dikdörtgen"/>
          <p:cNvSpPr/>
          <p:nvPr userDrawn="1"/>
        </p:nvSpPr>
        <p:spPr>
          <a:xfrm>
            <a:off x="0" y="6535579"/>
            <a:ext cx="9144000" cy="246221"/>
          </a:xfrm>
          <a:prstGeom prst="rect">
            <a:avLst/>
          </a:prstGeom>
        </p:spPr>
        <p:txBody>
          <a:bodyPr wrap="square">
            <a:spAutoFit/>
          </a:bodyPr>
          <a:lstStyle/>
          <a:p>
            <a:r>
              <a:rPr kumimoji="0" lang="tr-TR" sz="1000" b="1" i="0" u="none" strike="noStrike" kern="1200" cap="none" spc="0" normalizeH="0" baseline="0" noProof="0" dirty="0">
                <a:ln>
                  <a:noFill/>
                </a:ln>
                <a:solidFill>
                  <a:srgbClr val="000000"/>
                </a:solidFill>
                <a:effectLst/>
                <a:uLnTx/>
                <a:uFillTx/>
                <a:latin typeface="Comic Sans MS" pitchFamily="66" charset="0"/>
              </a:rPr>
              <a:t>   Nevzat KUL </a:t>
            </a:r>
            <a:r>
              <a:rPr kumimoji="0" lang="tr-TR" sz="600" b="1" i="0" u="none" strike="noStrike" kern="1200" cap="none" spc="0" normalizeH="0" baseline="0" noProof="0" dirty="0">
                <a:ln>
                  <a:noFill/>
                </a:ln>
                <a:solidFill>
                  <a:srgbClr val="000000"/>
                </a:solidFill>
                <a:effectLst/>
                <a:uLnTx/>
                <a:uFillTx/>
                <a:latin typeface="Comic Sans MS" pitchFamily="66" charset="0"/>
              </a:rPr>
              <a:t>/</a:t>
            </a:r>
            <a:r>
              <a:rPr kumimoji="0" lang="tr-TR" sz="600" b="1" i="0" u="none" strike="noStrike" kern="1200" cap="none" spc="0" normalizeH="0" baseline="0" noProof="0" dirty="0" err="1">
                <a:ln>
                  <a:noFill/>
                </a:ln>
                <a:solidFill>
                  <a:srgbClr val="000000"/>
                </a:solidFill>
                <a:effectLst/>
                <a:uLnTx/>
                <a:uFillTx/>
                <a:latin typeface="Comic Sans MS" pitchFamily="66" charset="0"/>
              </a:rPr>
              <a:t>Quality</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Manager</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Ethics</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Trainer</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Quality</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Inspector</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en-US" sz="600" b="1" i="0" u="none" strike="noStrike" kern="1200" cap="none" spc="0" normalizeH="0" baseline="0" noProof="0" dirty="0">
                <a:ln>
                  <a:noFill/>
                </a:ln>
                <a:solidFill>
                  <a:srgbClr val="000000"/>
                </a:solidFill>
                <a:effectLst/>
                <a:uLnTx/>
                <a:uFillTx/>
                <a:latin typeface="Comic Sans MS" pitchFamily="66" charset="0"/>
              </a:rPr>
              <a:t>QMS</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Lead</a:t>
            </a:r>
            <a:r>
              <a:rPr kumimoji="0" lang="en-US" sz="600" b="1" i="0" u="none" strike="noStrike" kern="1200" cap="none" spc="0" normalizeH="0" baseline="0" noProof="0" dirty="0">
                <a:ln>
                  <a:noFill/>
                </a:ln>
                <a:solidFill>
                  <a:srgbClr val="000000"/>
                </a:solidFill>
                <a:effectLst/>
                <a:uLnTx/>
                <a:uFillTx/>
                <a:latin typeface="Comic Sans MS" pitchFamily="66" charset="0"/>
              </a:rPr>
              <a:t> Auditor</a:t>
            </a:r>
            <a:r>
              <a:rPr kumimoji="0" lang="en-US" sz="800" b="0" i="0" u="none" strike="noStrike" kern="1200" cap="none" spc="0" normalizeH="0" baseline="0" noProof="0" dirty="0">
                <a:ln>
                  <a:noFill/>
                </a:ln>
                <a:solidFill>
                  <a:srgbClr val="000000"/>
                </a:solidFill>
                <a:effectLst/>
                <a:uLnTx/>
                <a:uFillTx/>
                <a:latin typeface="Comic Sans MS" pitchFamily="66" charset="0"/>
              </a:rPr>
              <a:t> </a:t>
            </a:r>
            <a:r>
              <a:rPr kumimoji="0" lang="tr-TR" sz="800" b="0" i="0" u="none" strike="noStrike" kern="1200" cap="none" spc="0" normalizeH="0" baseline="0" noProof="0" dirty="0">
                <a:ln>
                  <a:noFill/>
                </a:ln>
                <a:solidFill>
                  <a:srgbClr val="000000"/>
                </a:solidFill>
                <a:effectLst/>
                <a:uLnTx/>
                <a:uFillTx/>
                <a:latin typeface="Comic Sans MS" pitchFamily="66" charset="0"/>
              </a:rPr>
              <a:t>                                                                                                           </a:t>
            </a:r>
            <a:r>
              <a:rPr kumimoji="0" lang="tr-TR" sz="1000" b="1" i="0" u="none" strike="noStrike" kern="1200" cap="none" spc="0" normalizeH="0" baseline="0" noProof="0" dirty="0">
                <a:ln>
                  <a:noFill/>
                </a:ln>
                <a:solidFill>
                  <a:srgbClr val="000000"/>
                </a:solidFill>
                <a:effectLst/>
                <a:uLnTx/>
                <a:uFillTx/>
                <a:latin typeface="Comic Sans MS" pitchFamily="66" charset="0"/>
              </a:rPr>
              <a:t>Ankara Türkiye</a:t>
            </a:r>
            <a:endParaRPr lang="tr-TR" sz="1000" b="1" dirty="0"/>
          </a:p>
        </p:txBody>
      </p:sp>
      <p:pic>
        <p:nvPicPr>
          <p:cNvPr id="16" name="Resim 15" descr="çşb.jpeg">
            <a:extLst>
              <a:ext uri="{FF2B5EF4-FFF2-40B4-BE49-F238E27FC236}">
                <a16:creationId xmlns:a16="http://schemas.microsoft.com/office/drawing/2014/main" id="{59F380D6-4DE0-4BE0-9B7B-155ADEA63DE5}"/>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a:xfrm>
            <a:off x="470563" y="25400"/>
            <a:ext cx="685800" cy="660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2.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135.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137.jp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9.jp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140.jp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141.jp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44.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45.jp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147.jp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149.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151.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52.jp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153.jp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55.jp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156.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157.jp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iso.org/tc176/sc02/public"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4294967295"/>
          </p:nvPr>
        </p:nvSpPr>
        <p:spPr>
          <a:xfrm>
            <a:off x="707542" y="1862963"/>
            <a:ext cx="7728915" cy="3695065"/>
          </a:xfrm>
          <a:prstGeom prst="rect">
            <a:avLst/>
          </a:prstGeom>
        </p:spPr>
        <p:txBody>
          <a:bodyPr vert="horz" wrap="square" lIns="0" tIns="353567" rIns="0" bIns="0" rtlCol="0">
            <a:spAutoFit/>
          </a:bodyPr>
          <a:lstStyle/>
          <a:p>
            <a:pPr algn="ctr">
              <a:lnSpc>
                <a:spcPts val="6155"/>
              </a:lnSpc>
            </a:pPr>
            <a:r>
              <a:rPr sz="5400" b="1" dirty="0">
                <a:latin typeface="Calibri"/>
                <a:cs typeface="Calibri"/>
              </a:rPr>
              <a:t>KALİTE </a:t>
            </a:r>
            <a:r>
              <a:rPr sz="5400" b="1" spc="-30" dirty="0">
                <a:latin typeface="Calibri"/>
                <a:cs typeface="Calibri"/>
              </a:rPr>
              <a:t>YÖNETİM</a:t>
            </a:r>
            <a:r>
              <a:rPr sz="5400" b="1" spc="-85" dirty="0">
                <a:latin typeface="Calibri"/>
                <a:cs typeface="Calibri"/>
              </a:rPr>
              <a:t> </a:t>
            </a:r>
            <a:r>
              <a:rPr sz="5400" b="1" spc="-5" dirty="0">
                <a:latin typeface="Calibri"/>
                <a:cs typeface="Calibri"/>
              </a:rPr>
              <a:t>SİSTEMİ</a:t>
            </a:r>
            <a:endParaRPr sz="5400" dirty="0">
              <a:latin typeface="Calibri"/>
              <a:cs typeface="Calibri"/>
            </a:endParaRPr>
          </a:p>
          <a:p>
            <a:pPr marL="2540" algn="ctr">
              <a:lnSpc>
                <a:spcPts val="6155"/>
              </a:lnSpc>
            </a:pPr>
            <a:r>
              <a:rPr sz="5400" b="1" dirty="0">
                <a:latin typeface="Calibri"/>
                <a:cs typeface="Calibri"/>
              </a:rPr>
              <a:t>TEMEL</a:t>
            </a:r>
            <a:r>
              <a:rPr sz="5400" b="1" spc="-70" dirty="0">
                <a:latin typeface="Calibri"/>
                <a:cs typeface="Calibri"/>
              </a:rPr>
              <a:t> </a:t>
            </a:r>
            <a:r>
              <a:rPr sz="5400" b="1" spc="-10" dirty="0">
                <a:latin typeface="Calibri"/>
                <a:cs typeface="Calibri"/>
              </a:rPr>
              <a:t>EĞİTİMİ</a:t>
            </a:r>
            <a:endParaRPr sz="5400" dirty="0">
              <a:latin typeface="Calibri"/>
              <a:cs typeface="Calibri"/>
            </a:endParaRPr>
          </a:p>
        </p:txBody>
      </p:sp>
      <p:sp>
        <p:nvSpPr>
          <p:cNvPr id="3" name="object 3"/>
          <p:cNvSpPr txBox="1">
            <a:spLocks noGrp="1"/>
          </p:cNvSpPr>
          <p:nvPr>
            <p:ph type="title" idx="4294967295"/>
          </p:nvPr>
        </p:nvSpPr>
        <p:spPr>
          <a:xfrm>
            <a:off x="2841498" y="1509521"/>
            <a:ext cx="3460750" cy="276999"/>
          </a:xfrm>
          <a:prstGeom prst="rect">
            <a:avLst/>
          </a:prstGeom>
        </p:spPr>
        <p:txBody>
          <a:bodyPr vert="horz" wrap="square" lIns="0" tIns="0" rIns="0" bIns="0" rtlCol="0">
            <a:spAutoFit/>
          </a:bodyPr>
          <a:lstStyle/>
          <a:p>
            <a:pPr marL="12700" algn="ctr">
              <a:lnSpc>
                <a:spcPct val="100000"/>
              </a:lnSpc>
            </a:pPr>
            <a:r>
              <a:rPr b="0" spc="-5" dirty="0">
                <a:latin typeface="Calibri"/>
                <a:cs typeface="Calibri"/>
              </a:rPr>
              <a:t>TS </a:t>
            </a:r>
            <a:r>
              <a:rPr b="0" dirty="0">
                <a:latin typeface="Calibri"/>
                <a:cs typeface="Calibri"/>
              </a:rPr>
              <a:t>EN ISO</a:t>
            </a:r>
            <a:r>
              <a:rPr b="0" spc="-75" dirty="0">
                <a:latin typeface="Calibri"/>
                <a:cs typeface="Calibri"/>
              </a:rPr>
              <a:t> </a:t>
            </a:r>
            <a:r>
              <a:rPr b="0" spc="-5" dirty="0">
                <a:latin typeface="Calibri"/>
                <a:cs typeface="Calibri"/>
              </a:rPr>
              <a:t>9001:2015</a:t>
            </a:r>
          </a:p>
        </p:txBody>
      </p:sp>
      <p:sp>
        <p:nvSpPr>
          <p:cNvPr id="4" name="object 4"/>
          <p:cNvSpPr/>
          <p:nvPr/>
        </p:nvSpPr>
        <p:spPr>
          <a:xfrm>
            <a:off x="1781555" y="4134611"/>
            <a:ext cx="5747766" cy="225475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791208" y="1458594"/>
            <a:ext cx="7352792" cy="487680"/>
          </a:xfrm>
          <a:prstGeom prst="rect">
            <a:avLst/>
          </a:prstGeom>
        </p:spPr>
        <p:txBody>
          <a:bodyPr vert="horz" wrap="square" lIns="0" tIns="0" rIns="0" bIns="0" rtlCol="0">
            <a:spAutoFit/>
          </a:bodyPr>
          <a:lstStyle/>
          <a:p>
            <a:pPr marL="1841500">
              <a:lnSpc>
                <a:spcPct val="100000"/>
              </a:lnSpc>
            </a:pPr>
            <a:r>
              <a:rPr spc="-5" dirty="0"/>
              <a:t>YÜKSEK </a:t>
            </a:r>
            <a:r>
              <a:rPr dirty="0"/>
              <a:t>SEVİYELİ</a:t>
            </a:r>
            <a:r>
              <a:rPr spc="-95" dirty="0"/>
              <a:t> </a:t>
            </a:r>
            <a:r>
              <a:rPr spc="-70" dirty="0"/>
              <a:t>YAPI</a:t>
            </a:r>
          </a:p>
        </p:txBody>
      </p:sp>
      <p:sp>
        <p:nvSpPr>
          <p:cNvPr id="3" name="object 3"/>
          <p:cNvSpPr txBox="1"/>
          <p:nvPr/>
        </p:nvSpPr>
        <p:spPr>
          <a:xfrm>
            <a:off x="3112135" y="2146934"/>
            <a:ext cx="5221605" cy="2224405"/>
          </a:xfrm>
          <a:prstGeom prst="rect">
            <a:avLst/>
          </a:prstGeom>
        </p:spPr>
        <p:txBody>
          <a:bodyPr vert="horz" wrap="square" lIns="0" tIns="0" rIns="0" bIns="0" rtlCol="0">
            <a:spAutoFit/>
          </a:bodyPr>
          <a:lstStyle/>
          <a:p>
            <a:pPr marL="355600" marR="209550" indent="-342900">
              <a:lnSpc>
                <a:spcPct val="70000"/>
              </a:lnSpc>
              <a:buFont typeface="Wingdings"/>
              <a:buChar char=""/>
              <a:tabLst>
                <a:tab pos="355600" algn="l"/>
              </a:tabLst>
            </a:pPr>
            <a:r>
              <a:rPr sz="1700" dirty="0">
                <a:solidFill>
                  <a:srgbClr val="333E50"/>
                </a:solidFill>
                <a:latin typeface="Arial"/>
                <a:cs typeface="Arial"/>
              </a:rPr>
              <a:t>Bütün </a:t>
            </a:r>
            <a:r>
              <a:rPr sz="1700" spc="-5" dirty="0">
                <a:solidFill>
                  <a:srgbClr val="333E50"/>
                </a:solidFill>
                <a:latin typeface="Arial"/>
                <a:cs typeface="Arial"/>
              </a:rPr>
              <a:t>yönetim </a:t>
            </a:r>
            <a:r>
              <a:rPr sz="1700" dirty="0">
                <a:solidFill>
                  <a:srgbClr val="333E50"/>
                </a:solidFill>
                <a:latin typeface="Arial"/>
                <a:cs typeface="Arial"/>
              </a:rPr>
              <a:t>sistemi standartları için </a:t>
            </a:r>
            <a:r>
              <a:rPr sz="1700" spc="-5" dirty="0">
                <a:solidFill>
                  <a:srgbClr val="333E50"/>
                </a:solidFill>
                <a:latin typeface="Arial"/>
                <a:cs typeface="Arial"/>
              </a:rPr>
              <a:t>ortak yapı  </a:t>
            </a:r>
            <a:r>
              <a:rPr sz="1700" dirty="0">
                <a:solidFill>
                  <a:srgbClr val="333E50"/>
                </a:solidFill>
                <a:latin typeface="Arial"/>
                <a:cs typeface="Arial"/>
              </a:rPr>
              <a:t>(10</a:t>
            </a:r>
            <a:r>
              <a:rPr sz="1700" spc="-85" dirty="0">
                <a:solidFill>
                  <a:srgbClr val="333E50"/>
                </a:solidFill>
                <a:latin typeface="Arial"/>
                <a:cs typeface="Arial"/>
              </a:rPr>
              <a:t> </a:t>
            </a:r>
            <a:r>
              <a:rPr sz="1700" dirty="0">
                <a:solidFill>
                  <a:srgbClr val="333E50"/>
                </a:solidFill>
                <a:latin typeface="Arial"/>
                <a:cs typeface="Arial"/>
              </a:rPr>
              <a:t>madde)</a:t>
            </a:r>
            <a:endParaRPr sz="1700">
              <a:latin typeface="Arial"/>
              <a:cs typeface="Arial"/>
            </a:endParaRPr>
          </a:p>
          <a:p>
            <a:pPr marL="355600" indent="-342900">
              <a:lnSpc>
                <a:spcPct val="100000"/>
              </a:lnSpc>
              <a:spcBef>
                <a:spcPts val="395"/>
              </a:spcBef>
              <a:buFont typeface="Wingdings"/>
              <a:buChar char=""/>
              <a:tabLst>
                <a:tab pos="355600" algn="l"/>
              </a:tabLst>
            </a:pPr>
            <a:r>
              <a:rPr sz="1700" spc="-35" dirty="0">
                <a:solidFill>
                  <a:srgbClr val="333E50"/>
                </a:solidFill>
                <a:latin typeface="Arial"/>
                <a:cs typeface="Arial"/>
              </a:rPr>
              <a:t>Temel </a:t>
            </a:r>
            <a:r>
              <a:rPr sz="1700" spc="-5" dirty="0">
                <a:solidFill>
                  <a:srgbClr val="333E50"/>
                </a:solidFill>
                <a:latin typeface="Arial"/>
                <a:cs typeface="Arial"/>
              </a:rPr>
              <a:t>tanımlarda </a:t>
            </a:r>
            <a:r>
              <a:rPr sz="1700" dirty="0">
                <a:solidFill>
                  <a:srgbClr val="333E50"/>
                </a:solidFill>
                <a:latin typeface="Arial"/>
                <a:cs typeface="Arial"/>
              </a:rPr>
              <a:t>birlik</a:t>
            </a:r>
            <a:r>
              <a:rPr sz="1700" spc="-20" dirty="0">
                <a:solidFill>
                  <a:srgbClr val="333E50"/>
                </a:solidFill>
                <a:latin typeface="Arial"/>
                <a:cs typeface="Arial"/>
              </a:rPr>
              <a:t> </a:t>
            </a:r>
            <a:r>
              <a:rPr sz="1700" dirty="0">
                <a:solidFill>
                  <a:srgbClr val="333E50"/>
                </a:solidFill>
                <a:latin typeface="Arial"/>
                <a:cs typeface="Arial"/>
              </a:rPr>
              <a:t>sağlanması</a:t>
            </a:r>
            <a:endParaRPr sz="1700">
              <a:latin typeface="Arial"/>
              <a:cs typeface="Arial"/>
            </a:endParaRPr>
          </a:p>
          <a:p>
            <a:pPr marL="355600" indent="-342900">
              <a:lnSpc>
                <a:spcPct val="100000"/>
              </a:lnSpc>
              <a:spcBef>
                <a:spcPts val="380"/>
              </a:spcBef>
              <a:buFont typeface="Wingdings"/>
              <a:buChar char=""/>
              <a:tabLst>
                <a:tab pos="355600" algn="l"/>
              </a:tabLst>
            </a:pPr>
            <a:r>
              <a:rPr sz="1700" spc="-5" dirty="0">
                <a:solidFill>
                  <a:srgbClr val="333E50"/>
                </a:solidFill>
                <a:latin typeface="Arial"/>
                <a:cs typeface="Arial"/>
              </a:rPr>
              <a:t>Ortak tanımlayıcı </a:t>
            </a:r>
            <a:r>
              <a:rPr sz="1700" dirty="0">
                <a:solidFill>
                  <a:srgbClr val="333E50"/>
                </a:solidFill>
                <a:latin typeface="Arial"/>
                <a:cs typeface="Arial"/>
              </a:rPr>
              <a:t>alt başlıklar</a:t>
            </a:r>
            <a:endParaRPr sz="1700">
              <a:latin typeface="Arial"/>
              <a:cs typeface="Arial"/>
            </a:endParaRPr>
          </a:p>
          <a:p>
            <a:pPr marL="355600" indent="-342900">
              <a:lnSpc>
                <a:spcPct val="100000"/>
              </a:lnSpc>
              <a:spcBef>
                <a:spcPts val="384"/>
              </a:spcBef>
              <a:buFont typeface="Wingdings"/>
              <a:buChar char=""/>
              <a:tabLst>
                <a:tab pos="355600" algn="l"/>
              </a:tabLst>
            </a:pPr>
            <a:r>
              <a:rPr sz="1700" dirty="0">
                <a:solidFill>
                  <a:srgbClr val="333E50"/>
                </a:solidFill>
                <a:latin typeface="Arial"/>
                <a:cs typeface="Arial"/>
              </a:rPr>
              <a:t>Değişen şartlara </a:t>
            </a:r>
            <a:r>
              <a:rPr sz="1700" spc="-5" dirty="0">
                <a:solidFill>
                  <a:srgbClr val="333E50"/>
                </a:solidFill>
                <a:latin typeface="Arial"/>
                <a:cs typeface="Arial"/>
              </a:rPr>
              <a:t>uyum</a:t>
            </a:r>
            <a:r>
              <a:rPr sz="1700" spc="-45" dirty="0">
                <a:solidFill>
                  <a:srgbClr val="333E50"/>
                </a:solidFill>
                <a:latin typeface="Arial"/>
                <a:cs typeface="Arial"/>
              </a:rPr>
              <a:t> </a:t>
            </a:r>
            <a:r>
              <a:rPr sz="1700" spc="-5" dirty="0">
                <a:solidFill>
                  <a:srgbClr val="333E50"/>
                </a:solidFill>
                <a:latin typeface="Arial"/>
                <a:cs typeface="Arial"/>
              </a:rPr>
              <a:t>kabiliyeti</a:t>
            </a:r>
            <a:endParaRPr sz="1700">
              <a:latin typeface="Arial"/>
              <a:cs typeface="Arial"/>
            </a:endParaRPr>
          </a:p>
          <a:p>
            <a:pPr marL="355600" indent="-342900">
              <a:lnSpc>
                <a:spcPct val="100000"/>
              </a:lnSpc>
              <a:spcBef>
                <a:spcPts val="395"/>
              </a:spcBef>
              <a:buFont typeface="Wingdings"/>
              <a:buChar char=""/>
              <a:tabLst>
                <a:tab pos="355600" algn="l"/>
              </a:tabLst>
            </a:pPr>
            <a:r>
              <a:rPr sz="1700" dirty="0">
                <a:solidFill>
                  <a:srgbClr val="333E50"/>
                </a:solidFill>
                <a:latin typeface="Arial"/>
                <a:cs typeface="Arial"/>
              </a:rPr>
              <a:t>Risk Bazlı</a:t>
            </a:r>
            <a:r>
              <a:rPr sz="1700" spc="-145" dirty="0">
                <a:solidFill>
                  <a:srgbClr val="333E50"/>
                </a:solidFill>
                <a:latin typeface="Arial"/>
                <a:cs typeface="Arial"/>
              </a:rPr>
              <a:t> </a:t>
            </a:r>
            <a:r>
              <a:rPr sz="1700" spc="-15" dirty="0">
                <a:solidFill>
                  <a:srgbClr val="333E50"/>
                </a:solidFill>
                <a:latin typeface="Arial"/>
                <a:cs typeface="Arial"/>
              </a:rPr>
              <a:t>Yaklaşım</a:t>
            </a:r>
            <a:endParaRPr sz="1700">
              <a:latin typeface="Arial"/>
              <a:cs typeface="Arial"/>
            </a:endParaRPr>
          </a:p>
          <a:p>
            <a:pPr marL="355600" indent="-342900">
              <a:lnSpc>
                <a:spcPct val="100000"/>
              </a:lnSpc>
              <a:spcBef>
                <a:spcPts val="384"/>
              </a:spcBef>
              <a:buFont typeface="Wingdings"/>
              <a:buChar char=""/>
              <a:tabLst>
                <a:tab pos="355600" algn="l"/>
              </a:tabLst>
            </a:pPr>
            <a:r>
              <a:rPr sz="1700" dirty="0">
                <a:solidFill>
                  <a:srgbClr val="333E50"/>
                </a:solidFill>
                <a:latin typeface="Arial"/>
                <a:cs typeface="Arial"/>
              </a:rPr>
              <a:t>Rekabetçi şartlara</a:t>
            </a:r>
            <a:r>
              <a:rPr sz="1700" spc="-90" dirty="0">
                <a:solidFill>
                  <a:srgbClr val="333E50"/>
                </a:solidFill>
                <a:latin typeface="Arial"/>
                <a:cs typeface="Arial"/>
              </a:rPr>
              <a:t> </a:t>
            </a:r>
            <a:r>
              <a:rPr sz="1700" spc="-5" dirty="0">
                <a:solidFill>
                  <a:srgbClr val="333E50"/>
                </a:solidFill>
                <a:latin typeface="Arial"/>
                <a:cs typeface="Arial"/>
              </a:rPr>
              <a:t>uyum</a:t>
            </a:r>
            <a:endParaRPr sz="1700">
              <a:latin typeface="Arial"/>
              <a:cs typeface="Arial"/>
            </a:endParaRPr>
          </a:p>
          <a:p>
            <a:pPr marL="355600" indent="-342900">
              <a:lnSpc>
                <a:spcPct val="100000"/>
              </a:lnSpc>
              <a:spcBef>
                <a:spcPts val="385"/>
              </a:spcBef>
              <a:buFont typeface="Wingdings"/>
              <a:buChar char=""/>
              <a:tabLst>
                <a:tab pos="355600" algn="l"/>
              </a:tabLst>
            </a:pPr>
            <a:r>
              <a:rPr sz="1700" dirty="0">
                <a:solidFill>
                  <a:srgbClr val="333E50"/>
                </a:solidFill>
                <a:latin typeface="Arial"/>
                <a:cs typeface="Arial"/>
              </a:rPr>
              <a:t>Diğer </a:t>
            </a:r>
            <a:r>
              <a:rPr sz="1700" spc="-5" dirty="0">
                <a:solidFill>
                  <a:srgbClr val="333E50"/>
                </a:solidFill>
                <a:latin typeface="Arial"/>
                <a:cs typeface="Arial"/>
              </a:rPr>
              <a:t>yönetim sistemleriyle entegrasyonda</a:t>
            </a:r>
            <a:r>
              <a:rPr sz="1700" spc="105" dirty="0">
                <a:solidFill>
                  <a:srgbClr val="333E50"/>
                </a:solidFill>
                <a:latin typeface="Arial"/>
                <a:cs typeface="Arial"/>
              </a:rPr>
              <a:t> </a:t>
            </a:r>
            <a:r>
              <a:rPr sz="1700" spc="-5" dirty="0">
                <a:solidFill>
                  <a:srgbClr val="333E50"/>
                </a:solidFill>
                <a:latin typeface="Arial"/>
                <a:cs typeface="Arial"/>
              </a:rPr>
              <a:t>kolaylık</a:t>
            </a:r>
            <a:endParaRPr sz="1700">
              <a:latin typeface="Arial"/>
              <a:cs typeface="Arial"/>
            </a:endParaRPr>
          </a:p>
        </p:txBody>
      </p:sp>
      <p:sp>
        <p:nvSpPr>
          <p:cNvPr id="4" name="object 4"/>
          <p:cNvSpPr txBox="1"/>
          <p:nvPr/>
        </p:nvSpPr>
        <p:spPr>
          <a:xfrm>
            <a:off x="3112135" y="5026405"/>
            <a:ext cx="4193540" cy="269875"/>
          </a:xfrm>
          <a:prstGeom prst="rect">
            <a:avLst/>
          </a:prstGeom>
        </p:spPr>
        <p:txBody>
          <a:bodyPr vert="horz" wrap="square" lIns="0" tIns="0" rIns="0" bIns="0" rtlCol="0">
            <a:spAutoFit/>
          </a:bodyPr>
          <a:lstStyle/>
          <a:p>
            <a:pPr marL="12700">
              <a:lnSpc>
                <a:spcPct val="100000"/>
              </a:lnSpc>
            </a:pPr>
            <a:r>
              <a:rPr sz="1700" b="1" spc="-15" dirty="0">
                <a:solidFill>
                  <a:srgbClr val="333E50"/>
                </a:solidFill>
                <a:latin typeface="Arial"/>
                <a:cs typeface="Arial"/>
              </a:rPr>
              <a:t>AMAÇ: </a:t>
            </a:r>
            <a:r>
              <a:rPr sz="1700" spc="-5" dirty="0">
                <a:solidFill>
                  <a:srgbClr val="333E50"/>
                </a:solidFill>
                <a:latin typeface="Arial"/>
                <a:cs typeface="Arial"/>
              </a:rPr>
              <a:t>Uygulayıcılara Kolaylık</a:t>
            </a:r>
            <a:r>
              <a:rPr sz="1700" spc="90" dirty="0">
                <a:solidFill>
                  <a:srgbClr val="333E50"/>
                </a:solidFill>
                <a:latin typeface="Arial"/>
                <a:cs typeface="Arial"/>
              </a:rPr>
              <a:t> </a:t>
            </a:r>
            <a:r>
              <a:rPr sz="1700" dirty="0">
                <a:solidFill>
                  <a:srgbClr val="333E50"/>
                </a:solidFill>
                <a:latin typeface="Arial"/>
                <a:cs typeface="Arial"/>
              </a:rPr>
              <a:t>Sağlanması</a:t>
            </a:r>
            <a:endParaRPr sz="1700">
              <a:latin typeface="Arial"/>
              <a:cs typeface="Arial"/>
            </a:endParaRPr>
          </a:p>
        </p:txBody>
      </p:sp>
      <p:sp>
        <p:nvSpPr>
          <p:cNvPr id="5" name="object 5"/>
          <p:cNvSpPr/>
          <p:nvPr/>
        </p:nvSpPr>
        <p:spPr>
          <a:xfrm>
            <a:off x="152400" y="1455663"/>
            <a:ext cx="3032760" cy="47625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734300" y="4559808"/>
            <a:ext cx="1077468" cy="16870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438400" y="1295400"/>
            <a:ext cx="4441825" cy="871855"/>
          </a:xfrm>
          <a:prstGeom prst="rect">
            <a:avLst/>
          </a:prstGeom>
        </p:spPr>
        <p:txBody>
          <a:bodyPr vert="horz" wrap="square" lIns="0" tIns="0" rIns="0" bIns="0" rtlCol="0">
            <a:spAutoFit/>
          </a:bodyPr>
          <a:lstStyle/>
          <a:p>
            <a:pPr marL="1270" algn="ctr">
              <a:lnSpc>
                <a:spcPts val="3304"/>
              </a:lnSpc>
            </a:pPr>
            <a:r>
              <a:rPr sz="2900" dirty="0"/>
              <a:t>8.3 ÜRÜN VE</a:t>
            </a:r>
            <a:r>
              <a:rPr sz="2900" spc="-85" dirty="0"/>
              <a:t> </a:t>
            </a:r>
            <a:r>
              <a:rPr sz="2900" dirty="0"/>
              <a:t>HİZMET</a:t>
            </a:r>
            <a:r>
              <a:rPr sz="2900" dirty="0">
                <a:latin typeface="Calibri"/>
                <a:cs typeface="Calibri"/>
              </a:rPr>
              <a:t>LER</a:t>
            </a:r>
            <a:r>
              <a:rPr sz="2900" dirty="0"/>
              <a:t>İN</a:t>
            </a:r>
            <a:endParaRPr sz="2900" dirty="0">
              <a:latin typeface="Calibri"/>
              <a:cs typeface="Calibri"/>
            </a:endParaRPr>
          </a:p>
          <a:p>
            <a:pPr algn="ctr">
              <a:lnSpc>
                <a:spcPts val="3304"/>
              </a:lnSpc>
            </a:pPr>
            <a:r>
              <a:rPr sz="2900" spc="-35" dirty="0"/>
              <a:t>TASARIMI </a:t>
            </a:r>
            <a:r>
              <a:rPr sz="2900" dirty="0"/>
              <a:t>VE</a:t>
            </a:r>
            <a:r>
              <a:rPr sz="2900" spc="-5" dirty="0"/>
              <a:t> GELİŞTİRİLMESİ</a:t>
            </a:r>
            <a:endParaRPr sz="2900" dirty="0"/>
          </a:p>
        </p:txBody>
      </p:sp>
      <p:sp>
        <p:nvSpPr>
          <p:cNvPr id="3" name="object 3"/>
          <p:cNvSpPr txBox="1"/>
          <p:nvPr/>
        </p:nvSpPr>
        <p:spPr>
          <a:xfrm>
            <a:off x="633730" y="2282131"/>
            <a:ext cx="7717790" cy="1280160"/>
          </a:xfrm>
          <a:prstGeom prst="rect">
            <a:avLst/>
          </a:prstGeom>
        </p:spPr>
        <p:txBody>
          <a:bodyPr vert="horz" wrap="square" lIns="0" tIns="0" rIns="0" bIns="0" rtlCol="0">
            <a:spAutoFit/>
          </a:bodyPr>
          <a:lstStyle/>
          <a:p>
            <a:pPr marL="12700" algn="just">
              <a:lnSpc>
                <a:spcPct val="100000"/>
              </a:lnSpc>
            </a:pPr>
            <a:r>
              <a:rPr sz="2000" b="1" dirty="0">
                <a:solidFill>
                  <a:srgbClr val="333E50"/>
                </a:solidFill>
                <a:latin typeface="Calibri"/>
                <a:cs typeface="Calibri"/>
              </a:rPr>
              <a:t>8.3.1</a:t>
            </a:r>
            <a:r>
              <a:rPr sz="2000" b="1" spc="-105" dirty="0">
                <a:solidFill>
                  <a:srgbClr val="333E50"/>
                </a:solidFill>
                <a:latin typeface="Calibri"/>
                <a:cs typeface="Calibri"/>
              </a:rPr>
              <a:t> </a:t>
            </a:r>
            <a:r>
              <a:rPr sz="2000" b="1" spc="-5" dirty="0">
                <a:solidFill>
                  <a:srgbClr val="333E50"/>
                </a:solidFill>
                <a:latin typeface="Calibri"/>
                <a:cs typeface="Calibri"/>
              </a:rPr>
              <a:t>Genel</a:t>
            </a:r>
            <a:endParaRPr sz="2000" dirty="0">
              <a:latin typeface="Calibri"/>
              <a:cs typeface="Calibri"/>
            </a:endParaRPr>
          </a:p>
          <a:p>
            <a:pPr marL="12700" marR="5080" algn="just">
              <a:lnSpc>
                <a:spcPts val="2160"/>
              </a:lnSpc>
              <a:spcBef>
                <a:spcPts val="1025"/>
              </a:spcBef>
            </a:pPr>
            <a:r>
              <a:rPr sz="2000" spc="-5" dirty="0">
                <a:solidFill>
                  <a:srgbClr val="333E50"/>
                </a:solidFill>
                <a:latin typeface="Calibri"/>
                <a:cs typeface="Calibri"/>
              </a:rPr>
              <a:t>Kuruluş, ürün </a:t>
            </a:r>
            <a:r>
              <a:rPr sz="2000" spc="-15" dirty="0">
                <a:solidFill>
                  <a:srgbClr val="333E50"/>
                </a:solidFill>
                <a:latin typeface="Calibri"/>
                <a:cs typeface="Calibri"/>
              </a:rPr>
              <a:t>ve </a:t>
            </a:r>
            <a:r>
              <a:rPr sz="2000" spc="-5" dirty="0">
                <a:solidFill>
                  <a:srgbClr val="333E50"/>
                </a:solidFill>
                <a:latin typeface="Calibri"/>
                <a:cs typeface="Calibri"/>
              </a:rPr>
              <a:t>hizmetlerin daha </a:t>
            </a:r>
            <a:r>
              <a:rPr sz="2000" spc="-10" dirty="0">
                <a:solidFill>
                  <a:srgbClr val="333E50"/>
                </a:solidFill>
                <a:latin typeface="Calibri"/>
                <a:cs typeface="Calibri"/>
              </a:rPr>
              <a:t>sonraki </a:t>
            </a:r>
            <a:r>
              <a:rPr sz="2000" spc="-5" dirty="0">
                <a:solidFill>
                  <a:srgbClr val="333E50"/>
                </a:solidFill>
                <a:latin typeface="Calibri"/>
                <a:cs typeface="Calibri"/>
              </a:rPr>
              <a:t>sunumunu güvence </a:t>
            </a:r>
            <a:r>
              <a:rPr sz="2000" dirty="0">
                <a:solidFill>
                  <a:srgbClr val="333E50"/>
                </a:solidFill>
                <a:latin typeface="Calibri"/>
                <a:cs typeface="Calibri"/>
              </a:rPr>
              <a:t>altına almak  için </a:t>
            </a:r>
            <a:r>
              <a:rPr sz="2000" spc="-5" dirty="0">
                <a:solidFill>
                  <a:srgbClr val="333E50"/>
                </a:solidFill>
                <a:latin typeface="Calibri"/>
                <a:cs typeface="Calibri"/>
              </a:rPr>
              <a:t>bir 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spc="-10" dirty="0">
                <a:solidFill>
                  <a:srgbClr val="333E50"/>
                </a:solidFill>
                <a:latin typeface="Calibri"/>
                <a:cs typeface="Calibri"/>
              </a:rPr>
              <a:t>prosesi </a:t>
            </a:r>
            <a:r>
              <a:rPr sz="2000" spc="-5" dirty="0">
                <a:solidFill>
                  <a:srgbClr val="333E50"/>
                </a:solidFill>
                <a:latin typeface="Calibri"/>
                <a:cs typeface="Calibri"/>
              </a:rPr>
              <a:t>oluşturmalı, uygulamalı </a:t>
            </a:r>
            <a:r>
              <a:rPr sz="2000" spc="-15" dirty="0">
                <a:solidFill>
                  <a:srgbClr val="333E50"/>
                </a:solidFill>
                <a:latin typeface="Calibri"/>
                <a:cs typeface="Calibri"/>
              </a:rPr>
              <a:t>ve </a:t>
            </a:r>
            <a:r>
              <a:rPr sz="2000" spc="-5" dirty="0">
                <a:solidFill>
                  <a:srgbClr val="333E50"/>
                </a:solidFill>
                <a:latin typeface="Calibri"/>
                <a:cs typeface="Calibri"/>
              </a:rPr>
              <a:t>sürekliliğini  </a:t>
            </a:r>
            <a:r>
              <a:rPr sz="2000" spc="-20" dirty="0">
                <a:solidFill>
                  <a:srgbClr val="333E50"/>
                </a:solidFill>
                <a:latin typeface="Calibri"/>
                <a:cs typeface="Calibri"/>
              </a:rPr>
              <a:t>sağlamalıdır.</a:t>
            </a:r>
            <a:endParaRPr sz="2000" dirty="0">
              <a:latin typeface="Calibri"/>
              <a:cs typeface="Calibri"/>
            </a:endParaRPr>
          </a:p>
        </p:txBody>
      </p:sp>
      <p:sp>
        <p:nvSpPr>
          <p:cNvPr id="4" name="object 4"/>
          <p:cNvSpPr/>
          <p:nvPr/>
        </p:nvSpPr>
        <p:spPr>
          <a:xfrm>
            <a:off x="4838700" y="3541776"/>
            <a:ext cx="3512820" cy="26349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10945" y="1245304"/>
            <a:ext cx="7584440" cy="441959"/>
          </a:xfrm>
          <a:prstGeom prst="rect">
            <a:avLst/>
          </a:prstGeom>
        </p:spPr>
        <p:txBody>
          <a:bodyPr vert="horz" wrap="square" lIns="0" tIns="0" rIns="0" bIns="0" rtlCol="0">
            <a:spAutoFit/>
          </a:bodyPr>
          <a:lstStyle/>
          <a:p>
            <a:pPr marL="12700">
              <a:lnSpc>
                <a:spcPct val="100000"/>
              </a:lnSpc>
            </a:pPr>
            <a:r>
              <a:rPr sz="2900" dirty="0"/>
              <a:t>8.3.2 </a:t>
            </a:r>
            <a:r>
              <a:rPr sz="2900" spc="-40" dirty="0"/>
              <a:t>TASARIM </a:t>
            </a:r>
            <a:r>
              <a:rPr sz="2900" dirty="0"/>
              <a:t>VE </a:t>
            </a:r>
            <a:r>
              <a:rPr sz="2900" spc="-5" dirty="0"/>
              <a:t>GELİŞTİRMENİN</a:t>
            </a:r>
            <a:r>
              <a:rPr sz="2900" spc="15" dirty="0"/>
              <a:t> </a:t>
            </a:r>
            <a:r>
              <a:rPr sz="2900" dirty="0"/>
              <a:t>PLANLANMASI</a:t>
            </a:r>
          </a:p>
        </p:txBody>
      </p:sp>
      <p:sp>
        <p:nvSpPr>
          <p:cNvPr id="3" name="object 3"/>
          <p:cNvSpPr txBox="1"/>
          <p:nvPr/>
        </p:nvSpPr>
        <p:spPr>
          <a:xfrm>
            <a:off x="707542" y="1859534"/>
            <a:ext cx="7460615" cy="2721610"/>
          </a:xfrm>
          <a:prstGeom prst="rect">
            <a:avLst/>
          </a:prstGeom>
        </p:spPr>
        <p:txBody>
          <a:bodyPr vert="horz" wrap="square" lIns="0" tIns="0" rIns="0" bIns="0" rtlCol="0">
            <a:spAutoFit/>
          </a:bodyPr>
          <a:lstStyle/>
          <a:p>
            <a:pPr marL="12700" marR="129539">
              <a:lnSpc>
                <a:spcPts val="2160"/>
              </a:lnSpc>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geliştirmenin aşamaları </a:t>
            </a:r>
            <a:r>
              <a:rPr sz="2000" spc="-15" dirty="0">
                <a:solidFill>
                  <a:srgbClr val="333E50"/>
                </a:solidFill>
                <a:latin typeface="Calibri"/>
                <a:cs typeface="Calibri"/>
              </a:rPr>
              <a:t>ve kontrolleri tayin </a:t>
            </a:r>
            <a:r>
              <a:rPr sz="2000" spc="-10" dirty="0">
                <a:solidFill>
                  <a:srgbClr val="333E50"/>
                </a:solidFill>
                <a:latin typeface="Calibri"/>
                <a:cs typeface="Calibri"/>
              </a:rPr>
              <a:t>edilirken </a:t>
            </a:r>
            <a:r>
              <a:rPr sz="2000" spc="-5" dirty="0">
                <a:solidFill>
                  <a:srgbClr val="333E50"/>
                </a:solidFill>
                <a:latin typeface="Calibri"/>
                <a:cs typeface="Calibri"/>
              </a:rPr>
              <a:t>kuruluş  </a:t>
            </a:r>
            <a:r>
              <a:rPr sz="2000" dirty="0">
                <a:solidFill>
                  <a:srgbClr val="333E50"/>
                </a:solidFill>
                <a:latin typeface="Calibri"/>
                <a:cs typeface="Calibri"/>
              </a:rPr>
              <a:t>aşağıdakileri</a:t>
            </a:r>
            <a:r>
              <a:rPr sz="2000" spc="20" dirty="0">
                <a:solidFill>
                  <a:srgbClr val="333E50"/>
                </a:solidFill>
                <a:latin typeface="Calibri"/>
                <a:cs typeface="Calibri"/>
              </a:rPr>
              <a:t> </a:t>
            </a:r>
            <a:r>
              <a:rPr sz="2000" spc="-5" dirty="0">
                <a:solidFill>
                  <a:srgbClr val="333E50"/>
                </a:solidFill>
                <a:latin typeface="Calibri"/>
                <a:cs typeface="Calibri"/>
              </a:rPr>
              <a:t>değerlendirmelidir:</a:t>
            </a:r>
            <a:endParaRPr sz="2000">
              <a:latin typeface="Calibri"/>
              <a:cs typeface="Calibri"/>
            </a:endParaRPr>
          </a:p>
          <a:p>
            <a:pPr>
              <a:lnSpc>
                <a:spcPct val="100000"/>
              </a:lnSpc>
              <a:spcBef>
                <a:spcPts val="42"/>
              </a:spcBef>
            </a:pPr>
            <a:endParaRPr sz="2450">
              <a:latin typeface="Times New Roman"/>
              <a:cs typeface="Times New Roman"/>
            </a:endParaRPr>
          </a:p>
          <a:p>
            <a:pPr marL="469900" indent="-457200">
              <a:lnSpc>
                <a:spcPct val="100000"/>
              </a:lnSpc>
              <a:buFont typeface="Calibri"/>
              <a:buAutoNum type="alphaLcParenR"/>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faaliyetlerinin yapısı, süresi </a:t>
            </a:r>
            <a:r>
              <a:rPr sz="2000" spc="-15" dirty="0">
                <a:solidFill>
                  <a:srgbClr val="333E50"/>
                </a:solidFill>
                <a:latin typeface="Calibri"/>
                <a:cs typeface="Calibri"/>
              </a:rPr>
              <a:t>ve</a:t>
            </a:r>
            <a:r>
              <a:rPr sz="2000" spc="95" dirty="0">
                <a:solidFill>
                  <a:srgbClr val="333E50"/>
                </a:solidFill>
                <a:latin typeface="Calibri"/>
                <a:cs typeface="Calibri"/>
              </a:rPr>
              <a:t> </a:t>
            </a:r>
            <a:r>
              <a:rPr sz="2000" spc="-5" dirty="0">
                <a:solidFill>
                  <a:srgbClr val="333E50"/>
                </a:solidFill>
                <a:latin typeface="Calibri"/>
                <a:cs typeface="Calibri"/>
              </a:rPr>
              <a:t>karmaşıklığı,</a:t>
            </a:r>
            <a:endParaRPr sz="2000">
              <a:latin typeface="Calibri"/>
              <a:cs typeface="Calibri"/>
            </a:endParaRPr>
          </a:p>
          <a:p>
            <a:pPr marL="469900" indent="-457200">
              <a:lnSpc>
                <a:spcPts val="2280"/>
              </a:lnSpc>
              <a:spcBef>
                <a:spcPts val="765"/>
              </a:spcBef>
              <a:buAutoNum type="alphaLcParenR"/>
              <a:tabLst>
                <a:tab pos="469900" algn="l"/>
              </a:tabLst>
            </a:pPr>
            <a:r>
              <a:rPr sz="2000" spc="-5" dirty="0">
                <a:solidFill>
                  <a:srgbClr val="333E50"/>
                </a:solidFill>
                <a:latin typeface="Calibri"/>
                <a:cs typeface="Calibri"/>
              </a:rPr>
              <a:t>Uygulanabilir 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spc="-15" dirty="0">
                <a:solidFill>
                  <a:srgbClr val="333E50"/>
                </a:solidFill>
                <a:latin typeface="Calibri"/>
                <a:cs typeface="Calibri"/>
              </a:rPr>
              <a:t>gözden </a:t>
            </a:r>
            <a:r>
              <a:rPr sz="2000" spc="-5" dirty="0">
                <a:solidFill>
                  <a:srgbClr val="333E50"/>
                </a:solidFill>
                <a:latin typeface="Calibri"/>
                <a:cs typeface="Calibri"/>
              </a:rPr>
              <a:t>geçirmeleri dahil,</a:t>
            </a:r>
            <a:r>
              <a:rPr sz="2000" spc="145" dirty="0">
                <a:solidFill>
                  <a:srgbClr val="333E50"/>
                </a:solidFill>
                <a:latin typeface="Calibri"/>
                <a:cs typeface="Calibri"/>
              </a:rPr>
              <a:t> </a:t>
            </a:r>
            <a:r>
              <a:rPr sz="2000" spc="-10" dirty="0">
                <a:solidFill>
                  <a:srgbClr val="333E50"/>
                </a:solidFill>
                <a:latin typeface="Calibri"/>
                <a:cs typeface="Calibri"/>
              </a:rPr>
              <a:t>gerekli</a:t>
            </a:r>
            <a:endParaRPr sz="2000">
              <a:latin typeface="Calibri"/>
              <a:cs typeface="Calibri"/>
            </a:endParaRPr>
          </a:p>
          <a:p>
            <a:pPr marL="469900">
              <a:lnSpc>
                <a:spcPts val="2280"/>
              </a:lnSpc>
            </a:pPr>
            <a:r>
              <a:rPr sz="2000" spc="-10" dirty="0">
                <a:solidFill>
                  <a:srgbClr val="333E50"/>
                </a:solidFill>
                <a:latin typeface="Calibri"/>
                <a:cs typeface="Calibri"/>
              </a:rPr>
              <a:t>proses</a:t>
            </a:r>
            <a:r>
              <a:rPr sz="2000" spc="-40" dirty="0">
                <a:solidFill>
                  <a:srgbClr val="333E50"/>
                </a:solidFill>
                <a:latin typeface="Calibri"/>
                <a:cs typeface="Calibri"/>
              </a:rPr>
              <a:t> </a:t>
            </a:r>
            <a:r>
              <a:rPr sz="2000" spc="-5" dirty="0">
                <a:solidFill>
                  <a:srgbClr val="333E50"/>
                </a:solidFill>
                <a:latin typeface="Calibri"/>
                <a:cs typeface="Calibri"/>
              </a:rPr>
              <a:t>aşamaları,</a:t>
            </a:r>
            <a:endParaRPr sz="2000">
              <a:latin typeface="Calibri"/>
              <a:cs typeface="Calibri"/>
            </a:endParaRPr>
          </a:p>
          <a:p>
            <a:pPr marL="469900" indent="-457200">
              <a:lnSpc>
                <a:spcPct val="100000"/>
              </a:lnSpc>
              <a:spcBef>
                <a:spcPts val="755"/>
              </a:spcBef>
              <a:buAutoNum type="alphaLcParenR" startAt="3"/>
              <a:tabLst>
                <a:tab pos="469900" algn="l"/>
              </a:tabLst>
            </a:pPr>
            <a:r>
              <a:rPr sz="2000" spc="-5" dirty="0">
                <a:solidFill>
                  <a:srgbClr val="333E50"/>
                </a:solidFill>
                <a:latin typeface="Calibri"/>
                <a:cs typeface="Calibri"/>
              </a:rPr>
              <a:t>Gerekli 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dirty="0">
                <a:solidFill>
                  <a:srgbClr val="333E50"/>
                </a:solidFill>
                <a:latin typeface="Calibri"/>
                <a:cs typeface="Calibri"/>
              </a:rPr>
              <a:t>doğrulama </a:t>
            </a:r>
            <a:r>
              <a:rPr sz="2000" spc="-15" dirty="0">
                <a:solidFill>
                  <a:srgbClr val="333E50"/>
                </a:solidFill>
                <a:latin typeface="Calibri"/>
                <a:cs typeface="Calibri"/>
              </a:rPr>
              <a:t>ve </a:t>
            </a:r>
            <a:r>
              <a:rPr sz="2000" spc="-5" dirty="0">
                <a:solidFill>
                  <a:srgbClr val="333E50"/>
                </a:solidFill>
                <a:latin typeface="Calibri"/>
                <a:cs typeface="Calibri"/>
              </a:rPr>
              <a:t>geçerli </a:t>
            </a:r>
            <a:r>
              <a:rPr sz="2000" dirty="0">
                <a:solidFill>
                  <a:srgbClr val="333E50"/>
                </a:solidFill>
                <a:latin typeface="Calibri"/>
                <a:cs typeface="Calibri"/>
              </a:rPr>
              <a:t>kılma</a:t>
            </a:r>
            <a:r>
              <a:rPr sz="2000" spc="130" dirty="0">
                <a:solidFill>
                  <a:srgbClr val="333E50"/>
                </a:solidFill>
                <a:latin typeface="Calibri"/>
                <a:cs typeface="Calibri"/>
              </a:rPr>
              <a:t> </a:t>
            </a:r>
            <a:r>
              <a:rPr sz="2000" spc="-10" dirty="0">
                <a:solidFill>
                  <a:srgbClr val="333E50"/>
                </a:solidFill>
                <a:latin typeface="Calibri"/>
                <a:cs typeface="Calibri"/>
              </a:rPr>
              <a:t>faaliyetleri,</a:t>
            </a:r>
            <a:endParaRPr sz="2000">
              <a:latin typeface="Calibri"/>
              <a:cs typeface="Calibri"/>
            </a:endParaRPr>
          </a:p>
          <a:p>
            <a:pPr marL="469900" indent="-457200">
              <a:lnSpc>
                <a:spcPct val="100000"/>
              </a:lnSpc>
              <a:spcBef>
                <a:spcPts val="755"/>
              </a:spcBef>
              <a:buFont typeface="Calibri"/>
              <a:buAutoNum type="alphaLcParenR" startAt="3"/>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spc="-10" dirty="0">
                <a:solidFill>
                  <a:srgbClr val="333E50"/>
                </a:solidFill>
                <a:latin typeface="Calibri"/>
                <a:cs typeface="Calibri"/>
              </a:rPr>
              <a:t>prosesinde yetki </a:t>
            </a:r>
            <a:r>
              <a:rPr sz="2000" spc="-15" dirty="0">
                <a:solidFill>
                  <a:srgbClr val="333E50"/>
                </a:solidFill>
                <a:latin typeface="Calibri"/>
                <a:cs typeface="Calibri"/>
              </a:rPr>
              <a:t>ve</a:t>
            </a:r>
            <a:r>
              <a:rPr sz="2000" spc="180" dirty="0">
                <a:solidFill>
                  <a:srgbClr val="333E50"/>
                </a:solidFill>
                <a:latin typeface="Calibri"/>
                <a:cs typeface="Calibri"/>
              </a:rPr>
              <a:t> </a:t>
            </a:r>
            <a:r>
              <a:rPr sz="2000" spc="-5" dirty="0">
                <a:solidFill>
                  <a:srgbClr val="333E50"/>
                </a:solidFill>
                <a:latin typeface="Calibri"/>
                <a:cs typeface="Calibri"/>
              </a:rPr>
              <a:t>sorumlulukları,</a:t>
            </a:r>
            <a:endParaRPr sz="2000">
              <a:latin typeface="Calibri"/>
              <a:cs typeface="Calibri"/>
            </a:endParaRPr>
          </a:p>
        </p:txBody>
      </p:sp>
      <p:sp>
        <p:nvSpPr>
          <p:cNvPr id="4" name="object 4"/>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859534"/>
            <a:ext cx="7565390" cy="3676015"/>
          </a:xfrm>
          <a:prstGeom prst="rect">
            <a:avLst/>
          </a:prstGeom>
        </p:spPr>
        <p:txBody>
          <a:bodyPr vert="horz" wrap="square" lIns="0" tIns="0" rIns="0" bIns="0" rtlCol="0">
            <a:spAutoFit/>
          </a:bodyPr>
          <a:lstStyle/>
          <a:p>
            <a:pPr marL="469900" marR="5080" indent="-457200">
              <a:lnSpc>
                <a:spcPts val="2160"/>
              </a:lnSpc>
              <a:buAutoNum type="alphaLcParenR" startAt="5"/>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tasarım </a:t>
            </a:r>
            <a:r>
              <a:rPr sz="2000" spc="-15" dirty="0">
                <a:solidFill>
                  <a:srgbClr val="333E50"/>
                </a:solidFill>
                <a:latin typeface="Calibri"/>
                <a:cs typeface="Calibri"/>
              </a:rPr>
              <a:t>ve </a:t>
            </a:r>
            <a:r>
              <a:rPr sz="2000" spc="-5" dirty="0">
                <a:solidFill>
                  <a:srgbClr val="333E50"/>
                </a:solidFill>
                <a:latin typeface="Calibri"/>
                <a:cs typeface="Calibri"/>
              </a:rPr>
              <a:t>geliştirilmesi </a:t>
            </a:r>
            <a:r>
              <a:rPr sz="2000" dirty="0">
                <a:solidFill>
                  <a:srgbClr val="333E50"/>
                </a:solidFill>
                <a:latin typeface="Calibri"/>
                <a:cs typeface="Calibri"/>
              </a:rPr>
              <a:t>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5" dirty="0">
                <a:solidFill>
                  <a:srgbClr val="333E50"/>
                </a:solidFill>
                <a:latin typeface="Calibri"/>
                <a:cs typeface="Calibri"/>
              </a:rPr>
              <a:t>iç </a:t>
            </a:r>
            <a:r>
              <a:rPr sz="2000" spc="-30" dirty="0">
                <a:solidFill>
                  <a:srgbClr val="333E50"/>
                </a:solidFill>
                <a:latin typeface="Calibri"/>
                <a:cs typeface="Calibri"/>
              </a:rPr>
              <a:t>ve  </a:t>
            </a:r>
            <a:r>
              <a:rPr sz="2000" dirty="0">
                <a:solidFill>
                  <a:srgbClr val="333E50"/>
                </a:solidFill>
                <a:latin typeface="Calibri"/>
                <a:cs typeface="Calibri"/>
              </a:rPr>
              <a:t>dış</a:t>
            </a:r>
            <a:r>
              <a:rPr sz="2000" spc="-55" dirty="0">
                <a:solidFill>
                  <a:srgbClr val="333E50"/>
                </a:solidFill>
                <a:latin typeface="Calibri"/>
                <a:cs typeface="Calibri"/>
              </a:rPr>
              <a:t> </a:t>
            </a:r>
            <a:r>
              <a:rPr sz="2000" spc="-10" dirty="0">
                <a:solidFill>
                  <a:srgbClr val="333E50"/>
                </a:solidFill>
                <a:latin typeface="Calibri"/>
                <a:cs typeface="Calibri"/>
              </a:rPr>
              <a:t>kaynakları,</a:t>
            </a:r>
            <a:endParaRPr sz="2000">
              <a:latin typeface="Calibri"/>
              <a:cs typeface="Calibri"/>
            </a:endParaRPr>
          </a:p>
          <a:p>
            <a:pPr marL="469900" marR="45720" indent="-457200">
              <a:lnSpc>
                <a:spcPts val="2160"/>
              </a:lnSpc>
              <a:spcBef>
                <a:spcPts val="994"/>
              </a:spcBef>
              <a:buFont typeface="Calibri"/>
              <a:buAutoNum type="alphaLcParenR" startAt="5"/>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faaliyetlerinde yer </a:t>
            </a:r>
            <a:r>
              <a:rPr sz="2000" dirty="0">
                <a:solidFill>
                  <a:srgbClr val="333E50"/>
                </a:solidFill>
                <a:latin typeface="Calibri"/>
                <a:cs typeface="Calibri"/>
              </a:rPr>
              <a:t>alan </a:t>
            </a:r>
            <a:r>
              <a:rPr sz="2000" spc="-10" dirty="0">
                <a:solidFill>
                  <a:srgbClr val="333E50"/>
                </a:solidFill>
                <a:latin typeface="Calibri"/>
                <a:cs typeface="Calibri"/>
              </a:rPr>
              <a:t>personel </a:t>
            </a:r>
            <a:r>
              <a:rPr sz="2000" spc="-5" dirty="0">
                <a:solidFill>
                  <a:srgbClr val="333E50"/>
                </a:solidFill>
                <a:latin typeface="Calibri"/>
                <a:cs typeface="Calibri"/>
              </a:rPr>
              <a:t>arasındaki </a:t>
            </a:r>
            <a:r>
              <a:rPr sz="2000" spc="-15" dirty="0">
                <a:solidFill>
                  <a:srgbClr val="333E50"/>
                </a:solidFill>
                <a:latin typeface="Calibri"/>
                <a:cs typeface="Calibri"/>
              </a:rPr>
              <a:t>ara  </a:t>
            </a:r>
            <a:r>
              <a:rPr sz="2000" dirty="0">
                <a:solidFill>
                  <a:srgbClr val="333E50"/>
                </a:solidFill>
                <a:latin typeface="Calibri"/>
                <a:cs typeface="Calibri"/>
              </a:rPr>
              <a:t>yüzlerin </a:t>
            </a:r>
            <a:r>
              <a:rPr sz="2000" spc="-20" dirty="0">
                <a:solidFill>
                  <a:srgbClr val="333E50"/>
                </a:solidFill>
                <a:latin typeface="Calibri"/>
                <a:cs typeface="Calibri"/>
              </a:rPr>
              <a:t>kontrol</a:t>
            </a:r>
            <a:r>
              <a:rPr sz="2000" spc="-100" dirty="0">
                <a:solidFill>
                  <a:srgbClr val="333E50"/>
                </a:solidFill>
                <a:latin typeface="Calibri"/>
                <a:cs typeface="Calibri"/>
              </a:rPr>
              <a:t> </a:t>
            </a:r>
            <a:r>
              <a:rPr sz="2000" spc="-5" dirty="0">
                <a:solidFill>
                  <a:srgbClr val="333E50"/>
                </a:solidFill>
                <a:latin typeface="Calibri"/>
                <a:cs typeface="Calibri"/>
              </a:rPr>
              <a:t>ihtiyaçları,</a:t>
            </a:r>
            <a:endParaRPr sz="2000">
              <a:latin typeface="Calibri"/>
              <a:cs typeface="Calibri"/>
            </a:endParaRPr>
          </a:p>
          <a:p>
            <a:pPr marL="469900" indent="-457200">
              <a:lnSpc>
                <a:spcPts val="2280"/>
              </a:lnSpc>
              <a:spcBef>
                <a:spcPts val="735"/>
              </a:spcBef>
              <a:buFont typeface="Calibri"/>
              <a:buAutoNum type="alphaLcParenR" startAt="5"/>
              <a:tabLst>
                <a:tab pos="469900" algn="l"/>
              </a:tabLst>
            </a:pP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spc="-5" dirty="0">
                <a:solidFill>
                  <a:srgbClr val="333E50"/>
                </a:solidFill>
                <a:latin typeface="Calibri"/>
                <a:cs typeface="Calibri"/>
              </a:rPr>
              <a:t>kullanıcıların 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spc="-10" dirty="0">
                <a:solidFill>
                  <a:srgbClr val="333E50"/>
                </a:solidFill>
                <a:latin typeface="Calibri"/>
                <a:cs typeface="Calibri"/>
              </a:rPr>
              <a:t>prosesinde </a:t>
            </a:r>
            <a:r>
              <a:rPr sz="2000" spc="-5" dirty="0">
                <a:solidFill>
                  <a:srgbClr val="333E50"/>
                </a:solidFill>
                <a:latin typeface="Calibri"/>
                <a:cs typeface="Calibri"/>
              </a:rPr>
              <a:t>yer</a:t>
            </a:r>
            <a:r>
              <a:rPr sz="2000" spc="200" dirty="0">
                <a:solidFill>
                  <a:srgbClr val="333E50"/>
                </a:solidFill>
                <a:latin typeface="Calibri"/>
                <a:cs typeface="Calibri"/>
              </a:rPr>
              <a:t> </a:t>
            </a:r>
            <a:r>
              <a:rPr sz="2000" spc="-5" dirty="0">
                <a:solidFill>
                  <a:srgbClr val="333E50"/>
                </a:solidFill>
                <a:latin typeface="Calibri"/>
                <a:cs typeface="Calibri"/>
              </a:rPr>
              <a:t>alma</a:t>
            </a:r>
            <a:endParaRPr sz="2000">
              <a:latin typeface="Calibri"/>
              <a:cs typeface="Calibri"/>
            </a:endParaRPr>
          </a:p>
          <a:p>
            <a:pPr marL="469900">
              <a:lnSpc>
                <a:spcPts val="2280"/>
              </a:lnSpc>
            </a:pPr>
            <a:r>
              <a:rPr sz="2000" spc="-5" dirty="0">
                <a:solidFill>
                  <a:srgbClr val="333E50"/>
                </a:solidFill>
                <a:latin typeface="Calibri"/>
                <a:cs typeface="Calibri"/>
              </a:rPr>
              <a:t>ihtiyaçları,</a:t>
            </a:r>
            <a:endParaRPr sz="2000">
              <a:latin typeface="Calibri"/>
              <a:cs typeface="Calibri"/>
            </a:endParaRPr>
          </a:p>
          <a:p>
            <a:pPr marL="469900" indent="-457200">
              <a:lnSpc>
                <a:spcPct val="100000"/>
              </a:lnSpc>
              <a:spcBef>
                <a:spcPts val="755"/>
              </a:spcBef>
              <a:buAutoNum type="alphaLcParenR" startAt="8"/>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a:t>
            </a:r>
            <a:r>
              <a:rPr sz="2000" dirty="0">
                <a:solidFill>
                  <a:srgbClr val="333E50"/>
                </a:solidFill>
                <a:latin typeface="Calibri"/>
                <a:cs typeface="Calibri"/>
              </a:rPr>
              <a:t>daha </a:t>
            </a:r>
            <a:r>
              <a:rPr sz="2000" spc="-10" dirty="0">
                <a:solidFill>
                  <a:srgbClr val="333E50"/>
                </a:solidFill>
                <a:latin typeface="Calibri"/>
                <a:cs typeface="Calibri"/>
              </a:rPr>
              <a:t>sonraki </a:t>
            </a:r>
            <a:r>
              <a:rPr sz="2000" spc="-5" dirty="0">
                <a:solidFill>
                  <a:srgbClr val="333E50"/>
                </a:solidFill>
                <a:latin typeface="Calibri"/>
                <a:cs typeface="Calibri"/>
              </a:rPr>
              <a:t>sunumu </a:t>
            </a:r>
            <a:r>
              <a:rPr sz="2000" dirty="0">
                <a:solidFill>
                  <a:srgbClr val="333E50"/>
                </a:solidFill>
                <a:latin typeface="Calibri"/>
                <a:cs typeface="Calibri"/>
              </a:rPr>
              <a:t>için</a:t>
            </a:r>
            <a:r>
              <a:rPr sz="2000" spc="50" dirty="0">
                <a:solidFill>
                  <a:srgbClr val="333E50"/>
                </a:solidFill>
                <a:latin typeface="Calibri"/>
                <a:cs typeface="Calibri"/>
              </a:rPr>
              <a:t> </a:t>
            </a:r>
            <a:r>
              <a:rPr sz="2000" spc="-5" dirty="0">
                <a:solidFill>
                  <a:srgbClr val="333E50"/>
                </a:solidFill>
                <a:latin typeface="Calibri"/>
                <a:cs typeface="Calibri"/>
              </a:rPr>
              <a:t>şartları,</a:t>
            </a:r>
            <a:endParaRPr sz="2000">
              <a:latin typeface="Calibri"/>
              <a:cs typeface="Calibri"/>
            </a:endParaRPr>
          </a:p>
          <a:p>
            <a:pPr marL="469900" indent="-457200">
              <a:lnSpc>
                <a:spcPts val="2280"/>
              </a:lnSpc>
              <a:spcBef>
                <a:spcPts val="755"/>
              </a:spcBef>
              <a:buFont typeface="Calibri"/>
              <a:buAutoNum type="alphaLcParenR" startAt="8"/>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spc="-10" dirty="0">
                <a:solidFill>
                  <a:srgbClr val="333E50"/>
                </a:solidFill>
                <a:latin typeface="Calibri"/>
                <a:cs typeface="Calibri"/>
              </a:rPr>
              <a:t>prosesi </a:t>
            </a:r>
            <a:r>
              <a:rPr sz="2000" dirty="0">
                <a:solidFill>
                  <a:srgbClr val="333E50"/>
                </a:solidFill>
                <a:latin typeface="Calibri"/>
                <a:cs typeface="Calibri"/>
              </a:rPr>
              <a:t>için </a:t>
            </a: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dirty="0">
                <a:solidFill>
                  <a:srgbClr val="333E50"/>
                </a:solidFill>
                <a:latin typeface="Calibri"/>
                <a:cs typeface="Calibri"/>
              </a:rPr>
              <a:t>diğer </a:t>
            </a:r>
            <a:r>
              <a:rPr sz="2000" spc="-5" dirty="0">
                <a:solidFill>
                  <a:srgbClr val="333E50"/>
                </a:solidFill>
                <a:latin typeface="Calibri"/>
                <a:cs typeface="Calibri"/>
              </a:rPr>
              <a:t>ilgili</a:t>
            </a:r>
            <a:r>
              <a:rPr sz="2000" spc="175" dirty="0">
                <a:solidFill>
                  <a:srgbClr val="333E50"/>
                </a:solidFill>
                <a:latin typeface="Calibri"/>
                <a:cs typeface="Calibri"/>
              </a:rPr>
              <a:t> </a:t>
            </a:r>
            <a:r>
              <a:rPr sz="2000" spc="-15" dirty="0">
                <a:solidFill>
                  <a:srgbClr val="333E50"/>
                </a:solidFill>
                <a:latin typeface="Calibri"/>
                <a:cs typeface="Calibri"/>
              </a:rPr>
              <a:t>taraflarca</a:t>
            </a:r>
            <a:endParaRPr sz="2000">
              <a:latin typeface="Calibri"/>
              <a:cs typeface="Calibri"/>
            </a:endParaRPr>
          </a:p>
          <a:p>
            <a:pPr marL="469900">
              <a:lnSpc>
                <a:spcPts val="2280"/>
              </a:lnSpc>
            </a:pPr>
            <a:r>
              <a:rPr sz="2000" spc="-5" dirty="0">
                <a:solidFill>
                  <a:srgbClr val="333E50"/>
                </a:solidFill>
                <a:latin typeface="Calibri"/>
                <a:cs typeface="Calibri"/>
              </a:rPr>
              <a:t>beklenilen </a:t>
            </a:r>
            <a:r>
              <a:rPr sz="2000" spc="-20" dirty="0">
                <a:solidFill>
                  <a:srgbClr val="333E50"/>
                </a:solidFill>
                <a:latin typeface="Calibri"/>
                <a:cs typeface="Calibri"/>
              </a:rPr>
              <a:t>kontrol</a:t>
            </a:r>
            <a:r>
              <a:rPr sz="2000" spc="-10" dirty="0">
                <a:solidFill>
                  <a:srgbClr val="333E50"/>
                </a:solidFill>
                <a:latin typeface="Calibri"/>
                <a:cs typeface="Calibri"/>
              </a:rPr>
              <a:t> seviyesi,</a:t>
            </a:r>
            <a:endParaRPr sz="2000">
              <a:latin typeface="Calibri"/>
              <a:cs typeface="Calibri"/>
            </a:endParaRPr>
          </a:p>
          <a:p>
            <a:pPr marL="469900" marR="95885" indent="-457200">
              <a:lnSpc>
                <a:spcPts val="2160"/>
              </a:lnSpc>
              <a:spcBef>
                <a:spcPts val="1040"/>
              </a:spcBef>
              <a:buFont typeface="Calibri"/>
              <a:buAutoNum type="alphaLcParenR" startAt="10"/>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dirty="0">
                <a:solidFill>
                  <a:srgbClr val="333E50"/>
                </a:solidFill>
                <a:latin typeface="Calibri"/>
                <a:cs typeface="Calibri"/>
              </a:rPr>
              <a:t>şartlarının </a:t>
            </a:r>
            <a:r>
              <a:rPr sz="2000" spc="-5" dirty="0">
                <a:solidFill>
                  <a:srgbClr val="333E50"/>
                </a:solidFill>
                <a:latin typeface="Calibri"/>
                <a:cs typeface="Calibri"/>
              </a:rPr>
              <a:t>karşılandığını </a:t>
            </a:r>
            <a:r>
              <a:rPr sz="2000" spc="-10" dirty="0">
                <a:solidFill>
                  <a:srgbClr val="333E50"/>
                </a:solidFill>
                <a:latin typeface="Calibri"/>
                <a:cs typeface="Calibri"/>
              </a:rPr>
              <a:t>göstermek </a:t>
            </a:r>
            <a:r>
              <a:rPr sz="2000" dirty="0">
                <a:solidFill>
                  <a:srgbClr val="333E50"/>
                </a:solidFill>
                <a:latin typeface="Calibri"/>
                <a:cs typeface="Calibri"/>
              </a:rPr>
              <a:t>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10" dirty="0">
                <a:solidFill>
                  <a:srgbClr val="333E50"/>
                </a:solidFill>
                <a:latin typeface="Calibri"/>
                <a:cs typeface="Calibri"/>
              </a:rPr>
              <a:t>dokümante </a:t>
            </a:r>
            <a:r>
              <a:rPr sz="2000" spc="-5" dirty="0">
                <a:solidFill>
                  <a:srgbClr val="333E50"/>
                </a:solidFill>
                <a:latin typeface="Calibri"/>
                <a:cs typeface="Calibri"/>
              </a:rPr>
              <a:t>edilmiş</a:t>
            </a:r>
            <a:r>
              <a:rPr sz="2000" spc="10" dirty="0">
                <a:solidFill>
                  <a:srgbClr val="333E50"/>
                </a:solidFill>
                <a:latin typeface="Calibri"/>
                <a:cs typeface="Calibri"/>
              </a:rPr>
              <a:t> </a:t>
            </a:r>
            <a:r>
              <a:rPr sz="2000" spc="-5" dirty="0">
                <a:solidFill>
                  <a:srgbClr val="333E50"/>
                </a:solidFill>
                <a:latin typeface="Calibri"/>
                <a:cs typeface="Calibri"/>
              </a:rPr>
              <a:t>bilgi.</a:t>
            </a:r>
            <a:endParaRPr sz="2000">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28530" y="1357200"/>
            <a:ext cx="7352792" cy="487680"/>
          </a:xfrm>
          <a:prstGeom prst="rect">
            <a:avLst/>
          </a:prstGeom>
        </p:spPr>
        <p:txBody>
          <a:bodyPr vert="horz" wrap="square" lIns="0" tIns="0" rIns="0" bIns="0" rtlCol="0">
            <a:spAutoFit/>
          </a:bodyPr>
          <a:lstStyle/>
          <a:p>
            <a:pPr marL="242570">
              <a:lnSpc>
                <a:spcPct val="100000"/>
              </a:lnSpc>
            </a:pPr>
            <a:r>
              <a:rPr spc="-5" dirty="0"/>
              <a:t>8.3.3 </a:t>
            </a:r>
            <a:r>
              <a:rPr spc="-40" dirty="0"/>
              <a:t>TASARIM </a:t>
            </a:r>
            <a:r>
              <a:rPr dirty="0"/>
              <a:t>VE </a:t>
            </a:r>
            <a:r>
              <a:rPr spc="-5" dirty="0"/>
              <a:t>GELİŞTİRME</a:t>
            </a:r>
            <a:r>
              <a:rPr spc="-30" dirty="0"/>
              <a:t> </a:t>
            </a:r>
            <a:r>
              <a:rPr dirty="0"/>
              <a:t>GİRDİLERİ</a:t>
            </a:r>
          </a:p>
        </p:txBody>
      </p:sp>
      <p:sp>
        <p:nvSpPr>
          <p:cNvPr id="3" name="object 3"/>
          <p:cNvSpPr txBox="1"/>
          <p:nvPr/>
        </p:nvSpPr>
        <p:spPr>
          <a:xfrm>
            <a:off x="707542" y="1859534"/>
            <a:ext cx="7588250" cy="3799204"/>
          </a:xfrm>
          <a:prstGeom prst="rect">
            <a:avLst/>
          </a:prstGeom>
        </p:spPr>
        <p:txBody>
          <a:bodyPr vert="horz" wrap="square" lIns="0" tIns="0" rIns="0" bIns="0" rtlCol="0">
            <a:spAutoFit/>
          </a:bodyPr>
          <a:lstStyle/>
          <a:p>
            <a:pPr marL="12700" marR="262255">
              <a:lnSpc>
                <a:spcPts val="2160"/>
              </a:lnSpc>
            </a:pPr>
            <a:r>
              <a:rPr sz="2000" spc="-5" dirty="0">
                <a:solidFill>
                  <a:srgbClr val="333E50"/>
                </a:solidFill>
                <a:latin typeface="Calibri"/>
                <a:cs typeface="Calibri"/>
              </a:rPr>
              <a:t>Kuruluş, tasarımı </a:t>
            </a:r>
            <a:r>
              <a:rPr sz="2000" spc="-15" dirty="0">
                <a:solidFill>
                  <a:srgbClr val="333E50"/>
                </a:solidFill>
                <a:latin typeface="Calibri"/>
                <a:cs typeface="Calibri"/>
              </a:rPr>
              <a:t>ve </a:t>
            </a:r>
            <a:r>
              <a:rPr sz="2000" spc="-5" dirty="0">
                <a:solidFill>
                  <a:srgbClr val="333E50"/>
                </a:solidFill>
                <a:latin typeface="Calibri"/>
                <a:cs typeface="Calibri"/>
              </a:rPr>
              <a:t>geliştirilmesi yapılacak belirli ürün </a:t>
            </a:r>
            <a:r>
              <a:rPr sz="2000" spc="-15" dirty="0">
                <a:solidFill>
                  <a:srgbClr val="333E50"/>
                </a:solidFill>
                <a:latin typeface="Calibri"/>
                <a:cs typeface="Calibri"/>
              </a:rPr>
              <a:t>ve </a:t>
            </a:r>
            <a:r>
              <a:rPr sz="2000" spc="-5" dirty="0">
                <a:solidFill>
                  <a:srgbClr val="333E50"/>
                </a:solidFill>
                <a:latin typeface="Calibri"/>
                <a:cs typeface="Calibri"/>
              </a:rPr>
              <a:t>hizmet </a:t>
            </a:r>
            <a:r>
              <a:rPr sz="2000" dirty="0">
                <a:solidFill>
                  <a:srgbClr val="333E50"/>
                </a:solidFill>
                <a:latin typeface="Calibri"/>
                <a:cs typeface="Calibri"/>
              </a:rPr>
              <a:t>tipleri  için </a:t>
            </a:r>
            <a:r>
              <a:rPr sz="2000" spc="-5" dirty="0">
                <a:solidFill>
                  <a:srgbClr val="333E50"/>
                </a:solidFill>
                <a:latin typeface="Calibri"/>
                <a:cs typeface="Calibri"/>
              </a:rPr>
              <a:t>önemli şartları</a:t>
            </a:r>
            <a:r>
              <a:rPr sz="2000" spc="50" dirty="0">
                <a:solidFill>
                  <a:srgbClr val="333E50"/>
                </a:solidFill>
                <a:latin typeface="Calibri"/>
                <a:cs typeface="Calibri"/>
              </a:rPr>
              <a:t> </a:t>
            </a:r>
            <a:r>
              <a:rPr sz="2000" spc="-20" dirty="0">
                <a:solidFill>
                  <a:srgbClr val="333E50"/>
                </a:solidFill>
                <a:latin typeface="Calibri"/>
                <a:cs typeface="Calibri"/>
              </a:rPr>
              <a:t>belirlemelidir.</a:t>
            </a:r>
            <a:endParaRPr sz="2000">
              <a:latin typeface="Calibri"/>
              <a:cs typeface="Calibri"/>
            </a:endParaRPr>
          </a:p>
          <a:p>
            <a:pPr>
              <a:lnSpc>
                <a:spcPct val="100000"/>
              </a:lnSpc>
              <a:spcBef>
                <a:spcPts val="42"/>
              </a:spcBef>
            </a:pPr>
            <a:endParaRPr sz="2450">
              <a:latin typeface="Times New Roman"/>
              <a:cs typeface="Times New Roman"/>
            </a:endParaRPr>
          </a:p>
          <a:p>
            <a:pPr marL="12700">
              <a:lnSpc>
                <a:spcPct val="100000"/>
              </a:lnSpc>
            </a:pPr>
            <a:r>
              <a:rPr sz="2000" spc="-5" dirty="0">
                <a:solidFill>
                  <a:srgbClr val="333E50"/>
                </a:solidFill>
                <a:latin typeface="Calibri"/>
                <a:cs typeface="Calibri"/>
              </a:rPr>
              <a:t>Kuruluş </a:t>
            </a:r>
            <a:r>
              <a:rPr sz="2000" dirty="0">
                <a:solidFill>
                  <a:srgbClr val="333E50"/>
                </a:solidFill>
                <a:latin typeface="Calibri"/>
                <a:cs typeface="Calibri"/>
              </a:rPr>
              <a:t>aşağıdakileri</a:t>
            </a:r>
            <a:r>
              <a:rPr sz="2000" spc="35" dirty="0">
                <a:solidFill>
                  <a:srgbClr val="333E50"/>
                </a:solidFill>
                <a:latin typeface="Calibri"/>
                <a:cs typeface="Calibri"/>
              </a:rPr>
              <a:t> </a:t>
            </a:r>
            <a:r>
              <a:rPr sz="2000" spc="-5" dirty="0">
                <a:solidFill>
                  <a:srgbClr val="333E50"/>
                </a:solidFill>
                <a:latin typeface="Calibri"/>
                <a:cs typeface="Calibri"/>
              </a:rPr>
              <a:t>değerlendirmelidir:</a:t>
            </a:r>
            <a:endParaRPr sz="2000">
              <a:latin typeface="Calibri"/>
              <a:cs typeface="Calibri"/>
            </a:endParaRPr>
          </a:p>
          <a:p>
            <a:pPr marL="469900" indent="-457200">
              <a:lnSpc>
                <a:spcPct val="100000"/>
              </a:lnSpc>
              <a:spcBef>
                <a:spcPts val="765"/>
              </a:spcBef>
              <a:buAutoNum type="alphaLcParenR"/>
              <a:tabLst>
                <a:tab pos="469900" algn="l"/>
              </a:tabLst>
            </a:pPr>
            <a:r>
              <a:rPr sz="2000" spc="-10" dirty="0">
                <a:solidFill>
                  <a:srgbClr val="333E50"/>
                </a:solidFill>
                <a:latin typeface="Calibri"/>
                <a:cs typeface="Calibri"/>
              </a:rPr>
              <a:t>Fonksiyonel </a:t>
            </a:r>
            <a:r>
              <a:rPr sz="2000" spc="-15" dirty="0">
                <a:solidFill>
                  <a:srgbClr val="333E50"/>
                </a:solidFill>
                <a:latin typeface="Calibri"/>
                <a:cs typeface="Calibri"/>
              </a:rPr>
              <a:t>ve </a:t>
            </a:r>
            <a:r>
              <a:rPr sz="2000" spc="-5" dirty="0">
                <a:solidFill>
                  <a:srgbClr val="333E50"/>
                </a:solidFill>
                <a:latin typeface="Calibri"/>
                <a:cs typeface="Calibri"/>
              </a:rPr>
              <a:t>performans</a:t>
            </a:r>
            <a:r>
              <a:rPr sz="2000" spc="-25" dirty="0">
                <a:solidFill>
                  <a:srgbClr val="333E50"/>
                </a:solidFill>
                <a:latin typeface="Calibri"/>
                <a:cs typeface="Calibri"/>
              </a:rPr>
              <a:t> </a:t>
            </a:r>
            <a:r>
              <a:rPr sz="2000" spc="-5" dirty="0">
                <a:solidFill>
                  <a:srgbClr val="333E50"/>
                </a:solidFill>
                <a:latin typeface="Calibri"/>
                <a:cs typeface="Calibri"/>
              </a:rPr>
              <a:t>şartları,</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Önceki </a:t>
            </a:r>
            <a:r>
              <a:rPr sz="2000" spc="-10" dirty="0">
                <a:solidFill>
                  <a:srgbClr val="333E50"/>
                </a:solidFill>
                <a:latin typeface="Calibri"/>
                <a:cs typeface="Calibri"/>
              </a:rPr>
              <a:t>benzer </a:t>
            </a:r>
            <a:r>
              <a:rPr sz="2000" spc="-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faaliyetlerinden elde </a:t>
            </a:r>
            <a:r>
              <a:rPr sz="2000" dirty="0">
                <a:solidFill>
                  <a:srgbClr val="333E50"/>
                </a:solidFill>
                <a:latin typeface="Calibri"/>
                <a:cs typeface="Calibri"/>
              </a:rPr>
              <a:t>edilen</a:t>
            </a:r>
            <a:r>
              <a:rPr sz="2000" spc="75" dirty="0">
                <a:solidFill>
                  <a:srgbClr val="333E50"/>
                </a:solidFill>
                <a:latin typeface="Calibri"/>
                <a:cs typeface="Calibri"/>
              </a:rPr>
              <a:t> </a:t>
            </a:r>
            <a:r>
              <a:rPr sz="2000" spc="-5" dirty="0">
                <a:solidFill>
                  <a:srgbClr val="333E50"/>
                </a:solidFill>
                <a:latin typeface="Calibri"/>
                <a:cs typeface="Calibri"/>
              </a:rPr>
              <a:t>bilgi,</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Birincil </a:t>
            </a:r>
            <a:r>
              <a:rPr sz="2000" spc="-15" dirty="0">
                <a:solidFill>
                  <a:srgbClr val="333E50"/>
                </a:solidFill>
                <a:latin typeface="Calibri"/>
                <a:cs typeface="Calibri"/>
              </a:rPr>
              <a:t>ve </a:t>
            </a:r>
            <a:r>
              <a:rPr sz="2000" spc="-5" dirty="0">
                <a:solidFill>
                  <a:srgbClr val="333E50"/>
                </a:solidFill>
                <a:latin typeface="Calibri"/>
                <a:cs typeface="Calibri"/>
              </a:rPr>
              <a:t>ikincil </a:t>
            </a:r>
            <a:r>
              <a:rPr sz="2000" spc="-15" dirty="0">
                <a:solidFill>
                  <a:srgbClr val="333E50"/>
                </a:solidFill>
                <a:latin typeface="Calibri"/>
                <a:cs typeface="Calibri"/>
              </a:rPr>
              <a:t>mevzuat</a:t>
            </a:r>
            <a:r>
              <a:rPr sz="2000" spc="55" dirty="0">
                <a:solidFill>
                  <a:srgbClr val="333E50"/>
                </a:solidFill>
                <a:latin typeface="Calibri"/>
                <a:cs typeface="Calibri"/>
              </a:rPr>
              <a:t> </a:t>
            </a:r>
            <a:r>
              <a:rPr sz="2000" spc="-5" dirty="0">
                <a:solidFill>
                  <a:srgbClr val="333E50"/>
                </a:solidFill>
                <a:latin typeface="Calibri"/>
                <a:cs typeface="Calibri"/>
              </a:rPr>
              <a:t>şartları,</a:t>
            </a:r>
            <a:endParaRPr sz="2000">
              <a:latin typeface="Calibri"/>
              <a:cs typeface="Calibri"/>
            </a:endParaRPr>
          </a:p>
          <a:p>
            <a:pPr marL="469900" indent="-457200">
              <a:lnSpc>
                <a:spcPts val="2280"/>
              </a:lnSpc>
              <a:spcBef>
                <a:spcPts val="765"/>
              </a:spcBef>
              <a:buFont typeface="Calibri"/>
              <a:buAutoNum type="alphaLcParenR"/>
              <a:tabLst>
                <a:tab pos="469900" algn="l"/>
              </a:tabLst>
            </a:pPr>
            <a:r>
              <a:rPr sz="2000" spc="-5" dirty="0">
                <a:solidFill>
                  <a:srgbClr val="333E50"/>
                </a:solidFill>
                <a:latin typeface="Calibri"/>
                <a:cs typeface="Calibri"/>
              </a:rPr>
              <a:t>Kuruluşun uygulamayı </a:t>
            </a:r>
            <a:r>
              <a:rPr sz="2000" dirty="0">
                <a:solidFill>
                  <a:srgbClr val="333E50"/>
                </a:solidFill>
                <a:latin typeface="Calibri"/>
                <a:cs typeface="Calibri"/>
              </a:rPr>
              <a:t>taahhüt </a:t>
            </a:r>
            <a:r>
              <a:rPr sz="2000" spc="-5" dirty="0">
                <a:solidFill>
                  <a:srgbClr val="333E50"/>
                </a:solidFill>
                <a:latin typeface="Calibri"/>
                <a:cs typeface="Calibri"/>
              </a:rPr>
              <a:t>ettiği </a:t>
            </a:r>
            <a:r>
              <a:rPr sz="2000" spc="-10" dirty="0">
                <a:solidFill>
                  <a:srgbClr val="333E50"/>
                </a:solidFill>
                <a:latin typeface="Calibri"/>
                <a:cs typeface="Calibri"/>
              </a:rPr>
              <a:t>standardlar </a:t>
            </a:r>
            <a:r>
              <a:rPr sz="2000" spc="-20" dirty="0">
                <a:solidFill>
                  <a:srgbClr val="333E50"/>
                </a:solidFill>
                <a:latin typeface="Calibri"/>
                <a:cs typeface="Calibri"/>
              </a:rPr>
              <a:t>veya</a:t>
            </a:r>
            <a:r>
              <a:rPr sz="2000" spc="-30" dirty="0">
                <a:solidFill>
                  <a:srgbClr val="333E50"/>
                </a:solidFill>
                <a:latin typeface="Calibri"/>
                <a:cs typeface="Calibri"/>
              </a:rPr>
              <a:t> </a:t>
            </a:r>
            <a:r>
              <a:rPr sz="2000" spc="-5" dirty="0">
                <a:solidFill>
                  <a:srgbClr val="333E50"/>
                </a:solidFill>
                <a:latin typeface="Calibri"/>
                <a:cs typeface="Calibri"/>
              </a:rPr>
              <a:t>uygulama</a:t>
            </a:r>
            <a:endParaRPr sz="2000">
              <a:latin typeface="Calibri"/>
              <a:cs typeface="Calibri"/>
            </a:endParaRPr>
          </a:p>
          <a:p>
            <a:pPr marL="469900">
              <a:lnSpc>
                <a:spcPts val="2280"/>
              </a:lnSpc>
            </a:pPr>
            <a:r>
              <a:rPr sz="2000" spc="-5" dirty="0">
                <a:solidFill>
                  <a:srgbClr val="333E50"/>
                </a:solidFill>
                <a:latin typeface="Calibri"/>
                <a:cs typeface="Calibri"/>
              </a:rPr>
              <a:t>esasları,</a:t>
            </a:r>
            <a:endParaRPr sz="2000">
              <a:latin typeface="Calibri"/>
              <a:cs typeface="Calibri"/>
            </a:endParaRPr>
          </a:p>
          <a:p>
            <a:pPr marL="469900" marR="113030" indent="-457200">
              <a:lnSpc>
                <a:spcPts val="2160"/>
              </a:lnSpc>
              <a:spcBef>
                <a:spcPts val="1025"/>
              </a:spcBef>
              <a:buAutoNum type="alphaLcParenR" startAt="5"/>
              <a:tabLst>
                <a:tab pos="469900" algn="l"/>
              </a:tabLst>
            </a:pPr>
            <a:r>
              <a:rPr sz="2000" dirty="0">
                <a:solidFill>
                  <a:srgbClr val="333E50"/>
                </a:solidFill>
                <a:latin typeface="Calibri"/>
                <a:cs typeface="Calibri"/>
              </a:rPr>
              <a:t>Ürün </a:t>
            </a:r>
            <a:r>
              <a:rPr sz="2000" spc="-20" dirty="0">
                <a:solidFill>
                  <a:srgbClr val="333E50"/>
                </a:solidFill>
                <a:latin typeface="Calibri"/>
                <a:cs typeface="Calibri"/>
              </a:rPr>
              <a:t>veya </a:t>
            </a:r>
            <a:r>
              <a:rPr sz="2000" spc="-5" dirty="0">
                <a:solidFill>
                  <a:srgbClr val="333E50"/>
                </a:solidFill>
                <a:latin typeface="Calibri"/>
                <a:cs typeface="Calibri"/>
              </a:rPr>
              <a:t>hizmetin yapısından kaynaklanan başarısızlığın potansiyel  </a:t>
            </a:r>
            <a:r>
              <a:rPr sz="2000" dirty="0">
                <a:solidFill>
                  <a:srgbClr val="333E50"/>
                </a:solidFill>
                <a:latin typeface="Calibri"/>
                <a:cs typeface="Calibri"/>
              </a:rPr>
              <a:t>sonuçları.</a:t>
            </a:r>
            <a:endParaRPr sz="2000">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280414"/>
            <a:ext cx="7463155" cy="2120900"/>
          </a:xfrm>
          <a:prstGeom prst="rect">
            <a:avLst/>
          </a:prstGeom>
        </p:spPr>
        <p:txBody>
          <a:bodyPr vert="horz" wrap="square" lIns="0" tIns="0" rIns="0" bIns="0" rtlCol="0">
            <a:spAutoFit/>
          </a:bodyPr>
          <a:lstStyle/>
          <a:p>
            <a:pPr marL="12700" marR="54610">
              <a:lnSpc>
                <a:spcPts val="2160"/>
              </a:lnSpc>
            </a:pPr>
            <a:r>
              <a:rPr sz="2000" spc="-25" dirty="0">
                <a:solidFill>
                  <a:srgbClr val="333E50"/>
                </a:solidFill>
                <a:latin typeface="Calibri"/>
                <a:cs typeface="Calibri"/>
              </a:rPr>
              <a:t>Girdiler, </a:t>
            </a:r>
            <a:r>
              <a:rPr sz="2000" spc="-5" dirty="0">
                <a:solidFill>
                  <a:srgbClr val="333E50"/>
                </a:solidFill>
                <a:latin typeface="Calibri"/>
                <a:cs typeface="Calibri"/>
              </a:rPr>
              <a:t>tasarım </a:t>
            </a:r>
            <a:r>
              <a:rPr sz="2000" dirty="0">
                <a:solidFill>
                  <a:srgbClr val="333E50"/>
                </a:solidFill>
                <a:latin typeface="Calibri"/>
                <a:cs typeface="Calibri"/>
              </a:rPr>
              <a:t>amaçlarına </a:t>
            </a:r>
            <a:r>
              <a:rPr sz="2000" spc="-5" dirty="0">
                <a:solidFill>
                  <a:srgbClr val="333E50"/>
                </a:solidFill>
                <a:latin typeface="Calibri"/>
                <a:cs typeface="Calibri"/>
              </a:rPr>
              <a:t>uygun, </a:t>
            </a:r>
            <a:r>
              <a:rPr sz="2000" spc="-10" dirty="0">
                <a:solidFill>
                  <a:srgbClr val="333E50"/>
                </a:solidFill>
                <a:latin typeface="Calibri"/>
                <a:cs typeface="Calibri"/>
              </a:rPr>
              <a:t>tam </a:t>
            </a:r>
            <a:r>
              <a:rPr sz="2000" spc="-15" dirty="0">
                <a:solidFill>
                  <a:srgbClr val="333E50"/>
                </a:solidFill>
                <a:latin typeface="Calibri"/>
                <a:cs typeface="Calibri"/>
              </a:rPr>
              <a:t>ve </a:t>
            </a:r>
            <a:r>
              <a:rPr sz="2000" spc="-10" dirty="0">
                <a:solidFill>
                  <a:srgbClr val="333E50"/>
                </a:solidFill>
                <a:latin typeface="Calibri"/>
                <a:cs typeface="Calibri"/>
              </a:rPr>
              <a:t>başka </a:t>
            </a:r>
            <a:r>
              <a:rPr sz="2000" dirty="0">
                <a:solidFill>
                  <a:srgbClr val="333E50"/>
                </a:solidFill>
                <a:latin typeface="Calibri"/>
                <a:cs typeface="Calibri"/>
              </a:rPr>
              <a:t>şekilde </a:t>
            </a:r>
            <a:r>
              <a:rPr sz="2000" spc="-10" dirty="0">
                <a:solidFill>
                  <a:srgbClr val="333E50"/>
                </a:solidFill>
                <a:latin typeface="Calibri"/>
                <a:cs typeface="Calibri"/>
              </a:rPr>
              <a:t>anlaşılmayacak  </a:t>
            </a:r>
            <a:r>
              <a:rPr sz="2000" spc="-15" dirty="0">
                <a:solidFill>
                  <a:srgbClr val="333E50"/>
                </a:solidFill>
                <a:latin typeface="Calibri"/>
                <a:cs typeface="Calibri"/>
              </a:rPr>
              <a:t>tarzda</a:t>
            </a:r>
            <a:r>
              <a:rPr sz="2000" spc="-40" dirty="0">
                <a:solidFill>
                  <a:srgbClr val="333E50"/>
                </a:solidFill>
                <a:latin typeface="Calibri"/>
                <a:cs typeface="Calibri"/>
              </a:rPr>
              <a:t> </a:t>
            </a:r>
            <a:r>
              <a:rPr sz="2000" spc="-25" dirty="0">
                <a:solidFill>
                  <a:srgbClr val="333E50"/>
                </a:solidFill>
                <a:latin typeface="Calibri"/>
                <a:cs typeface="Calibri"/>
              </a:rPr>
              <a:t>olmalıdır.</a:t>
            </a:r>
            <a:endParaRPr sz="2000">
              <a:latin typeface="Calibri"/>
              <a:cs typeface="Calibri"/>
            </a:endParaRPr>
          </a:p>
          <a:p>
            <a:pPr>
              <a:lnSpc>
                <a:spcPct val="100000"/>
              </a:lnSpc>
              <a:spcBef>
                <a:spcPts val="11"/>
              </a:spcBef>
            </a:pPr>
            <a:endParaRPr sz="2250">
              <a:latin typeface="Times New Roman"/>
              <a:cs typeface="Times New Roman"/>
            </a:endParaRPr>
          </a:p>
          <a:p>
            <a:pPr marL="12700">
              <a:lnSpc>
                <a:spcPct val="100000"/>
              </a:lnSpc>
            </a:pPr>
            <a:r>
              <a:rPr sz="2000" spc="-5" dirty="0">
                <a:solidFill>
                  <a:srgbClr val="333E50"/>
                </a:solidFill>
                <a:latin typeface="Calibri"/>
                <a:cs typeface="Calibri"/>
              </a:rPr>
              <a:t>Birbiri ile çatışan tasarım </a:t>
            </a:r>
            <a:r>
              <a:rPr sz="2000" spc="-15" dirty="0">
                <a:solidFill>
                  <a:srgbClr val="333E50"/>
                </a:solidFill>
                <a:latin typeface="Calibri"/>
                <a:cs typeface="Calibri"/>
              </a:rPr>
              <a:t>ve </a:t>
            </a:r>
            <a:r>
              <a:rPr sz="2000" spc="-5" dirty="0">
                <a:solidFill>
                  <a:srgbClr val="333E50"/>
                </a:solidFill>
                <a:latin typeface="Calibri"/>
                <a:cs typeface="Calibri"/>
              </a:rPr>
              <a:t>geliştirme girdileri</a:t>
            </a:r>
            <a:r>
              <a:rPr sz="2000" spc="90" dirty="0">
                <a:solidFill>
                  <a:srgbClr val="333E50"/>
                </a:solidFill>
                <a:latin typeface="Calibri"/>
                <a:cs typeface="Calibri"/>
              </a:rPr>
              <a:t> </a:t>
            </a:r>
            <a:r>
              <a:rPr sz="2000" spc="-20" dirty="0">
                <a:solidFill>
                  <a:srgbClr val="333E50"/>
                </a:solidFill>
                <a:latin typeface="Calibri"/>
                <a:cs typeface="Calibri"/>
              </a:rPr>
              <a:t>çözülmelidir.</a:t>
            </a:r>
            <a:endParaRPr sz="2000">
              <a:latin typeface="Calibri"/>
              <a:cs typeface="Calibri"/>
            </a:endParaRPr>
          </a:p>
          <a:p>
            <a:pPr>
              <a:lnSpc>
                <a:spcPct val="100000"/>
              </a:lnSpc>
              <a:spcBef>
                <a:spcPts val="28"/>
              </a:spcBef>
            </a:pPr>
            <a:endParaRPr sz="2250">
              <a:latin typeface="Times New Roman"/>
              <a:cs typeface="Times New Roman"/>
            </a:endParaRPr>
          </a:p>
          <a:p>
            <a:pPr marL="12700">
              <a:lnSpc>
                <a:spcPts val="2280"/>
              </a:lnSpc>
            </a:pPr>
            <a:r>
              <a:rPr sz="2000" spc="-5" dirty="0">
                <a:solidFill>
                  <a:srgbClr val="333E50"/>
                </a:solidFill>
                <a:latin typeface="Calibri"/>
                <a:cs typeface="Calibri"/>
              </a:rPr>
              <a:t>Kuruluş, tasarım </a:t>
            </a:r>
            <a:r>
              <a:rPr sz="2000" spc="-15" dirty="0">
                <a:solidFill>
                  <a:srgbClr val="333E50"/>
                </a:solidFill>
                <a:latin typeface="Calibri"/>
                <a:cs typeface="Calibri"/>
              </a:rPr>
              <a:t>ve </a:t>
            </a:r>
            <a:r>
              <a:rPr sz="2000" spc="-5" dirty="0">
                <a:solidFill>
                  <a:srgbClr val="333E50"/>
                </a:solidFill>
                <a:latin typeface="Calibri"/>
                <a:cs typeface="Calibri"/>
              </a:rPr>
              <a:t>geliştirme girdileri ile ilgili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90" dirty="0">
                <a:solidFill>
                  <a:srgbClr val="333E50"/>
                </a:solidFill>
                <a:latin typeface="Calibri"/>
                <a:cs typeface="Calibri"/>
              </a:rPr>
              <a:t> </a:t>
            </a:r>
            <a:r>
              <a:rPr sz="2000" b="1" u="heavy" dirty="0">
                <a:solidFill>
                  <a:srgbClr val="333E50"/>
                </a:solidFill>
                <a:latin typeface="Calibri"/>
                <a:cs typeface="Calibri"/>
              </a:rPr>
              <a:t>bilgiyi</a:t>
            </a:r>
            <a:endParaRPr sz="2000">
              <a:latin typeface="Calibri"/>
              <a:cs typeface="Calibri"/>
            </a:endParaRPr>
          </a:p>
          <a:p>
            <a:pPr marL="12700">
              <a:lnSpc>
                <a:spcPts val="2280"/>
              </a:lnSpc>
            </a:pPr>
            <a:r>
              <a:rPr sz="2000" spc="-10" dirty="0">
                <a:solidFill>
                  <a:srgbClr val="333E50"/>
                </a:solidFill>
                <a:latin typeface="Calibri"/>
                <a:cs typeface="Calibri"/>
              </a:rPr>
              <a:t>muhafaza</a:t>
            </a:r>
            <a:r>
              <a:rPr sz="2000" spc="-9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3" name="object 3"/>
          <p:cNvSpPr/>
          <p:nvPr/>
        </p:nvSpPr>
        <p:spPr>
          <a:xfrm>
            <a:off x="4582667" y="3534155"/>
            <a:ext cx="3799332" cy="24094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3594" y="1267003"/>
            <a:ext cx="7352792" cy="487680"/>
          </a:xfrm>
          <a:prstGeom prst="rect">
            <a:avLst/>
          </a:prstGeom>
        </p:spPr>
        <p:txBody>
          <a:bodyPr vert="horz" wrap="square" lIns="0" tIns="0" rIns="0" bIns="0" rtlCol="0">
            <a:spAutoFit/>
          </a:bodyPr>
          <a:lstStyle/>
          <a:p>
            <a:pPr marL="175260">
              <a:lnSpc>
                <a:spcPct val="100000"/>
              </a:lnSpc>
            </a:pPr>
            <a:r>
              <a:rPr sz="2900" dirty="0"/>
              <a:t>8.3.4 </a:t>
            </a:r>
            <a:r>
              <a:rPr sz="2900" spc="-40" dirty="0"/>
              <a:t>TASARIM </a:t>
            </a:r>
            <a:r>
              <a:rPr sz="2900" dirty="0"/>
              <a:t>VE </a:t>
            </a:r>
            <a:r>
              <a:rPr sz="2900" spc="-5" dirty="0"/>
              <a:t>GELİŞTİRMENİN</a:t>
            </a:r>
            <a:r>
              <a:rPr sz="2900" spc="5" dirty="0"/>
              <a:t> </a:t>
            </a:r>
            <a:r>
              <a:rPr sz="2900" spc="-30" dirty="0"/>
              <a:t>KONTROLÜ</a:t>
            </a:r>
            <a:endParaRPr sz="2900" dirty="0"/>
          </a:p>
        </p:txBody>
      </p:sp>
      <p:sp>
        <p:nvSpPr>
          <p:cNvPr id="3" name="object 3"/>
          <p:cNvSpPr txBox="1"/>
          <p:nvPr/>
        </p:nvSpPr>
        <p:spPr>
          <a:xfrm>
            <a:off x="707542" y="1859534"/>
            <a:ext cx="7541259" cy="2600960"/>
          </a:xfrm>
          <a:prstGeom prst="rect">
            <a:avLst/>
          </a:prstGeom>
        </p:spPr>
        <p:txBody>
          <a:bodyPr vert="horz" wrap="square" lIns="0" tIns="0" rIns="0" bIns="0" rtlCol="0">
            <a:spAutoFit/>
          </a:bodyPr>
          <a:lstStyle/>
          <a:p>
            <a:pPr marL="12700" marR="480695">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aşağıdakileri </a:t>
            </a:r>
            <a:r>
              <a:rPr sz="2000" spc="-5" dirty="0">
                <a:solidFill>
                  <a:srgbClr val="333E50"/>
                </a:solidFill>
                <a:latin typeface="Calibri"/>
                <a:cs typeface="Calibri"/>
              </a:rPr>
              <a:t>güvence </a:t>
            </a:r>
            <a:r>
              <a:rPr sz="2000" dirty="0">
                <a:solidFill>
                  <a:srgbClr val="333E50"/>
                </a:solidFill>
                <a:latin typeface="Calibri"/>
                <a:cs typeface="Calibri"/>
              </a:rPr>
              <a:t>altına almak için </a:t>
            </a:r>
            <a:r>
              <a:rPr sz="2000" spc="-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spc="-10" dirty="0">
                <a:solidFill>
                  <a:srgbClr val="333E50"/>
                </a:solidFill>
                <a:latin typeface="Calibri"/>
                <a:cs typeface="Calibri"/>
              </a:rPr>
              <a:t>prosesine </a:t>
            </a:r>
            <a:r>
              <a:rPr sz="2000" spc="-15" dirty="0">
                <a:solidFill>
                  <a:srgbClr val="333E50"/>
                </a:solidFill>
                <a:latin typeface="Calibri"/>
                <a:cs typeface="Calibri"/>
              </a:rPr>
              <a:t>kontroller</a:t>
            </a:r>
            <a:r>
              <a:rPr sz="2000" spc="40" dirty="0">
                <a:solidFill>
                  <a:srgbClr val="333E50"/>
                </a:solidFill>
                <a:latin typeface="Calibri"/>
                <a:cs typeface="Calibri"/>
              </a:rPr>
              <a:t> </a:t>
            </a:r>
            <a:r>
              <a:rPr sz="2000" spc="-5" dirty="0">
                <a:solidFill>
                  <a:srgbClr val="333E50"/>
                </a:solidFill>
                <a:latin typeface="Calibri"/>
                <a:cs typeface="Calibri"/>
              </a:rPr>
              <a:t>uygulamalıdır:</a:t>
            </a:r>
            <a:endParaRPr sz="2000">
              <a:latin typeface="Calibri"/>
              <a:cs typeface="Calibri"/>
            </a:endParaRPr>
          </a:p>
          <a:p>
            <a:pPr>
              <a:lnSpc>
                <a:spcPct val="100000"/>
              </a:lnSpc>
              <a:spcBef>
                <a:spcPts val="45"/>
              </a:spcBef>
            </a:pPr>
            <a:endParaRPr sz="2500">
              <a:latin typeface="Times New Roman"/>
              <a:cs typeface="Times New Roman"/>
            </a:endParaRPr>
          </a:p>
          <a:p>
            <a:pPr marL="469900" indent="-457200">
              <a:lnSpc>
                <a:spcPct val="100000"/>
              </a:lnSpc>
              <a:buFont typeface="Calibri"/>
              <a:buAutoNum type="alphaLcParenR"/>
              <a:tabLst>
                <a:tab pos="469900" algn="l"/>
              </a:tabLst>
            </a:pPr>
            <a:r>
              <a:rPr sz="2000" spc="-5" dirty="0">
                <a:solidFill>
                  <a:srgbClr val="333E50"/>
                </a:solidFill>
                <a:latin typeface="Calibri"/>
                <a:cs typeface="Calibri"/>
              </a:rPr>
              <a:t>Erişilmesi </a:t>
            </a:r>
            <a:r>
              <a:rPr sz="2000" dirty="0">
                <a:solidFill>
                  <a:srgbClr val="333E50"/>
                </a:solidFill>
                <a:latin typeface="Calibri"/>
                <a:cs typeface="Calibri"/>
              </a:rPr>
              <a:t>amaçlanan sonuçların</a:t>
            </a:r>
            <a:r>
              <a:rPr sz="2000" spc="60" dirty="0">
                <a:solidFill>
                  <a:srgbClr val="333E50"/>
                </a:solidFill>
                <a:latin typeface="Calibri"/>
                <a:cs typeface="Calibri"/>
              </a:rPr>
              <a:t> </a:t>
            </a:r>
            <a:r>
              <a:rPr sz="2000" spc="-5" dirty="0">
                <a:solidFill>
                  <a:srgbClr val="333E50"/>
                </a:solidFill>
                <a:latin typeface="Calibri"/>
                <a:cs typeface="Calibri"/>
              </a:rPr>
              <a:t>tanımlandığı,</a:t>
            </a:r>
            <a:endParaRPr sz="2000">
              <a:latin typeface="Calibri"/>
              <a:cs typeface="Calibri"/>
            </a:endParaRPr>
          </a:p>
          <a:p>
            <a:pPr marL="469900" indent="-457200">
              <a:lnSpc>
                <a:spcPts val="2280"/>
              </a:lnSpc>
              <a:spcBef>
                <a:spcPts val="755"/>
              </a:spcBef>
              <a:buFont typeface="Calibri"/>
              <a:buAutoNum type="alphaLcParenR"/>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a:t>
            </a:r>
            <a:r>
              <a:rPr sz="2000" dirty="0">
                <a:solidFill>
                  <a:srgbClr val="333E50"/>
                </a:solidFill>
                <a:latin typeface="Calibri"/>
                <a:cs typeface="Calibri"/>
              </a:rPr>
              <a:t>sonuçlarının şartları </a:t>
            </a:r>
            <a:r>
              <a:rPr sz="2000" spc="-10" dirty="0">
                <a:solidFill>
                  <a:srgbClr val="333E50"/>
                </a:solidFill>
                <a:latin typeface="Calibri"/>
                <a:cs typeface="Calibri"/>
              </a:rPr>
              <a:t>karşılama</a:t>
            </a:r>
            <a:r>
              <a:rPr sz="2000" spc="130" dirty="0">
                <a:solidFill>
                  <a:srgbClr val="333E50"/>
                </a:solidFill>
                <a:latin typeface="Calibri"/>
                <a:cs typeface="Calibri"/>
              </a:rPr>
              <a:t> </a:t>
            </a:r>
            <a:r>
              <a:rPr sz="2000" spc="-10" dirty="0">
                <a:solidFill>
                  <a:srgbClr val="333E50"/>
                </a:solidFill>
                <a:latin typeface="Calibri"/>
                <a:cs typeface="Calibri"/>
              </a:rPr>
              <a:t>kabiliyetini</a:t>
            </a:r>
            <a:endParaRPr sz="2000">
              <a:latin typeface="Calibri"/>
              <a:cs typeface="Calibri"/>
            </a:endParaRPr>
          </a:p>
          <a:p>
            <a:pPr marL="469900">
              <a:lnSpc>
                <a:spcPts val="2280"/>
              </a:lnSpc>
            </a:pPr>
            <a:r>
              <a:rPr sz="2000" dirty="0">
                <a:solidFill>
                  <a:srgbClr val="333E50"/>
                </a:solidFill>
                <a:latin typeface="Calibri"/>
                <a:cs typeface="Calibri"/>
              </a:rPr>
              <a:t>değerlendirmek için </a:t>
            </a:r>
            <a:r>
              <a:rPr sz="2000" spc="-15" dirty="0">
                <a:solidFill>
                  <a:srgbClr val="333E50"/>
                </a:solidFill>
                <a:latin typeface="Calibri"/>
                <a:cs typeface="Calibri"/>
              </a:rPr>
              <a:t>gözden </a:t>
            </a:r>
            <a:r>
              <a:rPr sz="2000" spc="-5" dirty="0">
                <a:solidFill>
                  <a:srgbClr val="333E50"/>
                </a:solidFill>
                <a:latin typeface="Calibri"/>
                <a:cs typeface="Calibri"/>
              </a:rPr>
              <a:t>geçirmelerin</a:t>
            </a:r>
            <a:r>
              <a:rPr sz="2000" spc="-20" dirty="0">
                <a:solidFill>
                  <a:srgbClr val="333E50"/>
                </a:solidFill>
                <a:latin typeface="Calibri"/>
                <a:cs typeface="Calibri"/>
              </a:rPr>
              <a:t> </a:t>
            </a:r>
            <a:r>
              <a:rPr sz="2000" spc="-5" dirty="0">
                <a:solidFill>
                  <a:srgbClr val="333E50"/>
                </a:solidFill>
                <a:latin typeface="Calibri"/>
                <a:cs typeface="Calibri"/>
              </a:rPr>
              <a:t>yapıldığı,</a:t>
            </a:r>
            <a:endParaRPr sz="2000">
              <a:latin typeface="Calibri"/>
              <a:cs typeface="Calibri"/>
            </a:endParaRPr>
          </a:p>
          <a:p>
            <a:pPr marL="469900" marR="5080" indent="-457200">
              <a:lnSpc>
                <a:spcPts val="2160"/>
              </a:lnSpc>
              <a:spcBef>
                <a:spcPts val="1025"/>
              </a:spcBef>
              <a:buFont typeface="Calibri"/>
              <a:buAutoNum type="alphaLcParenR" startAt="3"/>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 çıktılarının, </a:t>
            </a:r>
            <a:r>
              <a:rPr sz="2000" spc="-10" dirty="0">
                <a:solidFill>
                  <a:srgbClr val="333E50"/>
                </a:solidFill>
                <a:latin typeface="Calibri"/>
                <a:cs typeface="Calibri"/>
              </a:rPr>
              <a:t>girdi </a:t>
            </a:r>
            <a:r>
              <a:rPr sz="2000" spc="-5" dirty="0">
                <a:solidFill>
                  <a:srgbClr val="333E50"/>
                </a:solidFill>
                <a:latin typeface="Calibri"/>
                <a:cs typeface="Calibri"/>
              </a:rPr>
              <a:t>şartlarını </a:t>
            </a:r>
            <a:r>
              <a:rPr sz="2000" spc="-10" dirty="0">
                <a:solidFill>
                  <a:srgbClr val="333E50"/>
                </a:solidFill>
                <a:latin typeface="Calibri"/>
                <a:cs typeface="Calibri"/>
              </a:rPr>
              <a:t>karşıladığını </a:t>
            </a:r>
            <a:r>
              <a:rPr sz="2000" spc="-5" dirty="0">
                <a:solidFill>
                  <a:srgbClr val="333E50"/>
                </a:solidFill>
                <a:latin typeface="Calibri"/>
                <a:cs typeface="Calibri"/>
              </a:rPr>
              <a:t>güvence  </a:t>
            </a:r>
            <a:r>
              <a:rPr sz="2000" dirty="0">
                <a:solidFill>
                  <a:srgbClr val="333E50"/>
                </a:solidFill>
                <a:latin typeface="Calibri"/>
                <a:cs typeface="Calibri"/>
              </a:rPr>
              <a:t>altına almak için doğrulama </a:t>
            </a:r>
            <a:r>
              <a:rPr sz="2000" spc="-10" dirty="0">
                <a:solidFill>
                  <a:srgbClr val="333E50"/>
                </a:solidFill>
                <a:latin typeface="Calibri"/>
                <a:cs typeface="Calibri"/>
              </a:rPr>
              <a:t>faaliyetlerinin</a:t>
            </a:r>
            <a:r>
              <a:rPr sz="2000" spc="40" dirty="0">
                <a:solidFill>
                  <a:srgbClr val="333E50"/>
                </a:solidFill>
                <a:latin typeface="Calibri"/>
                <a:cs typeface="Calibri"/>
              </a:rPr>
              <a:t> </a:t>
            </a:r>
            <a:r>
              <a:rPr sz="2000" spc="-5" dirty="0">
                <a:solidFill>
                  <a:srgbClr val="333E50"/>
                </a:solidFill>
                <a:latin typeface="Calibri"/>
                <a:cs typeface="Calibri"/>
              </a:rPr>
              <a:t>yapıldığı,</a:t>
            </a:r>
            <a:endParaRPr sz="2000">
              <a:latin typeface="Calibri"/>
              <a:cs typeface="Calibri"/>
            </a:endParaRPr>
          </a:p>
        </p:txBody>
      </p:sp>
      <p:sp>
        <p:nvSpPr>
          <p:cNvPr id="4" name="object 4"/>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2260727"/>
            <a:ext cx="7493000" cy="2196465"/>
          </a:xfrm>
          <a:prstGeom prst="rect">
            <a:avLst/>
          </a:prstGeom>
        </p:spPr>
        <p:txBody>
          <a:bodyPr vert="horz" wrap="square" lIns="0" tIns="0" rIns="0" bIns="0" rtlCol="0">
            <a:spAutoFit/>
          </a:bodyPr>
          <a:lstStyle/>
          <a:p>
            <a:pPr marL="469900" marR="69215" indent="-457200">
              <a:lnSpc>
                <a:spcPts val="2160"/>
              </a:lnSpc>
              <a:buAutoNum type="alphaLcParenR" startAt="4"/>
              <a:tabLst>
                <a:tab pos="469900" algn="l"/>
              </a:tabLst>
            </a:pPr>
            <a:r>
              <a:rPr sz="2000" spc="-20" dirty="0">
                <a:solidFill>
                  <a:srgbClr val="333E50"/>
                </a:solidFill>
                <a:latin typeface="Calibri"/>
                <a:cs typeface="Calibri"/>
              </a:rPr>
              <a:t>Ortaya </a:t>
            </a:r>
            <a:r>
              <a:rPr sz="2000" spc="-10" dirty="0">
                <a:solidFill>
                  <a:srgbClr val="333E50"/>
                </a:solidFill>
                <a:latin typeface="Calibri"/>
                <a:cs typeface="Calibri"/>
              </a:rPr>
              <a:t>çıkan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belirtilmiş uygulama </a:t>
            </a:r>
            <a:r>
              <a:rPr sz="2000" spc="-20" dirty="0">
                <a:solidFill>
                  <a:srgbClr val="333E50"/>
                </a:solidFill>
                <a:latin typeface="Calibri"/>
                <a:cs typeface="Calibri"/>
              </a:rPr>
              <a:t>veya  </a:t>
            </a:r>
            <a:r>
              <a:rPr sz="2000" dirty="0">
                <a:solidFill>
                  <a:srgbClr val="333E50"/>
                </a:solidFill>
                <a:latin typeface="Calibri"/>
                <a:cs typeface="Calibri"/>
              </a:rPr>
              <a:t>amaçlanan </a:t>
            </a:r>
            <a:r>
              <a:rPr sz="2000" spc="-5" dirty="0">
                <a:solidFill>
                  <a:srgbClr val="333E50"/>
                </a:solidFill>
                <a:latin typeface="Calibri"/>
                <a:cs typeface="Calibri"/>
              </a:rPr>
              <a:t>kullanımı </a:t>
            </a:r>
            <a:r>
              <a:rPr sz="2000" dirty="0">
                <a:solidFill>
                  <a:srgbClr val="333E50"/>
                </a:solidFill>
                <a:latin typeface="Calibri"/>
                <a:cs typeface="Calibri"/>
              </a:rPr>
              <a:t>için </a:t>
            </a:r>
            <a:r>
              <a:rPr sz="2000" spc="-5" dirty="0">
                <a:solidFill>
                  <a:srgbClr val="333E50"/>
                </a:solidFill>
                <a:latin typeface="Calibri"/>
                <a:cs typeface="Calibri"/>
              </a:rPr>
              <a:t>şartları </a:t>
            </a:r>
            <a:r>
              <a:rPr sz="2000" spc="-10" dirty="0">
                <a:solidFill>
                  <a:srgbClr val="333E50"/>
                </a:solidFill>
                <a:latin typeface="Calibri"/>
                <a:cs typeface="Calibri"/>
              </a:rPr>
              <a:t>karşılamasını </a:t>
            </a:r>
            <a:r>
              <a:rPr sz="2000" spc="-5" dirty="0">
                <a:solidFill>
                  <a:srgbClr val="333E50"/>
                </a:solidFill>
                <a:latin typeface="Calibri"/>
                <a:cs typeface="Calibri"/>
              </a:rPr>
              <a:t>güvence </a:t>
            </a:r>
            <a:r>
              <a:rPr sz="2000" dirty="0">
                <a:solidFill>
                  <a:srgbClr val="333E50"/>
                </a:solidFill>
                <a:latin typeface="Calibri"/>
                <a:cs typeface="Calibri"/>
              </a:rPr>
              <a:t>altına almak  için </a:t>
            </a:r>
            <a:r>
              <a:rPr sz="2000" spc="-5" dirty="0">
                <a:solidFill>
                  <a:srgbClr val="333E50"/>
                </a:solidFill>
                <a:latin typeface="Calibri"/>
                <a:cs typeface="Calibri"/>
              </a:rPr>
              <a:t>geçerli </a:t>
            </a:r>
            <a:r>
              <a:rPr sz="2000" dirty="0">
                <a:solidFill>
                  <a:srgbClr val="333E50"/>
                </a:solidFill>
                <a:latin typeface="Calibri"/>
                <a:cs typeface="Calibri"/>
              </a:rPr>
              <a:t>kılma </a:t>
            </a:r>
            <a:r>
              <a:rPr sz="2000" spc="-10" dirty="0">
                <a:solidFill>
                  <a:srgbClr val="333E50"/>
                </a:solidFill>
                <a:latin typeface="Calibri"/>
                <a:cs typeface="Calibri"/>
              </a:rPr>
              <a:t>faaliyetlerinin</a:t>
            </a:r>
            <a:r>
              <a:rPr sz="2000" spc="55" dirty="0">
                <a:solidFill>
                  <a:srgbClr val="333E50"/>
                </a:solidFill>
                <a:latin typeface="Calibri"/>
                <a:cs typeface="Calibri"/>
              </a:rPr>
              <a:t> </a:t>
            </a:r>
            <a:r>
              <a:rPr sz="2000" spc="-5" dirty="0">
                <a:solidFill>
                  <a:srgbClr val="333E50"/>
                </a:solidFill>
                <a:latin typeface="Calibri"/>
                <a:cs typeface="Calibri"/>
              </a:rPr>
              <a:t>yapıldığı,</a:t>
            </a:r>
            <a:endParaRPr sz="2000">
              <a:latin typeface="Calibri"/>
              <a:cs typeface="Calibri"/>
            </a:endParaRPr>
          </a:p>
          <a:p>
            <a:pPr marL="469900" marR="40005" indent="-457200">
              <a:lnSpc>
                <a:spcPts val="2160"/>
              </a:lnSpc>
              <a:spcBef>
                <a:spcPts val="1005"/>
              </a:spcBef>
              <a:buAutoNum type="alphaLcParenR" startAt="4"/>
              <a:tabLst>
                <a:tab pos="469900" algn="l"/>
              </a:tabLst>
            </a:pPr>
            <a:r>
              <a:rPr sz="2000" spc="-15" dirty="0">
                <a:solidFill>
                  <a:srgbClr val="333E50"/>
                </a:solidFill>
                <a:latin typeface="Calibri"/>
                <a:cs typeface="Calibri"/>
              </a:rPr>
              <a:t>Gözden </a:t>
            </a:r>
            <a:r>
              <a:rPr sz="2000" spc="-5" dirty="0">
                <a:solidFill>
                  <a:srgbClr val="333E50"/>
                </a:solidFill>
                <a:latin typeface="Calibri"/>
                <a:cs typeface="Calibri"/>
              </a:rPr>
              <a:t>geçirme </a:t>
            </a:r>
            <a:r>
              <a:rPr sz="2000" spc="-20" dirty="0">
                <a:solidFill>
                  <a:srgbClr val="333E50"/>
                </a:solidFill>
                <a:latin typeface="Calibri"/>
                <a:cs typeface="Calibri"/>
              </a:rPr>
              <a:t>veya </a:t>
            </a:r>
            <a:r>
              <a:rPr sz="2000" dirty="0">
                <a:solidFill>
                  <a:srgbClr val="333E50"/>
                </a:solidFill>
                <a:latin typeface="Calibri"/>
                <a:cs typeface="Calibri"/>
              </a:rPr>
              <a:t>doğrulama </a:t>
            </a:r>
            <a:r>
              <a:rPr sz="2000" spc="-15" dirty="0">
                <a:solidFill>
                  <a:srgbClr val="333E50"/>
                </a:solidFill>
                <a:latin typeface="Calibri"/>
                <a:cs typeface="Calibri"/>
              </a:rPr>
              <a:t>ve </a:t>
            </a:r>
            <a:r>
              <a:rPr sz="2000" spc="-5" dirty="0">
                <a:solidFill>
                  <a:srgbClr val="333E50"/>
                </a:solidFill>
                <a:latin typeface="Calibri"/>
                <a:cs typeface="Calibri"/>
              </a:rPr>
              <a:t>geçerli kılma </a:t>
            </a:r>
            <a:r>
              <a:rPr sz="2000" spc="-10" dirty="0">
                <a:solidFill>
                  <a:srgbClr val="333E50"/>
                </a:solidFill>
                <a:latin typeface="Calibri"/>
                <a:cs typeface="Calibri"/>
              </a:rPr>
              <a:t>faaliyetleri  </a:t>
            </a:r>
            <a:r>
              <a:rPr sz="2000" dirty="0">
                <a:solidFill>
                  <a:srgbClr val="333E50"/>
                </a:solidFill>
                <a:latin typeface="Calibri"/>
                <a:cs typeface="Calibri"/>
              </a:rPr>
              <a:t>esnasında </a:t>
            </a:r>
            <a:r>
              <a:rPr sz="2000" spc="-15" dirty="0">
                <a:solidFill>
                  <a:srgbClr val="333E50"/>
                </a:solidFill>
                <a:latin typeface="Calibri"/>
                <a:cs typeface="Calibri"/>
              </a:rPr>
              <a:t>tayin </a:t>
            </a:r>
            <a:r>
              <a:rPr sz="2000" dirty="0">
                <a:solidFill>
                  <a:srgbClr val="333E50"/>
                </a:solidFill>
                <a:latin typeface="Calibri"/>
                <a:cs typeface="Calibri"/>
              </a:rPr>
              <a:t>edilen </a:t>
            </a:r>
            <a:r>
              <a:rPr sz="2000" spc="-10" dirty="0">
                <a:solidFill>
                  <a:srgbClr val="333E50"/>
                </a:solidFill>
                <a:latin typeface="Calibri"/>
                <a:cs typeface="Calibri"/>
              </a:rPr>
              <a:t>problemler </a:t>
            </a:r>
            <a:r>
              <a:rPr sz="2000" dirty="0">
                <a:solidFill>
                  <a:srgbClr val="333E50"/>
                </a:solidFill>
                <a:latin typeface="Calibri"/>
                <a:cs typeface="Calibri"/>
              </a:rPr>
              <a:t>için </a:t>
            </a:r>
            <a:r>
              <a:rPr sz="2000" spc="-5" dirty="0">
                <a:solidFill>
                  <a:srgbClr val="333E50"/>
                </a:solidFill>
                <a:latin typeface="Calibri"/>
                <a:cs typeface="Calibri"/>
              </a:rPr>
              <a:t>gerekli herhangi bir </a:t>
            </a:r>
            <a:r>
              <a:rPr sz="2000" spc="-10" dirty="0">
                <a:solidFill>
                  <a:srgbClr val="333E50"/>
                </a:solidFill>
                <a:latin typeface="Calibri"/>
                <a:cs typeface="Calibri"/>
              </a:rPr>
              <a:t>faaliyetin  </a:t>
            </a:r>
            <a:r>
              <a:rPr sz="2000" spc="-5" dirty="0">
                <a:solidFill>
                  <a:srgbClr val="333E50"/>
                </a:solidFill>
                <a:latin typeface="Calibri"/>
                <a:cs typeface="Calibri"/>
              </a:rPr>
              <a:t>yapıldığı,</a:t>
            </a:r>
            <a:endParaRPr sz="2000">
              <a:latin typeface="Calibri"/>
              <a:cs typeface="Calibri"/>
            </a:endParaRPr>
          </a:p>
          <a:p>
            <a:pPr marL="469900" indent="-457200">
              <a:lnSpc>
                <a:spcPct val="100000"/>
              </a:lnSpc>
              <a:spcBef>
                <a:spcPts val="720"/>
              </a:spcBef>
              <a:buAutoNum type="alphaLcParenR" startAt="4"/>
              <a:tabLst>
                <a:tab pos="469900" algn="l"/>
              </a:tabLst>
            </a:pPr>
            <a:r>
              <a:rPr sz="2000" dirty="0">
                <a:solidFill>
                  <a:srgbClr val="333E50"/>
                </a:solidFill>
                <a:latin typeface="Calibri"/>
                <a:cs typeface="Calibri"/>
              </a:rPr>
              <a:t>Bu </a:t>
            </a:r>
            <a:r>
              <a:rPr sz="2000" spc="-10" dirty="0">
                <a:solidFill>
                  <a:srgbClr val="333E50"/>
                </a:solidFill>
                <a:latin typeface="Calibri"/>
                <a:cs typeface="Calibri"/>
              </a:rPr>
              <a:t>faaliyetlerle </a:t>
            </a:r>
            <a:r>
              <a:rPr sz="2000" spc="-5" dirty="0">
                <a:solidFill>
                  <a:srgbClr val="333E50"/>
                </a:solidFill>
                <a:latin typeface="Calibri"/>
                <a:cs typeface="Calibri"/>
              </a:rPr>
              <a:t>ilgili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bilgilerin </a:t>
            </a:r>
            <a:r>
              <a:rPr sz="2000" spc="-10" dirty="0">
                <a:solidFill>
                  <a:srgbClr val="333E50"/>
                </a:solidFill>
                <a:latin typeface="Calibri"/>
                <a:cs typeface="Calibri"/>
              </a:rPr>
              <a:t>muhafaza</a:t>
            </a:r>
            <a:r>
              <a:rPr sz="2000" dirty="0">
                <a:solidFill>
                  <a:srgbClr val="333E50"/>
                </a:solidFill>
                <a:latin typeface="Calibri"/>
                <a:cs typeface="Calibri"/>
              </a:rPr>
              <a:t> edildiği.</a:t>
            </a:r>
            <a:endParaRPr sz="2000">
              <a:latin typeface="Calibri"/>
              <a:cs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1524" y="1340358"/>
            <a:ext cx="4709160" cy="288734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Not – </a:t>
            </a:r>
            <a:r>
              <a:rPr sz="2000" spc="-25" dirty="0">
                <a:solidFill>
                  <a:srgbClr val="333E50"/>
                </a:solidFill>
                <a:latin typeface="Calibri"/>
                <a:cs typeface="Calibri"/>
              </a:rPr>
              <a:t>Tasarım </a:t>
            </a:r>
            <a:r>
              <a:rPr sz="2000" spc="-15" dirty="0">
                <a:solidFill>
                  <a:srgbClr val="333E50"/>
                </a:solidFill>
                <a:latin typeface="Calibri"/>
                <a:cs typeface="Calibri"/>
              </a:rPr>
              <a:t>ve</a:t>
            </a:r>
            <a:r>
              <a:rPr sz="2000" spc="-55" dirty="0">
                <a:solidFill>
                  <a:srgbClr val="333E50"/>
                </a:solidFill>
                <a:latin typeface="Calibri"/>
                <a:cs typeface="Calibri"/>
              </a:rPr>
              <a:t> </a:t>
            </a:r>
            <a:r>
              <a:rPr sz="2000" spc="-5" dirty="0">
                <a:solidFill>
                  <a:srgbClr val="333E50"/>
                </a:solidFill>
                <a:latin typeface="Calibri"/>
                <a:cs typeface="Calibri"/>
              </a:rPr>
              <a:t>geliştirme</a:t>
            </a:r>
            <a:endParaRPr sz="2000">
              <a:latin typeface="Calibri"/>
              <a:cs typeface="Calibri"/>
            </a:endParaRPr>
          </a:p>
          <a:p>
            <a:pPr marL="355600" indent="-342900">
              <a:lnSpc>
                <a:spcPct val="100000"/>
              </a:lnSpc>
              <a:spcBef>
                <a:spcPts val="755"/>
              </a:spcBef>
              <a:buChar char="-"/>
              <a:tabLst>
                <a:tab pos="355600" algn="l"/>
              </a:tabLst>
            </a:pPr>
            <a:r>
              <a:rPr sz="2000" spc="-15" dirty="0">
                <a:solidFill>
                  <a:srgbClr val="333E50"/>
                </a:solidFill>
                <a:latin typeface="Calibri"/>
                <a:cs typeface="Calibri"/>
              </a:rPr>
              <a:t>Gözden</a:t>
            </a:r>
            <a:r>
              <a:rPr sz="2000" spc="-50" dirty="0">
                <a:solidFill>
                  <a:srgbClr val="333E50"/>
                </a:solidFill>
                <a:latin typeface="Calibri"/>
                <a:cs typeface="Calibri"/>
              </a:rPr>
              <a:t> </a:t>
            </a:r>
            <a:r>
              <a:rPr sz="2000" spc="-5" dirty="0">
                <a:solidFill>
                  <a:srgbClr val="333E50"/>
                </a:solidFill>
                <a:latin typeface="Calibri"/>
                <a:cs typeface="Calibri"/>
              </a:rPr>
              <a:t>geçirmelerinin,</a:t>
            </a:r>
            <a:endParaRPr sz="2000">
              <a:latin typeface="Calibri"/>
              <a:cs typeface="Calibri"/>
            </a:endParaRPr>
          </a:p>
          <a:p>
            <a:pPr marL="355600" indent="-342900">
              <a:lnSpc>
                <a:spcPct val="100000"/>
              </a:lnSpc>
              <a:spcBef>
                <a:spcPts val="765"/>
              </a:spcBef>
              <a:buFont typeface="Calibri"/>
              <a:buChar char="-"/>
              <a:tabLst>
                <a:tab pos="355600" algn="l"/>
              </a:tabLst>
            </a:pPr>
            <a:r>
              <a:rPr sz="2000" dirty="0">
                <a:solidFill>
                  <a:srgbClr val="333E50"/>
                </a:solidFill>
                <a:latin typeface="Calibri"/>
                <a:cs typeface="Calibri"/>
              </a:rPr>
              <a:t>Doğrulamalarının</a:t>
            </a:r>
            <a:r>
              <a:rPr sz="2000" spc="-80"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355600" indent="-342900">
              <a:lnSpc>
                <a:spcPct val="100000"/>
              </a:lnSpc>
              <a:spcBef>
                <a:spcPts val="755"/>
              </a:spcBef>
              <a:buChar char="-"/>
              <a:tabLst>
                <a:tab pos="355600" algn="l"/>
              </a:tabLst>
            </a:pPr>
            <a:r>
              <a:rPr sz="2000" dirty="0">
                <a:solidFill>
                  <a:srgbClr val="333E50"/>
                </a:solidFill>
                <a:latin typeface="Calibri"/>
                <a:cs typeface="Calibri"/>
              </a:rPr>
              <a:t>Geçerli </a:t>
            </a:r>
            <a:r>
              <a:rPr sz="2000" spc="-5" dirty="0">
                <a:solidFill>
                  <a:srgbClr val="333E50"/>
                </a:solidFill>
                <a:latin typeface="Calibri"/>
                <a:cs typeface="Calibri"/>
              </a:rPr>
              <a:t>kılmalarının </a:t>
            </a:r>
            <a:r>
              <a:rPr sz="2000" spc="-10" dirty="0">
                <a:solidFill>
                  <a:srgbClr val="333E50"/>
                </a:solidFill>
                <a:latin typeface="Calibri"/>
                <a:cs typeface="Calibri"/>
              </a:rPr>
              <a:t>farklı </a:t>
            </a:r>
            <a:r>
              <a:rPr sz="2000" dirty="0">
                <a:solidFill>
                  <a:srgbClr val="333E50"/>
                </a:solidFill>
                <a:latin typeface="Calibri"/>
                <a:cs typeface="Calibri"/>
              </a:rPr>
              <a:t>amaçları</a:t>
            </a:r>
            <a:r>
              <a:rPr sz="2000" spc="95" dirty="0">
                <a:solidFill>
                  <a:srgbClr val="333E50"/>
                </a:solidFill>
                <a:latin typeface="Calibri"/>
                <a:cs typeface="Calibri"/>
              </a:rPr>
              <a:t> </a:t>
            </a:r>
            <a:r>
              <a:rPr sz="2000" spc="-40" dirty="0">
                <a:solidFill>
                  <a:srgbClr val="333E50"/>
                </a:solidFill>
                <a:latin typeface="Calibri"/>
                <a:cs typeface="Calibri"/>
              </a:rPr>
              <a:t>vardır.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0"/>
              </a:spcBef>
            </a:pPr>
            <a:endParaRPr sz="1650">
              <a:latin typeface="Times New Roman"/>
              <a:cs typeface="Times New Roman"/>
            </a:endParaRPr>
          </a:p>
          <a:p>
            <a:pPr marL="12700" marR="5080">
              <a:lnSpc>
                <a:spcPts val="2160"/>
              </a:lnSpc>
            </a:pPr>
            <a:r>
              <a:rPr sz="2000" dirty="0">
                <a:solidFill>
                  <a:srgbClr val="333E50"/>
                </a:solidFill>
                <a:latin typeface="Calibri"/>
                <a:cs typeface="Calibri"/>
              </a:rPr>
              <a:t>Bu </a:t>
            </a:r>
            <a:r>
              <a:rPr sz="2000" spc="-25" dirty="0">
                <a:solidFill>
                  <a:srgbClr val="333E50"/>
                </a:solidFill>
                <a:latin typeface="Calibri"/>
                <a:cs typeface="Calibri"/>
              </a:rPr>
              <a:t>faaliyetler, </a:t>
            </a:r>
            <a:r>
              <a:rPr sz="2000" spc="-5" dirty="0">
                <a:solidFill>
                  <a:srgbClr val="333E50"/>
                </a:solidFill>
                <a:latin typeface="Calibri"/>
                <a:cs typeface="Calibri"/>
              </a:rPr>
              <a:t>kuruluşun ürün </a:t>
            </a:r>
            <a:r>
              <a:rPr sz="2000" spc="-15" dirty="0">
                <a:solidFill>
                  <a:srgbClr val="333E50"/>
                </a:solidFill>
                <a:latin typeface="Calibri"/>
                <a:cs typeface="Calibri"/>
              </a:rPr>
              <a:t>ve </a:t>
            </a:r>
            <a:r>
              <a:rPr sz="2000" spc="-5" dirty="0">
                <a:solidFill>
                  <a:srgbClr val="333E50"/>
                </a:solidFill>
                <a:latin typeface="Calibri"/>
                <a:cs typeface="Calibri"/>
              </a:rPr>
              <a:t>hizmetlerine  uygunluk </a:t>
            </a:r>
            <a:r>
              <a:rPr sz="2000" dirty="0">
                <a:solidFill>
                  <a:srgbClr val="333E50"/>
                </a:solidFill>
                <a:latin typeface="Calibri"/>
                <a:cs typeface="Calibri"/>
              </a:rPr>
              <a:t>durumuna </a:t>
            </a:r>
            <a:r>
              <a:rPr sz="2000" spc="-10" dirty="0">
                <a:solidFill>
                  <a:srgbClr val="333E50"/>
                </a:solidFill>
                <a:latin typeface="Calibri"/>
                <a:cs typeface="Calibri"/>
              </a:rPr>
              <a:t>göre ayrı ayrı </a:t>
            </a:r>
            <a:r>
              <a:rPr sz="2000" spc="-20" dirty="0">
                <a:solidFill>
                  <a:srgbClr val="333E50"/>
                </a:solidFill>
                <a:latin typeface="Calibri"/>
                <a:cs typeface="Calibri"/>
              </a:rPr>
              <a:t>veya  </a:t>
            </a:r>
            <a:r>
              <a:rPr sz="2000" spc="-10" dirty="0">
                <a:solidFill>
                  <a:srgbClr val="333E50"/>
                </a:solidFill>
                <a:latin typeface="Calibri"/>
                <a:cs typeface="Calibri"/>
              </a:rPr>
              <a:t>birlikte</a:t>
            </a:r>
            <a:r>
              <a:rPr sz="2000" spc="-15" dirty="0">
                <a:solidFill>
                  <a:srgbClr val="333E50"/>
                </a:solidFill>
                <a:latin typeface="Calibri"/>
                <a:cs typeface="Calibri"/>
              </a:rPr>
              <a:t> gerçekleştirilebilir.</a:t>
            </a:r>
            <a:endParaRPr sz="2000">
              <a:latin typeface="Calibri"/>
              <a:cs typeface="Calibri"/>
            </a:endParaRPr>
          </a:p>
        </p:txBody>
      </p:sp>
      <p:sp>
        <p:nvSpPr>
          <p:cNvPr id="3" name="object 3"/>
          <p:cNvSpPr/>
          <p:nvPr/>
        </p:nvSpPr>
        <p:spPr>
          <a:xfrm>
            <a:off x="6001511" y="3627120"/>
            <a:ext cx="2648712" cy="26852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49045" y="1303860"/>
            <a:ext cx="7352792" cy="487680"/>
          </a:xfrm>
          <a:prstGeom prst="rect">
            <a:avLst/>
          </a:prstGeom>
        </p:spPr>
        <p:txBody>
          <a:bodyPr vert="horz" wrap="square" lIns="0" tIns="0" rIns="0" bIns="0" rtlCol="0">
            <a:spAutoFit/>
          </a:bodyPr>
          <a:lstStyle/>
          <a:p>
            <a:pPr marL="269875">
              <a:lnSpc>
                <a:spcPct val="100000"/>
              </a:lnSpc>
            </a:pPr>
            <a:r>
              <a:rPr spc="-5" dirty="0"/>
              <a:t>8.3.5 </a:t>
            </a:r>
            <a:r>
              <a:rPr spc="-40" dirty="0"/>
              <a:t>TASARIM </a:t>
            </a:r>
            <a:r>
              <a:rPr dirty="0"/>
              <a:t>VE </a:t>
            </a:r>
            <a:r>
              <a:rPr spc="-5" dirty="0"/>
              <a:t>GELİŞTİRME</a:t>
            </a:r>
            <a:r>
              <a:rPr spc="-10" dirty="0"/>
              <a:t> </a:t>
            </a:r>
            <a:r>
              <a:rPr dirty="0"/>
              <a:t>ÇIKTILARI</a:t>
            </a:r>
          </a:p>
        </p:txBody>
      </p:sp>
      <p:sp>
        <p:nvSpPr>
          <p:cNvPr id="3" name="object 3"/>
          <p:cNvSpPr txBox="1"/>
          <p:nvPr/>
        </p:nvSpPr>
        <p:spPr>
          <a:xfrm>
            <a:off x="707542" y="1800605"/>
            <a:ext cx="7588884" cy="4048760"/>
          </a:xfrm>
          <a:prstGeom prst="rect">
            <a:avLst/>
          </a:prstGeom>
        </p:spPr>
        <p:txBody>
          <a:bodyPr vert="horz" wrap="square" lIns="0" tIns="0" rIns="0" bIns="0" rtlCol="0">
            <a:spAutoFit/>
          </a:bodyPr>
          <a:lstStyle/>
          <a:p>
            <a:pPr marL="12700">
              <a:lnSpc>
                <a:spcPts val="2160"/>
              </a:lnSpc>
            </a:pPr>
            <a:r>
              <a:rPr sz="2000" spc="-5" dirty="0">
                <a:solidFill>
                  <a:srgbClr val="333E50"/>
                </a:solidFill>
                <a:latin typeface="Calibri"/>
                <a:cs typeface="Calibri"/>
              </a:rPr>
              <a:t>Kuruluş, tasarım </a:t>
            </a:r>
            <a:r>
              <a:rPr sz="2000" spc="-15" dirty="0">
                <a:solidFill>
                  <a:srgbClr val="333E50"/>
                </a:solidFill>
                <a:latin typeface="Calibri"/>
                <a:cs typeface="Calibri"/>
              </a:rPr>
              <a:t>ve </a:t>
            </a:r>
            <a:r>
              <a:rPr sz="2000" spc="-5" dirty="0">
                <a:solidFill>
                  <a:srgbClr val="333E50"/>
                </a:solidFill>
                <a:latin typeface="Calibri"/>
                <a:cs typeface="Calibri"/>
              </a:rPr>
              <a:t>geliştirme çıktılarının </a:t>
            </a:r>
            <a:r>
              <a:rPr sz="2000" dirty="0">
                <a:solidFill>
                  <a:srgbClr val="333E50"/>
                </a:solidFill>
                <a:latin typeface="Calibri"/>
                <a:cs typeface="Calibri"/>
              </a:rPr>
              <a:t>aşağıdakileri</a:t>
            </a:r>
            <a:r>
              <a:rPr sz="2000" spc="175" dirty="0">
                <a:solidFill>
                  <a:srgbClr val="333E50"/>
                </a:solidFill>
                <a:latin typeface="Calibri"/>
                <a:cs typeface="Calibri"/>
              </a:rPr>
              <a:t> </a:t>
            </a:r>
            <a:r>
              <a:rPr sz="2000" spc="-10" dirty="0">
                <a:solidFill>
                  <a:srgbClr val="333E50"/>
                </a:solidFill>
                <a:latin typeface="Calibri"/>
                <a:cs typeface="Calibri"/>
              </a:rPr>
              <a:t>karşılamasını</a:t>
            </a:r>
            <a:endParaRPr sz="2000">
              <a:latin typeface="Calibri"/>
              <a:cs typeface="Calibri"/>
            </a:endParaRPr>
          </a:p>
          <a:p>
            <a:pPr marL="12700">
              <a:lnSpc>
                <a:spcPts val="2160"/>
              </a:lnSpc>
            </a:pPr>
            <a:r>
              <a:rPr sz="2000" spc="-5" dirty="0">
                <a:solidFill>
                  <a:srgbClr val="333E50"/>
                </a:solidFill>
                <a:latin typeface="Calibri"/>
                <a:cs typeface="Calibri"/>
              </a:rPr>
              <a:t>güvence </a:t>
            </a:r>
            <a:r>
              <a:rPr sz="2000" dirty="0">
                <a:solidFill>
                  <a:srgbClr val="333E50"/>
                </a:solidFill>
                <a:latin typeface="Calibri"/>
                <a:cs typeface="Calibri"/>
              </a:rPr>
              <a:t>altına</a:t>
            </a:r>
            <a:r>
              <a:rPr sz="2000" spc="-40" dirty="0">
                <a:solidFill>
                  <a:srgbClr val="333E50"/>
                </a:solidFill>
                <a:latin typeface="Calibri"/>
                <a:cs typeface="Calibri"/>
              </a:rPr>
              <a:t> </a:t>
            </a:r>
            <a:r>
              <a:rPr sz="2000" spc="-5" dirty="0">
                <a:solidFill>
                  <a:srgbClr val="333E50"/>
                </a:solidFill>
                <a:latin typeface="Calibri"/>
                <a:cs typeface="Calibri"/>
              </a:rPr>
              <a:t>almalıdır:</a:t>
            </a:r>
            <a:endParaRPr sz="2000">
              <a:latin typeface="Calibri"/>
              <a:cs typeface="Calibri"/>
            </a:endParaRPr>
          </a:p>
          <a:p>
            <a:pPr>
              <a:lnSpc>
                <a:spcPct val="100000"/>
              </a:lnSpc>
              <a:spcBef>
                <a:spcPts val="34"/>
              </a:spcBef>
            </a:pPr>
            <a:endParaRPr sz="2300">
              <a:latin typeface="Times New Roman"/>
              <a:cs typeface="Times New Roman"/>
            </a:endParaRPr>
          </a:p>
          <a:p>
            <a:pPr marL="469900" indent="-457200">
              <a:lnSpc>
                <a:spcPct val="100000"/>
              </a:lnSpc>
              <a:buAutoNum type="alphaLcParenR"/>
              <a:tabLst>
                <a:tab pos="469900" algn="l"/>
              </a:tabLst>
            </a:pPr>
            <a:r>
              <a:rPr sz="2000" spc="-10" dirty="0">
                <a:solidFill>
                  <a:srgbClr val="333E50"/>
                </a:solidFill>
                <a:latin typeface="Calibri"/>
                <a:cs typeface="Calibri"/>
              </a:rPr>
              <a:t>Girdi </a:t>
            </a:r>
            <a:r>
              <a:rPr sz="2000" dirty="0">
                <a:solidFill>
                  <a:srgbClr val="333E50"/>
                </a:solidFill>
                <a:latin typeface="Calibri"/>
                <a:cs typeface="Calibri"/>
              </a:rPr>
              <a:t>şartlarını</a:t>
            </a:r>
            <a:r>
              <a:rPr sz="2000" spc="25" dirty="0">
                <a:solidFill>
                  <a:srgbClr val="333E50"/>
                </a:solidFill>
                <a:latin typeface="Calibri"/>
                <a:cs typeface="Calibri"/>
              </a:rPr>
              <a:t> </a:t>
            </a:r>
            <a:r>
              <a:rPr sz="2000" spc="-10" dirty="0">
                <a:solidFill>
                  <a:srgbClr val="333E50"/>
                </a:solidFill>
                <a:latin typeface="Calibri"/>
                <a:cs typeface="Calibri"/>
              </a:rPr>
              <a:t>karşıladığını,</a:t>
            </a:r>
            <a:endParaRPr sz="2000">
              <a:latin typeface="Calibri"/>
              <a:cs typeface="Calibri"/>
            </a:endParaRPr>
          </a:p>
          <a:p>
            <a:pPr marL="469900" indent="-457200">
              <a:lnSpc>
                <a:spcPts val="2160"/>
              </a:lnSpc>
              <a:spcBef>
                <a:spcPts val="515"/>
              </a:spcBef>
              <a:buAutoNum type="alphaLcParenR"/>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hizmetin sunumu ile ilgili </a:t>
            </a:r>
            <a:r>
              <a:rPr sz="2000" dirty="0">
                <a:solidFill>
                  <a:srgbClr val="333E50"/>
                </a:solidFill>
                <a:latin typeface="Calibri"/>
                <a:cs typeface="Calibri"/>
              </a:rPr>
              <a:t>daha </a:t>
            </a:r>
            <a:r>
              <a:rPr sz="2000" spc="-10" dirty="0">
                <a:solidFill>
                  <a:srgbClr val="333E50"/>
                </a:solidFill>
                <a:latin typeface="Calibri"/>
                <a:cs typeface="Calibri"/>
              </a:rPr>
              <a:t>sonraki</a:t>
            </a:r>
            <a:r>
              <a:rPr sz="2000" spc="80" dirty="0">
                <a:solidFill>
                  <a:srgbClr val="333E50"/>
                </a:solidFill>
                <a:latin typeface="Calibri"/>
                <a:cs typeface="Calibri"/>
              </a:rPr>
              <a:t> </a:t>
            </a:r>
            <a:r>
              <a:rPr sz="2000" spc="-10" dirty="0">
                <a:solidFill>
                  <a:srgbClr val="333E50"/>
                </a:solidFill>
                <a:latin typeface="Calibri"/>
                <a:cs typeface="Calibri"/>
              </a:rPr>
              <a:t>proseslerin</a:t>
            </a:r>
            <a:endParaRPr sz="2000">
              <a:latin typeface="Calibri"/>
              <a:cs typeface="Calibri"/>
            </a:endParaRPr>
          </a:p>
          <a:p>
            <a:pPr marL="469900">
              <a:lnSpc>
                <a:spcPts val="2160"/>
              </a:lnSpc>
            </a:pPr>
            <a:r>
              <a:rPr sz="2000" spc="-5" dirty="0">
                <a:solidFill>
                  <a:srgbClr val="333E50"/>
                </a:solidFill>
                <a:latin typeface="Calibri"/>
                <a:cs typeface="Calibri"/>
              </a:rPr>
              <a:t>uygunluğunu,</a:t>
            </a:r>
            <a:endParaRPr sz="2000">
              <a:latin typeface="Calibri"/>
              <a:cs typeface="Calibri"/>
            </a:endParaRPr>
          </a:p>
          <a:p>
            <a:pPr marL="469900" marR="219710" indent="-457200">
              <a:lnSpc>
                <a:spcPct val="80000"/>
              </a:lnSpc>
              <a:spcBef>
                <a:spcPts val="994"/>
              </a:spcBef>
              <a:buFont typeface="Calibri"/>
              <a:buAutoNum type="alphaLcParenR" startAt="3"/>
              <a:tabLst>
                <a:tab pos="469900" algn="l"/>
              </a:tabLst>
            </a:pPr>
            <a:r>
              <a:rPr sz="2000" dirty="0">
                <a:solidFill>
                  <a:srgbClr val="333E50"/>
                </a:solidFill>
                <a:latin typeface="Calibri"/>
                <a:cs typeface="Calibri"/>
              </a:rPr>
              <a:t>İzleme </a:t>
            </a:r>
            <a:r>
              <a:rPr sz="2000" spc="-15" dirty="0">
                <a:solidFill>
                  <a:srgbClr val="333E50"/>
                </a:solidFill>
                <a:latin typeface="Calibri"/>
                <a:cs typeface="Calibri"/>
              </a:rPr>
              <a:t>ve </a:t>
            </a:r>
            <a:r>
              <a:rPr sz="2000" spc="-5" dirty="0">
                <a:solidFill>
                  <a:srgbClr val="333E50"/>
                </a:solidFill>
                <a:latin typeface="Calibri"/>
                <a:cs typeface="Calibri"/>
              </a:rPr>
              <a:t>ölçüm şartlarını içermeli </a:t>
            </a:r>
            <a:r>
              <a:rPr sz="2000" spc="-20" dirty="0">
                <a:solidFill>
                  <a:srgbClr val="333E50"/>
                </a:solidFill>
                <a:latin typeface="Calibri"/>
                <a:cs typeface="Calibri"/>
              </a:rPr>
              <a:t>veya </a:t>
            </a:r>
            <a:r>
              <a:rPr sz="2000" spc="-5" dirty="0">
                <a:solidFill>
                  <a:srgbClr val="333E50"/>
                </a:solidFill>
                <a:latin typeface="Calibri"/>
                <a:cs typeface="Calibri"/>
              </a:rPr>
              <a:t>bunlara </a:t>
            </a:r>
            <a:r>
              <a:rPr sz="2000" spc="-10" dirty="0">
                <a:solidFill>
                  <a:srgbClr val="333E50"/>
                </a:solidFill>
                <a:latin typeface="Calibri"/>
                <a:cs typeface="Calibri"/>
              </a:rPr>
              <a:t>atıfta </a:t>
            </a:r>
            <a:r>
              <a:rPr sz="2000" dirty="0">
                <a:solidFill>
                  <a:srgbClr val="333E50"/>
                </a:solidFill>
                <a:latin typeface="Calibri"/>
                <a:cs typeface="Calibri"/>
              </a:rPr>
              <a:t>bulunmalı </a:t>
            </a:r>
            <a:r>
              <a:rPr sz="2000" spc="-30" dirty="0">
                <a:solidFill>
                  <a:srgbClr val="333E50"/>
                </a:solidFill>
                <a:latin typeface="Calibri"/>
                <a:cs typeface="Calibri"/>
              </a:rPr>
              <a:t>ve  </a:t>
            </a:r>
            <a:r>
              <a:rPr sz="2000" spc="-5" dirty="0">
                <a:solidFill>
                  <a:srgbClr val="333E50"/>
                </a:solidFill>
                <a:latin typeface="Calibri"/>
                <a:cs typeface="Calibri"/>
              </a:rPr>
              <a:t>uygun </a:t>
            </a:r>
            <a:r>
              <a:rPr sz="2000" dirty="0">
                <a:solidFill>
                  <a:srgbClr val="333E50"/>
                </a:solidFill>
                <a:latin typeface="Calibri"/>
                <a:cs typeface="Calibri"/>
              </a:rPr>
              <a:t>olduğunda </a:t>
            </a:r>
            <a:r>
              <a:rPr sz="2000" spc="-5" dirty="0">
                <a:solidFill>
                  <a:srgbClr val="333E50"/>
                </a:solidFill>
                <a:latin typeface="Calibri"/>
                <a:cs typeface="Calibri"/>
              </a:rPr>
              <a:t>ürün </a:t>
            </a:r>
            <a:r>
              <a:rPr sz="2000" spc="-10" dirty="0">
                <a:solidFill>
                  <a:srgbClr val="333E50"/>
                </a:solidFill>
                <a:latin typeface="Calibri"/>
                <a:cs typeface="Calibri"/>
              </a:rPr>
              <a:t>kabul </a:t>
            </a:r>
            <a:r>
              <a:rPr sz="2000" spc="-5" dirty="0">
                <a:solidFill>
                  <a:srgbClr val="333E50"/>
                </a:solidFill>
                <a:latin typeface="Calibri"/>
                <a:cs typeface="Calibri"/>
              </a:rPr>
              <a:t>kriterlerini de</a:t>
            </a:r>
            <a:r>
              <a:rPr sz="2000" spc="10" dirty="0">
                <a:solidFill>
                  <a:srgbClr val="333E50"/>
                </a:solidFill>
                <a:latin typeface="Calibri"/>
                <a:cs typeface="Calibri"/>
              </a:rPr>
              <a:t> </a:t>
            </a:r>
            <a:r>
              <a:rPr sz="2000" spc="-5" dirty="0">
                <a:solidFill>
                  <a:srgbClr val="333E50"/>
                </a:solidFill>
                <a:latin typeface="Calibri"/>
                <a:cs typeface="Calibri"/>
              </a:rPr>
              <a:t>içermesini,</a:t>
            </a:r>
            <a:endParaRPr sz="2000">
              <a:latin typeface="Calibri"/>
              <a:cs typeface="Calibri"/>
            </a:endParaRPr>
          </a:p>
          <a:p>
            <a:pPr marL="469900" indent="-457200">
              <a:lnSpc>
                <a:spcPts val="2160"/>
              </a:lnSpc>
              <a:spcBef>
                <a:spcPts val="525"/>
              </a:spcBef>
              <a:buAutoNum type="alphaLcParenR" startAt="3"/>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a:t>
            </a:r>
            <a:r>
              <a:rPr sz="2000" spc="-10" dirty="0">
                <a:solidFill>
                  <a:srgbClr val="333E50"/>
                </a:solidFill>
                <a:latin typeface="Calibri"/>
                <a:cs typeface="Calibri"/>
              </a:rPr>
              <a:t>istenen </a:t>
            </a:r>
            <a:r>
              <a:rPr sz="2000" dirty="0">
                <a:solidFill>
                  <a:srgbClr val="333E50"/>
                </a:solidFill>
                <a:latin typeface="Calibri"/>
                <a:cs typeface="Calibri"/>
              </a:rPr>
              <a:t>amacı </a:t>
            </a:r>
            <a:r>
              <a:rPr sz="2000" spc="-5" dirty="0">
                <a:solidFill>
                  <a:srgbClr val="333E50"/>
                </a:solidFill>
                <a:latin typeface="Calibri"/>
                <a:cs typeface="Calibri"/>
              </a:rPr>
              <a:t>ile güvenli </a:t>
            </a:r>
            <a:r>
              <a:rPr sz="2000" spc="-15" dirty="0">
                <a:solidFill>
                  <a:srgbClr val="333E50"/>
                </a:solidFill>
                <a:latin typeface="Calibri"/>
                <a:cs typeface="Calibri"/>
              </a:rPr>
              <a:t>ve </a:t>
            </a:r>
            <a:r>
              <a:rPr sz="2000" spc="-5" dirty="0">
                <a:solidFill>
                  <a:srgbClr val="333E50"/>
                </a:solidFill>
                <a:latin typeface="Calibri"/>
                <a:cs typeface="Calibri"/>
              </a:rPr>
              <a:t>uygun kullanımı</a:t>
            </a:r>
            <a:r>
              <a:rPr sz="2000" spc="105" dirty="0">
                <a:solidFill>
                  <a:srgbClr val="333E50"/>
                </a:solidFill>
                <a:latin typeface="Calibri"/>
                <a:cs typeface="Calibri"/>
              </a:rPr>
              <a:t> </a:t>
            </a:r>
            <a:r>
              <a:rPr sz="2000" dirty="0">
                <a:solidFill>
                  <a:srgbClr val="333E50"/>
                </a:solidFill>
                <a:latin typeface="Calibri"/>
                <a:cs typeface="Calibri"/>
              </a:rPr>
              <a:t>için</a:t>
            </a:r>
            <a:endParaRPr sz="2000">
              <a:latin typeface="Calibri"/>
              <a:cs typeface="Calibri"/>
            </a:endParaRPr>
          </a:p>
          <a:p>
            <a:pPr marL="469900">
              <a:lnSpc>
                <a:spcPts val="2160"/>
              </a:lnSpc>
            </a:pPr>
            <a:r>
              <a:rPr sz="2000" spc="-10" dirty="0">
                <a:solidFill>
                  <a:srgbClr val="333E50"/>
                </a:solidFill>
                <a:latin typeface="Calibri"/>
                <a:cs typeface="Calibri"/>
              </a:rPr>
              <a:t>zorunlu </a:t>
            </a:r>
            <a:r>
              <a:rPr sz="2000" dirty="0">
                <a:solidFill>
                  <a:srgbClr val="333E50"/>
                </a:solidFill>
                <a:latin typeface="Calibri"/>
                <a:cs typeface="Calibri"/>
              </a:rPr>
              <a:t>olan </a:t>
            </a:r>
            <a:r>
              <a:rPr sz="2000" spc="-5" dirty="0">
                <a:solidFill>
                  <a:srgbClr val="333E50"/>
                </a:solidFill>
                <a:latin typeface="Calibri"/>
                <a:cs typeface="Calibri"/>
              </a:rPr>
              <a:t>ürün </a:t>
            </a:r>
            <a:r>
              <a:rPr sz="2000" spc="-10" dirty="0">
                <a:solidFill>
                  <a:srgbClr val="333E50"/>
                </a:solidFill>
                <a:latin typeface="Calibri"/>
                <a:cs typeface="Calibri"/>
              </a:rPr>
              <a:t>özelliklerini</a:t>
            </a:r>
            <a:r>
              <a:rPr sz="2000" spc="10" dirty="0">
                <a:solidFill>
                  <a:srgbClr val="333E50"/>
                </a:solidFill>
                <a:latin typeface="Calibri"/>
                <a:cs typeface="Calibri"/>
              </a:rPr>
              <a:t> </a:t>
            </a:r>
            <a:r>
              <a:rPr sz="2000" spc="-5" dirty="0">
                <a:solidFill>
                  <a:srgbClr val="333E50"/>
                </a:solidFill>
                <a:latin typeface="Calibri"/>
                <a:cs typeface="Calibri"/>
              </a:rPr>
              <a:t>belirtmesini.</a:t>
            </a:r>
            <a:endParaRPr sz="2000">
              <a:latin typeface="Calibri"/>
              <a:cs typeface="Calibri"/>
            </a:endParaRPr>
          </a:p>
          <a:p>
            <a:pPr>
              <a:lnSpc>
                <a:spcPct val="100000"/>
              </a:lnSpc>
              <a:spcBef>
                <a:spcPts val="42"/>
              </a:spcBef>
            </a:pPr>
            <a:endParaRPr sz="2950">
              <a:latin typeface="Times New Roman"/>
              <a:cs typeface="Times New Roman"/>
            </a:endParaRPr>
          </a:p>
          <a:p>
            <a:pPr marL="12700">
              <a:lnSpc>
                <a:spcPts val="2160"/>
              </a:lnSpc>
            </a:pPr>
            <a:r>
              <a:rPr sz="2000" spc="-5" dirty="0">
                <a:solidFill>
                  <a:srgbClr val="333E50"/>
                </a:solidFill>
                <a:latin typeface="Calibri"/>
                <a:cs typeface="Calibri"/>
              </a:rPr>
              <a:t>Kuruluş, tasarım </a:t>
            </a:r>
            <a:r>
              <a:rPr sz="2000" spc="-15" dirty="0">
                <a:solidFill>
                  <a:srgbClr val="333E50"/>
                </a:solidFill>
                <a:latin typeface="Calibri"/>
                <a:cs typeface="Calibri"/>
              </a:rPr>
              <a:t>ve </a:t>
            </a:r>
            <a:r>
              <a:rPr sz="2000" spc="-5" dirty="0">
                <a:solidFill>
                  <a:srgbClr val="333E50"/>
                </a:solidFill>
                <a:latin typeface="Calibri"/>
                <a:cs typeface="Calibri"/>
              </a:rPr>
              <a:t>geliştirme çıktıları ile ilgili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130" dirty="0">
                <a:solidFill>
                  <a:srgbClr val="333E50"/>
                </a:solidFill>
                <a:latin typeface="Calibri"/>
                <a:cs typeface="Calibri"/>
              </a:rPr>
              <a:t> </a:t>
            </a:r>
            <a:r>
              <a:rPr sz="2000" b="1" u="heavy" dirty="0">
                <a:solidFill>
                  <a:srgbClr val="333E50"/>
                </a:solidFill>
                <a:latin typeface="Calibri"/>
                <a:cs typeface="Calibri"/>
              </a:rPr>
              <a:t>bilgileri</a:t>
            </a:r>
            <a:endParaRPr sz="2000">
              <a:latin typeface="Calibri"/>
              <a:cs typeface="Calibri"/>
            </a:endParaRPr>
          </a:p>
          <a:p>
            <a:pPr marL="12700">
              <a:lnSpc>
                <a:spcPts val="2160"/>
              </a:lnSpc>
            </a:pPr>
            <a:r>
              <a:rPr sz="2000" spc="-10" dirty="0">
                <a:solidFill>
                  <a:srgbClr val="333E50"/>
                </a:solidFill>
                <a:latin typeface="Calibri"/>
                <a:cs typeface="Calibri"/>
              </a:rPr>
              <a:t>muhafaza</a:t>
            </a:r>
            <a:r>
              <a:rPr sz="2000" spc="-9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42951" y="1234211"/>
            <a:ext cx="7352792" cy="487680"/>
          </a:xfrm>
          <a:prstGeom prst="rect">
            <a:avLst/>
          </a:prstGeom>
        </p:spPr>
        <p:txBody>
          <a:bodyPr vert="horz" wrap="square" lIns="0" tIns="0" rIns="0" bIns="0" rtlCol="0">
            <a:spAutoFit/>
          </a:bodyPr>
          <a:lstStyle/>
          <a:p>
            <a:pPr marL="161925">
              <a:lnSpc>
                <a:spcPct val="100000"/>
              </a:lnSpc>
            </a:pPr>
            <a:r>
              <a:rPr sz="2900" dirty="0"/>
              <a:t>8.3.6 </a:t>
            </a:r>
            <a:r>
              <a:rPr sz="2900" spc="-40" dirty="0"/>
              <a:t>TASARIM </a:t>
            </a:r>
            <a:r>
              <a:rPr sz="2900" dirty="0"/>
              <a:t>VE </a:t>
            </a:r>
            <a:r>
              <a:rPr sz="2900" spc="-5" dirty="0"/>
              <a:t>GELİŞTİRME</a:t>
            </a:r>
            <a:r>
              <a:rPr sz="2900" spc="5" dirty="0"/>
              <a:t> </a:t>
            </a:r>
            <a:r>
              <a:rPr sz="2900" spc="-5" dirty="0"/>
              <a:t>DEĞİŞİKLİKLERİ</a:t>
            </a:r>
            <a:endParaRPr sz="2900" dirty="0"/>
          </a:p>
        </p:txBody>
      </p:sp>
      <p:sp>
        <p:nvSpPr>
          <p:cNvPr id="3" name="object 3"/>
          <p:cNvSpPr txBox="1"/>
          <p:nvPr/>
        </p:nvSpPr>
        <p:spPr>
          <a:xfrm>
            <a:off x="707542" y="1855470"/>
            <a:ext cx="7602855" cy="1097915"/>
          </a:xfrm>
          <a:prstGeom prst="rect">
            <a:avLst/>
          </a:prstGeom>
        </p:spPr>
        <p:txBody>
          <a:bodyPr vert="horz" wrap="square" lIns="0" tIns="0" rIns="0" bIns="0" rtlCol="0">
            <a:spAutoFit/>
          </a:bodyPr>
          <a:lstStyle/>
          <a:p>
            <a:pPr marL="12700">
              <a:lnSpc>
                <a:spcPts val="2039"/>
              </a:lnSpc>
            </a:pPr>
            <a:r>
              <a:rPr sz="2000" spc="-5" dirty="0">
                <a:solidFill>
                  <a:srgbClr val="333E50"/>
                </a:solidFill>
                <a:latin typeface="Calibri"/>
                <a:cs typeface="Calibri"/>
              </a:rPr>
              <a:t>Kuruluş, ürün </a:t>
            </a:r>
            <a:r>
              <a:rPr sz="2000" spc="-15" dirty="0">
                <a:solidFill>
                  <a:srgbClr val="333E50"/>
                </a:solidFill>
                <a:latin typeface="Calibri"/>
                <a:cs typeface="Calibri"/>
              </a:rPr>
              <a:t>ve </a:t>
            </a:r>
            <a:r>
              <a:rPr sz="2000" spc="-5" dirty="0">
                <a:solidFill>
                  <a:srgbClr val="333E50"/>
                </a:solidFill>
                <a:latin typeface="Calibri"/>
                <a:cs typeface="Calibri"/>
              </a:rPr>
              <a:t>hizmetlerin tasarımı </a:t>
            </a:r>
            <a:r>
              <a:rPr sz="2000" spc="-15" dirty="0">
                <a:solidFill>
                  <a:srgbClr val="333E50"/>
                </a:solidFill>
                <a:latin typeface="Calibri"/>
                <a:cs typeface="Calibri"/>
              </a:rPr>
              <a:t>ve </a:t>
            </a:r>
            <a:r>
              <a:rPr sz="2000" spc="-5" dirty="0">
                <a:solidFill>
                  <a:srgbClr val="333E50"/>
                </a:solidFill>
                <a:latin typeface="Calibri"/>
                <a:cs typeface="Calibri"/>
              </a:rPr>
              <a:t>geliştirilmesi </a:t>
            </a:r>
            <a:r>
              <a:rPr sz="2000" dirty="0">
                <a:solidFill>
                  <a:srgbClr val="333E50"/>
                </a:solidFill>
                <a:latin typeface="Calibri"/>
                <a:cs typeface="Calibri"/>
              </a:rPr>
              <a:t>esnasında</a:t>
            </a:r>
            <a:r>
              <a:rPr sz="2000" spc="160" dirty="0">
                <a:solidFill>
                  <a:srgbClr val="333E50"/>
                </a:solidFill>
                <a:latin typeface="Calibri"/>
                <a:cs typeface="Calibri"/>
              </a:rPr>
              <a:t> </a:t>
            </a:r>
            <a:r>
              <a:rPr sz="2000" spc="-20" dirty="0">
                <a:solidFill>
                  <a:srgbClr val="333E50"/>
                </a:solidFill>
                <a:latin typeface="Calibri"/>
                <a:cs typeface="Calibri"/>
              </a:rPr>
              <a:t>veya</a:t>
            </a:r>
            <a:endParaRPr sz="2000">
              <a:latin typeface="Calibri"/>
              <a:cs typeface="Calibri"/>
            </a:endParaRPr>
          </a:p>
          <a:p>
            <a:pPr marL="12700" marR="5080">
              <a:lnSpc>
                <a:spcPts val="2160"/>
              </a:lnSpc>
              <a:spcBef>
                <a:spcPts val="150"/>
              </a:spcBef>
            </a:pPr>
            <a:r>
              <a:rPr sz="2000" spc="-5" dirty="0">
                <a:solidFill>
                  <a:srgbClr val="333E50"/>
                </a:solidFill>
                <a:latin typeface="Calibri"/>
                <a:cs typeface="Calibri"/>
              </a:rPr>
              <a:t>sonrasında gerçekleştirilen değişiklikleri, şartların </a:t>
            </a:r>
            <a:r>
              <a:rPr sz="2000" spc="-10" dirty="0">
                <a:solidFill>
                  <a:srgbClr val="333E50"/>
                </a:solidFill>
                <a:latin typeface="Calibri"/>
                <a:cs typeface="Calibri"/>
              </a:rPr>
              <a:t>karşılanmasına </a:t>
            </a:r>
            <a:r>
              <a:rPr sz="2000" spc="-5" dirty="0">
                <a:solidFill>
                  <a:srgbClr val="333E50"/>
                </a:solidFill>
                <a:latin typeface="Calibri"/>
                <a:cs typeface="Calibri"/>
              </a:rPr>
              <a:t>olumsuz  bir etki </a:t>
            </a:r>
            <a:r>
              <a:rPr sz="2000" dirty="0">
                <a:solidFill>
                  <a:srgbClr val="333E50"/>
                </a:solidFill>
                <a:latin typeface="Calibri"/>
                <a:cs typeface="Calibri"/>
              </a:rPr>
              <a:t>olmamasını </a:t>
            </a:r>
            <a:r>
              <a:rPr sz="2000" spc="-5" dirty="0">
                <a:solidFill>
                  <a:srgbClr val="333E50"/>
                </a:solidFill>
                <a:latin typeface="Calibri"/>
                <a:cs typeface="Calibri"/>
              </a:rPr>
              <a:t>güvence </a:t>
            </a:r>
            <a:r>
              <a:rPr sz="2000" dirty="0">
                <a:solidFill>
                  <a:srgbClr val="333E50"/>
                </a:solidFill>
                <a:latin typeface="Calibri"/>
                <a:cs typeface="Calibri"/>
              </a:rPr>
              <a:t>altına almak 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5" dirty="0">
                <a:solidFill>
                  <a:srgbClr val="333E50"/>
                </a:solidFill>
                <a:latin typeface="Calibri"/>
                <a:cs typeface="Calibri"/>
              </a:rPr>
              <a:t>derecede  tanımlamalı, </a:t>
            </a:r>
            <a:r>
              <a:rPr sz="2000" spc="-15" dirty="0">
                <a:solidFill>
                  <a:srgbClr val="333E50"/>
                </a:solidFill>
                <a:latin typeface="Calibri"/>
                <a:cs typeface="Calibri"/>
              </a:rPr>
              <a:t>gözden </a:t>
            </a:r>
            <a:r>
              <a:rPr sz="2000" spc="-5" dirty="0">
                <a:solidFill>
                  <a:srgbClr val="333E50"/>
                </a:solidFill>
                <a:latin typeface="Calibri"/>
                <a:cs typeface="Calibri"/>
              </a:rPr>
              <a:t>geçirmeli </a:t>
            </a:r>
            <a:r>
              <a:rPr sz="2000" spc="-15" dirty="0">
                <a:solidFill>
                  <a:srgbClr val="333E50"/>
                </a:solidFill>
                <a:latin typeface="Calibri"/>
                <a:cs typeface="Calibri"/>
              </a:rPr>
              <a:t>ve </a:t>
            </a:r>
            <a:r>
              <a:rPr sz="2000" spc="-20" dirty="0">
                <a:solidFill>
                  <a:srgbClr val="333E50"/>
                </a:solidFill>
                <a:latin typeface="Calibri"/>
                <a:cs typeface="Calibri"/>
              </a:rPr>
              <a:t>kontrol</a:t>
            </a:r>
            <a:r>
              <a:rPr sz="2000" spc="5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3890771" y="3457955"/>
            <a:ext cx="4974335" cy="27188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66800" y="1340941"/>
            <a:ext cx="7352792" cy="487680"/>
          </a:xfrm>
          <a:prstGeom prst="rect">
            <a:avLst/>
          </a:prstGeom>
        </p:spPr>
        <p:txBody>
          <a:bodyPr vert="horz" wrap="square" lIns="0" tIns="0" rIns="0" bIns="0" rtlCol="0">
            <a:spAutoFit/>
          </a:bodyPr>
          <a:lstStyle/>
          <a:p>
            <a:pPr marL="173990">
              <a:lnSpc>
                <a:spcPct val="100000"/>
              </a:lnSpc>
            </a:pPr>
            <a:r>
              <a:rPr sz="2900" spc="-5" dirty="0"/>
              <a:t>YÜKSEK </a:t>
            </a:r>
            <a:r>
              <a:rPr sz="2900" dirty="0"/>
              <a:t>SEVİYELİ </a:t>
            </a:r>
            <a:r>
              <a:rPr sz="2900" spc="-60" dirty="0"/>
              <a:t>YAPI </a:t>
            </a:r>
            <a:r>
              <a:rPr sz="2900" spc="-40" dirty="0"/>
              <a:t>STANDARD</a:t>
            </a:r>
            <a:r>
              <a:rPr sz="2900" spc="-35" dirty="0"/>
              <a:t> </a:t>
            </a:r>
            <a:r>
              <a:rPr sz="2900" dirty="0"/>
              <a:t>MADDELERİ</a:t>
            </a:r>
          </a:p>
        </p:txBody>
      </p:sp>
      <p:sp>
        <p:nvSpPr>
          <p:cNvPr id="3" name="object 3"/>
          <p:cNvSpPr txBox="1"/>
          <p:nvPr/>
        </p:nvSpPr>
        <p:spPr>
          <a:xfrm>
            <a:off x="707542" y="1855470"/>
            <a:ext cx="3074035" cy="3623310"/>
          </a:xfrm>
          <a:prstGeom prst="rect">
            <a:avLst/>
          </a:prstGeom>
        </p:spPr>
        <p:txBody>
          <a:bodyPr vert="horz" wrap="square" lIns="0" tIns="0" rIns="0" bIns="0" rtlCol="0">
            <a:spAutoFit/>
          </a:bodyPr>
          <a:lstStyle/>
          <a:p>
            <a:pPr marL="12700">
              <a:lnSpc>
                <a:spcPct val="100000"/>
              </a:lnSpc>
              <a:buAutoNum type="arabicPeriod"/>
              <a:tabLst>
                <a:tab pos="262890" algn="l"/>
              </a:tabLst>
            </a:pPr>
            <a:r>
              <a:rPr sz="2000" spc="-10" dirty="0">
                <a:solidFill>
                  <a:srgbClr val="333E50"/>
                </a:solidFill>
                <a:latin typeface="Calibri"/>
                <a:cs typeface="Calibri"/>
              </a:rPr>
              <a:t>Kapsam</a:t>
            </a:r>
            <a:endParaRPr sz="2000">
              <a:latin typeface="Calibri"/>
              <a:cs typeface="Calibri"/>
            </a:endParaRPr>
          </a:p>
          <a:p>
            <a:pPr marL="262890" indent="-250190">
              <a:lnSpc>
                <a:spcPct val="100000"/>
              </a:lnSpc>
              <a:spcBef>
                <a:spcPts val="480"/>
              </a:spcBef>
              <a:buFont typeface="Calibri"/>
              <a:buAutoNum type="arabicPeriod"/>
              <a:tabLst>
                <a:tab pos="263525" algn="l"/>
              </a:tabLst>
            </a:pPr>
            <a:r>
              <a:rPr sz="2000" spc="-15" dirty="0">
                <a:solidFill>
                  <a:srgbClr val="333E50"/>
                </a:solidFill>
                <a:latin typeface="Calibri"/>
                <a:cs typeface="Calibri"/>
              </a:rPr>
              <a:t>Atıf </a:t>
            </a:r>
            <a:r>
              <a:rPr sz="2000" spc="-20" dirty="0">
                <a:solidFill>
                  <a:srgbClr val="333E50"/>
                </a:solidFill>
                <a:latin typeface="Calibri"/>
                <a:cs typeface="Calibri"/>
              </a:rPr>
              <a:t>Yapılan</a:t>
            </a:r>
            <a:r>
              <a:rPr sz="2000" spc="-15" dirty="0">
                <a:solidFill>
                  <a:srgbClr val="333E50"/>
                </a:solidFill>
                <a:latin typeface="Calibri"/>
                <a:cs typeface="Calibri"/>
              </a:rPr>
              <a:t> </a:t>
            </a:r>
            <a:r>
              <a:rPr sz="2000" spc="-5" dirty="0">
                <a:solidFill>
                  <a:srgbClr val="333E50"/>
                </a:solidFill>
                <a:latin typeface="Calibri"/>
                <a:cs typeface="Calibri"/>
              </a:rPr>
              <a:t>Standartlar</a:t>
            </a:r>
            <a:endParaRPr sz="2000">
              <a:latin typeface="Calibri"/>
              <a:cs typeface="Calibri"/>
            </a:endParaRPr>
          </a:p>
          <a:p>
            <a:pPr marL="262890" indent="-250190">
              <a:lnSpc>
                <a:spcPct val="100000"/>
              </a:lnSpc>
              <a:spcBef>
                <a:spcPts val="480"/>
              </a:spcBef>
              <a:buAutoNum type="arabicPeriod"/>
              <a:tabLst>
                <a:tab pos="263525" algn="l"/>
              </a:tabLst>
            </a:pPr>
            <a:r>
              <a:rPr sz="2000" spc="-30" dirty="0">
                <a:solidFill>
                  <a:srgbClr val="333E50"/>
                </a:solidFill>
                <a:latin typeface="Calibri"/>
                <a:cs typeface="Calibri"/>
              </a:rPr>
              <a:t>Terimler </a:t>
            </a:r>
            <a:r>
              <a:rPr sz="2000" spc="-15" dirty="0">
                <a:solidFill>
                  <a:srgbClr val="333E50"/>
                </a:solidFill>
                <a:latin typeface="Calibri"/>
                <a:cs typeface="Calibri"/>
              </a:rPr>
              <a:t>ve</a:t>
            </a:r>
            <a:r>
              <a:rPr sz="2000" spc="15" dirty="0">
                <a:solidFill>
                  <a:srgbClr val="333E50"/>
                </a:solidFill>
                <a:latin typeface="Calibri"/>
                <a:cs typeface="Calibri"/>
              </a:rPr>
              <a:t> </a:t>
            </a:r>
            <a:r>
              <a:rPr sz="2000" spc="-25" dirty="0">
                <a:solidFill>
                  <a:srgbClr val="333E50"/>
                </a:solidFill>
                <a:latin typeface="Calibri"/>
                <a:cs typeface="Calibri"/>
              </a:rPr>
              <a:t>Tarifler</a:t>
            </a:r>
            <a:endParaRPr sz="2000">
              <a:latin typeface="Calibri"/>
              <a:cs typeface="Calibri"/>
            </a:endParaRPr>
          </a:p>
          <a:p>
            <a:pPr marL="262890" indent="-250190">
              <a:lnSpc>
                <a:spcPct val="100000"/>
              </a:lnSpc>
              <a:spcBef>
                <a:spcPts val="480"/>
              </a:spcBef>
              <a:buFont typeface="Calibri"/>
              <a:buAutoNum type="arabicPeriod"/>
              <a:tabLst>
                <a:tab pos="263525" algn="l"/>
              </a:tabLst>
            </a:pPr>
            <a:r>
              <a:rPr sz="2000" spc="-5" dirty="0">
                <a:solidFill>
                  <a:srgbClr val="333E50"/>
                </a:solidFill>
                <a:latin typeface="Calibri"/>
                <a:cs typeface="Calibri"/>
              </a:rPr>
              <a:t>Kuruluşun</a:t>
            </a:r>
            <a:r>
              <a:rPr sz="2000" spc="-90" dirty="0">
                <a:solidFill>
                  <a:srgbClr val="333E50"/>
                </a:solidFill>
                <a:latin typeface="Calibri"/>
                <a:cs typeface="Calibri"/>
              </a:rPr>
              <a:t> </a:t>
            </a:r>
            <a:r>
              <a:rPr sz="2000" dirty="0">
                <a:solidFill>
                  <a:srgbClr val="333E50"/>
                </a:solidFill>
                <a:latin typeface="Calibri"/>
                <a:cs typeface="Calibri"/>
              </a:rPr>
              <a:t>Bağlamı</a:t>
            </a:r>
            <a:endParaRPr sz="2000">
              <a:latin typeface="Calibri"/>
              <a:cs typeface="Calibri"/>
            </a:endParaRPr>
          </a:p>
          <a:p>
            <a:pPr marL="262255" indent="-249554">
              <a:lnSpc>
                <a:spcPct val="100000"/>
              </a:lnSpc>
              <a:spcBef>
                <a:spcPts val="480"/>
              </a:spcBef>
              <a:buAutoNum type="arabicPeriod"/>
              <a:tabLst>
                <a:tab pos="262890" algn="l"/>
              </a:tabLst>
            </a:pPr>
            <a:r>
              <a:rPr sz="2000" spc="-5" dirty="0">
                <a:solidFill>
                  <a:srgbClr val="333E50"/>
                </a:solidFill>
                <a:latin typeface="Calibri"/>
                <a:cs typeface="Calibri"/>
              </a:rPr>
              <a:t>Liderlik</a:t>
            </a:r>
            <a:endParaRPr sz="2000">
              <a:latin typeface="Calibri"/>
              <a:cs typeface="Calibri"/>
            </a:endParaRPr>
          </a:p>
          <a:p>
            <a:pPr marL="262255" indent="-249554">
              <a:lnSpc>
                <a:spcPct val="100000"/>
              </a:lnSpc>
              <a:spcBef>
                <a:spcPts val="480"/>
              </a:spcBef>
              <a:buAutoNum type="arabicPeriod"/>
              <a:tabLst>
                <a:tab pos="262890" algn="l"/>
              </a:tabLst>
            </a:pPr>
            <a:r>
              <a:rPr sz="2000" spc="-5" dirty="0">
                <a:solidFill>
                  <a:srgbClr val="333E50"/>
                </a:solidFill>
                <a:latin typeface="Calibri"/>
                <a:cs typeface="Calibri"/>
              </a:rPr>
              <a:t>Planlama</a:t>
            </a:r>
            <a:endParaRPr sz="2000">
              <a:latin typeface="Calibri"/>
              <a:cs typeface="Calibri"/>
            </a:endParaRPr>
          </a:p>
          <a:p>
            <a:pPr marL="262890" indent="-250190">
              <a:lnSpc>
                <a:spcPct val="100000"/>
              </a:lnSpc>
              <a:spcBef>
                <a:spcPts val="480"/>
              </a:spcBef>
              <a:buAutoNum type="arabicPeriod"/>
              <a:tabLst>
                <a:tab pos="263525" algn="l"/>
              </a:tabLst>
            </a:pPr>
            <a:r>
              <a:rPr sz="2000" spc="-10" dirty="0">
                <a:solidFill>
                  <a:srgbClr val="333E50"/>
                </a:solidFill>
                <a:latin typeface="Calibri"/>
                <a:cs typeface="Calibri"/>
              </a:rPr>
              <a:t>Destek</a:t>
            </a:r>
            <a:endParaRPr sz="2000">
              <a:latin typeface="Calibri"/>
              <a:cs typeface="Calibri"/>
            </a:endParaRPr>
          </a:p>
          <a:p>
            <a:pPr marL="262255" indent="-249554">
              <a:lnSpc>
                <a:spcPct val="100000"/>
              </a:lnSpc>
              <a:spcBef>
                <a:spcPts val="480"/>
              </a:spcBef>
              <a:buAutoNum type="arabicPeriod"/>
              <a:tabLst>
                <a:tab pos="262890" algn="l"/>
              </a:tabLst>
            </a:pPr>
            <a:r>
              <a:rPr sz="2000" spc="-15" dirty="0">
                <a:solidFill>
                  <a:srgbClr val="333E50"/>
                </a:solidFill>
                <a:latin typeface="Calibri"/>
                <a:cs typeface="Calibri"/>
              </a:rPr>
              <a:t>Operasyon</a:t>
            </a:r>
            <a:endParaRPr sz="2000">
              <a:latin typeface="Calibri"/>
              <a:cs typeface="Calibri"/>
            </a:endParaRPr>
          </a:p>
          <a:p>
            <a:pPr marL="12700" marR="5080">
              <a:lnSpc>
                <a:spcPct val="120000"/>
              </a:lnSpc>
              <a:buFont typeface="Calibri"/>
              <a:buAutoNum type="arabicPeriod"/>
              <a:tabLst>
                <a:tab pos="263525" algn="l"/>
              </a:tabLst>
            </a:pPr>
            <a:r>
              <a:rPr sz="2000" spc="-10" dirty="0">
                <a:solidFill>
                  <a:srgbClr val="333E50"/>
                </a:solidFill>
                <a:latin typeface="Calibri"/>
                <a:cs typeface="Calibri"/>
              </a:rPr>
              <a:t>Performans</a:t>
            </a:r>
            <a:r>
              <a:rPr sz="2000" spc="-75" dirty="0">
                <a:solidFill>
                  <a:srgbClr val="333E50"/>
                </a:solidFill>
                <a:latin typeface="Calibri"/>
                <a:cs typeface="Calibri"/>
              </a:rPr>
              <a:t> </a:t>
            </a:r>
            <a:r>
              <a:rPr sz="2000" dirty="0">
                <a:solidFill>
                  <a:srgbClr val="333E50"/>
                </a:solidFill>
                <a:latin typeface="Calibri"/>
                <a:cs typeface="Calibri"/>
              </a:rPr>
              <a:t>Değerlendirme  </a:t>
            </a:r>
            <a:r>
              <a:rPr sz="2000" spc="-5" dirty="0">
                <a:solidFill>
                  <a:srgbClr val="333E50"/>
                </a:solidFill>
                <a:latin typeface="Calibri"/>
                <a:cs typeface="Calibri"/>
              </a:rPr>
              <a:t>10.İyileştirme</a:t>
            </a:r>
            <a:endParaRPr sz="2000">
              <a:latin typeface="Calibri"/>
              <a:cs typeface="Calibri"/>
            </a:endParaRPr>
          </a:p>
        </p:txBody>
      </p:sp>
      <p:sp>
        <p:nvSpPr>
          <p:cNvPr id="4" name="object 4"/>
          <p:cNvSpPr/>
          <p:nvPr/>
        </p:nvSpPr>
        <p:spPr>
          <a:xfrm>
            <a:off x="3099816" y="2139695"/>
            <a:ext cx="2742437" cy="255498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86500" y="2142743"/>
            <a:ext cx="2714244" cy="350062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859534"/>
            <a:ext cx="6730365" cy="2447290"/>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aşağıdakilerle </a:t>
            </a:r>
            <a:r>
              <a:rPr sz="2000" spc="-5" dirty="0">
                <a:solidFill>
                  <a:srgbClr val="333E50"/>
                </a:solidFill>
                <a:latin typeface="Calibri"/>
                <a:cs typeface="Calibri"/>
              </a:rPr>
              <a:t>ilgili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bilgileri </a:t>
            </a:r>
            <a:r>
              <a:rPr sz="2000" spc="-10" dirty="0">
                <a:solidFill>
                  <a:srgbClr val="333E50"/>
                </a:solidFill>
                <a:latin typeface="Calibri"/>
                <a:cs typeface="Calibri"/>
              </a:rPr>
              <a:t>muhafaza  </a:t>
            </a:r>
            <a:r>
              <a:rPr sz="2000" spc="-5" dirty="0">
                <a:solidFill>
                  <a:srgbClr val="333E50"/>
                </a:solidFill>
                <a:latin typeface="Calibri"/>
                <a:cs typeface="Calibri"/>
              </a:rPr>
              <a:t>etmelidir:</a:t>
            </a:r>
            <a:endParaRPr sz="2000">
              <a:latin typeface="Calibri"/>
              <a:cs typeface="Calibri"/>
            </a:endParaRPr>
          </a:p>
          <a:p>
            <a:pPr>
              <a:lnSpc>
                <a:spcPct val="100000"/>
              </a:lnSpc>
              <a:spcBef>
                <a:spcPts val="42"/>
              </a:spcBef>
            </a:pPr>
            <a:endParaRPr sz="2450">
              <a:latin typeface="Times New Roman"/>
              <a:cs typeface="Times New Roman"/>
            </a:endParaRPr>
          </a:p>
          <a:p>
            <a:pPr marL="469900" indent="-457200">
              <a:lnSpc>
                <a:spcPct val="100000"/>
              </a:lnSpc>
              <a:buFont typeface="Calibri"/>
              <a:buAutoNum type="alphaLcParenR"/>
              <a:tabLst>
                <a:tab pos="469900" algn="l"/>
              </a:tabLst>
            </a:pPr>
            <a:r>
              <a:rPr sz="2000" spc="-25" dirty="0">
                <a:solidFill>
                  <a:srgbClr val="333E50"/>
                </a:solidFill>
                <a:latin typeface="Calibri"/>
                <a:cs typeface="Calibri"/>
              </a:rPr>
              <a:t>Tasarım </a:t>
            </a:r>
            <a:r>
              <a:rPr sz="2000" spc="-15" dirty="0">
                <a:solidFill>
                  <a:srgbClr val="333E50"/>
                </a:solidFill>
                <a:latin typeface="Calibri"/>
                <a:cs typeface="Calibri"/>
              </a:rPr>
              <a:t>ve </a:t>
            </a:r>
            <a:r>
              <a:rPr sz="2000" spc="-5" dirty="0">
                <a:solidFill>
                  <a:srgbClr val="333E50"/>
                </a:solidFill>
                <a:latin typeface="Calibri"/>
                <a:cs typeface="Calibri"/>
              </a:rPr>
              <a:t>geliştirme</a:t>
            </a:r>
            <a:r>
              <a:rPr sz="2000" spc="60" dirty="0">
                <a:solidFill>
                  <a:srgbClr val="333E50"/>
                </a:solidFill>
                <a:latin typeface="Calibri"/>
                <a:cs typeface="Calibri"/>
              </a:rPr>
              <a:t> </a:t>
            </a:r>
            <a:r>
              <a:rPr sz="2000" spc="-5" dirty="0">
                <a:solidFill>
                  <a:srgbClr val="333E50"/>
                </a:solidFill>
                <a:latin typeface="Calibri"/>
                <a:cs typeface="Calibri"/>
              </a:rPr>
              <a:t>değişiklikleri,</a:t>
            </a:r>
            <a:endParaRPr sz="2000">
              <a:latin typeface="Calibri"/>
              <a:cs typeface="Calibri"/>
            </a:endParaRPr>
          </a:p>
          <a:p>
            <a:pPr marL="469900" indent="-457200">
              <a:lnSpc>
                <a:spcPct val="100000"/>
              </a:lnSpc>
              <a:spcBef>
                <a:spcPts val="765"/>
              </a:spcBef>
              <a:buAutoNum type="alphaLcParenR"/>
              <a:tabLst>
                <a:tab pos="469900" algn="l"/>
              </a:tabLst>
            </a:pPr>
            <a:r>
              <a:rPr sz="2000" spc="-15" dirty="0">
                <a:solidFill>
                  <a:srgbClr val="333E50"/>
                </a:solidFill>
                <a:latin typeface="Calibri"/>
                <a:cs typeface="Calibri"/>
              </a:rPr>
              <a:t>Gözden </a:t>
            </a:r>
            <a:r>
              <a:rPr sz="2000" spc="-5" dirty="0">
                <a:solidFill>
                  <a:srgbClr val="333E50"/>
                </a:solidFill>
                <a:latin typeface="Calibri"/>
                <a:cs typeface="Calibri"/>
              </a:rPr>
              <a:t>geçirme</a:t>
            </a:r>
            <a:r>
              <a:rPr sz="2000" spc="-55" dirty="0">
                <a:solidFill>
                  <a:srgbClr val="333E50"/>
                </a:solidFill>
                <a:latin typeface="Calibri"/>
                <a:cs typeface="Calibri"/>
              </a:rPr>
              <a:t> </a:t>
            </a:r>
            <a:r>
              <a:rPr sz="2000" dirty="0">
                <a:solidFill>
                  <a:srgbClr val="333E50"/>
                </a:solidFill>
                <a:latin typeface="Calibri"/>
                <a:cs typeface="Calibri"/>
              </a:rPr>
              <a:t>sonuçları,</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Değişiklik</a:t>
            </a:r>
            <a:r>
              <a:rPr sz="2000" spc="-85" dirty="0">
                <a:solidFill>
                  <a:srgbClr val="333E50"/>
                </a:solidFill>
                <a:latin typeface="Calibri"/>
                <a:cs typeface="Calibri"/>
              </a:rPr>
              <a:t> </a:t>
            </a:r>
            <a:r>
              <a:rPr sz="2000" spc="-5" dirty="0">
                <a:solidFill>
                  <a:srgbClr val="333E50"/>
                </a:solidFill>
                <a:latin typeface="Calibri"/>
                <a:cs typeface="Calibri"/>
              </a:rPr>
              <a:t>yetkisi,</a:t>
            </a:r>
            <a:endParaRPr sz="200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Olumsuz etkileri önlemek </a:t>
            </a:r>
            <a:r>
              <a:rPr sz="2000" dirty="0">
                <a:solidFill>
                  <a:srgbClr val="333E50"/>
                </a:solidFill>
                <a:latin typeface="Calibri"/>
                <a:cs typeface="Calibri"/>
              </a:rPr>
              <a:t>için </a:t>
            </a:r>
            <a:r>
              <a:rPr sz="2000" spc="-5" dirty="0">
                <a:solidFill>
                  <a:srgbClr val="333E50"/>
                </a:solidFill>
                <a:latin typeface="Calibri"/>
                <a:cs typeface="Calibri"/>
              </a:rPr>
              <a:t>yapılan</a:t>
            </a:r>
            <a:r>
              <a:rPr sz="2000" spc="35" dirty="0">
                <a:solidFill>
                  <a:srgbClr val="333E50"/>
                </a:solidFill>
                <a:latin typeface="Calibri"/>
                <a:cs typeface="Calibri"/>
              </a:rPr>
              <a:t> </a:t>
            </a:r>
            <a:r>
              <a:rPr sz="2000" spc="-25" dirty="0">
                <a:solidFill>
                  <a:srgbClr val="333E50"/>
                </a:solidFill>
                <a:latin typeface="Calibri"/>
                <a:cs typeface="Calibri"/>
              </a:rPr>
              <a:t>faaliyetler.</a:t>
            </a:r>
            <a:endParaRPr sz="2000">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14248" y="1147190"/>
            <a:ext cx="7715884" cy="795655"/>
          </a:xfrm>
          <a:prstGeom prst="rect">
            <a:avLst/>
          </a:prstGeom>
        </p:spPr>
        <p:txBody>
          <a:bodyPr vert="horz" wrap="square" lIns="0" tIns="0" rIns="0" bIns="0" rtlCol="0">
            <a:spAutoFit/>
          </a:bodyPr>
          <a:lstStyle/>
          <a:p>
            <a:pPr marL="1928495" marR="5080" indent="-1916430">
              <a:lnSpc>
                <a:spcPts val="3130"/>
              </a:lnSpc>
            </a:pPr>
            <a:r>
              <a:rPr sz="2900" dirty="0">
                <a:latin typeface="Calibri"/>
                <a:cs typeface="Calibri"/>
              </a:rPr>
              <a:t>8.4 </a:t>
            </a:r>
            <a:r>
              <a:rPr sz="2900" spc="-10" dirty="0"/>
              <a:t>DIŞAR</a:t>
            </a:r>
            <a:r>
              <a:rPr sz="2900" spc="-10" dirty="0">
                <a:latin typeface="Calibri"/>
                <a:cs typeface="Calibri"/>
              </a:rPr>
              <a:t>IDAN </a:t>
            </a:r>
            <a:r>
              <a:rPr sz="2900" spc="-10" dirty="0"/>
              <a:t>TEDARİK </a:t>
            </a:r>
            <a:r>
              <a:rPr sz="2900" dirty="0"/>
              <a:t>EDİLEN </a:t>
            </a:r>
            <a:r>
              <a:rPr sz="2900" spc="-10" dirty="0"/>
              <a:t>PROSES, </a:t>
            </a:r>
            <a:r>
              <a:rPr sz="2900" spc="-5" dirty="0"/>
              <a:t>ÜRÜN</a:t>
            </a:r>
            <a:r>
              <a:rPr sz="2900" spc="-90" dirty="0"/>
              <a:t> </a:t>
            </a:r>
            <a:r>
              <a:rPr sz="2900" dirty="0"/>
              <a:t>VE  HİZMETLERİN</a:t>
            </a:r>
            <a:r>
              <a:rPr sz="2900" spc="-90" dirty="0"/>
              <a:t> </a:t>
            </a:r>
            <a:r>
              <a:rPr sz="2900" spc="-30" dirty="0"/>
              <a:t>KONTROLÜ</a:t>
            </a:r>
            <a:endParaRPr sz="2900">
              <a:latin typeface="Calibri"/>
              <a:cs typeface="Calibri"/>
            </a:endParaRPr>
          </a:p>
        </p:txBody>
      </p:sp>
      <p:sp>
        <p:nvSpPr>
          <p:cNvPr id="3" name="object 3"/>
          <p:cNvSpPr txBox="1"/>
          <p:nvPr/>
        </p:nvSpPr>
        <p:spPr>
          <a:xfrm>
            <a:off x="707542" y="2120646"/>
            <a:ext cx="7064375" cy="2209800"/>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8.4.1</a:t>
            </a:r>
            <a:r>
              <a:rPr sz="2000" b="1" spc="-105" dirty="0">
                <a:solidFill>
                  <a:srgbClr val="333E50"/>
                </a:solidFill>
                <a:latin typeface="Calibri"/>
                <a:cs typeface="Calibri"/>
              </a:rPr>
              <a:t> </a:t>
            </a:r>
            <a:r>
              <a:rPr sz="2000" b="1" spc="-5" dirty="0">
                <a:solidFill>
                  <a:srgbClr val="333E50"/>
                </a:solidFill>
                <a:latin typeface="Calibri"/>
                <a:cs typeface="Calibri"/>
              </a:rPr>
              <a:t>Genel</a:t>
            </a:r>
            <a:endParaRPr sz="2000">
              <a:latin typeface="Calibri"/>
              <a:cs typeface="Calibri"/>
            </a:endParaRPr>
          </a:p>
          <a:p>
            <a:pPr marL="12700" marR="5080">
              <a:lnSpc>
                <a:spcPts val="2160"/>
              </a:lnSpc>
              <a:spcBef>
                <a:spcPts val="1025"/>
              </a:spcBef>
            </a:pPr>
            <a:r>
              <a:rPr sz="2000" spc="-5" dirty="0">
                <a:solidFill>
                  <a:srgbClr val="333E50"/>
                </a:solidFill>
                <a:latin typeface="Calibri"/>
                <a:cs typeface="Calibri"/>
              </a:rPr>
              <a:t>Kuruluş, </a:t>
            </a:r>
            <a:r>
              <a:rPr sz="2000" dirty="0">
                <a:solidFill>
                  <a:srgbClr val="333E50"/>
                </a:solidFill>
                <a:latin typeface="Calibri"/>
                <a:cs typeface="Calibri"/>
              </a:rPr>
              <a:t>dışarıdan </a:t>
            </a:r>
            <a:r>
              <a:rPr sz="2000" spc="-5" dirty="0">
                <a:solidFill>
                  <a:srgbClr val="333E50"/>
                </a:solidFill>
                <a:latin typeface="Calibri"/>
                <a:cs typeface="Calibri"/>
              </a:rPr>
              <a:t>tedarik </a:t>
            </a:r>
            <a:r>
              <a:rPr sz="2000" dirty="0">
                <a:solidFill>
                  <a:srgbClr val="333E50"/>
                </a:solidFill>
                <a:latin typeface="Calibri"/>
                <a:cs typeface="Calibri"/>
              </a:rPr>
              <a:t>edilen </a:t>
            </a:r>
            <a:r>
              <a:rPr sz="2000" spc="-10" dirty="0">
                <a:solidFill>
                  <a:srgbClr val="333E50"/>
                </a:solidFill>
                <a:latin typeface="Calibri"/>
                <a:cs typeface="Calibri"/>
              </a:rPr>
              <a:t>proses,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şartlara  uygun olmasını güvence </a:t>
            </a:r>
            <a:r>
              <a:rPr sz="2000" dirty="0">
                <a:solidFill>
                  <a:srgbClr val="333E50"/>
                </a:solidFill>
                <a:latin typeface="Calibri"/>
                <a:cs typeface="Calibri"/>
              </a:rPr>
              <a:t>altına</a:t>
            </a:r>
            <a:r>
              <a:rPr sz="2000" spc="15" dirty="0">
                <a:solidFill>
                  <a:srgbClr val="333E50"/>
                </a:solidFill>
                <a:latin typeface="Calibri"/>
                <a:cs typeface="Calibri"/>
              </a:rPr>
              <a:t> </a:t>
            </a:r>
            <a:r>
              <a:rPr sz="2000" spc="-25" dirty="0">
                <a:solidFill>
                  <a:srgbClr val="333E50"/>
                </a:solidFill>
                <a:latin typeface="Calibri"/>
                <a:cs typeface="Calibri"/>
              </a:rPr>
              <a:t>almalıdır.</a:t>
            </a:r>
            <a:endParaRPr sz="2000">
              <a:latin typeface="Calibri"/>
              <a:cs typeface="Calibri"/>
            </a:endParaRPr>
          </a:p>
          <a:p>
            <a:pPr>
              <a:lnSpc>
                <a:spcPct val="100000"/>
              </a:lnSpc>
              <a:spcBef>
                <a:spcPts val="34"/>
              </a:spcBef>
            </a:pPr>
            <a:endParaRPr sz="2700">
              <a:latin typeface="Times New Roman"/>
              <a:cs typeface="Times New Roman"/>
            </a:endParaRPr>
          </a:p>
          <a:p>
            <a:pPr marL="12700" marR="2707640">
              <a:lnSpc>
                <a:spcPct val="131500"/>
              </a:lnSpc>
            </a:pPr>
            <a:r>
              <a:rPr sz="2000" b="1" spc="-20" dirty="0">
                <a:solidFill>
                  <a:srgbClr val="6F2F9F"/>
                </a:solidFill>
                <a:latin typeface="Calibri"/>
                <a:cs typeface="Calibri"/>
              </a:rPr>
              <a:t>“SATINALMA </a:t>
            </a:r>
            <a:r>
              <a:rPr sz="2000" b="1" dirty="0">
                <a:solidFill>
                  <a:srgbClr val="6F2F9F"/>
                </a:solidFill>
                <a:latin typeface="Calibri"/>
                <a:cs typeface="Calibri"/>
              </a:rPr>
              <a:t>“ </a:t>
            </a:r>
            <a:r>
              <a:rPr sz="2000" b="1" spc="-15" dirty="0">
                <a:solidFill>
                  <a:srgbClr val="6F2F9F"/>
                </a:solidFill>
                <a:latin typeface="Calibri"/>
                <a:cs typeface="Calibri"/>
              </a:rPr>
              <a:t>kavramı </a:t>
            </a:r>
            <a:r>
              <a:rPr sz="2000" b="1" spc="-5" dirty="0">
                <a:solidFill>
                  <a:srgbClr val="6F2F9F"/>
                </a:solidFill>
                <a:latin typeface="Calibri"/>
                <a:cs typeface="Calibri"/>
              </a:rPr>
              <a:t>yerine  </a:t>
            </a:r>
            <a:r>
              <a:rPr sz="2000" b="1" spc="-10" dirty="0">
                <a:solidFill>
                  <a:srgbClr val="6F2F9F"/>
                </a:solidFill>
                <a:latin typeface="Calibri"/>
                <a:cs typeface="Calibri"/>
              </a:rPr>
              <a:t>“DIŞARIDAN TEDARİK” </a:t>
            </a:r>
            <a:r>
              <a:rPr sz="2000" b="1" spc="-15" dirty="0">
                <a:solidFill>
                  <a:srgbClr val="6F2F9F"/>
                </a:solidFill>
                <a:latin typeface="Calibri"/>
                <a:cs typeface="Calibri"/>
              </a:rPr>
              <a:t>kavramı</a:t>
            </a:r>
            <a:r>
              <a:rPr sz="2000" b="1" spc="25" dirty="0">
                <a:solidFill>
                  <a:srgbClr val="6F2F9F"/>
                </a:solidFill>
                <a:latin typeface="Calibri"/>
                <a:cs typeface="Calibri"/>
              </a:rPr>
              <a:t> </a:t>
            </a:r>
            <a:r>
              <a:rPr sz="2000" b="1" spc="-25" dirty="0">
                <a:solidFill>
                  <a:srgbClr val="6F2F9F"/>
                </a:solidFill>
                <a:latin typeface="Calibri"/>
                <a:cs typeface="Calibri"/>
              </a:rPr>
              <a:t>geçmiştir.</a:t>
            </a:r>
            <a:endParaRPr sz="2000">
              <a:latin typeface="Calibri"/>
              <a:cs typeface="Calibri"/>
            </a:endParaRPr>
          </a:p>
        </p:txBody>
      </p:sp>
      <p:sp>
        <p:nvSpPr>
          <p:cNvPr id="4" name="object 4"/>
          <p:cNvSpPr/>
          <p:nvPr/>
        </p:nvSpPr>
        <p:spPr>
          <a:xfrm>
            <a:off x="5571744" y="2831592"/>
            <a:ext cx="3355848" cy="32247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2147" y="1406397"/>
            <a:ext cx="7705725" cy="2888615"/>
          </a:xfrm>
          <a:prstGeom prst="rect">
            <a:avLst/>
          </a:prstGeom>
        </p:spPr>
        <p:txBody>
          <a:bodyPr vert="horz" wrap="square" lIns="0" tIns="0" rIns="0" bIns="0" rtlCol="0">
            <a:spAutoFit/>
          </a:bodyPr>
          <a:lstStyle/>
          <a:p>
            <a:pPr marL="12700" marR="374015">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aşağıdaki </a:t>
            </a:r>
            <a:r>
              <a:rPr sz="2000" spc="-5" dirty="0">
                <a:solidFill>
                  <a:srgbClr val="333E50"/>
                </a:solidFill>
                <a:latin typeface="Calibri"/>
                <a:cs typeface="Calibri"/>
              </a:rPr>
              <a:t>durumlarda, </a:t>
            </a:r>
            <a:r>
              <a:rPr sz="2000" dirty="0">
                <a:solidFill>
                  <a:srgbClr val="333E50"/>
                </a:solidFill>
                <a:latin typeface="Calibri"/>
                <a:cs typeface="Calibri"/>
              </a:rPr>
              <a:t>dışarıdan </a:t>
            </a:r>
            <a:r>
              <a:rPr sz="2000" spc="-5" dirty="0">
                <a:solidFill>
                  <a:srgbClr val="333E50"/>
                </a:solidFill>
                <a:latin typeface="Calibri"/>
                <a:cs typeface="Calibri"/>
              </a:rPr>
              <a:t>tedarik </a:t>
            </a:r>
            <a:r>
              <a:rPr sz="2000" dirty="0">
                <a:solidFill>
                  <a:srgbClr val="333E50"/>
                </a:solidFill>
                <a:latin typeface="Calibri"/>
                <a:cs typeface="Calibri"/>
              </a:rPr>
              <a:t>edilen </a:t>
            </a:r>
            <a:r>
              <a:rPr sz="2000" spc="-10" dirty="0">
                <a:solidFill>
                  <a:srgbClr val="333E50"/>
                </a:solidFill>
                <a:latin typeface="Calibri"/>
                <a:cs typeface="Calibri"/>
              </a:rPr>
              <a:t>proses, </a:t>
            </a:r>
            <a:r>
              <a:rPr sz="2000" spc="-5" dirty="0">
                <a:solidFill>
                  <a:srgbClr val="333E50"/>
                </a:solidFill>
                <a:latin typeface="Calibri"/>
                <a:cs typeface="Calibri"/>
              </a:rPr>
              <a:t>ürün </a:t>
            </a:r>
            <a:r>
              <a:rPr sz="2000" spc="-30" dirty="0">
                <a:solidFill>
                  <a:srgbClr val="333E50"/>
                </a:solidFill>
                <a:latin typeface="Calibri"/>
                <a:cs typeface="Calibri"/>
              </a:rPr>
              <a:t>ve  </a:t>
            </a:r>
            <a:r>
              <a:rPr sz="2000" spc="-10" dirty="0">
                <a:solidFill>
                  <a:srgbClr val="333E50"/>
                </a:solidFill>
                <a:latin typeface="Calibri"/>
                <a:cs typeface="Calibri"/>
              </a:rPr>
              <a:t>hizmetlere </a:t>
            </a:r>
            <a:r>
              <a:rPr sz="2000" spc="-5" dirty="0">
                <a:solidFill>
                  <a:srgbClr val="333E50"/>
                </a:solidFill>
                <a:latin typeface="Calibri"/>
                <a:cs typeface="Calibri"/>
              </a:rPr>
              <a:t>uygulanacak </a:t>
            </a:r>
            <a:r>
              <a:rPr sz="2000" spc="-15" dirty="0">
                <a:solidFill>
                  <a:srgbClr val="333E50"/>
                </a:solidFill>
                <a:latin typeface="Calibri"/>
                <a:cs typeface="Calibri"/>
              </a:rPr>
              <a:t>kontrolleri tayin</a:t>
            </a:r>
            <a:r>
              <a:rPr sz="2000" spc="65" dirty="0">
                <a:solidFill>
                  <a:srgbClr val="333E50"/>
                </a:solidFill>
                <a:latin typeface="Calibri"/>
                <a:cs typeface="Calibri"/>
              </a:rPr>
              <a:t> </a:t>
            </a:r>
            <a:r>
              <a:rPr sz="2000" spc="-5" dirty="0">
                <a:solidFill>
                  <a:srgbClr val="333E50"/>
                </a:solidFill>
                <a:latin typeface="Calibri"/>
                <a:cs typeface="Calibri"/>
              </a:rPr>
              <a:t>etmelidir:</a:t>
            </a:r>
            <a:endParaRPr sz="2000">
              <a:latin typeface="Calibri"/>
              <a:cs typeface="Calibri"/>
            </a:endParaRPr>
          </a:p>
          <a:p>
            <a:pPr>
              <a:lnSpc>
                <a:spcPct val="100000"/>
              </a:lnSpc>
              <a:spcBef>
                <a:spcPts val="24"/>
              </a:spcBef>
            </a:pPr>
            <a:endParaRPr sz="2850">
              <a:latin typeface="Times New Roman"/>
              <a:cs typeface="Times New Roman"/>
            </a:endParaRPr>
          </a:p>
          <a:p>
            <a:pPr marL="469900" marR="5080" indent="-457200">
              <a:lnSpc>
                <a:spcPts val="2160"/>
              </a:lnSpc>
              <a:buFont typeface="Calibri"/>
              <a:buAutoNum type="alphaLcParenR"/>
              <a:tabLst>
                <a:tab pos="470534" algn="l"/>
              </a:tabLst>
            </a:pPr>
            <a:r>
              <a:rPr sz="2000" dirty="0">
                <a:solidFill>
                  <a:srgbClr val="333E50"/>
                </a:solidFill>
                <a:latin typeface="Calibri"/>
                <a:cs typeface="Calibri"/>
              </a:rPr>
              <a:t>Dış </a:t>
            </a:r>
            <a:r>
              <a:rPr sz="2000" spc="-10" dirty="0">
                <a:solidFill>
                  <a:srgbClr val="333E50"/>
                </a:solidFill>
                <a:latin typeface="Calibri"/>
                <a:cs typeface="Calibri"/>
              </a:rPr>
              <a:t>tedarikçilerden </a:t>
            </a:r>
            <a:r>
              <a:rPr sz="2000" spc="-5" dirty="0">
                <a:solidFill>
                  <a:srgbClr val="333E50"/>
                </a:solidFill>
                <a:latin typeface="Calibri"/>
                <a:cs typeface="Calibri"/>
              </a:rPr>
              <a:t>gelen ürün </a:t>
            </a:r>
            <a:r>
              <a:rPr sz="2000" spc="-15" dirty="0">
                <a:solidFill>
                  <a:srgbClr val="333E50"/>
                </a:solidFill>
                <a:latin typeface="Calibri"/>
                <a:cs typeface="Calibri"/>
              </a:rPr>
              <a:t>ve </a:t>
            </a:r>
            <a:r>
              <a:rPr sz="2000" spc="-5" dirty="0">
                <a:solidFill>
                  <a:srgbClr val="333E50"/>
                </a:solidFill>
                <a:latin typeface="Calibri"/>
                <a:cs typeface="Calibri"/>
              </a:rPr>
              <a:t>hizmetlerin, kuruluşun </a:t>
            </a:r>
            <a:r>
              <a:rPr sz="2000" spc="-15" dirty="0">
                <a:solidFill>
                  <a:srgbClr val="333E50"/>
                </a:solidFill>
                <a:latin typeface="Calibri"/>
                <a:cs typeface="Calibri"/>
              </a:rPr>
              <a:t>kendi </a:t>
            </a:r>
            <a:r>
              <a:rPr sz="2000" spc="-5" dirty="0">
                <a:solidFill>
                  <a:srgbClr val="333E50"/>
                </a:solidFill>
                <a:latin typeface="Calibri"/>
                <a:cs typeface="Calibri"/>
              </a:rPr>
              <a:t>ürün </a:t>
            </a:r>
            <a:r>
              <a:rPr sz="2000" spc="-30" dirty="0">
                <a:solidFill>
                  <a:srgbClr val="333E50"/>
                </a:solidFill>
                <a:latin typeface="Calibri"/>
                <a:cs typeface="Calibri"/>
              </a:rPr>
              <a:t>ve  </a:t>
            </a:r>
            <a:r>
              <a:rPr sz="2000" spc="-5" dirty="0">
                <a:solidFill>
                  <a:srgbClr val="333E50"/>
                </a:solidFill>
                <a:latin typeface="Calibri"/>
                <a:cs typeface="Calibri"/>
              </a:rPr>
              <a:t>hizmetleri ile birleştirilmesi</a:t>
            </a:r>
            <a:r>
              <a:rPr sz="2000" spc="95" dirty="0">
                <a:solidFill>
                  <a:srgbClr val="333E50"/>
                </a:solidFill>
                <a:latin typeface="Calibri"/>
                <a:cs typeface="Calibri"/>
              </a:rPr>
              <a:t> </a:t>
            </a:r>
            <a:r>
              <a:rPr sz="2000" dirty="0">
                <a:solidFill>
                  <a:srgbClr val="333E50"/>
                </a:solidFill>
                <a:latin typeface="Calibri"/>
                <a:cs typeface="Calibri"/>
              </a:rPr>
              <a:t>amaçlandığında,</a:t>
            </a:r>
            <a:endParaRPr sz="2000">
              <a:latin typeface="Calibri"/>
              <a:cs typeface="Calibri"/>
            </a:endParaRPr>
          </a:p>
          <a:p>
            <a:pPr marL="469900" indent="-457200">
              <a:lnSpc>
                <a:spcPts val="2280"/>
              </a:lnSpc>
              <a:spcBef>
                <a:spcPts val="720"/>
              </a:spcBef>
              <a:buAutoNum type="alphaLcParenR"/>
              <a:tabLst>
                <a:tab pos="470534"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20" dirty="0">
                <a:solidFill>
                  <a:srgbClr val="333E50"/>
                </a:solidFill>
                <a:latin typeface="Calibri"/>
                <a:cs typeface="Calibri"/>
              </a:rPr>
              <a:t>hizmetler, </a:t>
            </a:r>
            <a:r>
              <a:rPr sz="2000" spc="-5" dirty="0">
                <a:solidFill>
                  <a:srgbClr val="333E50"/>
                </a:solidFill>
                <a:latin typeface="Calibri"/>
                <a:cs typeface="Calibri"/>
              </a:rPr>
              <a:t>kuruluş </a:t>
            </a:r>
            <a:r>
              <a:rPr sz="2000" dirty="0">
                <a:solidFill>
                  <a:srgbClr val="333E50"/>
                </a:solidFill>
                <a:latin typeface="Calibri"/>
                <a:cs typeface="Calibri"/>
              </a:rPr>
              <a:t>adına dış </a:t>
            </a:r>
            <a:r>
              <a:rPr sz="2000" spc="-10" dirty="0">
                <a:solidFill>
                  <a:srgbClr val="333E50"/>
                </a:solidFill>
                <a:latin typeface="Calibri"/>
                <a:cs typeface="Calibri"/>
              </a:rPr>
              <a:t>tedarikçiler tarafından</a:t>
            </a:r>
            <a:r>
              <a:rPr sz="2000" spc="130" dirty="0">
                <a:solidFill>
                  <a:srgbClr val="333E50"/>
                </a:solidFill>
                <a:latin typeface="Calibri"/>
                <a:cs typeface="Calibri"/>
              </a:rPr>
              <a:t> </a:t>
            </a:r>
            <a:r>
              <a:rPr sz="2000" dirty="0">
                <a:solidFill>
                  <a:srgbClr val="333E50"/>
                </a:solidFill>
                <a:latin typeface="Calibri"/>
                <a:cs typeface="Calibri"/>
              </a:rPr>
              <a:t>doğrudan</a:t>
            </a:r>
            <a:endParaRPr sz="2000">
              <a:latin typeface="Calibri"/>
              <a:cs typeface="Calibri"/>
            </a:endParaRPr>
          </a:p>
          <a:p>
            <a:pPr marL="469900">
              <a:lnSpc>
                <a:spcPts val="2280"/>
              </a:lnSpc>
            </a:pPr>
            <a:r>
              <a:rPr sz="2000" spc="-10" dirty="0">
                <a:solidFill>
                  <a:srgbClr val="333E50"/>
                </a:solidFill>
                <a:latin typeface="Calibri"/>
                <a:cs typeface="Calibri"/>
              </a:rPr>
              <a:t>müşteri/müşterilere </a:t>
            </a:r>
            <a:r>
              <a:rPr sz="2000" spc="-5" dirty="0">
                <a:solidFill>
                  <a:srgbClr val="333E50"/>
                </a:solidFill>
                <a:latin typeface="Calibri"/>
                <a:cs typeface="Calibri"/>
              </a:rPr>
              <a:t>tedarik</a:t>
            </a:r>
            <a:r>
              <a:rPr sz="2000" spc="85" dirty="0">
                <a:solidFill>
                  <a:srgbClr val="333E50"/>
                </a:solidFill>
                <a:latin typeface="Calibri"/>
                <a:cs typeface="Calibri"/>
              </a:rPr>
              <a:t> </a:t>
            </a:r>
            <a:r>
              <a:rPr sz="2000" spc="-10" dirty="0">
                <a:solidFill>
                  <a:srgbClr val="333E50"/>
                </a:solidFill>
                <a:latin typeface="Calibri"/>
                <a:cs typeface="Calibri"/>
              </a:rPr>
              <a:t>edilirse,</a:t>
            </a:r>
            <a:endParaRPr sz="2000">
              <a:latin typeface="Calibri"/>
              <a:cs typeface="Calibri"/>
            </a:endParaRPr>
          </a:p>
          <a:p>
            <a:pPr marL="469900" marR="161290" indent="-457200">
              <a:lnSpc>
                <a:spcPts val="2160"/>
              </a:lnSpc>
              <a:spcBef>
                <a:spcPts val="1030"/>
              </a:spcBef>
              <a:buFont typeface="Calibri"/>
              <a:buAutoNum type="alphaLcParenR" startAt="3"/>
              <a:tabLst>
                <a:tab pos="470534" algn="l"/>
              </a:tabLst>
            </a:pPr>
            <a:r>
              <a:rPr sz="2000" spc="-5" dirty="0">
                <a:solidFill>
                  <a:srgbClr val="333E50"/>
                </a:solidFill>
                <a:latin typeface="Calibri"/>
                <a:cs typeface="Calibri"/>
              </a:rPr>
              <a:t>Kuruluşun </a:t>
            </a:r>
            <a:r>
              <a:rPr sz="2000" spc="-15" dirty="0">
                <a:solidFill>
                  <a:srgbClr val="333E50"/>
                </a:solidFill>
                <a:latin typeface="Calibri"/>
                <a:cs typeface="Calibri"/>
              </a:rPr>
              <a:t>kararı </a:t>
            </a:r>
            <a:r>
              <a:rPr sz="2000" spc="-5" dirty="0">
                <a:solidFill>
                  <a:srgbClr val="333E50"/>
                </a:solidFill>
                <a:latin typeface="Calibri"/>
                <a:cs typeface="Calibri"/>
              </a:rPr>
              <a:t>ile bir </a:t>
            </a:r>
            <a:r>
              <a:rPr sz="2000" spc="-10" dirty="0">
                <a:solidFill>
                  <a:srgbClr val="333E50"/>
                </a:solidFill>
                <a:latin typeface="Calibri"/>
                <a:cs typeface="Calibri"/>
              </a:rPr>
              <a:t>proses </a:t>
            </a:r>
            <a:r>
              <a:rPr sz="2000" spc="-20" dirty="0">
                <a:solidFill>
                  <a:srgbClr val="333E50"/>
                </a:solidFill>
                <a:latin typeface="Calibri"/>
                <a:cs typeface="Calibri"/>
              </a:rPr>
              <a:t>veya </a:t>
            </a:r>
            <a:r>
              <a:rPr sz="2000" spc="-10" dirty="0">
                <a:solidFill>
                  <a:srgbClr val="333E50"/>
                </a:solidFill>
                <a:latin typeface="Calibri"/>
                <a:cs typeface="Calibri"/>
              </a:rPr>
              <a:t>prosesin </a:t>
            </a:r>
            <a:r>
              <a:rPr sz="2000" spc="-5" dirty="0">
                <a:solidFill>
                  <a:srgbClr val="333E50"/>
                </a:solidFill>
                <a:latin typeface="Calibri"/>
                <a:cs typeface="Calibri"/>
              </a:rPr>
              <a:t>bir bölümü, </a:t>
            </a:r>
            <a:r>
              <a:rPr sz="2000" dirty="0">
                <a:solidFill>
                  <a:srgbClr val="333E50"/>
                </a:solidFill>
                <a:latin typeface="Calibri"/>
                <a:cs typeface="Calibri"/>
              </a:rPr>
              <a:t>dış </a:t>
            </a:r>
            <a:r>
              <a:rPr sz="2000" spc="-10" dirty="0">
                <a:solidFill>
                  <a:srgbClr val="333E50"/>
                </a:solidFill>
                <a:latin typeface="Calibri"/>
                <a:cs typeface="Calibri"/>
              </a:rPr>
              <a:t>tedarikçi  tarafından </a:t>
            </a:r>
            <a:r>
              <a:rPr sz="2000" spc="-5" dirty="0">
                <a:solidFill>
                  <a:srgbClr val="333E50"/>
                </a:solidFill>
                <a:latin typeface="Calibri"/>
                <a:cs typeface="Calibri"/>
              </a:rPr>
              <a:t>tedarik</a:t>
            </a:r>
            <a:r>
              <a:rPr sz="2000" spc="-20" dirty="0">
                <a:solidFill>
                  <a:srgbClr val="333E50"/>
                </a:solidFill>
                <a:latin typeface="Calibri"/>
                <a:cs typeface="Calibri"/>
              </a:rPr>
              <a:t> </a:t>
            </a:r>
            <a:r>
              <a:rPr sz="2000" dirty="0">
                <a:solidFill>
                  <a:srgbClr val="333E50"/>
                </a:solidFill>
                <a:latin typeface="Calibri"/>
                <a:cs typeface="Calibri"/>
              </a:rPr>
              <a:t>edildiğinde.</a:t>
            </a:r>
            <a:endParaRPr sz="2000">
              <a:latin typeface="Calibri"/>
              <a:cs typeface="Calibri"/>
            </a:endParaRPr>
          </a:p>
        </p:txBody>
      </p:sp>
      <p:sp>
        <p:nvSpPr>
          <p:cNvPr id="3" name="object 3"/>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84096" y="1606740"/>
            <a:ext cx="7346315" cy="1123315"/>
          </a:xfrm>
          <a:prstGeom prst="rect">
            <a:avLst/>
          </a:prstGeom>
        </p:spPr>
        <p:txBody>
          <a:bodyPr vert="horz" wrap="square" lIns="0" tIns="0" rIns="0" bIns="0" rtlCol="0">
            <a:spAutoFit/>
          </a:bodyPr>
          <a:lstStyle/>
          <a:p>
            <a:pPr marL="12700">
              <a:lnSpc>
                <a:spcPts val="2039"/>
              </a:lnSpc>
            </a:pPr>
            <a:r>
              <a:rPr sz="2000" b="0" spc="-5" dirty="0">
                <a:latin typeface="Calibri"/>
                <a:cs typeface="Calibri"/>
              </a:rPr>
              <a:t>Kuruluş, </a:t>
            </a:r>
            <a:r>
              <a:rPr sz="2000" b="0" dirty="0">
                <a:latin typeface="Calibri"/>
                <a:cs typeface="Calibri"/>
              </a:rPr>
              <a:t>dış </a:t>
            </a:r>
            <a:r>
              <a:rPr sz="2000" b="0" spc="-10" dirty="0">
                <a:latin typeface="Calibri"/>
                <a:cs typeface="Calibri"/>
              </a:rPr>
              <a:t>tedarikçilerin proses, </a:t>
            </a:r>
            <a:r>
              <a:rPr sz="2000" b="0" spc="-5" dirty="0">
                <a:latin typeface="Calibri"/>
                <a:cs typeface="Calibri"/>
              </a:rPr>
              <a:t>ürün </a:t>
            </a:r>
            <a:r>
              <a:rPr sz="2000" b="0" spc="-15" dirty="0">
                <a:latin typeface="Calibri"/>
                <a:cs typeface="Calibri"/>
              </a:rPr>
              <a:t>ve </a:t>
            </a:r>
            <a:r>
              <a:rPr sz="2000" b="0" spc="-5" dirty="0">
                <a:latin typeface="Calibri"/>
                <a:cs typeface="Calibri"/>
              </a:rPr>
              <a:t>hizmetleri tedarik</a:t>
            </a:r>
            <a:r>
              <a:rPr sz="2000" b="0" spc="175" dirty="0">
                <a:latin typeface="Calibri"/>
                <a:cs typeface="Calibri"/>
              </a:rPr>
              <a:t> </a:t>
            </a:r>
            <a:r>
              <a:rPr sz="2000" b="0" spc="-5" dirty="0">
                <a:latin typeface="Calibri"/>
                <a:cs typeface="Calibri"/>
              </a:rPr>
              <a:t>etme</a:t>
            </a:r>
            <a:endParaRPr sz="2000" dirty="0">
              <a:latin typeface="Calibri"/>
              <a:cs typeface="Calibri"/>
            </a:endParaRPr>
          </a:p>
          <a:p>
            <a:pPr marL="12700" marR="5080">
              <a:lnSpc>
                <a:spcPct val="90100"/>
              </a:lnSpc>
              <a:spcBef>
                <a:spcPts val="114"/>
              </a:spcBef>
            </a:pPr>
            <a:r>
              <a:rPr sz="2000" b="0" spc="-5" dirty="0">
                <a:latin typeface="Calibri"/>
                <a:cs typeface="Calibri"/>
              </a:rPr>
              <a:t>yeteneklerini temel </a:t>
            </a:r>
            <a:r>
              <a:rPr sz="2000" b="0" spc="-10" dirty="0">
                <a:latin typeface="Calibri"/>
                <a:cs typeface="Calibri"/>
              </a:rPr>
              <a:t>alarak, şartlara göre, </a:t>
            </a:r>
            <a:r>
              <a:rPr sz="2000" b="0" dirty="0">
                <a:latin typeface="Calibri"/>
                <a:cs typeface="Calibri"/>
              </a:rPr>
              <a:t>değerlendirmek, seçmek,  </a:t>
            </a:r>
            <a:r>
              <a:rPr sz="2000" b="0" spc="-5" dirty="0">
                <a:latin typeface="Calibri"/>
                <a:cs typeface="Calibri"/>
              </a:rPr>
              <a:t>performanslarını izlemek </a:t>
            </a:r>
            <a:r>
              <a:rPr sz="2000" b="0" spc="-15" dirty="0">
                <a:latin typeface="Calibri"/>
                <a:cs typeface="Calibri"/>
              </a:rPr>
              <a:t>ve </a:t>
            </a:r>
            <a:r>
              <a:rPr sz="2000" b="0" spc="-5" dirty="0">
                <a:latin typeface="Calibri"/>
                <a:cs typeface="Calibri"/>
              </a:rPr>
              <a:t>yeniden </a:t>
            </a:r>
            <a:r>
              <a:rPr sz="2000" b="0" dirty="0">
                <a:latin typeface="Calibri"/>
                <a:cs typeface="Calibri"/>
              </a:rPr>
              <a:t>değerlendirmek için </a:t>
            </a:r>
            <a:r>
              <a:rPr sz="2000" b="0" spc="-5" dirty="0">
                <a:latin typeface="Calibri"/>
                <a:cs typeface="Calibri"/>
              </a:rPr>
              <a:t>kriterler </a:t>
            </a:r>
            <a:r>
              <a:rPr sz="2000" b="0" spc="-15" dirty="0">
                <a:latin typeface="Calibri"/>
                <a:cs typeface="Calibri"/>
              </a:rPr>
              <a:t>tayin  </a:t>
            </a:r>
            <a:r>
              <a:rPr sz="2000" b="0" spc="-5" dirty="0">
                <a:latin typeface="Calibri"/>
                <a:cs typeface="Calibri"/>
              </a:rPr>
              <a:t>etmeli </a:t>
            </a:r>
            <a:r>
              <a:rPr sz="2000" b="0" spc="-15" dirty="0">
                <a:latin typeface="Calibri"/>
                <a:cs typeface="Calibri"/>
              </a:rPr>
              <a:t>ve</a:t>
            </a:r>
            <a:r>
              <a:rPr sz="2000" b="0" spc="10" dirty="0">
                <a:latin typeface="Calibri"/>
                <a:cs typeface="Calibri"/>
              </a:rPr>
              <a:t> </a:t>
            </a:r>
            <a:r>
              <a:rPr sz="2000" b="0" spc="-20" dirty="0">
                <a:latin typeface="Calibri"/>
                <a:cs typeface="Calibri"/>
              </a:rPr>
              <a:t>uygulamalıdır.</a:t>
            </a:r>
            <a:endParaRPr sz="2000" dirty="0">
              <a:latin typeface="Calibri"/>
              <a:cs typeface="Calibri"/>
            </a:endParaRPr>
          </a:p>
        </p:txBody>
      </p:sp>
      <p:sp>
        <p:nvSpPr>
          <p:cNvPr id="3" name="object 3"/>
          <p:cNvSpPr txBox="1"/>
          <p:nvPr/>
        </p:nvSpPr>
        <p:spPr>
          <a:xfrm>
            <a:off x="681165" y="3032633"/>
            <a:ext cx="6963409" cy="605155"/>
          </a:xfrm>
          <a:prstGeom prst="rect">
            <a:avLst/>
          </a:prstGeom>
        </p:spPr>
        <p:txBody>
          <a:bodyPr vert="horz" wrap="square" lIns="0" tIns="0" rIns="0" bIns="0" rtlCol="0">
            <a:spAutoFit/>
          </a:bodyPr>
          <a:lstStyle/>
          <a:p>
            <a:pPr marL="12700">
              <a:lnSpc>
                <a:spcPts val="2280"/>
              </a:lnSpc>
            </a:pPr>
            <a:r>
              <a:rPr sz="2000" spc="-5" dirty="0">
                <a:solidFill>
                  <a:srgbClr val="333E50"/>
                </a:solidFill>
                <a:latin typeface="Calibri"/>
                <a:cs typeface="Calibri"/>
              </a:rPr>
              <a:t>Kuruluş, </a:t>
            </a:r>
            <a:r>
              <a:rPr sz="2000" dirty="0">
                <a:solidFill>
                  <a:srgbClr val="333E50"/>
                </a:solidFill>
                <a:latin typeface="Calibri"/>
                <a:cs typeface="Calibri"/>
              </a:rPr>
              <a:t>bu </a:t>
            </a:r>
            <a:r>
              <a:rPr sz="2000" spc="-10" dirty="0">
                <a:solidFill>
                  <a:srgbClr val="333E50"/>
                </a:solidFill>
                <a:latin typeface="Calibri"/>
                <a:cs typeface="Calibri"/>
              </a:rPr>
              <a:t>faaliyetler </a:t>
            </a:r>
            <a:r>
              <a:rPr sz="2000" spc="-15" dirty="0">
                <a:solidFill>
                  <a:srgbClr val="333E50"/>
                </a:solidFill>
                <a:latin typeface="Calibri"/>
                <a:cs typeface="Calibri"/>
              </a:rPr>
              <a:t>ve </a:t>
            </a:r>
            <a:r>
              <a:rPr sz="2000" dirty="0">
                <a:solidFill>
                  <a:srgbClr val="333E50"/>
                </a:solidFill>
                <a:latin typeface="Calibri"/>
                <a:cs typeface="Calibri"/>
              </a:rPr>
              <a:t>değerlendirme </a:t>
            </a:r>
            <a:r>
              <a:rPr sz="2000" spc="-5" dirty="0">
                <a:solidFill>
                  <a:srgbClr val="333E50"/>
                </a:solidFill>
                <a:latin typeface="Calibri"/>
                <a:cs typeface="Calibri"/>
              </a:rPr>
              <a:t>sonucunda </a:t>
            </a:r>
            <a:r>
              <a:rPr sz="2000" spc="-10" dirty="0">
                <a:solidFill>
                  <a:srgbClr val="333E50"/>
                </a:solidFill>
                <a:latin typeface="Calibri"/>
                <a:cs typeface="Calibri"/>
              </a:rPr>
              <a:t>ihtiyaç</a:t>
            </a:r>
            <a:r>
              <a:rPr sz="2000" spc="50" dirty="0">
                <a:solidFill>
                  <a:srgbClr val="333E50"/>
                </a:solidFill>
                <a:latin typeface="Calibri"/>
                <a:cs typeface="Calibri"/>
              </a:rPr>
              <a:t> </a:t>
            </a:r>
            <a:r>
              <a:rPr sz="2000" spc="-5" dirty="0">
                <a:solidFill>
                  <a:srgbClr val="333E50"/>
                </a:solidFill>
                <a:latin typeface="Calibri"/>
                <a:cs typeface="Calibri"/>
              </a:rPr>
              <a:t>duyulan</a:t>
            </a:r>
            <a:endParaRPr sz="2000" dirty="0">
              <a:latin typeface="Calibri"/>
              <a:cs typeface="Calibri"/>
            </a:endParaRPr>
          </a:p>
          <a:p>
            <a:pPr marL="12700">
              <a:lnSpc>
                <a:spcPts val="2280"/>
              </a:lnSpc>
            </a:pPr>
            <a:r>
              <a:rPr sz="2000" spc="-10" dirty="0">
                <a:solidFill>
                  <a:srgbClr val="333E50"/>
                </a:solidFill>
                <a:latin typeface="Calibri"/>
                <a:cs typeface="Calibri"/>
              </a:rPr>
              <a:t>faaliyetlerle </a:t>
            </a:r>
            <a:r>
              <a:rPr sz="2000" spc="-5" dirty="0">
                <a:solidFill>
                  <a:srgbClr val="333E50"/>
                </a:solidFill>
                <a:latin typeface="Calibri"/>
                <a:cs typeface="Calibri"/>
              </a:rPr>
              <a:t>ilgili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bilgileri </a:t>
            </a:r>
            <a:r>
              <a:rPr sz="2000" spc="-10" dirty="0">
                <a:solidFill>
                  <a:srgbClr val="333E50"/>
                </a:solidFill>
                <a:latin typeface="Calibri"/>
                <a:cs typeface="Calibri"/>
              </a:rPr>
              <a:t>muhafaza</a:t>
            </a:r>
            <a:r>
              <a:rPr sz="2000" spc="10" dirty="0">
                <a:solidFill>
                  <a:srgbClr val="333E50"/>
                </a:solidFill>
                <a:latin typeface="Calibri"/>
                <a:cs typeface="Calibri"/>
              </a:rPr>
              <a:t> </a:t>
            </a:r>
            <a:r>
              <a:rPr sz="2000" spc="-25" dirty="0">
                <a:solidFill>
                  <a:srgbClr val="333E50"/>
                </a:solidFill>
                <a:latin typeface="Calibri"/>
                <a:cs typeface="Calibri"/>
              </a:rPr>
              <a:t>etmelidir.</a:t>
            </a:r>
            <a:endParaRPr sz="2000" dirty="0">
              <a:latin typeface="Calibri"/>
              <a:cs typeface="Calibri"/>
            </a:endParaRPr>
          </a:p>
        </p:txBody>
      </p:sp>
      <p:sp>
        <p:nvSpPr>
          <p:cNvPr id="4" name="object 4"/>
          <p:cNvSpPr/>
          <p:nvPr/>
        </p:nvSpPr>
        <p:spPr>
          <a:xfrm>
            <a:off x="5678423" y="3637788"/>
            <a:ext cx="3127248" cy="25755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idx="4294967295"/>
          </p:nvPr>
        </p:nvSpPr>
        <p:spPr>
          <a:xfrm>
            <a:off x="1676400" y="1293216"/>
            <a:ext cx="5883909" cy="487680"/>
          </a:xfrm>
          <a:prstGeom prst="rect">
            <a:avLst/>
          </a:prstGeom>
        </p:spPr>
        <p:txBody>
          <a:bodyPr vert="horz" wrap="square" lIns="0" tIns="0" rIns="0" bIns="0" rtlCol="0">
            <a:spAutoFit/>
          </a:bodyPr>
          <a:lstStyle/>
          <a:p>
            <a:pPr marL="14604">
              <a:lnSpc>
                <a:spcPct val="100000"/>
              </a:lnSpc>
            </a:pPr>
            <a:r>
              <a:rPr spc="-5" dirty="0">
                <a:latin typeface="Calibri"/>
                <a:cs typeface="Calibri"/>
              </a:rPr>
              <a:t>8.4.2 </a:t>
            </a:r>
            <a:r>
              <a:rPr spc="-30" dirty="0">
                <a:latin typeface="Calibri"/>
                <a:cs typeface="Calibri"/>
              </a:rPr>
              <a:t>KONTROLÜN </a:t>
            </a:r>
            <a:r>
              <a:rPr dirty="0">
                <a:latin typeface="Calibri"/>
                <a:cs typeface="Calibri"/>
              </a:rPr>
              <a:t>TİPİ VE</a:t>
            </a:r>
            <a:r>
              <a:rPr spc="-20" dirty="0">
                <a:latin typeface="Calibri"/>
                <a:cs typeface="Calibri"/>
              </a:rPr>
              <a:t> </a:t>
            </a:r>
            <a:r>
              <a:rPr spc="-15" dirty="0"/>
              <a:t>BOYUTU</a:t>
            </a:r>
          </a:p>
        </p:txBody>
      </p:sp>
      <p:sp>
        <p:nvSpPr>
          <p:cNvPr id="3" name="object 3"/>
          <p:cNvSpPr txBox="1"/>
          <p:nvPr/>
        </p:nvSpPr>
        <p:spPr>
          <a:xfrm>
            <a:off x="707542" y="1855165"/>
            <a:ext cx="7377430" cy="824230"/>
          </a:xfrm>
          <a:prstGeom prst="rect">
            <a:avLst/>
          </a:prstGeom>
        </p:spPr>
        <p:txBody>
          <a:bodyPr vert="horz" wrap="square" lIns="0" tIns="0" rIns="0" bIns="0" rtlCol="0">
            <a:spAutoFit/>
          </a:bodyPr>
          <a:lstStyle/>
          <a:p>
            <a:pPr marL="12700" marR="5080">
              <a:lnSpc>
                <a:spcPct val="90100"/>
              </a:lnSpc>
            </a:pPr>
            <a:r>
              <a:rPr sz="2000" spc="-5" dirty="0">
                <a:solidFill>
                  <a:srgbClr val="333E50"/>
                </a:solidFill>
                <a:latin typeface="Calibri"/>
                <a:cs typeface="Calibri"/>
              </a:rPr>
              <a:t>Kuruluş, </a:t>
            </a:r>
            <a:r>
              <a:rPr sz="2000" dirty="0">
                <a:solidFill>
                  <a:srgbClr val="333E50"/>
                </a:solidFill>
                <a:latin typeface="Calibri"/>
                <a:cs typeface="Calibri"/>
              </a:rPr>
              <a:t>dışarıdan </a:t>
            </a:r>
            <a:r>
              <a:rPr sz="2000" spc="-5" dirty="0">
                <a:solidFill>
                  <a:srgbClr val="333E50"/>
                </a:solidFill>
                <a:latin typeface="Calibri"/>
                <a:cs typeface="Calibri"/>
              </a:rPr>
              <a:t>tedarik </a:t>
            </a:r>
            <a:r>
              <a:rPr sz="2000" dirty="0">
                <a:solidFill>
                  <a:srgbClr val="333E50"/>
                </a:solidFill>
                <a:latin typeface="Calibri"/>
                <a:cs typeface="Calibri"/>
              </a:rPr>
              <a:t>edilen </a:t>
            </a:r>
            <a:r>
              <a:rPr sz="2000" spc="-10" dirty="0">
                <a:solidFill>
                  <a:srgbClr val="333E50"/>
                </a:solidFill>
                <a:latin typeface="Calibri"/>
                <a:cs typeface="Calibri"/>
              </a:rPr>
              <a:t>proses,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kuruluşun  </a:t>
            </a:r>
            <a:r>
              <a:rPr sz="2000" spc="-10" dirty="0">
                <a:solidFill>
                  <a:srgbClr val="333E50"/>
                </a:solidFill>
                <a:latin typeface="Calibri"/>
                <a:cs typeface="Calibri"/>
              </a:rPr>
              <a:t>müşteriye düzenli </a:t>
            </a:r>
            <a:r>
              <a:rPr sz="2000" dirty="0">
                <a:solidFill>
                  <a:srgbClr val="333E50"/>
                </a:solidFill>
                <a:latin typeface="Calibri"/>
                <a:cs typeface="Calibri"/>
              </a:rPr>
              <a:t>şekilde </a:t>
            </a:r>
            <a:r>
              <a:rPr sz="2000" spc="-5" dirty="0">
                <a:solidFill>
                  <a:srgbClr val="333E50"/>
                </a:solidFill>
                <a:latin typeface="Calibri"/>
                <a:cs typeface="Calibri"/>
              </a:rPr>
              <a:t>uygun ürün </a:t>
            </a:r>
            <a:r>
              <a:rPr sz="2000" spc="-15" dirty="0">
                <a:solidFill>
                  <a:srgbClr val="333E50"/>
                </a:solidFill>
                <a:latin typeface="Calibri"/>
                <a:cs typeface="Calibri"/>
              </a:rPr>
              <a:t>ve </a:t>
            </a:r>
            <a:r>
              <a:rPr sz="2000" spc="-5" dirty="0">
                <a:solidFill>
                  <a:srgbClr val="333E50"/>
                </a:solidFill>
                <a:latin typeface="Calibri"/>
                <a:cs typeface="Calibri"/>
              </a:rPr>
              <a:t>hizmet </a:t>
            </a:r>
            <a:r>
              <a:rPr sz="2000" dirty="0">
                <a:solidFill>
                  <a:srgbClr val="333E50"/>
                </a:solidFill>
                <a:latin typeface="Calibri"/>
                <a:cs typeface="Calibri"/>
              </a:rPr>
              <a:t>sağlama </a:t>
            </a:r>
            <a:r>
              <a:rPr sz="2000" spc="-5" dirty="0">
                <a:solidFill>
                  <a:srgbClr val="333E50"/>
                </a:solidFill>
                <a:latin typeface="Calibri"/>
                <a:cs typeface="Calibri"/>
              </a:rPr>
              <a:t>yeteneğini  olumsuz </a:t>
            </a:r>
            <a:r>
              <a:rPr sz="2000" dirty="0">
                <a:solidFill>
                  <a:srgbClr val="333E50"/>
                </a:solidFill>
                <a:latin typeface="Calibri"/>
                <a:cs typeface="Calibri"/>
              </a:rPr>
              <a:t>şekilde </a:t>
            </a:r>
            <a:r>
              <a:rPr sz="2000" spc="-5" dirty="0">
                <a:solidFill>
                  <a:srgbClr val="333E50"/>
                </a:solidFill>
                <a:latin typeface="Calibri"/>
                <a:cs typeface="Calibri"/>
              </a:rPr>
              <a:t>etkilememesini güvence </a:t>
            </a:r>
            <a:r>
              <a:rPr sz="2000" dirty="0">
                <a:solidFill>
                  <a:srgbClr val="333E50"/>
                </a:solidFill>
                <a:latin typeface="Calibri"/>
                <a:cs typeface="Calibri"/>
              </a:rPr>
              <a:t>altına</a:t>
            </a:r>
            <a:r>
              <a:rPr sz="2000" spc="90" dirty="0">
                <a:solidFill>
                  <a:srgbClr val="333E50"/>
                </a:solidFill>
                <a:latin typeface="Calibri"/>
                <a:cs typeface="Calibri"/>
              </a:rPr>
              <a:t> </a:t>
            </a:r>
            <a:r>
              <a:rPr sz="2000" spc="-25" dirty="0">
                <a:solidFill>
                  <a:srgbClr val="333E50"/>
                </a:solidFill>
                <a:latin typeface="Calibri"/>
                <a:cs typeface="Calibri"/>
              </a:rPr>
              <a:t>almalıdır.</a:t>
            </a:r>
            <a:endParaRPr sz="2000">
              <a:latin typeface="Calibri"/>
              <a:cs typeface="Calibri"/>
            </a:endParaRPr>
          </a:p>
        </p:txBody>
      </p:sp>
      <p:sp>
        <p:nvSpPr>
          <p:cNvPr id="4" name="object 4"/>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
        <p:nvSpPr>
          <p:cNvPr id="5" name="object 5"/>
          <p:cNvSpPr/>
          <p:nvPr/>
        </p:nvSpPr>
        <p:spPr>
          <a:xfrm>
            <a:off x="4450079" y="3389376"/>
            <a:ext cx="3604260" cy="2019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6582" y="1139825"/>
            <a:ext cx="7669530" cy="4660265"/>
          </a:xfrm>
          <a:prstGeom prst="rect">
            <a:avLst/>
          </a:prstGeom>
        </p:spPr>
        <p:txBody>
          <a:bodyPr vert="horz" wrap="square" lIns="0" tIns="0" rIns="0" bIns="0" rtlCol="0">
            <a:spAutoFit/>
          </a:bodyPr>
          <a:lstStyle/>
          <a:p>
            <a:pPr marL="12700">
              <a:lnSpc>
                <a:spcPct val="100000"/>
              </a:lnSpc>
            </a:pPr>
            <a:r>
              <a:rPr sz="2000" spc="-5" dirty="0">
                <a:solidFill>
                  <a:srgbClr val="333E50"/>
                </a:solidFill>
                <a:latin typeface="Calibri"/>
                <a:cs typeface="Calibri"/>
              </a:rPr>
              <a:t>Kuruluş:</a:t>
            </a:r>
            <a:endParaRPr sz="2000">
              <a:latin typeface="Calibri"/>
              <a:cs typeface="Calibri"/>
            </a:endParaRPr>
          </a:p>
          <a:p>
            <a:pPr marL="469900" marR="921385" indent="-457200">
              <a:lnSpc>
                <a:spcPts val="2160"/>
              </a:lnSpc>
              <a:spcBef>
                <a:spcPts val="1030"/>
              </a:spcBef>
              <a:buFont typeface="Calibri"/>
              <a:buAutoNum type="alphaLcParenR"/>
              <a:tabLst>
                <a:tab pos="469900" algn="l"/>
              </a:tabLst>
            </a:pPr>
            <a:r>
              <a:rPr sz="2000" dirty="0">
                <a:solidFill>
                  <a:srgbClr val="333E50"/>
                </a:solidFill>
                <a:latin typeface="Calibri"/>
                <a:cs typeface="Calibri"/>
              </a:rPr>
              <a:t>Dışarıdan </a:t>
            </a:r>
            <a:r>
              <a:rPr sz="2000" spc="-5" dirty="0">
                <a:solidFill>
                  <a:srgbClr val="333E50"/>
                </a:solidFill>
                <a:latin typeface="Calibri"/>
                <a:cs typeface="Calibri"/>
              </a:rPr>
              <a:t>tedarik </a:t>
            </a:r>
            <a:r>
              <a:rPr sz="2000" dirty="0">
                <a:solidFill>
                  <a:srgbClr val="333E50"/>
                </a:solidFill>
                <a:latin typeface="Calibri"/>
                <a:cs typeface="Calibri"/>
              </a:rPr>
              <a:t>edilen </a:t>
            </a:r>
            <a:r>
              <a:rPr sz="2000" spc="-10" dirty="0">
                <a:solidFill>
                  <a:srgbClr val="333E50"/>
                </a:solidFill>
                <a:latin typeface="Calibri"/>
                <a:cs typeface="Calibri"/>
              </a:rPr>
              <a:t>proseslerin </a:t>
            </a:r>
            <a:r>
              <a:rPr sz="2000" spc="-5" dirty="0">
                <a:solidFill>
                  <a:srgbClr val="333E50"/>
                </a:solidFill>
                <a:latin typeface="Calibri"/>
                <a:cs typeface="Calibri"/>
              </a:rPr>
              <a:t>kuruluşun </a:t>
            </a:r>
            <a:r>
              <a:rPr sz="2000" spc="-15"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sisteminin </a:t>
            </a:r>
            <a:r>
              <a:rPr sz="2000" spc="-15" dirty="0">
                <a:solidFill>
                  <a:srgbClr val="333E50"/>
                </a:solidFill>
                <a:latin typeface="Calibri"/>
                <a:cs typeface="Calibri"/>
              </a:rPr>
              <a:t>kontrolünde </a:t>
            </a:r>
            <a:r>
              <a:rPr sz="2000" dirty="0">
                <a:solidFill>
                  <a:srgbClr val="333E50"/>
                </a:solidFill>
                <a:latin typeface="Calibri"/>
                <a:cs typeface="Calibri"/>
              </a:rPr>
              <a:t>olduğunu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50" dirty="0">
                <a:solidFill>
                  <a:srgbClr val="333E50"/>
                </a:solidFill>
                <a:latin typeface="Calibri"/>
                <a:cs typeface="Calibri"/>
              </a:rPr>
              <a:t> </a:t>
            </a:r>
            <a:r>
              <a:rPr sz="2000" spc="-5" dirty="0">
                <a:solidFill>
                  <a:srgbClr val="333E50"/>
                </a:solidFill>
                <a:latin typeface="Calibri"/>
                <a:cs typeface="Calibri"/>
              </a:rPr>
              <a:t>almalı,</a:t>
            </a:r>
            <a:endParaRPr sz="2000">
              <a:latin typeface="Calibri"/>
              <a:cs typeface="Calibri"/>
            </a:endParaRPr>
          </a:p>
          <a:p>
            <a:pPr marL="469900" marR="257810" indent="-457200">
              <a:lnSpc>
                <a:spcPts val="2160"/>
              </a:lnSpc>
              <a:spcBef>
                <a:spcPts val="1005"/>
              </a:spcBef>
              <a:buAutoNum type="alphaLcParenR"/>
              <a:tabLst>
                <a:tab pos="469900" algn="l"/>
              </a:tabLst>
            </a:pPr>
            <a:r>
              <a:rPr sz="2000" dirty="0">
                <a:solidFill>
                  <a:srgbClr val="333E50"/>
                </a:solidFill>
                <a:latin typeface="Calibri"/>
                <a:cs typeface="Calibri"/>
              </a:rPr>
              <a:t>Bir dış </a:t>
            </a:r>
            <a:r>
              <a:rPr sz="2000" spc="-10" dirty="0">
                <a:solidFill>
                  <a:srgbClr val="333E50"/>
                </a:solidFill>
                <a:latin typeface="Calibri"/>
                <a:cs typeface="Calibri"/>
              </a:rPr>
              <a:t>tedarikçiye </a:t>
            </a:r>
            <a:r>
              <a:rPr sz="2000" spc="-15" dirty="0">
                <a:solidFill>
                  <a:srgbClr val="333E50"/>
                </a:solidFill>
                <a:latin typeface="Calibri"/>
                <a:cs typeface="Calibri"/>
              </a:rPr>
              <a:t>ve </a:t>
            </a:r>
            <a:r>
              <a:rPr sz="2000" spc="-5" dirty="0">
                <a:solidFill>
                  <a:srgbClr val="333E50"/>
                </a:solidFill>
                <a:latin typeface="Calibri"/>
                <a:cs typeface="Calibri"/>
              </a:rPr>
              <a:t>tedarik ettiği </a:t>
            </a:r>
            <a:r>
              <a:rPr sz="2000" spc="-10" dirty="0">
                <a:solidFill>
                  <a:srgbClr val="333E50"/>
                </a:solidFill>
                <a:latin typeface="Calibri"/>
                <a:cs typeface="Calibri"/>
              </a:rPr>
              <a:t>sonuçlara </a:t>
            </a:r>
            <a:r>
              <a:rPr sz="2000" spc="-5" dirty="0">
                <a:solidFill>
                  <a:srgbClr val="333E50"/>
                </a:solidFill>
                <a:latin typeface="Calibri"/>
                <a:cs typeface="Calibri"/>
              </a:rPr>
              <a:t>uygulamayı </a:t>
            </a:r>
            <a:r>
              <a:rPr sz="2000" dirty="0">
                <a:solidFill>
                  <a:srgbClr val="333E50"/>
                </a:solidFill>
                <a:latin typeface="Calibri"/>
                <a:cs typeface="Calibri"/>
              </a:rPr>
              <a:t>amaçladığı  </a:t>
            </a:r>
            <a:r>
              <a:rPr sz="2000" spc="-15" dirty="0">
                <a:solidFill>
                  <a:srgbClr val="333E50"/>
                </a:solidFill>
                <a:latin typeface="Calibri"/>
                <a:cs typeface="Calibri"/>
              </a:rPr>
              <a:t>kontrolleri</a:t>
            </a:r>
            <a:r>
              <a:rPr sz="2000" spc="-35" dirty="0">
                <a:solidFill>
                  <a:srgbClr val="333E50"/>
                </a:solidFill>
                <a:latin typeface="Calibri"/>
                <a:cs typeface="Calibri"/>
              </a:rPr>
              <a:t> </a:t>
            </a:r>
            <a:r>
              <a:rPr sz="2000" spc="-5" dirty="0">
                <a:solidFill>
                  <a:srgbClr val="333E50"/>
                </a:solidFill>
                <a:latin typeface="Calibri"/>
                <a:cs typeface="Calibri"/>
              </a:rPr>
              <a:t>tanımlamalı,</a:t>
            </a:r>
            <a:endParaRPr sz="2000">
              <a:latin typeface="Calibri"/>
              <a:cs typeface="Calibri"/>
            </a:endParaRPr>
          </a:p>
          <a:p>
            <a:pPr marL="469900" indent="-457200">
              <a:lnSpc>
                <a:spcPct val="100000"/>
              </a:lnSpc>
              <a:spcBef>
                <a:spcPts val="720"/>
              </a:spcBef>
              <a:buFont typeface="Calibri"/>
              <a:buAutoNum type="alphaLcParenR"/>
              <a:tabLst>
                <a:tab pos="469900" algn="l"/>
              </a:tabLst>
            </a:pPr>
            <a:r>
              <a:rPr sz="2000" dirty="0">
                <a:solidFill>
                  <a:srgbClr val="333E50"/>
                </a:solidFill>
                <a:latin typeface="Calibri"/>
                <a:cs typeface="Calibri"/>
              </a:rPr>
              <a:t>Aşağıdakileri</a:t>
            </a:r>
            <a:r>
              <a:rPr sz="2000" spc="5" dirty="0">
                <a:solidFill>
                  <a:srgbClr val="333E50"/>
                </a:solidFill>
                <a:latin typeface="Calibri"/>
                <a:cs typeface="Calibri"/>
              </a:rPr>
              <a:t> </a:t>
            </a:r>
            <a:r>
              <a:rPr sz="2000" spc="-5" dirty="0">
                <a:solidFill>
                  <a:srgbClr val="333E50"/>
                </a:solidFill>
                <a:latin typeface="Calibri"/>
                <a:cs typeface="Calibri"/>
              </a:rPr>
              <a:t>değerlendirmeli:</a:t>
            </a:r>
            <a:endParaRPr sz="2000">
              <a:latin typeface="Calibri"/>
              <a:cs typeface="Calibri"/>
            </a:endParaRPr>
          </a:p>
          <a:p>
            <a:pPr marL="827405" marR="288925" lvl="1" indent="-275590">
              <a:lnSpc>
                <a:spcPct val="90000"/>
              </a:lnSpc>
              <a:spcBef>
                <a:spcPts val="994"/>
              </a:spcBef>
              <a:buFont typeface="Calibri"/>
              <a:buAutoNum type="arabicParenR"/>
              <a:tabLst>
                <a:tab pos="828040" algn="l"/>
              </a:tabLst>
            </a:pPr>
            <a:r>
              <a:rPr sz="2000" dirty="0">
                <a:solidFill>
                  <a:srgbClr val="333E50"/>
                </a:solidFill>
                <a:latin typeface="Calibri"/>
                <a:cs typeface="Calibri"/>
              </a:rPr>
              <a:t>Dışarıdan </a:t>
            </a:r>
            <a:r>
              <a:rPr sz="2000" spc="-5" dirty="0">
                <a:solidFill>
                  <a:srgbClr val="333E50"/>
                </a:solidFill>
                <a:latin typeface="Calibri"/>
                <a:cs typeface="Calibri"/>
              </a:rPr>
              <a:t>tedarik </a:t>
            </a:r>
            <a:r>
              <a:rPr sz="2000" dirty="0">
                <a:solidFill>
                  <a:srgbClr val="333E50"/>
                </a:solidFill>
                <a:latin typeface="Calibri"/>
                <a:cs typeface="Calibri"/>
              </a:rPr>
              <a:t>edilen </a:t>
            </a:r>
            <a:r>
              <a:rPr sz="2000" spc="-10" dirty="0">
                <a:solidFill>
                  <a:srgbClr val="333E50"/>
                </a:solidFill>
                <a:latin typeface="Calibri"/>
                <a:cs typeface="Calibri"/>
              </a:rPr>
              <a:t>proses,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a:t>
            </a:r>
            <a:r>
              <a:rPr sz="2000" dirty="0">
                <a:solidFill>
                  <a:srgbClr val="333E50"/>
                </a:solidFill>
                <a:latin typeface="Calibri"/>
                <a:cs typeface="Calibri"/>
              </a:rPr>
              <a:t>kuruluşun;  </a:t>
            </a: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spc="-5" dirty="0">
                <a:solidFill>
                  <a:srgbClr val="333E50"/>
                </a:solidFill>
                <a:latin typeface="Calibri"/>
                <a:cs typeface="Calibri"/>
              </a:rPr>
              <a:t>uygulanabilir birincil </a:t>
            </a:r>
            <a:r>
              <a:rPr sz="2000" spc="-15" dirty="0">
                <a:solidFill>
                  <a:srgbClr val="333E50"/>
                </a:solidFill>
                <a:latin typeface="Calibri"/>
                <a:cs typeface="Calibri"/>
              </a:rPr>
              <a:t>ve </a:t>
            </a:r>
            <a:r>
              <a:rPr sz="2000" dirty="0">
                <a:solidFill>
                  <a:srgbClr val="333E50"/>
                </a:solidFill>
                <a:latin typeface="Calibri"/>
                <a:cs typeface="Calibri"/>
              </a:rPr>
              <a:t>ikincil </a:t>
            </a:r>
            <a:r>
              <a:rPr sz="2000" spc="-15" dirty="0">
                <a:solidFill>
                  <a:srgbClr val="333E50"/>
                </a:solidFill>
                <a:latin typeface="Calibri"/>
                <a:cs typeface="Calibri"/>
              </a:rPr>
              <a:t>mevzuat </a:t>
            </a:r>
            <a:r>
              <a:rPr sz="2000" spc="-5" dirty="0">
                <a:solidFill>
                  <a:srgbClr val="333E50"/>
                </a:solidFill>
                <a:latin typeface="Calibri"/>
                <a:cs typeface="Calibri"/>
              </a:rPr>
              <a:t>şartlarını  </a:t>
            </a:r>
            <a:r>
              <a:rPr sz="2000" spc="-15" dirty="0">
                <a:solidFill>
                  <a:srgbClr val="333E50"/>
                </a:solidFill>
                <a:latin typeface="Calibri"/>
                <a:cs typeface="Calibri"/>
              </a:rPr>
              <a:t>karşılayan </a:t>
            </a:r>
            <a:r>
              <a:rPr sz="2000" dirty="0">
                <a:solidFill>
                  <a:srgbClr val="333E50"/>
                </a:solidFill>
                <a:latin typeface="Calibri"/>
                <a:cs typeface="Calibri"/>
              </a:rPr>
              <a:t>ürünü </a:t>
            </a:r>
            <a:r>
              <a:rPr sz="2000" spc="-10" dirty="0">
                <a:solidFill>
                  <a:srgbClr val="333E50"/>
                </a:solidFill>
                <a:latin typeface="Calibri"/>
                <a:cs typeface="Calibri"/>
              </a:rPr>
              <a:t>düzenli olarak </a:t>
            </a:r>
            <a:r>
              <a:rPr sz="2000" dirty="0">
                <a:solidFill>
                  <a:srgbClr val="333E50"/>
                </a:solidFill>
                <a:latin typeface="Calibri"/>
                <a:cs typeface="Calibri"/>
              </a:rPr>
              <a:t>sağlama </a:t>
            </a:r>
            <a:r>
              <a:rPr sz="2000" spc="-10" dirty="0">
                <a:solidFill>
                  <a:srgbClr val="333E50"/>
                </a:solidFill>
                <a:latin typeface="Calibri"/>
                <a:cs typeface="Calibri"/>
              </a:rPr>
              <a:t>yeteneği </a:t>
            </a:r>
            <a:r>
              <a:rPr sz="2000" spc="-5" dirty="0">
                <a:solidFill>
                  <a:srgbClr val="333E50"/>
                </a:solidFill>
                <a:latin typeface="Calibri"/>
                <a:cs typeface="Calibri"/>
              </a:rPr>
              <a:t>üzerindeki  potansiyel</a:t>
            </a:r>
            <a:r>
              <a:rPr sz="2000" spc="-90" dirty="0">
                <a:solidFill>
                  <a:srgbClr val="333E50"/>
                </a:solidFill>
                <a:latin typeface="Calibri"/>
                <a:cs typeface="Calibri"/>
              </a:rPr>
              <a:t> </a:t>
            </a:r>
            <a:r>
              <a:rPr sz="2000" spc="-5" dirty="0">
                <a:solidFill>
                  <a:srgbClr val="333E50"/>
                </a:solidFill>
                <a:latin typeface="Calibri"/>
                <a:cs typeface="Calibri"/>
              </a:rPr>
              <a:t>etkisi,</a:t>
            </a:r>
            <a:endParaRPr sz="2000">
              <a:latin typeface="Calibri"/>
              <a:cs typeface="Calibri"/>
            </a:endParaRPr>
          </a:p>
          <a:p>
            <a:pPr marL="827405" lvl="1" indent="-275590">
              <a:lnSpc>
                <a:spcPct val="100000"/>
              </a:lnSpc>
              <a:spcBef>
                <a:spcPts val="765"/>
              </a:spcBef>
              <a:buFont typeface="Calibri"/>
              <a:buAutoNum type="arabicParenR"/>
              <a:tabLst>
                <a:tab pos="828040" algn="l"/>
              </a:tabLst>
            </a:pPr>
            <a:r>
              <a:rPr sz="2000" dirty="0">
                <a:solidFill>
                  <a:srgbClr val="333E50"/>
                </a:solidFill>
                <a:latin typeface="Calibri"/>
                <a:cs typeface="Calibri"/>
              </a:rPr>
              <a:t>Dış </a:t>
            </a:r>
            <a:r>
              <a:rPr sz="2000" spc="-10" dirty="0">
                <a:solidFill>
                  <a:srgbClr val="333E50"/>
                </a:solidFill>
                <a:latin typeface="Calibri"/>
                <a:cs typeface="Calibri"/>
              </a:rPr>
              <a:t>tedarikçiler tarafından </a:t>
            </a:r>
            <a:r>
              <a:rPr sz="2000" spc="-5" dirty="0">
                <a:solidFill>
                  <a:srgbClr val="333E50"/>
                </a:solidFill>
                <a:latin typeface="Calibri"/>
                <a:cs typeface="Calibri"/>
              </a:rPr>
              <a:t>uygulanan </a:t>
            </a:r>
            <a:r>
              <a:rPr sz="2000" spc="-15" dirty="0">
                <a:solidFill>
                  <a:srgbClr val="333E50"/>
                </a:solidFill>
                <a:latin typeface="Calibri"/>
                <a:cs typeface="Calibri"/>
              </a:rPr>
              <a:t>kontrollerin</a:t>
            </a:r>
            <a:r>
              <a:rPr sz="2000" spc="145" dirty="0">
                <a:solidFill>
                  <a:srgbClr val="333E50"/>
                </a:solidFill>
                <a:latin typeface="Calibri"/>
                <a:cs typeface="Calibri"/>
              </a:rPr>
              <a:t> </a:t>
            </a:r>
            <a:r>
              <a:rPr sz="2000" spc="-5" dirty="0">
                <a:solidFill>
                  <a:srgbClr val="333E50"/>
                </a:solidFill>
                <a:latin typeface="Calibri"/>
                <a:cs typeface="Calibri"/>
              </a:rPr>
              <a:t>etkinliği.</a:t>
            </a:r>
            <a:endParaRPr sz="2000">
              <a:latin typeface="Calibri"/>
              <a:cs typeface="Calibri"/>
            </a:endParaRPr>
          </a:p>
          <a:p>
            <a:pPr marL="469900" marR="5080" indent="-457200">
              <a:lnSpc>
                <a:spcPct val="90100"/>
              </a:lnSpc>
              <a:spcBef>
                <a:spcPts val="990"/>
              </a:spcBef>
              <a:buFont typeface="Calibri"/>
              <a:buAutoNum type="alphaLcParenR"/>
              <a:tabLst>
                <a:tab pos="469900" algn="l"/>
              </a:tabLst>
            </a:pPr>
            <a:r>
              <a:rPr sz="2000" dirty="0">
                <a:solidFill>
                  <a:srgbClr val="333E50"/>
                </a:solidFill>
                <a:latin typeface="Calibri"/>
                <a:cs typeface="Calibri"/>
              </a:rPr>
              <a:t>Dışarıdan </a:t>
            </a:r>
            <a:r>
              <a:rPr sz="2000" spc="-5" dirty="0">
                <a:solidFill>
                  <a:srgbClr val="333E50"/>
                </a:solidFill>
                <a:latin typeface="Calibri"/>
                <a:cs typeface="Calibri"/>
              </a:rPr>
              <a:t>tedarik edilen </a:t>
            </a:r>
            <a:r>
              <a:rPr sz="2000" spc="-10" dirty="0">
                <a:solidFill>
                  <a:srgbClr val="333E50"/>
                </a:solidFill>
                <a:latin typeface="Calibri"/>
                <a:cs typeface="Calibri"/>
              </a:rPr>
              <a:t>proses,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a:t>
            </a:r>
            <a:r>
              <a:rPr sz="2000" dirty="0">
                <a:solidFill>
                  <a:srgbClr val="333E50"/>
                </a:solidFill>
                <a:latin typeface="Calibri"/>
                <a:cs typeface="Calibri"/>
              </a:rPr>
              <a:t>şartları  </a:t>
            </a:r>
            <a:r>
              <a:rPr sz="2000" spc="-10" dirty="0">
                <a:solidFill>
                  <a:srgbClr val="333E50"/>
                </a:solidFill>
                <a:latin typeface="Calibri"/>
                <a:cs typeface="Calibri"/>
              </a:rPr>
              <a:t>karşıladığını </a:t>
            </a:r>
            <a:r>
              <a:rPr sz="2000" spc="-5" dirty="0">
                <a:solidFill>
                  <a:srgbClr val="333E50"/>
                </a:solidFill>
                <a:latin typeface="Calibri"/>
                <a:cs typeface="Calibri"/>
              </a:rPr>
              <a:t>güvence </a:t>
            </a:r>
            <a:r>
              <a:rPr sz="2000" dirty="0">
                <a:solidFill>
                  <a:srgbClr val="333E50"/>
                </a:solidFill>
                <a:latin typeface="Calibri"/>
                <a:cs typeface="Calibri"/>
              </a:rPr>
              <a:t>altına almak için </a:t>
            </a:r>
            <a:r>
              <a:rPr sz="2000" spc="-10" dirty="0">
                <a:solidFill>
                  <a:srgbClr val="333E50"/>
                </a:solidFill>
                <a:latin typeface="Calibri"/>
                <a:cs typeface="Calibri"/>
              </a:rPr>
              <a:t>ihtiyaç </a:t>
            </a:r>
            <a:r>
              <a:rPr sz="2000" dirty="0">
                <a:solidFill>
                  <a:srgbClr val="333E50"/>
                </a:solidFill>
                <a:latin typeface="Calibri"/>
                <a:cs typeface="Calibri"/>
              </a:rPr>
              <a:t>duyulan doğrulama </a:t>
            </a:r>
            <a:r>
              <a:rPr sz="2000" spc="-20" dirty="0">
                <a:solidFill>
                  <a:srgbClr val="333E50"/>
                </a:solidFill>
                <a:latin typeface="Calibri"/>
                <a:cs typeface="Calibri"/>
              </a:rPr>
              <a:t>veya  </a:t>
            </a:r>
            <a:r>
              <a:rPr sz="2000" dirty="0">
                <a:solidFill>
                  <a:srgbClr val="333E50"/>
                </a:solidFill>
                <a:latin typeface="Calibri"/>
                <a:cs typeface="Calibri"/>
              </a:rPr>
              <a:t>diğer </a:t>
            </a:r>
            <a:r>
              <a:rPr sz="2000" spc="-10" dirty="0">
                <a:solidFill>
                  <a:srgbClr val="333E50"/>
                </a:solidFill>
                <a:latin typeface="Calibri"/>
                <a:cs typeface="Calibri"/>
              </a:rPr>
              <a:t>faaliyetleri </a:t>
            </a:r>
            <a:r>
              <a:rPr sz="2000" spc="-15" dirty="0">
                <a:solidFill>
                  <a:srgbClr val="333E50"/>
                </a:solidFill>
                <a:latin typeface="Calibri"/>
                <a:cs typeface="Calibri"/>
              </a:rPr>
              <a:t>tayin</a:t>
            </a:r>
            <a:r>
              <a:rPr sz="2000" spc="-5"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4" y="1271672"/>
            <a:ext cx="7352792" cy="487680"/>
          </a:xfrm>
          <a:prstGeom prst="rect">
            <a:avLst/>
          </a:prstGeom>
        </p:spPr>
        <p:txBody>
          <a:bodyPr vert="horz" wrap="square" lIns="0" tIns="0" rIns="0" bIns="0" rtlCol="0">
            <a:spAutoFit/>
          </a:bodyPr>
          <a:lstStyle/>
          <a:p>
            <a:pPr marL="1132840">
              <a:lnSpc>
                <a:spcPct val="100000"/>
              </a:lnSpc>
            </a:pPr>
            <a:r>
              <a:rPr spc="-5" dirty="0"/>
              <a:t>8.4.3 </a:t>
            </a:r>
            <a:r>
              <a:rPr dirty="0"/>
              <a:t>DIŞ </a:t>
            </a:r>
            <a:r>
              <a:rPr spc="-25" dirty="0"/>
              <a:t>TEDARİKÇİ </a:t>
            </a:r>
            <a:r>
              <a:rPr dirty="0"/>
              <a:t>İÇİN</a:t>
            </a:r>
            <a:r>
              <a:rPr spc="-5" dirty="0"/>
              <a:t> </a:t>
            </a:r>
            <a:r>
              <a:rPr spc="-15" dirty="0"/>
              <a:t>BİLGİ</a:t>
            </a:r>
          </a:p>
        </p:txBody>
      </p:sp>
      <p:sp>
        <p:nvSpPr>
          <p:cNvPr id="3" name="object 3"/>
          <p:cNvSpPr txBox="1"/>
          <p:nvPr/>
        </p:nvSpPr>
        <p:spPr>
          <a:xfrm>
            <a:off x="835253" y="1689989"/>
            <a:ext cx="6821170" cy="579755"/>
          </a:xfrm>
          <a:prstGeom prst="rect">
            <a:avLst/>
          </a:prstGeom>
        </p:spPr>
        <p:txBody>
          <a:bodyPr vert="horz" wrap="square" lIns="0" tIns="0" rIns="0" bIns="0" rtlCol="0">
            <a:spAutoFit/>
          </a:bodyPr>
          <a:lstStyle/>
          <a:p>
            <a:pPr marL="12700">
              <a:lnSpc>
                <a:spcPts val="2280"/>
              </a:lnSpc>
            </a:pPr>
            <a:r>
              <a:rPr sz="2000" spc="-5" dirty="0">
                <a:solidFill>
                  <a:srgbClr val="333E50"/>
                </a:solidFill>
                <a:latin typeface="Calibri"/>
                <a:cs typeface="Calibri"/>
              </a:rPr>
              <a:t>Kuruluş, </a:t>
            </a:r>
            <a:r>
              <a:rPr sz="2000" dirty="0">
                <a:solidFill>
                  <a:srgbClr val="333E50"/>
                </a:solidFill>
                <a:latin typeface="Calibri"/>
                <a:cs typeface="Calibri"/>
              </a:rPr>
              <a:t>dış </a:t>
            </a:r>
            <a:r>
              <a:rPr sz="2000" spc="-5" dirty="0">
                <a:solidFill>
                  <a:srgbClr val="333E50"/>
                </a:solidFill>
                <a:latin typeface="Calibri"/>
                <a:cs typeface="Calibri"/>
              </a:rPr>
              <a:t>tedarikçiyle paylaşmadan önce, şartların</a:t>
            </a:r>
            <a:r>
              <a:rPr sz="2000" spc="100" dirty="0">
                <a:solidFill>
                  <a:srgbClr val="333E50"/>
                </a:solidFill>
                <a:latin typeface="Calibri"/>
                <a:cs typeface="Calibri"/>
              </a:rPr>
              <a:t> </a:t>
            </a:r>
            <a:r>
              <a:rPr sz="2000" spc="-5" dirty="0">
                <a:solidFill>
                  <a:srgbClr val="333E50"/>
                </a:solidFill>
                <a:latin typeface="Calibri"/>
                <a:cs typeface="Calibri"/>
              </a:rPr>
              <a:t>uygunluğunu</a:t>
            </a:r>
            <a:endParaRPr sz="2000">
              <a:latin typeface="Calibri"/>
              <a:cs typeface="Calibri"/>
            </a:endParaRPr>
          </a:p>
          <a:p>
            <a:pPr marL="12700">
              <a:lnSpc>
                <a:spcPts val="2280"/>
              </a:lnSpc>
            </a:pPr>
            <a:r>
              <a:rPr sz="2000" spc="-5" dirty="0">
                <a:solidFill>
                  <a:srgbClr val="333E50"/>
                </a:solidFill>
                <a:latin typeface="Calibri"/>
                <a:cs typeface="Calibri"/>
              </a:rPr>
              <a:t>güvence </a:t>
            </a:r>
            <a:r>
              <a:rPr sz="2000" dirty="0">
                <a:solidFill>
                  <a:srgbClr val="333E50"/>
                </a:solidFill>
                <a:latin typeface="Calibri"/>
                <a:cs typeface="Calibri"/>
              </a:rPr>
              <a:t>altına</a:t>
            </a:r>
            <a:r>
              <a:rPr sz="2000" spc="-35" dirty="0">
                <a:solidFill>
                  <a:srgbClr val="333E50"/>
                </a:solidFill>
                <a:latin typeface="Calibri"/>
                <a:cs typeface="Calibri"/>
              </a:rPr>
              <a:t> </a:t>
            </a:r>
            <a:r>
              <a:rPr sz="2000" spc="-25" dirty="0">
                <a:solidFill>
                  <a:srgbClr val="333E50"/>
                </a:solidFill>
                <a:latin typeface="Calibri"/>
                <a:cs typeface="Calibri"/>
              </a:rPr>
              <a:t>almalıdır.</a:t>
            </a:r>
            <a:endParaRPr sz="2000">
              <a:latin typeface="Calibri"/>
              <a:cs typeface="Calibri"/>
            </a:endParaRPr>
          </a:p>
        </p:txBody>
      </p:sp>
      <p:sp>
        <p:nvSpPr>
          <p:cNvPr id="4" name="object 4"/>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
        <p:nvSpPr>
          <p:cNvPr id="5" name="object 5"/>
          <p:cNvSpPr/>
          <p:nvPr/>
        </p:nvSpPr>
        <p:spPr>
          <a:xfrm>
            <a:off x="4572000" y="2554223"/>
            <a:ext cx="3736848" cy="27172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248917"/>
            <a:ext cx="7712709" cy="4492625"/>
          </a:xfrm>
          <a:prstGeom prst="rect">
            <a:avLst/>
          </a:prstGeom>
        </p:spPr>
        <p:txBody>
          <a:bodyPr vert="horz" wrap="square" lIns="0" tIns="0" rIns="0" bIns="0" rtlCol="0">
            <a:spAutoFit/>
          </a:bodyPr>
          <a:lstStyle/>
          <a:p>
            <a:pPr marL="12700">
              <a:lnSpc>
                <a:spcPct val="100000"/>
              </a:lnSpc>
            </a:pPr>
            <a:r>
              <a:rPr sz="2000" spc="-5" dirty="0">
                <a:solidFill>
                  <a:srgbClr val="333E50"/>
                </a:solidFill>
                <a:latin typeface="Calibri"/>
                <a:cs typeface="Calibri"/>
              </a:rPr>
              <a:t>Kuruluş, </a:t>
            </a:r>
            <a:r>
              <a:rPr sz="2000" dirty="0">
                <a:solidFill>
                  <a:srgbClr val="333E50"/>
                </a:solidFill>
                <a:latin typeface="Calibri"/>
                <a:cs typeface="Calibri"/>
              </a:rPr>
              <a:t>aşağıdakilerle </a:t>
            </a:r>
            <a:r>
              <a:rPr sz="2000" spc="-5" dirty="0">
                <a:solidFill>
                  <a:srgbClr val="333E50"/>
                </a:solidFill>
                <a:latin typeface="Calibri"/>
                <a:cs typeface="Calibri"/>
              </a:rPr>
              <a:t>ilgili </a:t>
            </a:r>
            <a:r>
              <a:rPr sz="2000" dirty="0">
                <a:solidFill>
                  <a:srgbClr val="333E50"/>
                </a:solidFill>
                <a:latin typeface="Calibri"/>
                <a:cs typeface="Calibri"/>
              </a:rPr>
              <a:t>dış </a:t>
            </a:r>
            <a:r>
              <a:rPr sz="2000" spc="-10" dirty="0">
                <a:solidFill>
                  <a:srgbClr val="333E50"/>
                </a:solidFill>
                <a:latin typeface="Calibri"/>
                <a:cs typeface="Calibri"/>
              </a:rPr>
              <a:t>tedarikçiye </a:t>
            </a:r>
            <a:r>
              <a:rPr sz="2000" spc="-5" dirty="0">
                <a:solidFill>
                  <a:srgbClr val="333E50"/>
                </a:solidFill>
                <a:latin typeface="Calibri"/>
                <a:cs typeface="Calibri"/>
              </a:rPr>
              <a:t>bilgi</a:t>
            </a:r>
            <a:r>
              <a:rPr sz="2000" spc="60" dirty="0">
                <a:solidFill>
                  <a:srgbClr val="333E50"/>
                </a:solidFill>
                <a:latin typeface="Calibri"/>
                <a:cs typeface="Calibri"/>
              </a:rPr>
              <a:t> </a:t>
            </a:r>
            <a:r>
              <a:rPr sz="2000" dirty="0">
                <a:solidFill>
                  <a:srgbClr val="333E50"/>
                </a:solidFill>
                <a:latin typeface="Calibri"/>
                <a:cs typeface="Calibri"/>
              </a:rPr>
              <a:t>sağlamalıdır:</a:t>
            </a:r>
            <a:endParaRPr sz="2000">
              <a:latin typeface="Calibri"/>
              <a:cs typeface="Calibri"/>
            </a:endParaRPr>
          </a:p>
          <a:p>
            <a:pPr marL="469900" indent="-457200">
              <a:lnSpc>
                <a:spcPct val="100000"/>
              </a:lnSpc>
              <a:spcBef>
                <a:spcPts val="755"/>
              </a:spcBef>
              <a:buAutoNum type="alphaLcParenR"/>
              <a:tabLst>
                <a:tab pos="469900" algn="l"/>
              </a:tabLst>
            </a:pPr>
            <a:r>
              <a:rPr sz="2000" spc="-30" dirty="0">
                <a:solidFill>
                  <a:srgbClr val="333E50"/>
                </a:solidFill>
                <a:latin typeface="Calibri"/>
                <a:cs typeface="Calibri"/>
              </a:rPr>
              <a:t>Tedarik </a:t>
            </a:r>
            <a:r>
              <a:rPr sz="2000" dirty="0">
                <a:solidFill>
                  <a:srgbClr val="333E50"/>
                </a:solidFill>
                <a:latin typeface="Calibri"/>
                <a:cs typeface="Calibri"/>
              </a:rPr>
              <a:t>edilecek, </a:t>
            </a:r>
            <a:r>
              <a:rPr sz="2000" spc="-10" dirty="0">
                <a:solidFill>
                  <a:srgbClr val="333E50"/>
                </a:solidFill>
                <a:latin typeface="Calibri"/>
                <a:cs typeface="Calibri"/>
              </a:rPr>
              <a:t>proses, </a:t>
            </a:r>
            <a:r>
              <a:rPr sz="2000" spc="-5" dirty="0">
                <a:solidFill>
                  <a:srgbClr val="333E50"/>
                </a:solidFill>
                <a:latin typeface="Calibri"/>
                <a:cs typeface="Calibri"/>
              </a:rPr>
              <a:t>ürün </a:t>
            </a:r>
            <a:r>
              <a:rPr sz="2000" spc="-15" dirty="0">
                <a:solidFill>
                  <a:srgbClr val="333E50"/>
                </a:solidFill>
                <a:latin typeface="Calibri"/>
                <a:cs typeface="Calibri"/>
              </a:rPr>
              <a:t>ve</a:t>
            </a:r>
            <a:r>
              <a:rPr sz="2000" spc="40" dirty="0">
                <a:solidFill>
                  <a:srgbClr val="333E50"/>
                </a:solidFill>
                <a:latin typeface="Calibri"/>
                <a:cs typeface="Calibri"/>
              </a:rPr>
              <a:t> </a:t>
            </a:r>
            <a:r>
              <a:rPr sz="2000" spc="-20" dirty="0">
                <a:solidFill>
                  <a:srgbClr val="333E50"/>
                </a:solidFill>
                <a:latin typeface="Calibri"/>
                <a:cs typeface="Calibri"/>
              </a:rPr>
              <a:t>hizmetler,</a:t>
            </a:r>
            <a:endParaRPr sz="2000">
              <a:latin typeface="Calibri"/>
              <a:cs typeface="Calibri"/>
            </a:endParaRPr>
          </a:p>
          <a:p>
            <a:pPr marL="469900" indent="-457200">
              <a:lnSpc>
                <a:spcPct val="100000"/>
              </a:lnSpc>
              <a:spcBef>
                <a:spcPts val="765"/>
              </a:spcBef>
              <a:buFont typeface="Calibri"/>
              <a:buAutoNum type="alphaLcParenR"/>
              <a:tabLst>
                <a:tab pos="469900" algn="l"/>
              </a:tabLst>
            </a:pPr>
            <a:r>
              <a:rPr sz="2000" dirty="0">
                <a:solidFill>
                  <a:srgbClr val="333E50"/>
                </a:solidFill>
                <a:latin typeface="Calibri"/>
                <a:cs typeface="Calibri"/>
              </a:rPr>
              <a:t>Aşağıdakilerin</a:t>
            </a:r>
            <a:r>
              <a:rPr sz="2000" spc="-35" dirty="0">
                <a:solidFill>
                  <a:srgbClr val="333E50"/>
                </a:solidFill>
                <a:latin typeface="Calibri"/>
                <a:cs typeface="Calibri"/>
              </a:rPr>
              <a:t> </a:t>
            </a:r>
            <a:r>
              <a:rPr sz="2000" spc="-5" dirty="0">
                <a:solidFill>
                  <a:srgbClr val="333E50"/>
                </a:solidFill>
                <a:latin typeface="Calibri"/>
                <a:cs typeface="Calibri"/>
              </a:rPr>
              <a:t>onaylanması:</a:t>
            </a:r>
            <a:endParaRPr sz="2000">
              <a:latin typeface="Calibri"/>
              <a:cs typeface="Calibri"/>
            </a:endParaRPr>
          </a:p>
          <a:p>
            <a:pPr marL="727075" lvl="1" indent="-275590">
              <a:lnSpc>
                <a:spcPct val="100000"/>
              </a:lnSpc>
              <a:spcBef>
                <a:spcPts val="755"/>
              </a:spcBef>
              <a:buAutoNum type="arabicParenR"/>
              <a:tabLst>
                <a:tab pos="727710" algn="l"/>
              </a:tabLst>
            </a:pPr>
            <a:r>
              <a:rPr sz="2000" dirty="0">
                <a:solidFill>
                  <a:srgbClr val="333E50"/>
                </a:solidFill>
                <a:latin typeface="Calibri"/>
                <a:cs typeface="Calibri"/>
              </a:rPr>
              <a:t>Ürün </a:t>
            </a:r>
            <a:r>
              <a:rPr sz="2000" spc="-15" dirty="0">
                <a:solidFill>
                  <a:srgbClr val="333E50"/>
                </a:solidFill>
                <a:latin typeface="Calibri"/>
                <a:cs typeface="Calibri"/>
              </a:rPr>
              <a:t>ve</a:t>
            </a:r>
            <a:r>
              <a:rPr sz="2000" spc="-55" dirty="0">
                <a:solidFill>
                  <a:srgbClr val="333E50"/>
                </a:solidFill>
                <a:latin typeface="Calibri"/>
                <a:cs typeface="Calibri"/>
              </a:rPr>
              <a:t> </a:t>
            </a:r>
            <a:r>
              <a:rPr sz="2000" spc="-25" dirty="0">
                <a:solidFill>
                  <a:srgbClr val="333E50"/>
                </a:solidFill>
                <a:latin typeface="Calibri"/>
                <a:cs typeface="Calibri"/>
              </a:rPr>
              <a:t>hizmetler,</a:t>
            </a:r>
            <a:endParaRPr sz="2000">
              <a:latin typeface="Calibri"/>
              <a:cs typeface="Calibri"/>
            </a:endParaRPr>
          </a:p>
          <a:p>
            <a:pPr marL="727075" lvl="1" indent="-275590">
              <a:lnSpc>
                <a:spcPct val="100000"/>
              </a:lnSpc>
              <a:spcBef>
                <a:spcPts val="755"/>
              </a:spcBef>
              <a:buAutoNum type="arabicParenR"/>
              <a:tabLst>
                <a:tab pos="727710" algn="l"/>
              </a:tabLst>
            </a:pPr>
            <a:r>
              <a:rPr sz="2000" spc="-40" dirty="0">
                <a:solidFill>
                  <a:srgbClr val="333E50"/>
                </a:solidFill>
                <a:latin typeface="Calibri"/>
                <a:cs typeface="Calibri"/>
              </a:rPr>
              <a:t>Yöntemler, </a:t>
            </a:r>
            <a:r>
              <a:rPr sz="2000" spc="-10" dirty="0">
                <a:solidFill>
                  <a:srgbClr val="333E50"/>
                </a:solidFill>
                <a:latin typeface="Calibri"/>
                <a:cs typeface="Calibri"/>
              </a:rPr>
              <a:t>prosesler </a:t>
            </a:r>
            <a:r>
              <a:rPr sz="2000" spc="-15" dirty="0">
                <a:solidFill>
                  <a:srgbClr val="333E50"/>
                </a:solidFill>
                <a:latin typeface="Calibri"/>
                <a:cs typeface="Calibri"/>
              </a:rPr>
              <a:t>ve</a:t>
            </a:r>
            <a:r>
              <a:rPr sz="2000" spc="50" dirty="0">
                <a:solidFill>
                  <a:srgbClr val="333E50"/>
                </a:solidFill>
                <a:latin typeface="Calibri"/>
                <a:cs typeface="Calibri"/>
              </a:rPr>
              <a:t> </a:t>
            </a:r>
            <a:r>
              <a:rPr sz="2000" spc="-10" dirty="0">
                <a:solidFill>
                  <a:srgbClr val="333E50"/>
                </a:solidFill>
                <a:latin typeface="Calibri"/>
                <a:cs typeface="Calibri"/>
              </a:rPr>
              <a:t>teçhizat,</a:t>
            </a:r>
            <a:endParaRPr sz="2000">
              <a:latin typeface="Calibri"/>
              <a:cs typeface="Calibri"/>
            </a:endParaRPr>
          </a:p>
          <a:p>
            <a:pPr marL="727075" lvl="1" indent="-275590">
              <a:lnSpc>
                <a:spcPct val="100000"/>
              </a:lnSpc>
              <a:spcBef>
                <a:spcPts val="765"/>
              </a:spcBef>
              <a:buAutoNum type="arabicParenR"/>
              <a:tabLst>
                <a:tab pos="72771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a:t>
            </a:r>
            <a:r>
              <a:rPr sz="2000" spc="-15" dirty="0">
                <a:solidFill>
                  <a:srgbClr val="333E50"/>
                </a:solidFill>
                <a:latin typeface="Calibri"/>
                <a:cs typeface="Calibri"/>
              </a:rPr>
              <a:t>piyasaya</a:t>
            </a:r>
            <a:r>
              <a:rPr sz="2000" spc="-5" dirty="0">
                <a:solidFill>
                  <a:srgbClr val="333E50"/>
                </a:solidFill>
                <a:latin typeface="Calibri"/>
                <a:cs typeface="Calibri"/>
              </a:rPr>
              <a:t> sürülmesi.</a:t>
            </a:r>
            <a:endParaRPr sz="2000">
              <a:latin typeface="Calibri"/>
              <a:cs typeface="Calibri"/>
            </a:endParaRPr>
          </a:p>
          <a:p>
            <a:pPr marL="469900" indent="-457200">
              <a:lnSpc>
                <a:spcPct val="100000"/>
              </a:lnSpc>
              <a:spcBef>
                <a:spcPts val="755"/>
              </a:spcBef>
              <a:buAutoNum type="alphaLcParenR"/>
              <a:tabLst>
                <a:tab pos="469900" algn="l"/>
              </a:tabLst>
            </a:pPr>
            <a:r>
              <a:rPr sz="2000" spc="-10" dirty="0">
                <a:solidFill>
                  <a:srgbClr val="333E50"/>
                </a:solidFill>
                <a:latin typeface="Calibri"/>
                <a:cs typeface="Calibri"/>
              </a:rPr>
              <a:t>Personelin istenen </a:t>
            </a:r>
            <a:r>
              <a:rPr sz="2000" spc="-5" dirty="0">
                <a:solidFill>
                  <a:srgbClr val="333E50"/>
                </a:solidFill>
                <a:latin typeface="Calibri"/>
                <a:cs typeface="Calibri"/>
              </a:rPr>
              <a:t>vasıflandırılması </a:t>
            </a:r>
            <a:r>
              <a:rPr sz="2000" dirty="0">
                <a:solidFill>
                  <a:srgbClr val="333E50"/>
                </a:solidFill>
                <a:latin typeface="Calibri"/>
                <a:cs typeface="Calibri"/>
              </a:rPr>
              <a:t>dahil</a:t>
            </a:r>
            <a:r>
              <a:rPr sz="2000" spc="120" dirty="0">
                <a:solidFill>
                  <a:srgbClr val="333E50"/>
                </a:solidFill>
                <a:latin typeface="Calibri"/>
                <a:cs typeface="Calibri"/>
              </a:rPr>
              <a:t> </a:t>
            </a:r>
            <a:r>
              <a:rPr sz="2000" spc="-10" dirty="0">
                <a:solidFill>
                  <a:srgbClr val="333E50"/>
                </a:solidFill>
                <a:latin typeface="Calibri"/>
                <a:cs typeface="Calibri"/>
              </a:rPr>
              <a:t>yeterlilik,</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Dış </a:t>
            </a:r>
            <a:r>
              <a:rPr sz="2000" spc="-10" dirty="0">
                <a:solidFill>
                  <a:srgbClr val="333E50"/>
                </a:solidFill>
                <a:latin typeface="Calibri"/>
                <a:cs typeface="Calibri"/>
              </a:rPr>
              <a:t>tedarikçilerin </a:t>
            </a:r>
            <a:r>
              <a:rPr sz="2000" spc="-5" dirty="0">
                <a:solidFill>
                  <a:srgbClr val="333E50"/>
                </a:solidFill>
                <a:latin typeface="Calibri"/>
                <a:cs typeface="Calibri"/>
              </a:rPr>
              <a:t>kuruluş ile</a:t>
            </a:r>
            <a:r>
              <a:rPr sz="2000" spc="75" dirty="0">
                <a:solidFill>
                  <a:srgbClr val="333E50"/>
                </a:solidFill>
                <a:latin typeface="Calibri"/>
                <a:cs typeface="Calibri"/>
              </a:rPr>
              <a:t> </a:t>
            </a:r>
            <a:r>
              <a:rPr sz="2000" spc="-5" dirty="0">
                <a:solidFill>
                  <a:srgbClr val="333E50"/>
                </a:solidFill>
                <a:latin typeface="Calibri"/>
                <a:cs typeface="Calibri"/>
              </a:rPr>
              <a:t>etkileşimi,</a:t>
            </a:r>
            <a:endParaRPr sz="2000">
              <a:latin typeface="Calibri"/>
              <a:cs typeface="Calibri"/>
            </a:endParaRPr>
          </a:p>
          <a:p>
            <a:pPr marL="469900" marR="622935" indent="-457200">
              <a:lnSpc>
                <a:spcPts val="2160"/>
              </a:lnSpc>
              <a:spcBef>
                <a:spcPts val="1040"/>
              </a:spcBef>
              <a:buFont typeface="Calibri"/>
              <a:buAutoNum type="alphaLcParenR"/>
              <a:tabLst>
                <a:tab pos="469900" algn="l"/>
              </a:tabLst>
            </a:pPr>
            <a:r>
              <a:rPr sz="2000" spc="-5" dirty="0">
                <a:solidFill>
                  <a:srgbClr val="333E50"/>
                </a:solidFill>
                <a:latin typeface="Calibri"/>
                <a:cs typeface="Calibri"/>
              </a:rPr>
              <a:t>Kuruluş </a:t>
            </a:r>
            <a:r>
              <a:rPr sz="2000" spc="-10" dirty="0">
                <a:solidFill>
                  <a:srgbClr val="333E50"/>
                </a:solidFill>
                <a:latin typeface="Calibri"/>
                <a:cs typeface="Calibri"/>
              </a:rPr>
              <a:t>tarafından </a:t>
            </a:r>
            <a:r>
              <a:rPr sz="2000" dirty="0">
                <a:solidFill>
                  <a:srgbClr val="333E50"/>
                </a:solidFill>
                <a:latin typeface="Calibri"/>
                <a:cs typeface="Calibri"/>
              </a:rPr>
              <a:t>dış </a:t>
            </a:r>
            <a:r>
              <a:rPr sz="2000" spc="-5" dirty="0">
                <a:solidFill>
                  <a:srgbClr val="333E50"/>
                </a:solidFill>
                <a:latin typeface="Calibri"/>
                <a:cs typeface="Calibri"/>
              </a:rPr>
              <a:t>tedarikçilerin performansına </a:t>
            </a:r>
            <a:r>
              <a:rPr sz="2000" spc="-10" dirty="0">
                <a:solidFill>
                  <a:srgbClr val="333E50"/>
                </a:solidFill>
                <a:latin typeface="Calibri"/>
                <a:cs typeface="Calibri"/>
              </a:rPr>
              <a:t>uygulayacağı  </a:t>
            </a:r>
            <a:r>
              <a:rPr sz="2000" spc="-20" dirty="0">
                <a:solidFill>
                  <a:srgbClr val="333E50"/>
                </a:solidFill>
                <a:latin typeface="Calibri"/>
                <a:cs typeface="Calibri"/>
              </a:rPr>
              <a:t>kontrol </a:t>
            </a:r>
            <a:r>
              <a:rPr sz="2000" spc="-15" dirty="0">
                <a:solidFill>
                  <a:srgbClr val="333E50"/>
                </a:solidFill>
                <a:latin typeface="Calibri"/>
                <a:cs typeface="Calibri"/>
              </a:rPr>
              <a:t>ve</a:t>
            </a:r>
            <a:r>
              <a:rPr sz="2000" spc="-40" dirty="0">
                <a:solidFill>
                  <a:srgbClr val="333E50"/>
                </a:solidFill>
                <a:latin typeface="Calibri"/>
                <a:cs typeface="Calibri"/>
              </a:rPr>
              <a:t> </a:t>
            </a:r>
            <a:r>
              <a:rPr sz="2000" spc="-5" dirty="0">
                <a:solidFill>
                  <a:srgbClr val="333E50"/>
                </a:solidFill>
                <a:latin typeface="Calibri"/>
                <a:cs typeface="Calibri"/>
              </a:rPr>
              <a:t>izleme,</a:t>
            </a:r>
            <a:endParaRPr sz="2000">
              <a:latin typeface="Calibri"/>
              <a:cs typeface="Calibri"/>
            </a:endParaRPr>
          </a:p>
          <a:p>
            <a:pPr marL="469900" indent="-457200">
              <a:lnSpc>
                <a:spcPts val="2280"/>
              </a:lnSpc>
              <a:spcBef>
                <a:spcPts val="720"/>
              </a:spcBef>
              <a:buFont typeface="Calibri"/>
              <a:buAutoNum type="alphaLcParenR"/>
              <a:tabLst>
                <a:tab pos="469900" algn="l"/>
              </a:tabLst>
            </a:pPr>
            <a:r>
              <a:rPr sz="2000" spc="-5" dirty="0">
                <a:solidFill>
                  <a:srgbClr val="333E50"/>
                </a:solidFill>
                <a:latin typeface="Calibri"/>
                <a:cs typeface="Calibri"/>
              </a:rPr>
              <a:t>Kuruluş </a:t>
            </a:r>
            <a:r>
              <a:rPr sz="2000" spc="-20" dirty="0">
                <a:solidFill>
                  <a:srgbClr val="333E50"/>
                </a:solidFill>
                <a:latin typeface="Calibri"/>
                <a:cs typeface="Calibri"/>
              </a:rPr>
              <a:t>veya </a:t>
            </a:r>
            <a:r>
              <a:rPr sz="2000" spc="-10" dirty="0">
                <a:solidFill>
                  <a:srgbClr val="333E50"/>
                </a:solidFill>
                <a:latin typeface="Calibri"/>
                <a:cs typeface="Calibri"/>
              </a:rPr>
              <a:t>müşterisi tarafından </a:t>
            </a:r>
            <a:r>
              <a:rPr sz="2000" dirty="0">
                <a:solidFill>
                  <a:srgbClr val="333E50"/>
                </a:solidFill>
                <a:latin typeface="Calibri"/>
                <a:cs typeface="Calibri"/>
              </a:rPr>
              <a:t>dış </a:t>
            </a:r>
            <a:r>
              <a:rPr sz="2000" spc="-5" dirty="0">
                <a:solidFill>
                  <a:srgbClr val="333E50"/>
                </a:solidFill>
                <a:latin typeface="Calibri"/>
                <a:cs typeface="Calibri"/>
              </a:rPr>
              <a:t>tedarikçinin tesislerinde</a:t>
            </a:r>
            <a:r>
              <a:rPr sz="2000" spc="155" dirty="0">
                <a:solidFill>
                  <a:srgbClr val="333E50"/>
                </a:solidFill>
                <a:latin typeface="Calibri"/>
                <a:cs typeface="Calibri"/>
              </a:rPr>
              <a:t> </a:t>
            </a:r>
            <a:r>
              <a:rPr sz="2000" spc="-10" dirty="0">
                <a:solidFill>
                  <a:srgbClr val="333E50"/>
                </a:solidFill>
                <a:latin typeface="Calibri"/>
                <a:cs typeface="Calibri"/>
              </a:rPr>
              <a:t>yapmayı</a:t>
            </a:r>
            <a:endParaRPr sz="2000">
              <a:latin typeface="Calibri"/>
              <a:cs typeface="Calibri"/>
            </a:endParaRPr>
          </a:p>
          <a:p>
            <a:pPr marL="469900">
              <a:lnSpc>
                <a:spcPts val="2280"/>
              </a:lnSpc>
            </a:pPr>
            <a:r>
              <a:rPr sz="2000" dirty="0">
                <a:solidFill>
                  <a:srgbClr val="333E50"/>
                </a:solidFill>
                <a:latin typeface="Calibri"/>
                <a:cs typeface="Calibri"/>
              </a:rPr>
              <a:t>amaçladığı doğrulama </a:t>
            </a:r>
            <a:r>
              <a:rPr sz="2000" spc="-20" dirty="0">
                <a:solidFill>
                  <a:srgbClr val="333E50"/>
                </a:solidFill>
                <a:latin typeface="Calibri"/>
                <a:cs typeface="Calibri"/>
              </a:rPr>
              <a:t>veya </a:t>
            </a:r>
            <a:r>
              <a:rPr sz="2000" spc="-5" dirty="0">
                <a:solidFill>
                  <a:srgbClr val="333E50"/>
                </a:solidFill>
                <a:latin typeface="Calibri"/>
                <a:cs typeface="Calibri"/>
              </a:rPr>
              <a:t>geçerli </a:t>
            </a:r>
            <a:r>
              <a:rPr sz="2000" dirty="0">
                <a:solidFill>
                  <a:srgbClr val="333E50"/>
                </a:solidFill>
                <a:latin typeface="Calibri"/>
                <a:cs typeface="Calibri"/>
              </a:rPr>
              <a:t>kılma</a:t>
            </a:r>
            <a:r>
              <a:rPr sz="2000" spc="35" dirty="0">
                <a:solidFill>
                  <a:srgbClr val="333E50"/>
                </a:solidFill>
                <a:latin typeface="Calibri"/>
                <a:cs typeface="Calibri"/>
              </a:rPr>
              <a:t> </a:t>
            </a:r>
            <a:r>
              <a:rPr sz="2000" spc="-10" dirty="0">
                <a:solidFill>
                  <a:srgbClr val="333E50"/>
                </a:solidFill>
                <a:latin typeface="Calibri"/>
                <a:cs typeface="Calibri"/>
              </a:rPr>
              <a:t>faaliyetleri.</a:t>
            </a:r>
            <a:endParaRPr sz="2000">
              <a:latin typeface="Calibri"/>
              <a:cs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3392" y="2130551"/>
            <a:ext cx="5157215" cy="35250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2017522" y="1316354"/>
            <a:ext cx="5106670" cy="473709"/>
          </a:xfrm>
          <a:prstGeom prst="rect">
            <a:avLst/>
          </a:prstGeom>
        </p:spPr>
        <p:txBody>
          <a:bodyPr vert="horz" wrap="square" lIns="0" tIns="0" rIns="0" bIns="0" rtlCol="0">
            <a:spAutoFit/>
          </a:bodyPr>
          <a:lstStyle/>
          <a:p>
            <a:pPr marL="12700">
              <a:lnSpc>
                <a:spcPct val="100000"/>
              </a:lnSpc>
            </a:pPr>
            <a:r>
              <a:rPr sz="2900" dirty="0"/>
              <a:t>8.5 ÜRETİM VE HİZMET</a:t>
            </a:r>
            <a:r>
              <a:rPr sz="2900" spc="-140" dirty="0"/>
              <a:t> </a:t>
            </a:r>
            <a:r>
              <a:rPr sz="2900" dirty="0"/>
              <a:t>SUNUMU</a:t>
            </a:r>
            <a:endParaRPr sz="29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6794" y="1291970"/>
            <a:ext cx="6120130" cy="795655"/>
          </a:xfrm>
          <a:prstGeom prst="rect">
            <a:avLst/>
          </a:prstGeom>
        </p:spPr>
        <p:txBody>
          <a:bodyPr vert="horz" wrap="square" lIns="0" tIns="0" rIns="0" bIns="0" rtlCol="0">
            <a:spAutoFit/>
          </a:bodyPr>
          <a:lstStyle/>
          <a:p>
            <a:pPr marL="2210435" marR="5080" indent="-2198370">
              <a:lnSpc>
                <a:spcPts val="3130"/>
              </a:lnSpc>
            </a:pPr>
            <a:r>
              <a:rPr sz="2900" dirty="0"/>
              <a:t>8.5.1 ÜRETİM VE HİZMET</a:t>
            </a:r>
            <a:r>
              <a:rPr sz="2900" spc="-114" dirty="0"/>
              <a:t> </a:t>
            </a:r>
            <a:r>
              <a:rPr sz="2900" dirty="0"/>
              <a:t>SUNUMUNUN  </a:t>
            </a:r>
            <a:r>
              <a:rPr sz="2900" spc="-35" dirty="0">
                <a:latin typeface="Calibri"/>
                <a:cs typeface="Calibri"/>
              </a:rPr>
              <a:t>KONTROLÜ</a:t>
            </a:r>
            <a:endParaRPr sz="2900">
              <a:latin typeface="Calibri"/>
              <a:cs typeface="Calibri"/>
            </a:endParaRPr>
          </a:p>
        </p:txBody>
      </p:sp>
      <p:sp>
        <p:nvSpPr>
          <p:cNvPr id="3" name="object 3"/>
          <p:cNvSpPr txBox="1"/>
          <p:nvPr/>
        </p:nvSpPr>
        <p:spPr>
          <a:xfrm>
            <a:off x="490219" y="2250821"/>
            <a:ext cx="4029075" cy="579755"/>
          </a:xfrm>
          <a:prstGeom prst="rect">
            <a:avLst/>
          </a:prstGeom>
        </p:spPr>
        <p:txBody>
          <a:bodyPr vert="horz" wrap="square" lIns="0" tIns="0" rIns="0" bIns="0" rtlCol="0">
            <a:spAutoFit/>
          </a:bodyPr>
          <a:lstStyle/>
          <a:p>
            <a:pPr marL="12700">
              <a:lnSpc>
                <a:spcPts val="2280"/>
              </a:lnSpc>
            </a:pPr>
            <a:r>
              <a:rPr sz="2000" spc="-5" dirty="0">
                <a:solidFill>
                  <a:srgbClr val="333E50"/>
                </a:solidFill>
                <a:latin typeface="Calibri"/>
                <a:cs typeface="Calibri"/>
              </a:rPr>
              <a:t>Kuruluş, </a:t>
            </a:r>
            <a:r>
              <a:rPr sz="2000" spc="-10" dirty="0">
                <a:solidFill>
                  <a:srgbClr val="333E50"/>
                </a:solidFill>
                <a:latin typeface="Calibri"/>
                <a:cs typeface="Calibri"/>
              </a:rPr>
              <a:t>üretim </a:t>
            </a:r>
            <a:r>
              <a:rPr sz="2000" spc="-15" dirty="0">
                <a:solidFill>
                  <a:srgbClr val="333E50"/>
                </a:solidFill>
                <a:latin typeface="Calibri"/>
                <a:cs typeface="Calibri"/>
              </a:rPr>
              <a:t>ve </a:t>
            </a:r>
            <a:r>
              <a:rPr sz="2000" spc="-5" dirty="0">
                <a:solidFill>
                  <a:srgbClr val="333E50"/>
                </a:solidFill>
                <a:latin typeface="Calibri"/>
                <a:cs typeface="Calibri"/>
              </a:rPr>
              <a:t>hizmetin</a:t>
            </a:r>
            <a:r>
              <a:rPr sz="2000" spc="10" dirty="0">
                <a:solidFill>
                  <a:srgbClr val="333E50"/>
                </a:solidFill>
                <a:latin typeface="Calibri"/>
                <a:cs typeface="Calibri"/>
              </a:rPr>
              <a:t> </a:t>
            </a:r>
            <a:r>
              <a:rPr sz="2000" spc="-5" dirty="0">
                <a:solidFill>
                  <a:srgbClr val="333E50"/>
                </a:solidFill>
                <a:latin typeface="Calibri"/>
                <a:cs typeface="Calibri"/>
              </a:rPr>
              <a:t>sunumunu</a:t>
            </a:r>
            <a:endParaRPr sz="2000">
              <a:latin typeface="Calibri"/>
              <a:cs typeface="Calibri"/>
            </a:endParaRPr>
          </a:p>
          <a:p>
            <a:pPr marL="12700">
              <a:lnSpc>
                <a:spcPts val="2280"/>
              </a:lnSpc>
            </a:pPr>
            <a:r>
              <a:rPr sz="2000" spc="-20" dirty="0">
                <a:solidFill>
                  <a:srgbClr val="333E50"/>
                </a:solidFill>
                <a:latin typeface="Calibri"/>
                <a:cs typeface="Calibri"/>
              </a:rPr>
              <a:t>kontrollü </a:t>
            </a:r>
            <a:r>
              <a:rPr sz="2000" spc="-5" dirty="0">
                <a:solidFill>
                  <a:srgbClr val="333E50"/>
                </a:solidFill>
                <a:latin typeface="Calibri"/>
                <a:cs typeface="Calibri"/>
              </a:rPr>
              <a:t>şartlarda</a:t>
            </a:r>
            <a:r>
              <a:rPr sz="2000" spc="50" dirty="0">
                <a:solidFill>
                  <a:srgbClr val="333E50"/>
                </a:solidFill>
                <a:latin typeface="Calibri"/>
                <a:cs typeface="Calibri"/>
              </a:rPr>
              <a:t> </a:t>
            </a:r>
            <a:r>
              <a:rPr sz="2000" spc="-20" dirty="0">
                <a:solidFill>
                  <a:srgbClr val="333E50"/>
                </a:solidFill>
                <a:latin typeface="Calibri"/>
                <a:cs typeface="Calibri"/>
              </a:rPr>
              <a:t>yürütmelidir.</a:t>
            </a:r>
            <a:endParaRPr sz="2000">
              <a:latin typeface="Calibri"/>
              <a:cs typeface="Calibri"/>
            </a:endParaRPr>
          </a:p>
        </p:txBody>
      </p:sp>
      <p:sp>
        <p:nvSpPr>
          <p:cNvPr id="4" name="object 4"/>
          <p:cNvSpPr/>
          <p:nvPr/>
        </p:nvSpPr>
        <p:spPr>
          <a:xfrm>
            <a:off x="5085588" y="2250948"/>
            <a:ext cx="3790188" cy="39669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45"/>
          <p:cNvSpPr/>
          <p:nvPr/>
        </p:nvSpPr>
        <p:spPr>
          <a:xfrm>
            <a:off x="2442425" y="2875184"/>
            <a:ext cx="622935" cy="400685"/>
          </a:xfrm>
          <a:custGeom>
            <a:avLst/>
            <a:gdLst/>
            <a:ahLst/>
            <a:cxnLst/>
            <a:rect l="l" t="t" r="r" b="b"/>
            <a:pathLst>
              <a:path w="622935" h="400684">
                <a:moveTo>
                  <a:pt x="398109" y="362827"/>
                </a:moveTo>
                <a:lnTo>
                  <a:pt x="237798" y="362827"/>
                </a:lnTo>
                <a:lnTo>
                  <a:pt x="248290" y="374348"/>
                </a:lnTo>
                <a:lnTo>
                  <a:pt x="260781" y="384036"/>
                </a:lnTo>
                <a:lnTo>
                  <a:pt x="274969" y="391723"/>
                </a:lnTo>
                <a:lnTo>
                  <a:pt x="290554" y="397244"/>
                </a:lnTo>
                <a:lnTo>
                  <a:pt x="329067" y="400405"/>
                </a:lnTo>
                <a:lnTo>
                  <a:pt x="364755" y="390719"/>
                </a:lnTo>
                <a:lnTo>
                  <a:pt x="393712" y="370008"/>
                </a:lnTo>
                <a:lnTo>
                  <a:pt x="398109" y="362827"/>
                </a:lnTo>
                <a:close/>
              </a:path>
              <a:path w="622935" h="400684">
                <a:moveTo>
                  <a:pt x="155907" y="35206"/>
                </a:moveTo>
                <a:lnTo>
                  <a:pt x="103140" y="47037"/>
                </a:lnTo>
                <a:lnTo>
                  <a:pt x="58752" y="98115"/>
                </a:lnTo>
                <a:lnTo>
                  <a:pt x="56277" y="131941"/>
                </a:lnTo>
                <a:lnTo>
                  <a:pt x="55744" y="133211"/>
                </a:lnTo>
                <a:lnTo>
                  <a:pt x="16994" y="149802"/>
                </a:lnTo>
                <a:lnTo>
                  <a:pt x="0" y="180851"/>
                </a:lnTo>
                <a:lnTo>
                  <a:pt x="1524" y="201949"/>
                </a:lnTo>
                <a:lnTo>
                  <a:pt x="11931" y="220999"/>
                </a:lnTo>
                <a:lnTo>
                  <a:pt x="30496" y="235573"/>
                </a:lnTo>
                <a:lnTo>
                  <a:pt x="22271" y="245171"/>
                </a:lnTo>
                <a:lnTo>
                  <a:pt x="16669" y="255972"/>
                </a:lnTo>
                <a:lnTo>
                  <a:pt x="13844" y="267559"/>
                </a:lnTo>
                <a:lnTo>
                  <a:pt x="13948" y="279515"/>
                </a:lnTo>
                <a:lnTo>
                  <a:pt x="21713" y="300233"/>
                </a:lnTo>
                <a:lnTo>
                  <a:pt x="37434" y="316202"/>
                </a:lnTo>
                <a:lnTo>
                  <a:pt x="58864" y="325860"/>
                </a:lnTo>
                <a:lnTo>
                  <a:pt x="83760" y="327648"/>
                </a:lnTo>
                <a:lnTo>
                  <a:pt x="84535" y="328918"/>
                </a:lnTo>
                <a:lnTo>
                  <a:pt x="84941" y="329426"/>
                </a:lnTo>
                <a:lnTo>
                  <a:pt x="114778" y="358130"/>
                </a:lnTo>
                <a:lnTo>
                  <a:pt x="153478" y="373987"/>
                </a:lnTo>
                <a:lnTo>
                  <a:pt x="196125" y="375914"/>
                </a:lnTo>
                <a:lnTo>
                  <a:pt x="237798" y="362827"/>
                </a:lnTo>
                <a:lnTo>
                  <a:pt x="398109" y="362827"/>
                </a:lnTo>
                <a:lnTo>
                  <a:pt x="412030" y="340094"/>
                </a:lnTo>
                <a:lnTo>
                  <a:pt x="497808" y="340094"/>
                </a:lnTo>
                <a:lnTo>
                  <a:pt x="514773" y="330251"/>
                </a:lnTo>
                <a:lnTo>
                  <a:pt x="532871" y="307157"/>
                </a:lnTo>
                <a:lnTo>
                  <a:pt x="539690" y="278753"/>
                </a:lnTo>
                <a:lnTo>
                  <a:pt x="551977" y="276526"/>
                </a:lnTo>
                <a:lnTo>
                  <a:pt x="610899" y="236343"/>
                </a:lnTo>
                <a:lnTo>
                  <a:pt x="622783" y="205220"/>
                </a:lnTo>
                <a:lnTo>
                  <a:pt x="620470" y="172477"/>
                </a:lnTo>
                <a:lnTo>
                  <a:pt x="603380" y="141974"/>
                </a:lnTo>
                <a:lnTo>
                  <a:pt x="604790" y="139180"/>
                </a:lnTo>
                <a:lnTo>
                  <a:pt x="606000" y="136042"/>
                </a:lnTo>
                <a:lnTo>
                  <a:pt x="606911" y="133211"/>
                </a:lnTo>
                <a:lnTo>
                  <a:pt x="608944" y="106412"/>
                </a:lnTo>
                <a:lnTo>
                  <a:pt x="599458" y="81887"/>
                </a:lnTo>
                <a:lnTo>
                  <a:pt x="580192" y="62291"/>
                </a:lnTo>
                <a:lnTo>
                  <a:pt x="552885" y="50280"/>
                </a:lnTo>
                <a:lnTo>
                  <a:pt x="551819" y="46851"/>
                </a:lnTo>
                <a:lnTo>
                  <a:pt x="202073" y="46851"/>
                </a:lnTo>
                <a:lnTo>
                  <a:pt x="187429" y="40715"/>
                </a:lnTo>
                <a:lnTo>
                  <a:pt x="171930" y="36818"/>
                </a:lnTo>
                <a:lnTo>
                  <a:pt x="155907" y="35206"/>
                </a:lnTo>
                <a:close/>
              </a:path>
              <a:path w="622935" h="400684">
                <a:moveTo>
                  <a:pt x="497808" y="340094"/>
                </a:moveTo>
                <a:lnTo>
                  <a:pt x="412030" y="340094"/>
                </a:lnTo>
                <a:lnTo>
                  <a:pt x="422179" y="344876"/>
                </a:lnTo>
                <a:lnTo>
                  <a:pt x="432921" y="348349"/>
                </a:lnTo>
                <a:lnTo>
                  <a:pt x="444101" y="350488"/>
                </a:lnTo>
                <a:lnTo>
                  <a:pt x="455565" y="351270"/>
                </a:lnTo>
                <a:lnTo>
                  <a:pt x="488101" y="345725"/>
                </a:lnTo>
                <a:lnTo>
                  <a:pt x="497808" y="340094"/>
                </a:lnTo>
                <a:close/>
              </a:path>
              <a:path w="622935" h="400684">
                <a:moveTo>
                  <a:pt x="276838" y="11310"/>
                </a:moveTo>
                <a:lnTo>
                  <a:pt x="247503" y="14021"/>
                </a:lnTo>
                <a:lnTo>
                  <a:pt x="221465" y="26162"/>
                </a:lnTo>
                <a:lnTo>
                  <a:pt x="202073" y="46851"/>
                </a:lnTo>
                <a:lnTo>
                  <a:pt x="551819" y="46851"/>
                </a:lnTo>
                <a:lnTo>
                  <a:pt x="549717" y="40094"/>
                </a:lnTo>
                <a:lnTo>
                  <a:pt x="544627" y="30610"/>
                </a:lnTo>
                <a:lnTo>
                  <a:pt x="544513" y="30468"/>
                </a:lnTo>
                <a:lnTo>
                  <a:pt x="324019" y="30468"/>
                </a:lnTo>
                <a:lnTo>
                  <a:pt x="318723" y="25896"/>
                </a:lnTo>
                <a:lnTo>
                  <a:pt x="312690" y="21959"/>
                </a:lnTo>
                <a:lnTo>
                  <a:pt x="306124" y="18911"/>
                </a:lnTo>
                <a:lnTo>
                  <a:pt x="276838" y="11310"/>
                </a:lnTo>
                <a:close/>
              </a:path>
              <a:path w="622935" h="400684">
                <a:moveTo>
                  <a:pt x="384339" y="0"/>
                </a:moveTo>
                <a:lnTo>
                  <a:pt x="360399" y="2750"/>
                </a:lnTo>
                <a:lnTo>
                  <a:pt x="339387" y="13168"/>
                </a:lnTo>
                <a:lnTo>
                  <a:pt x="324019" y="30468"/>
                </a:lnTo>
                <a:lnTo>
                  <a:pt x="544513" y="30468"/>
                </a:lnTo>
                <a:lnTo>
                  <a:pt x="537751" y="22008"/>
                </a:lnTo>
                <a:lnTo>
                  <a:pt x="537264" y="21578"/>
                </a:lnTo>
                <a:lnTo>
                  <a:pt x="430457" y="21578"/>
                </a:lnTo>
                <a:lnTo>
                  <a:pt x="425771" y="16793"/>
                </a:lnTo>
                <a:lnTo>
                  <a:pt x="420510" y="12545"/>
                </a:lnTo>
                <a:lnTo>
                  <a:pt x="414730" y="8844"/>
                </a:lnTo>
                <a:lnTo>
                  <a:pt x="408486" y="5703"/>
                </a:lnTo>
                <a:lnTo>
                  <a:pt x="384339" y="0"/>
                </a:lnTo>
                <a:close/>
              </a:path>
              <a:path w="622935" h="400684">
                <a:moveTo>
                  <a:pt x="478151" y="162"/>
                </a:moveTo>
                <a:lnTo>
                  <a:pt x="452292" y="6518"/>
                </a:lnTo>
                <a:lnTo>
                  <a:pt x="430457" y="21578"/>
                </a:lnTo>
                <a:lnTo>
                  <a:pt x="537264" y="21578"/>
                </a:lnTo>
                <a:lnTo>
                  <a:pt x="529225" y="14466"/>
                </a:lnTo>
                <a:lnTo>
                  <a:pt x="504854" y="2736"/>
                </a:lnTo>
                <a:lnTo>
                  <a:pt x="478151" y="162"/>
                </a:lnTo>
                <a:close/>
              </a:path>
            </a:pathLst>
          </a:custGeom>
          <a:solidFill>
            <a:srgbClr val="A62F76"/>
          </a:solidFill>
        </p:spPr>
        <p:txBody>
          <a:bodyPr wrap="square" lIns="0" tIns="0" rIns="0" bIns="0" rtlCol="0"/>
          <a:lstStyle/>
          <a:p>
            <a:endParaRPr/>
          </a:p>
        </p:txBody>
      </p:sp>
      <p:sp>
        <p:nvSpPr>
          <p:cNvPr id="2" name="object 2"/>
          <p:cNvSpPr/>
          <p:nvPr/>
        </p:nvSpPr>
        <p:spPr>
          <a:xfrm>
            <a:off x="0" y="0"/>
            <a:ext cx="9144000" cy="980440"/>
          </a:xfrm>
          <a:custGeom>
            <a:avLst/>
            <a:gdLst/>
            <a:ahLst/>
            <a:cxnLst/>
            <a:rect l="l" t="t" r="r" b="b"/>
            <a:pathLst>
              <a:path w="9144000" h="980440">
                <a:moveTo>
                  <a:pt x="0" y="979932"/>
                </a:moveTo>
                <a:lnTo>
                  <a:pt x="9144000" y="979932"/>
                </a:lnTo>
                <a:lnTo>
                  <a:pt x="9144000" y="0"/>
                </a:lnTo>
                <a:lnTo>
                  <a:pt x="0" y="0"/>
                </a:lnTo>
                <a:lnTo>
                  <a:pt x="0" y="979932"/>
                </a:lnTo>
                <a:close/>
              </a:path>
            </a:pathLst>
          </a:custGeom>
          <a:solidFill>
            <a:srgbClr val="FFFFFF"/>
          </a:solidFill>
        </p:spPr>
        <p:txBody>
          <a:bodyPr wrap="square" lIns="0" tIns="0" rIns="0" bIns="0" rtlCol="0"/>
          <a:lstStyle/>
          <a:p>
            <a:endParaRPr/>
          </a:p>
        </p:txBody>
      </p:sp>
      <p:sp>
        <p:nvSpPr>
          <p:cNvPr id="3" name="object 3"/>
          <p:cNvSpPr/>
          <p:nvPr/>
        </p:nvSpPr>
        <p:spPr>
          <a:xfrm>
            <a:off x="2916935" y="1046988"/>
            <a:ext cx="3207258" cy="320725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24732" y="1881378"/>
            <a:ext cx="1398270" cy="847725"/>
          </a:xfrm>
          <a:prstGeom prst="rect">
            <a:avLst/>
          </a:prstGeom>
        </p:spPr>
        <p:txBody>
          <a:bodyPr vert="horz" wrap="square" lIns="0" tIns="0" rIns="0" bIns="0" rtlCol="0">
            <a:spAutoFit/>
          </a:bodyPr>
          <a:lstStyle/>
          <a:p>
            <a:pPr marL="12700">
              <a:lnSpc>
                <a:spcPts val="3215"/>
              </a:lnSpc>
            </a:pPr>
            <a:r>
              <a:rPr sz="2800" b="0" spc="-35" dirty="0">
                <a:solidFill>
                  <a:srgbClr val="333E50"/>
                </a:solidFill>
                <a:latin typeface="Calibri Light"/>
                <a:cs typeface="Calibri Light"/>
              </a:rPr>
              <a:t>Ekonomik</a:t>
            </a:r>
            <a:endParaRPr sz="2800">
              <a:latin typeface="Calibri Light"/>
              <a:cs typeface="Calibri Light"/>
            </a:endParaRPr>
          </a:p>
          <a:p>
            <a:pPr marL="62865">
              <a:lnSpc>
                <a:spcPts val="3215"/>
              </a:lnSpc>
            </a:pPr>
            <a:r>
              <a:rPr sz="2800" b="0" spc="-25" dirty="0">
                <a:solidFill>
                  <a:srgbClr val="333E50"/>
                </a:solidFill>
                <a:latin typeface="Calibri Light"/>
                <a:cs typeface="Calibri Light"/>
              </a:rPr>
              <a:t>Kalkınma</a:t>
            </a:r>
            <a:endParaRPr sz="2800">
              <a:latin typeface="Calibri Light"/>
              <a:cs typeface="Calibri Light"/>
            </a:endParaRPr>
          </a:p>
        </p:txBody>
      </p:sp>
      <p:sp>
        <p:nvSpPr>
          <p:cNvPr id="5" name="object 5"/>
          <p:cNvSpPr/>
          <p:nvPr/>
        </p:nvSpPr>
        <p:spPr>
          <a:xfrm>
            <a:off x="4029455" y="3093720"/>
            <a:ext cx="3207257" cy="320725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530088" y="4355972"/>
            <a:ext cx="889000" cy="457200"/>
          </a:xfrm>
          <a:prstGeom prst="rect">
            <a:avLst/>
          </a:prstGeom>
        </p:spPr>
        <p:txBody>
          <a:bodyPr vert="horz" wrap="square" lIns="0" tIns="0" rIns="0" bIns="0" rtlCol="0">
            <a:spAutoFit/>
          </a:bodyPr>
          <a:lstStyle/>
          <a:p>
            <a:pPr marL="12700">
              <a:lnSpc>
                <a:spcPct val="100000"/>
              </a:lnSpc>
            </a:pPr>
            <a:r>
              <a:rPr sz="2800" b="0" spc="-5" dirty="0">
                <a:solidFill>
                  <a:srgbClr val="333E50"/>
                </a:solidFill>
                <a:latin typeface="Calibri Light"/>
                <a:cs typeface="Calibri Light"/>
              </a:rPr>
              <a:t>S</a:t>
            </a:r>
            <a:r>
              <a:rPr sz="2800" b="0" spc="-30" dirty="0">
                <a:solidFill>
                  <a:srgbClr val="333E50"/>
                </a:solidFill>
                <a:latin typeface="Calibri Light"/>
                <a:cs typeface="Calibri Light"/>
              </a:rPr>
              <a:t>o</a:t>
            </a:r>
            <a:r>
              <a:rPr sz="2800" b="0" spc="-70" dirty="0">
                <a:solidFill>
                  <a:srgbClr val="333E50"/>
                </a:solidFill>
                <a:latin typeface="Calibri Light"/>
                <a:cs typeface="Calibri Light"/>
              </a:rPr>
              <a:t>s</a:t>
            </a:r>
            <a:r>
              <a:rPr sz="2800" b="0" spc="-65" dirty="0">
                <a:solidFill>
                  <a:srgbClr val="333E50"/>
                </a:solidFill>
                <a:latin typeface="Calibri Light"/>
                <a:cs typeface="Calibri Light"/>
              </a:rPr>
              <a:t>y</a:t>
            </a:r>
            <a:r>
              <a:rPr sz="2800" b="0" spc="-40" dirty="0">
                <a:solidFill>
                  <a:srgbClr val="333E50"/>
                </a:solidFill>
                <a:latin typeface="Calibri Light"/>
                <a:cs typeface="Calibri Light"/>
              </a:rPr>
              <a:t>a</a:t>
            </a:r>
            <a:r>
              <a:rPr sz="2800" b="0" spc="-5" dirty="0">
                <a:solidFill>
                  <a:srgbClr val="333E50"/>
                </a:solidFill>
                <a:latin typeface="Calibri Light"/>
                <a:cs typeface="Calibri Light"/>
              </a:rPr>
              <a:t>l</a:t>
            </a:r>
            <a:endParaRPr sz="2800">
              <a:latin typeface="Calibri Light"/>
              <a:cs typeface="Calibri Light"/>
            </a:endParaRPr>
          </a:p>
        </p:txBody>
      </p:sp>
      <p:sp>
        <p:nvSpPr>
          <p:cNvPr id="7" name="object 7"/>
          <p:cNvSpPr txBox="1"/>
          <p:nvPr/>
        </p:nvSpPr>
        <p:spPr>
          <a:xfrm>
            <a:off x="5164328" y="4746117"/>
            <a:ext cx="1621155" cy="457200"/>
          </a:xfrm>
          <a:prstGeom prst="rect">
            <a:avLst/>
          </a:prstGeom>
        </p:spPr>
        <p:txBody>
          <a:bodyPr vert="horz" wrap="square" lIns="0" tIns="0" rIns="0" bIns="0" rtlCol="0">
            <a:spAutoFit/>
          </a:bodyPr>
          <a:lstStyle/>
          <a:p>
            <a:pPr marL="12700">
              <a:lnSpc>
                <a:spcPct val="100000"/>
              </a:lnSpc>
            </a:pPr>
            <a:r>
              <a:rPr sz="2800" b="0" spc="-5" dirty="0">
                <a:solidFill>
                  <a:srgbClr val="333E50"/>
                </a:solidFill>
                <a:latin typeface="Calibri Light"/>
                <a:cs typeface="Calibri Light"/>
              </a:rPr>
              <a:t>S</a:t>
            </a:r>
            <a:r>
              <a:rPr sz="2800" b="0" spc="-30" dirty="0">
                <a:solidFill>
                  <a:srgbClr val="333E50"/>
                </a:solidFill>
                <a:latin typeface="Calibri Light"/>
                <a:cs typeface="Calibri Light"/>
              </a:rPr>
              <a:t>o</a:t>
            </a:r>
            <a:r>
              <a:rPr sz="2800" b="0" spc="-5" dirty="0">
                <a:solidFill>
                  <a:srgbClr val="333E50"/>
                </a:solidFill>
                <a:latin typeface="Calibri Light"/>
                <a:cs typeface="Calibri Light"/>
              </a:rPr>
              <a:t>r</a:t>
            </a:r>
            <a:r>
              <a:rPr sz="2800" b="0" spc="-35" dirty="0">
                <a:solidFill>
                  <a:srgbClr val="333E50"/>
                </a:solidFill>
                <a:latin typeface="Calibri Light"/>
                <a:cs typeface="Calibri Light"/>
              </a:rPr>
              <a:t>u</a:t>
            </a:r>
            <a:r>
              <a:rPr sz="2800" b="0" spc="-45" dirty="0">
                <a:solidFill>
                  <a:srgbClr val="333E50"/>
                </a:solidFill>
                <a:latin typeface="Calibri Light"/>
                <a:cs typeface="Calibri Light"/>
              </a:rPr>
              <a:t>m</a:t>
            </a:r>
            <a:r>
              <a:rPr sz="2800" b="0" spc="-5" dirty="0">
                <a:solidFill>
                  <a:srgbClr val="333E50"/>
                </a:solidFill>
                <a:latin typeface="Calibri Light"/>
                <a:cs typeface="Calibri Light"/>
              </a:rPr>
              <a:t>l</a:t>
            </a:r>
            <a:r>
              <a:rPr sz="2800" b="0" spc="-35" dirty="0">
                <a:solidFill>
                  <a:srgbClr val="333E50"/>
                </a:solidFill>
                <a:latin typeface="Calibri Light"/>
                <a:cs typeface="Calibri Light"/>
              </a:rPr>
              <a:t>u</a:t>
            </a:r>
            <a:r>
              <a:rPr sz="2800" b="0" spc="-25" dirty="0">
                <a:solidFill>
                  <a:srgbClr val="333E50"/>
                </a:solidFill>
                <a:latin typeface="Calibri Light"/>
                <a:cs typeface="Calibri Light"/>
              </a:rPr>
              <a:t>l</a:t>
            </a:r>
            <a:r>
              <a:rPr sz="2800" b="0" spc="-30" dirty="0">
                <a:solidFill>
                  <a:srgbClr val="333E50"/>
                </a:solidFill>
                <a:latin typeface="Calibri Light"/>
                <a:cs typeface="Calibri Light"/>
              </a:rPr>
              <a:t>u</a:t>
            </a:r>
            <a:r>
              <a:rPr sz="2800" b="0" spc="-5" dirty="0">
                <a:solidFill>
                  <a:srgbClr val="333E50"/>
                </a:solidFill>
                <a:latin typeface="Calibri Light"/>
                <a:cs typeface="Calibri Light"/>
              </a:rPr>
              <a:t>k</a:t>
            </a:r>
            <a:endParaRPr sz="2800">
              <a:latin typeface="Calibri Light"/>
              <a:cs typeface="Calibri Light"/>
            </a:endParaRPr>
          </a:p>
        </p:txBody>
      </p:sp>
      <p:sp>
        <p:nvSpPr>
          <p:cNvPr id="8" name="object 8"/>
          <p:cNvSpPr/>
          <p:nvPr/>
        </p:nvSpPr>
        <p:spPr>
          <a:xfrm>
            <a:off x="1735835" y="3098292"/>
            <a:ext cx="3205734" cy="3205733"/>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357754" y="4403344"/>
            <a:ext cx="1290320" cy="803910"/>
          </a:xfrm>
          <a:prstGeom prst="rect">
            <a:avLst/>
          </a:prstGeom>
        </p:spPr>
        <p:txBody>
          <a:bodyPr vert="horz" wrap="square" lIns="0" tIns="0" rIns="0" bIns="0" rtlCol="0">
            <a:spAutoFit/>
          </a:bodyPr>
          <a:lstStyle/>
          <a:p>
            <a:pPr marL="12700" marR="5080" indent="36195">
              <a:lnSpc>
                <a:spcPts val="3070"/>
              </a:lnSpc>
            </a:pPr>
            <a:r>
              <a:rPr sz="2800" b="0" spc="-30" dirty="0">
                <a:solidFill>
                  <a:srgbClr val="333E50"/>
                </a:solidFill>
                <a:latin typeface="Calibri Light"/>
                <a:cs typeface="Calibri Light"/>
              </a:rPr>
              <a:t>Çevresel  </a:t>
            </a:r>
            <a:r>
              <a:rPr sz="2800" b="0" spc="-10" dirty="0">
                <a:solidFill>
                  <a:srgbClr val="333E50"/>
                </a:solidFill>
                <a:latin typeface="Calibri Light"/>
                <a:cs typeface="Calibri Light"/>
              </a:rPr>
              <a:t>B</a:t>
            </a:r>
            <a:r>
              <a:rPr sz="2800" b="0" spc="-30" dirty="0">
                <a:solidFill>
                  <a:srgbClr val="333E50"/>
                </a:solidFill>
                <a:latin typeface="Calibri Light"/>
                <a:cs typeface="Calibri Light"/>
              </a:rPr>
              <a:t>ü</a:t>
            </a:r>
            <a:r>
              <a:rPr sz="2800" b="0" spc="-5" dirty="0">
                <a:solidFill>
                  <a:srgbClr val="333E50"/>
                </a:solidFill>
                <a:latin typeface="Calibri Light"/>
                <a:cs typeface="Calibri Light"/>
              </a:rPr>
              <a:t>t</a:t>
            </a:r>
            <a:r>
              <a:rPr sz="2800" b="0" spc="-40" dirty="0">
                <a:solidFill>
                  <a:srgbClr val="333E50"/>
                </a:solidFill>
                <a:latin typeface="Calibri Light"/>
                <a:cs typeface="Calibri Light"/>
              </a:rPr>
              <a:t>ü</a:t>
            </a:r>
            <a:r>
              <a:rPr sz="2800" b="0" spc="-30" dirty="0">
                <a:solidFill>
                  <a:srgbClr val="333E50"/>
                </a:solidFill>
                <a:latin typeface="Calibri Light"/>
                <a:cs typeface="Calibri Light"/>
              </a:rPr>
              <a:t>n</a:t>
            </a:r>
            <a:r>
              <a:rPr sz="2800" b="0" spc="-25" dirty="0">
                <a:solidFill>
                  <a:srgbClr val="333E50"/>
                </a:solidFill>
                <a:latin typeface="Calibri Light"/>
                <a:cs typeface="Calibri Light"/>
              </a:rPr>
              <a:t>l</a:t>
            </a:r>
            <a:r>
              <a:rPr sz="2800" b="0" spc="-30" dirty="0">
                <a:solidFill>
                  <a:srgbClr val="333E50"/>
                </a:solidFill>
                <a:latin typeface="Calibri Light"/>
                <a:cs typeface="Calibri Light"/>
              </a:rPr>
              <a:t>ü</a:t>
            </a:r>
            <a:r>
              <a:rPr sz="2800" b="0" spc="-5" dirty="0">
                <a:solidFill>
                  <a:srgbClr val="333E50"/>
                </a:solidFill>
                <a:latin typeface="Calibri Light"/>
                <a:cs typeface="Calibri Light"/>
              </a:rPr>
              <a:t>k</a:t>
            </a:r>
            <a:endParaRPr sz="2800">
              <a:latin typeface="Calibri Light"/>
              <a:cs typeface="Calibri Light"/>
            </a:endParaRPr>
          </a:p>
        </p:txBody>
      </p:sp>
      <p:sp>
        <p:nvSpPr>
          <p:cNvPr id="10" name="object 10"/>
          <p:cNvSpPr/>
          <p:nvPr/>
        </p:nvSpPr>
        <p:spPr>
          <a:xfrm>
            <a:off x="3063241" y="3214481"/>
            <a:ext cx="890905" cy="528320"/>
          </a:xfrm>
          <a:custGeom>
            <a:avLst/>
            <a:gdLst/>
            <a:ahLst/>
            <a:cxnLst/>
            <a:rect l="l" t="t" r="r" b="b"/>
            <a:pathLst>
              <a:path w="890904" h="528320">
                <a:moveTo>
                  <a:pt x="569333" y="478805"/>
                </a:moveTo>
                <a:lnTo>
                  <a:pt x="340104" y="478805"/>
                </a:lnTo>
                <a:lnTo>
                  <a:pt x="355105" y="493978"/>
                </a:lnTo>
                <a:lnTo>
                  <a:pt x="372965" y="506745"/>
                </a:lnTo>
                <a:lnTo>
                  <a:pt x="393253" y="516846"/>
                </a:lnTo>
                <a:lnTo>
                  <a:pt x="415542" y="524017"/>
                </a:lnTo>
                <a:lnTo>
                  <a:pt x="470638" y="528252"/>
                </a:lnTo>
                <a:lnTo>
                  <a:pt x="521698" y="515508"/>
                </a:lnTo>
                <a:lnTo>
                  <a:pt x="563114" y="488191"/>
                </a:lnTo>
                <a:lnTo>
                  <a:pt x="569333" y="478805"/>
                </a:lnTo>
                <a:close/>
              </a:path>
              <a:path w="890904" h="528320">
                <a:moveTo>
                  <a:pt x="223006" y="46396"/>
                </a:moveTo>
                <a:lnTo>
                  <a:pt x="147524" y="62045"/>
                </a:lnTo>
                <a:lnTo>
                  <a:pt x="107662" y="90741"/>
                </a:lnTo>
                <a:lnTo>
                  <a:pt x="84040" y="129414"/>
                </a:lnTo>
                <a:lnTo>
                  <a:pt x="80516" y="174005"/>
                </a:lnTo>
                <a:lnTo>
                  <a:pt x="79754" y="175656"/>
                </a:lnTo>
                <a:lnTo>
                  <a:pt x="40415" y="186880"/>
                </a:lnTo>
                <a:lnTo>
                  <a:pt x="0" y="238670"/>
                </a:lnTo>
                <a:lnTo>
                  <a:pt x="2172" y="266509"/>
                </a:lnTo>
                <a:lnTo>
                  <a:pt x="17037" y="291657"/>
                </a:lnTo>
                <a:lnTo>
                  <a:pt x="43559" y="310911"/>
                </a:lnTo>
                <a:lnTo>
                  <a:pt x="31831" y="323514"/>
                </a:lnTo>
                <a:lnTo>
                  <a:pt x="23842" y="337724"/>
                </a:lnTo>
                <a:lnTo>
                  <a:pt x="19806" y="353006"/>
                </a:lnTo>
                <a:lnTo>
                  <a:pt x="19937" y="368823"/>
                </a:lnTo>
                <a:lnTo>
                  <a:pt x="31069" y="396176"/>
                </a:lnTo>
                <a:lnTo>
                  <a:pt x="53560" y="417242"/>
                </a:lnTo>
                <a:lnTo>
                  <a:pt x="84195" y="429974"/>
                </a:lnTo>
                <a:lnTo>
                  <a:pt x="119759" y="432323"/>
                </a:lnTo>
                <a:lnTo>
                  <a:pt x="120394" y="433085"/>
                </a:lnTo>
                <a:lnTo>
                  <a:pt x="154436" y="466187"/>
                </a:lnTo>
                <a:lnTo>
                  <a:pt x="196332" y="487126"/>
                </a:lnTo>
                <a:lnTo>
                  <a:pt x="243636" y="496697"/>
                </a:lnTo>
                <a:lnTo>
                  <a:pt x="292757" y="494167"/>
                </a:lnTo>
                <a:lnTo>
                  <a:pt x="340104" y="478805"/>
                </a:lnTo>
                <a:lnTo>
                  <a:pt x="569333" y="478805"/>
                </a:lnTo>
                <a:lnTo>
                  <a:pt x="589278" y="448706"/>
                </a:lnTo>
                <a:lnTo>
                  <a:pt x="711970" y="448706"/>
                </a:lnTo>
                <a:lnTo>
                  <a:pt x="736296" y="435705"/>
                </a:lnTo>
                <a:lnTo>
                  <a:pt x="762166" y="405251"/>
                </a:lnTo>
                <a:lnTo>
                  <a:pt x="771904" y="367807"/>
                </a:lnTo>
                <a:lnTo>
                  <a:pt x="789517" y="364871"/>
                </a:lnTo>
                <a:lnTo>
                  <a:pt x="837309" y="345582"/>
                </a:lnTo>
                <a:lnTo>
                  <a:pt x="873767" y="311785"/>
                </a:lnTo>
                <a:lnTo>
                  <a:pt x="890760" y="270748"/>
                </a:lnTo>
                <a:lnTo>
                  <a:pt x="887440" y="227568"/>
                </a:lnTo>
                <a:lnTo>
                  <a:pt x="862963" y="187340"/>
                </a:lnTo>
                <a:lnTo>
                  <a:pt x="864995" y="183530"/>
                </a:lnTo>
                <a:lnTo>
                  <a:pt x="866773" y="179593"/>
                </a:lnTo>
                <a:lnTo>
                  <a:pt x="868043" y="175656"/>
                </a:lnTo>
                <a:lnTo>
                  <a:pt x="870962" y="140354"/>
                </a:lnTo>
                <a:lnTo>
                  <a:pt x="857390" y="108029"/>
                </a:lnTo>
                <a:lnTo>
                  <a:pt x="829841" y="82180"/>
                </a:lnTo>
                <a:lnTo>
                  <a:pt x="790827" y="66309"/>
                </a:lnTo>
                <a:lnTo>
                  <a:pt x="789273" y="61737"/>
                </a:lnTo>
                <a:lnTo>
                  <a:pt x="289050" y="61737"/>
                </a:lnTo>
                <a:lnTo>
                  <a:pt x="268098" y="53655"/>
                </a:lnTo>
                <a:lnTo>
                  <a:pt x="245933" y="48514"/>
                </a:lnTo>
                <a:lnTo>
                  <a:pt x="223006" y="46396"/>
                </a:lnTo>
                <a:close/>
              </a:path>
              <a:path w="890904" h="528320">
                <a:moveTo>
                  <a:pt x="711970" y="448706"/>
                </a:moveTo>
                <a:lnTo>
                  <a:pt x="589278" y="448706"/>
                </a:lnTo>
                <a:lnTo>
                  <a:pt x="603789" y="454935"/>
                </a:lnTo>
                <a:lnTo>
                  <a:pt x="619170" y="459486"/>
                </a:lnTo>
                <a:lnTo>
                  <a:pt x="635194" y="462297"/>
                </a:lnTo>
                <a:lnTo>
                  <a:pt x="651635" y="463311"/>
                </a:lnTo>
                <a:lnTo>
                  <a:pt x="698162" y="456086"/>
                </a:lnTo>
                <a:lnTo>
                  <a:pt x="711970" y="448706"/>
                </a:lnTo>
                <a:close/>
              </a:path>
              <a:path w="890904" h="528320">
                <a:moveTo>
                  <a:pt x="395974" y="14874"/>
                </a:moveTo>
                <a:lnTo>
                  <a:pt x="353994" y="18462"/>
                </a:lnTo>
                <a:lnTo>
                  <a:pt x="316753" y="34480"/>
                </a:lnTo>
                <a:lnTo>
                  <a:pt x="289050" y="61737"/>
                </a:lnTo>
                <a:lnTo>
                  <a:pt x="789273" y="61737"/>
                </a:lnTo>
                <a:lnTo>
                  <a:pt x="786260" y="52873"/>
                </a:lnTo>
                <a:lnTo>
                  <a:pt x="778968" y="40354"/>
                </a:lnTo>
                <a:lnTo>
                  <a:pt x="778789" y="40147"/>
                </a:lnTo>
                <a:lnTo>
                  <a:pt x="463421" y="40147"/>
                </a:lnTo>
                <a:lnTo>
                  <a:pt x="457539" y="35766"/>
                </a:lnTo>
                <a:lnTo>
                  <a:pt x="451324" y="31765"/>
                </a:lnTo>
                <a:lnTo>
                  <a:pt x="444775" y="28146"/>
                </a:lnTo>
                <a:lnTo>
                  <a:pt x="437894" y="24907"/>
                </a:lnTo>
                <a:lnTo>
                  <a:pt x="395974" y="14874"/>
                </a:lnTo>
                <a:close/>
              </a:path>
              <a:path w="890904" h="528320">
                <a:moveTo>
                  <a:pt x="549699" y="0"/>
                </a:moveTo>
                <a:lnTo>
                  <a:pt x="515475" y="3635"/>
                </a:lnTo>
                <a:lnTo>
                  <a:pt x="485417" y="17367"/>
                </a:lnTo>
                <a:lnTo>
                  <a:pt x="463421" y="40147"/>
                </a:lnTo>
                <a:lnTo>
                  <a:pt x="778789" y="40147"/>
                </a:lnTo>
                <a:lnTo>
                  <a:pt x="769127" y="29001"/>
                </a:lnTo>
                <a:lnTo>
                  <a:pt x="768467" y="28463"/>
                </a:lnTo>
                <a:lnTo>
                  <a:pt x="615694" y="28463"/>
                </a:lnTo>
                <a:lnTo>
                  <a:pt x="608968" y="22135"/>
                </a:lnTo>
                <a:lnTo>
                  <a:pt x="601422" y="16510"/>
                </a:lnTo>
                <a:lnTo>
                  <a:pt x="593137" y="11622"/>
                </a:lnTo>
                <a:lnTo>
                  <a:pt x="584198" y="7508"/>
                </a:lnTo>
                <a:lnTo>
                  <a:pt x="549699" y="0"/>
                </a:lnTo>
                <a:close/>
              </a:path>
              <a:path w="890904" h="528320">
                <a:moveTo>
                  <a:pt x="683924" y="190"/>
                </a:moveTo>
                <a:lnTo>
                  <a:pt x="646939" y="8582"/>
                </a:lnTo>
                <a:lnTo>
                  <a:pt x="615694" y="28463"/>
                </a:lnTo>
                <a:lnTo>
                  <a:pt x="768467" y="28463"/>
                </a:lnTo>
                <a:lnTo>
                  <a:pt x="756918" y="19065"/>
                </a:lnTo>
                <a:lnTo>
                  <a:pt x="722100" y="3585"/>
                </a:lnTo>
                <a:lnTo>
                  <a:pt x="683924" y="190"/>
                </a:lnTo>
                <a:close/>
              </a:path>
            </a:pathLst>
          </a:custGeom>
          <a:solidFill>
            <a:srgbClr val="7B7B7B"/>
          </a:solidFill>
        </p:spPr>
        <p:txBody>
          <a:bodyPr wrap="square" lIns="0" tIns="0" rIns="0" bIns="0" rtlCol="0"/>
          <a:lstStyle/>
          <a:p>
            <a:endParaRPr/>
          </a:p>
        </p:txBody>
      </p:sp>
      <p:sp>
        <p:nvSpPr>
          <p:cNvPr id="11" name="object 11"/>
          <p:cNvSpPr txBox="1"/>
          <p:nvPr/>
        </p:nvSpPr>
        <p:spPr>
          <a:xfrm>
            <a:off x="3270630" y="3273552"/>
            <a:ext cx="414020" cy="386715"/>
          </a:xfrm>
          <a:prstGeom prst="rect">
            <a:avLst/>
          </a:prstGeom>
        </p:spPr>
        <p:txBody>
          <a:bodyPr vert="horz" wrap="square" lIns="0" tIns="0" rIns="0" bIns="0" rtlCol="0">
            <a:spAutoFit/>
          </a:bodyPr>
          <a:lstStyle/>
          <a:p>
            <a:pPr marL="635" algn="ctr">
              <a:lnSpc>
                <a:spcPct val="100000"/>
              </a:lnSpc>
            </a:pPr>
            <a:r>
              <a:rPr sz="1200" dirty="0">
                <a:solidFill>
                  <a:srgbClr val="FFFFFF"/>
                </a:solidFill>
                <a:latin typeface="Calibri"/>
                <a:cs typeface="Calibri"/>
              </a:rPr>
              <a:t>ISO</a:t>
            </a:r>
            <a:endParaRPr sz="1200">
              <a:latin typeface="Calibri"/>
              <a:cs typeface="Calibri"/>
            </a:endParaRPr>
          </a:p>
          <a:p>
            <a:pPr algn="ctr">
              <a:lnSpc>
                <a:spcPct val="100000"/>
              </a:lnSpc>
            </a:pPr>
            <a:r>
              <a:rPr sz="1200" dirty="0">
                <a:solidFill>
                  <a:srgbClr val="FFFFFF"/>
                </a:solidFill>
                <a:latin typeface="Calibri"/>
                <a:cs typeface="Calibri"/>
              </a:rPr>
              <a:t>50001</a:t>
            </a:r>
            <a:endParaRPr sz="1200">
              <a:latin typeface="Calibri"/>
              <a:cs typeface="Calibri"/>
            </a:endParaRPr>
          </a:p>
        </p:txBody>
      </p:sp>
      <p:sp>
        <p:nvSpPr>
          <p:cNvPr id="12" name="object 12"/>
          <p:cNvSpPr/>
          <p:nvPr/>
        </p:nvSpPr>
        <p:spPr>
          <a:xfrm>
            <a:off x="2563399" y="1583811"/>
            <a:ext cx="857250" cy="535940"/>
          </a:xfrm>
          <a:custGeom>
            <a:avLst/>
            <a:gdLst/>
            <a:ahLst/>
            <a:cxnLst/>
            <a:rect l="l" t="t" r="r" b="b"/>
            <a:pathLst>
              <a:path w="857250" h="535939">
                <a:moveTo>
                  <a:pt x="548010" y="485653"/>
                </a:moveTo>
                <a:lnTo>
                  <a:pt x="327247" y="485653"/>
                </a:lnTo>
                <a:lnTo>
                  <a:pt x="341705" y="501070"/>
                </a:lnTo>
                <a:lnTo>
                  <a:pt x="358902" y="514022"/>
                </a:lnTo>
                <a:lnTo>
                  <a:pt x="378432" y="524283"/>
                </a:lnTo>
                <a:lnTo>
                  <a:pt x="399891" y="531627"/>
                </a:lnTo>
                <a:lnTo>
                  <a:pt x="452903" y="535918"/>
                </a:lnTo>
                <a:lnTo>
                  <a:pt x="502046" y="522991"/>
                </a:lnTo>
                <a:lnTo>
                  <a:pt x="541926" y="495301"/>
                </a:lnTo>
                <a:lnTo>
                  <a:pt x="548010" y="485653"/>
                </a:lnTo>
                <a:close/>
              </a:path>
              <a:path w="857250" h="535939">
                <a:moveTo>
                  <a:pt x="214554" y="47099"/>
                </a:moveTo>
                <a:lnTo>
                  <a:pt x="141928" y="62950"/>
                </a:lnTo>
                <a:lnTo>
                  <a:pt x="103552" y="92049"/>
                </a:lnTo>
                <a:lnTo>
                  <a:pt x="80821" y="131292"/>
                </a:lnTo>
                <a:lnTo>
                  <a:pt x="77438" y="176535"/>
                </a:lnTo>
                <a:lnTo>
                  <a:pt x="76676" y="178186"/>
                </a:lnTo>
                <a:lnTo>
                  <a:pt x="38862" y="189569"/>
                </a:lnTo>
                <a:lnTo>
                  <a:pt x="0" y="242105"/>
                </a:lnTo>
                <a:lnTo>
                  <a:pt x="2095" y="270341"/>
                </a:lnTo>
                <a:lnTo>
                  <a:pt x="16430" y="295838"/>
                </a:lnTo>
                <a:lnTo>
                  <a:pt x="42005" y="315346"/>
                </a:lnTo>
                <a:lnTo>
                  <a:pt x="30628" y="328160"/>
                </a:lnTo>
                <a:lnTo>
                  <a:pt x="22907" y="342604"/>
                </a:lnTo>
                <a:lnTo>
                  <a:pt x="19020" y="358120"/>
                </a:lnTo>
                <a:lnTo>
                  <a:pt x="19145" y="374147"/>
                </a:lnTo>
                <a:lnTo>
                  <a:pt x="29844" y="401853"/>
                </a:lnTo>
                <a:lnTo>
                  <a:pt x="51498" y="423201"/>
                </a:lnTo>
                <a:lnTo>
                  <a:pt x="81010" y="436119"/>
                </a:lnTo>
                <a:lnTo>
                  <a:pt x="115284" y="438536"/>
                </a:lnTo>
                <a:lnTo>
                  <a:pt x="115792" y="439298"/>
                </a:lnTo>
                <a:lnTo>
                  <a:pt x="148573" y="472970"/>
                </a:lnTo>
                <a:lnTo>
                  <a:pt x="188898" y="494176"/>
                </a:lnTo>
                <a:lnTo>
                  <a:pt x="234435" y="503842"/>
                </a:lnTo>
                <a:lnTo>
                  <a:pt x="281710" y="501243"/>
                </a:lnTo>
                <a:lnTo>
                  <a:pt x="327247" y="485653"/>
                </a:lnTo>
                <a:lnTo>
                  <a:pt x="548010" y="485653"/>
                </a:lnTo>
                <a:lnTo>
                  <a:pt x="567150" y="455300"/>
                </a:lnTo>
                <a:lnTo>
                  <a:pt x="684987" y="455300"/>
                </a:lnTo>
                <a:lnTo>
                  <a:pt x="708580" y="442013"/>
                </a:lnTo>
                <a:lnTo>
                  <a:pt x="733518" y="411114"/>
                </a:lnTo>
                <a:lnTo>
                  <a:pt x="742918" y="373131"/>
                </a:lnTo>
                <a:lnTo>
                  <a:pt x="759813" y="370119"/>
                </a:lnTo>
                <a:lnTo>
                  <a:pt x="805783" y="350652"/>
                </a:lnTo>
                <a:lnTo>
                  <a:pt x="840870" y="316319"/>
                </a:lnTo>
                <a:lnTo>
                  <a:pt x="857218" y="274675"/>
                </a:lnTo>
                <a:lnTo>
                  <a:pt x="854039" y="230887"/>
                </a:lnTo>
                <a:lnTo>
                  <a:pt x="830548" y="190124"/>
                </a:lnTo>
                <a:lnTo>
                  <a:pt x="832453" y="186187"/>
                </a:lnTo>
                <a:lnTo>
                  <a:pt x="834104" y="182250"/>
                </a:lnTo>
                <a:lnTo>
                  <a:pt x="835374" y="178186"/>
                </a:lnTo>
                <a:lnTo>
                  <a:pt x="838178" y="142396"/>
                </a:lnTo>
                <a:lnTo>
                  <a:pt x="825134" y="109606"/>
                </a:lnTo>
                <a:lnTo>
                  <a:pt x="798637" y="83389"/>
                </a:lnTo>
                <a:lnTo>
                  <a:pt x="761079" y="67315"/>
                </a:lnTo>
                <a:lnTo>
                  <a:pt x="759603" y="62743"/>
                </a:lnTo>
                <a:lnTo>
                  <a:pt x="278098" y="62743"/>
                </a:lnTo>
                <a:lnTo>
                  <a:pt x="257933" y="54496"/>
                </a:lnTo>
                <a:lnTo>
                  <a:pt x="236600" y="49250"/>
                </a:lnTo>
                <a:lnTo>
                  <a:pt x="214554" y="47099"/>
                </a:lnTo>
                <a:close/>
              </a:path>
              <a:path w="857250" h="535939">
                <a:moveTo>
                  <a:pt x="684987" y="455300"/>
                </a:moveTo>
                <a:lnTo>
                  <a:pt x="567150" y="455300"/>
                </a:lnTo>
                <a:lnTo>
                  <a:pt x="581088" y="461603"/>
                </a:lnTo>
                <a:lnTo>
                  <a:pt x="595883" y="466191"/>
                </a:lnTo>
                <a:lnTo>
                  <a:pt x="611298" y="469016"/>
                </a:lnTo>
                <a:lnTo>
                  <a:pt x="627094" y="470032"/>
                </a:lnTo>
                <a:lnTo>
                  <a:pt x="671855" y="462696"/>
                </a:lnTo>
                <a:lnTo>
                  <a:pt x="684987" y="455300"/>
                </a:lnTo>
                <a:close/>
              </a:path>
              <a:path w="857250" h="535939">
                <a:moveTo>
                  <a:pt x="381021" y="15077"/>
                </a:moveTo>
                <a:lnTo>
                  <a:pt x="340629" y="18722"/>
                </a:lnTo>
                <a:lnTo>
                  <a:pt x="304786" y="35012"/>
                </a:lnTo>
                <a:lnTo>
                  <a:pt x="278098" y="62743"/>
                </a:lnTo>
                <a:lnTo>
                  <a:pt x="759603" y="62743"/>
                </a:lnTo>
                <a:lnTo>
                  <a:pt x="756675" y="53673"/>
                </a:lnTo>
                <a:lnTo>
                  <a:pt x="749665" y="40947"/>
                </a:lnTo>
                <a:lnTo>
                  <a:pt x="749521" y="40772"/>
                </a:lnTo>
                <a:lnTo>
                  <a:pt x="445992" y="40772"/>
                </a:lnTo>
                <a:lnTo>
                  <a:pt x="440303" y="36316"/>
                </a:lnTo>
                <a:lnTo>
                  <a:pt x="434292" y="32263"/>
                </a:lnTo>
                <a:lnTo>
                  <a:pt x="427972" y="28592"/>
                </a:lnTo>
                <a:lnTo>
                  <a:pt x="421354" y="25278"/>
                </a:lnTo>
                <a:lnTo>
                  <a:pt x="381021" y="15077"/>
                </a:lnTo>
                <a:close/>
              </a:path>
              <a:path w="857250" h="535939">
                <a:moveTo>
                  <a:pt x="528984" y="0"/>
                </a:moveTo>
                <a:lnTo>
                  <a:pt x="496046" y="3673"/>
                </a:lnTo>
                <a:lnTo>
                  <a:pt x="467131" y="17609"/>
                </a:lnTo>
                <a:lnTo>
                  <a:pt x="445992" y="40772"/>
                </a:lnTo>
                <a:lnTo>
                  <a:pt x="749521" y="40772"/>
                </a:lnTo>
                <a:lnTo>
                  <a:pt x="740201" y="29436"/>
                </a:lnTo>
                <a:lnTo>
                  <a:pt x="739643" y="28961"/>
                </a:lnTo>
                <a:lnTo>
                  <a:pt x="592550" y="28961"/>
                </a:lnTo>
                <a:lnTo>
                  <a:pt x="586057" y="22538"/>
                </a:lnTo>
                <a:lnTo>
                  <a:pt x="578802" y="16817"/>
                </a:lnTo>
                <a:lnTo>
                  <a:pt x="570833" y="11834"/>
                </a:lnTo>
                <a:lnTo>
                  <a:pt x="562197" y="7625"/>
                </a:lnTo>
                <a:lnTo>
                  <a:pt x="528984" y="0"/>
                </a:lnTo>
                <a:close/>
              </a:path>
              <a:path w="857250" h="535939">
                <a:moveTo>
                  <a:pt x="658161" y="244"/>
                </a:moveTo>
                <a:lnTo>
                  <a:pt x="622587" y="8774"/>
                </a:lnTo>
                <a:lnTo>
                  <a:pt x="592550" y="28961"/>
                </a:lnTo>
                <a:lnTo>
                  <a:pt x="739643" y="28961"/>
                </a:lnTo>
                <a:lnTo>
                  <a:pt x="728440" y="19436"/>
                </a:lnTo>
                <a:lnTo>
                  <a:pt x="694902" y="3690"/>
                </a:lnTo>
                <a:lnTo>
                  <a:pt x="658161" y="244"/>
                </a:lnTo>
                <a:close/>
              </a:path>
            </a:pathLst>
          </a:custGeom>
          <a:solidFill>
            <a:srgbClr val="7B7B7B"/>
          </a:solidFill>
        </p:spPr>
        <p:txBody>
          <a:bodyPr wrap="square" lIns="0" tIns="0" rIns="0" bIns="0" rtlCol="0"/>
          <a:lstStyle/>
          <a:p>
            <a:endParaRPr/>
          </a:p>
        </p:txBody>
      </p:sp>
      <p:sp>
        <p:nvSpPr>
          <p:cNvPr id="13" name="object 13"/>
          <p:cNvSpPr txBox="1"/>
          <p:nvPr/>
        </p:nvSpPr>
        <p:spPr>
          <a:xfrm>
            <a:off x="2770377" y="1661921"/>
            <a:ext cx="383540" cy="355600"/>
          </a:xfrm>
          <a:prstGeom prst="rect">
            <a:avLst/>
          </a:prstGeom>
        </p:spPr>
        <p:txBody>
          <a:bodyPr vert="horz" wrap="square" lIns="0" tIns="0" rIns="0" bIns="0" rtlCol="0">
            <a:spAutoFit/>
          </a:bodyPr>
          <a:lstStyle/>
          <a:p>
            <a:pPr algn="ctr">
              <a:lnSpc>
                <a:spcPct val="100000"/>
              </a:lnSpc>
            </a:pPr>
            <a:r>
              <a:rPr sz="1100" dirty="0">
                <a:solidFill>
                  <a:srgbClr val="FFFFFF"/>
                </a:solidFill>
                <a:latin typeface="Calibri"/>
                <a:cs typeface="Calibri"/>
              </a:rPr>
              <a:t>ISO</a:t>
            </a:r>
            <a:endParaRPr sz="1100">
              <a:latin typeface="Calibri"/>
              <a:cs typeface="Calibri"/>
            </a:endParaRPr>
          </a:p>
          <a:p>
            <a:pPr algn="ctr">
              <a:lnSpc>
                <a:spcPct val="100000"/>
              </a:lnSpc>
            </a:pPr>
            <a:r>
              <a:rPr sz="1100" dirty="0">
                <a:solidFill>
                  <a:srgbClr val="FFFFFF"/>
                </a:solidFill>
                <a:latin typeface="Calibri"/>
                <a:cs typeface="Calibri"/>
              </a:rPr>
              <a:t>20000</a:t>
            </a:r>
            <a:endParaRPr sz="1100">
              <a:latin typeface="Calibri"/>
              <a:cs typeface="Calibri"/>
            </a:endParaRPr>
          </a:p>
        </p:txBody>
      </p:sp>
      <p:sp>
        <p:nvSpPr>
          <p:cNvPr id="14" name="object 14"/>
          <p:cNvSpPr/>
          <p:nvPr/>
        </p:nvSpPr>
        <p:spPr>
          <a:xfrm>
            <a:off x="2318021" y="2828909"/>
            <a:ext cx="910590" cy="528320"/>
          </a:xfrm>
          <a:custGeom>
            <a:avLst/>
            <a:gdLst/>
            <a:ahLst/>
            <a:cxnLst/>
            <a:rect l="l" t="t" r="r" b="b"/>
            <a:pathLst>
              <a:path w="910589" h="528320">
                <a:moveTo>
                  <a:pt x="581958" y="478805"/>
                </a:moveTo>
                <a:lnTo>
                  <a:pt x="347708" y="478805"/>
                </a:lnTo>
                <a:lnTo>
                  <a:pt x="363039" y="493978"/>
                </a:lnTo>
                <a:lnTo>
                  <a:pt x="381299" y="506745"/>
                </a:lnTo>
                <a:lnTo>
                  <a:pt x="402036" y="516846"/>
                </a:lnTo>
                <a:lnTo>
                  <a:pt x="424797" y="524017"/>
                </a:lnTo>
                <a:lnTo>
                  <a:pt x="481113" y="528252"/>
                </a:lnTo>
                <a:lnTo>
                  <a:pt x="533286" y="515508"/>
                </a:lnTo>
                <a:lnTo>
                  <a:pt x="575601" y="488191"/>
                </a:lnTo>
                <a:lnTo>
                  <a:pt x="581958" y="478805"/>
                </a:lnTo>
                <a:close/>
              </a:path>
              <a:path w="910589" h="528320">
                <a:moveTo>
                  <a:pt x="227929" y="46396"/>
                </a:moveTo>
                <a:lnTo>
                  <a:pt x="150750" y="62045"/>
                </a:lnTo>
                <a:lnTo>
                  <a:pt x="109995" y="90741"/>
                </a:lnTo>
                <a:lnTo>
                  <a:pt x="85861" y="129414"/>
                </a:lnTo>
                <a:lnTo>
                  <a:pt x="82278" y="174005"/>
                </a:lnTo>
                <a:lnTo>
                  <a:pt x="81516" y="175656"/>
                </a:lnTo>
                <a:lnTo>
                  <a:pt x="41273" y="186880"/>
                </a:lnTo>
                <a:lnTo>
                  <a:pt x="11793" y="211343"/>
                </a:lnTo>
                <a:lnTo>
                  <a:pt x="0" y="238670"/>
                </a:lnTo>
                <a:lnTo>
                  <a:pt x="2220" y="266509"/>
                </a:lnTo>
                <a:lnTo>
                  <a:pt x="17418" y="291657"/>
                </a:lnTo>
                <a:lnTo>
                  <a:pt x="44559" y="310911"/>
                </a:lnTo>
                <a:lnTo>
                  <a:pt x="32519" y="323514"/>
                </a:lnTo>
                <a:lnTo>
                  <a:pt x="24350" y="337724"/>
                </a:lnTo>
                <a:lnTo>
                  <a:pt x="20252" y="353006"/>
                </a:lnTo>
                <a:lnTo>
                  <a:pt x="20429" y="368823"/>
                </a:lnTo>
                <a:lnTo>
                  <a:pt x="31738" y="396176"/>
                </a:lnTo>
                <a:lnTo>
                  <a:pt x="54703" y="417242"/>
                </a:lnTo>
                <a:lnTo>
                  <a:pt x="86026" y="429974"/>
                </a:lnTo>
                <a:lnTo>
                  <a:pt x="122410" y="432323"/>
                </a:lnTo>
                <a:lnTo>
                  <a:pt x="123045" y="433085"/>
                </a:lnTo>
                <a:lnTo>
                  <a:pt x="157833" y="466187"/>
                </a:lnTo>
                <a:lnTo>
                  <a:pt x="200690" y="487126"/>
                </a:lnTo>
                <a:lnTo>
                  <a:pt x="249076" y="496697"/>
                </a:lnTo>
                <a:lnTo>
                  <a:pt x="299309" y="494167"/>
                </a:lnTo>
                <a:lnTo>
                  <a:pt x="347708" y="478805"/>
                </a:lnTo>
                <a:lnTo>
                  <a:pt x="581958" y="478805"/>
                </a:lnTo>
                <a:lnTo>
                  <a:pt x="602343" y="448706"/>
                </a:lnTo>
                <a:lnTo>
                  <a:pt x="727746" y="448706"/>
                </a:lnTo>
                <a:lnTo>
                  <a:pt x="752615" y="435705"/>
                </a:lnTo>
                <a:lnTo>
                  <a:pt x="779075" y="405251"/>
                </a:lnTo>
                <a:lnTo>
                  <a:pt x="789033" y="367807"/>
                </a:lnTo>
                <a:lnTo>
                  <a:pt x="807025" y="364871"/>
                </a:lnTo>
                <a:lnTo>
                  <a:pt x="855835" y="345582"/>
                </a:lnTo>
                <a:lnTo>
                  <a:pt x="893125" y="311785"/>
                </a:lnTo>
                <a:lnTo>
                  <a:pt x="910508" y="270748"/>
                </a:lnTo>
                <a:lnTo>
                  <a:pt x="907127" y="227568"/>
                </a:lnTo>
                <a:lnTo>
                  <a:pt x="882124" y="187340"/>
                </a:lnTo>
                <a:lnTo>
                  <a:pt x="884283" y="183530"/>
                </a:lnTo>
                <a:lnTo>
                  <a:pt x="885992" y="179429"/>
                </a:lnTo>
                <a:lnTo>
                  <a:pt x="887331" y="175656"/>
                </a:lnTo>
                <a:lnTo>
                  <a:pt x="890329" y="140354"/>
                </a:lnTo>
                <a:lnTo>
                  <a:pt x="876456" y="108029"/>
                </a:lnTo>
                <a:lnTo>
                  <a:pt x="848272" y="82180"/>
                </a:lnTo>
                <a:lnTo>
                  <a:pt x="808337" y="66309"/>
                </a:lnTo>
                <a:lnTo>
                  <a:pt x="806767" y="61737"/>
                </a:lnTo>
                <a:lnTo>
                  <a:pt x="295384" y="61737"/>
                </a:lnTo>
                <a:lnTo>
                  <a:pt x="274010" y="53655"/>
                </a:lnTo>
                <a:lnTo>
                  <a:pt x="251362" y="48513"/>
                </a:lnTo>
                <a:lnTo>
                  <a:pt x="227929" y="46396"/>
                </a:lnTo>
                <a:close/>
              </a:path>
              <a:path w="910589" h="528320">
                <a:moveTo>
                  <a:pt x="727746" y="448706"/>
                </a:moveTo>
                <a:lnTo>
                  <a:pt x="602343" y="448706"/>
                </a:lnTo>
                <a:lnTo>
                  <a:pt x="617216" y="454935"/>
                </a:lnTo>
                <a:lnTo>
                  <a:pt x="632934" y="459486"/>
                </a:lnTo>
                <a:lnTo>
                  <a:pt x="649295" y="462297"/>
                </a:lnTo>
                <a:lnTo>
                  <a:pt x="666097" y="463311"/>
                </a:lnTo>
                <a:lnTo>
                  <a:pt x="713630" y="456086"/>
                </a:lnTo>
                <a:lnTo>
                  <a:pt x="727746" y="448706"/>
                </a:lnTo>
                <a:close/>
              </a:path>
              <a:path w="910589" h="528320">
                <a:moveTo>
                  <a:pt x="404719" y="14874"/>
                </a:moveTo>
                <a:lnTo>
                  <a:pt x="361836" y="18462"/>
                </a:lnTo>
                <a:lnTo>
                  <a:pt x="323764" y="34480"/>
                </a:lnTo>
                <a:lnTo>
                  <a:pt x="295384" y="61737"/>
                </a:lnTo>
                <a:lnTo>
                  <a:pt x="806767" y="61737"/>
                </a:lnTo>
                <a:lnTo>
                  <a:pt x="803725" y="52873"/>
                </a:lnTo>
                <a:lnTo>
                  <a:pt x="796303" y="40354"/>
                </a:lnTo>
                <a:lnTo>
                  <a:pt x="796121" y="40147"/>
                </a:lnTo>
                <a:lnTo>
                  <a:pt x="473692" y="40147"/>
                </a:lnTo>
                <a:lnTo>
                  <a:pt x="467693" y="35766"/>
                </a:lnTo>
                <a:lnTo>
                  <a:pt x="461325" y="31765"/>
                </a:lnTo>
                <a:lnTo>
                  <a:pt x="454600" y="28146"/>
                </a:lnTo>
                <a:lnTo>
                  <a:pt x="447530" y="24907"/>
                </a:lnTo>
                <a:lnTo>
                  <a:pt x="404719" y="14874"/>
                </a:lnTo>
                <a:close/>
              </a:path>
              <a:path w="910589" h="528320">
                <a:moveTo>
                  <a:pt x="561917" y="0"/>
                </a:moveTo>
                <a:lnTo>
                  <a:pt x="526905" y="3635"/>
                </a:lnTo>
                <a:lnTo>
                  <a:pt x="496179" y="17367"/>
                </a:lnTo>
                <a:lnTo>
                  <a:pt x="473692" y="40147"/>
                </a:lnTo>
                <a:lnTo>
                  <a:pt x="796121" y="40147"/>
                </a:lnTo>
                <a:lnTo>
                  <a:pt x="786262" y="29001"/>
                </a:lnTo>
                <a:lnTo>
                  <a:pt x="785588" y="28463"/>
                </a:lnTo>
                <a:lnTo>
                  <a:pt x="629394" y="28463"/>
                </a:lnTo>
                <a:lnTo>
                  <a:pt x="622498" y="22135"/>
                </a:lnTo>
                <a:lnTo>
                  <a:pt x="614805" y="16510"/>
                </a:lnTo>
                <a:lnTo>
                  <a:pt x="606373" y="11622"/>
                </a:lnTo>
                <a:lnTo>
                  <a:pt x="597263" y="7508"/>
                </a:lnTo>
                <a:lnTo>
                  <a:pt x="561917" y="0"/>
                </a:lnTo>
                <a:close/>
              </a:path>
              <a:path w="910589" h="528320">
                <a:moveTo>
                  <a:pt x="699117" y="190"/>
                </a:moveTo>
                <a:lnTo>
                  <a:pt x="661314" y="8582"/>
                </a:lnTo>
                <a:lnTo>
                  <a:pt x="629394" y="28463"/>
                </a:lnTo>
                <a:lnTo>
                  <a:pt x="785588" y="28463"/>
                </a:lnTo>
                <a:lnTo>
                  <a:pt x="773793" y="19065"/>
                </a:lnTo>
                <a:lnTo>
                  <a:pt x="738157" y="3585"/>
                </a:lnTo>
                <a:lnTo>
                  <a:pt x="699117" y="190"/>
                </a:lnTo>
                <a:close/>
              </a:path>
            </a:pathLst>
          </a:custGeom>
          <a:solidFill>
            <a:srgbClr val="7B7B7B"/>
          </a:solidFill>
        </p:spPr>
        <p:txBody>
          <a:bodyPr wrap="square" lIns="0" tIns="0" rIns="0" bIns="0" rtlCol="0"/>
          <a:lstStyle/>
          <a:p>
            <a:endParaRPr/>
          </a:p>
        </p:txBody>
      </p:sp>
      <p:sp>
        <p:nvSpPr>
          <p:cNvPr id="15" name="object 15"/>
          <p:cNvSpPr txBox="1"/>
          <p:nvPr/>
        </p:nvSpPr>
        <p:spPr>
          <a:xfrm>
            <a:off x="2534539" y="2887979"/>
            <a:ext cx="414020" cy="386080"/>
          </a:xfrm>
          <a:prstGeom prst="rect">
            <a:avLst/>
          </a:prstGeom>
        </p:spPr>
        <p:txBody>
          <a:bodyPr vert="horz" wrap="square" lIns="0" tIns="0" rIns="0" bIns="0" rtlCol="0">
            <a:spAutoFit/>
          </a:bodyPr>
          <a:lstStyle/>
          <a:p>
            <a:pPr marL="12700" marR="5080" indent="90170">
              <a:lnSpc>
                <a:spcPct val="100000"/>
              </a:lnSpc>
            </a:pPr>
            <a:r>
              <a:rPr sz="1200" dirty="0">
                <a:solidFill>
                  <a:srgbClr val="FFFFFF"/>
                </a:solidFill>
                <a:latin typeface="Calibri"/>
                <a:cs typeface="Calibri"/>
              </a:rPr>
              <a:t>ISO  16949</a:t>
            </a:r>
            <a:endParaRPr sz="1200">
              <a:latin typeface="Calibri"/>
              <a:cs typeface="Calibri"/>
            </a:endParaRPr>
          </a:p>
        </p:txBody>
      </p:sp>
      <p:sp>
        <p:nvSpPr>
          <p:cNvPr id="16" name="object 16"/>
          <p:cNvSpPr/>
          <p:nvPr/>
        </p:nvSpPr>
        <p:spPr>
          <a:xfrm>
            <a:off x="3121185" y="1018504"/>
            <a:ext cx="979169" cy="572135"/>
          </a:xfrm>
          <a:custGeom>
            <a:avLst/>
            <a:gdLst/>
            <a:ahLst/>
            <a:cxnLst/>
            <a:rect l="l" t="t" r="r" b="b"/>
            <a:pathLst>
              <a:path w="979170" h="572135">
                <a:moveTo>
                  <a:pt x="626860" y="517433"/>
                </a:moveTo>
                <a:lnTo>
                  <a:pt x="373219" y="517433"/>
                </a:lnTo>
                <a:lnTo>
                  <a:pt x="389693" y="533842"/>
                </a:lnTo>
                <a:lnTo>
                  <a:pt x="409287" y="547643"/>
                </a:lnTo>
                <a:lnTo>
                  <a:pt x="431547" y="558563"/>
                </a:lnTo>
                <a:lnTo>
                  <a:pt x="456023" y="566328"/>
                </a:lnTo>
                <a:lnTo>
                  <a:pt x="504572" y="571567"/>
                </a:lnTo>
                <a:lnTo>
                  <a:pt x="551049" y="564711"/>
                </a:lnTo>
                <a:lnTo>
                  <a:pt x="592314" y="547108"/>
                </a:lnTo>
                <a:lnTo>
                  <a:pt x="625227" y="520104"/>
                </a:lnTo>
                <a:lnTo>
                  <a:pt x="626860" y="517433"/>
                </a:lnTo>
                <a:close/>
              </a:path>
              <a:path w="979170" h="572135">
                <a:moveTo>
                  <a:pt x="244685" y="50174"/>
                </a:moveTo>
                <a:lnTo>
                  <a:pt x="172328" y="62577"/>
                </a:lnTo>
                <a:lnTo>
                  <a:pt x="133675" y="84192"/>
                </a:lnTo>
                <a:lnTo>
                  <a:pt x="105362" y="113816"/>
                </a:lnTo>
                <a:lnTo>
                  <a:pt x="89538" y="149207"/>
                </a:lnTo>
                <a:lnTo>
                  <a:pt x="88358" y="188122"/>
                </a:lnTo>
                <a:lnTo>
                  <a:pt x="87469" y="189900"/>
                </a:lnTo>
                <a:lnTo>
                  <a:pt x="44305" y="201997"/>
                </a:lnTo>
                <a:lnTo>
                  <a:pt x="12666" y="228381"/>
                </a:lnTo>
                <a:lnTo>
                  <a:pt x="0" y="257905"/>
                </a:lnTo>
                <a:lnTo>
                  <a:pt x="2395" y="287976"/>
                </a:lnTo>
                <a:lnTo>
                  <a:pt x="18720" y="315142"/>
                </a:lnTo>
                <a:lnTo>
                  <a:pt x="47845" y="335950"/>
                </a:lnTo>
                <a:lnTo>
                  <a:pt x="34954" y="349644"/>
                </a:lnTo>
                <a:lnTo>
                  <a:pt x="26160" y="365017"/>
                </a:lnTo>
                <a:lnTo>
                  <a:pt x="21699" y="381509"/>
                </a:lnTo>
                <a:lnTo>
                  <a:pt x="21810" y="398561"/>
                </a:lnTo>
                <a:lnTo>
                  <a:pt x="34006" y="428156"/>
                </a:lnTo>
                <a:lnTo>
                  <a:pt x="58703" y="450917"/>
                </a:lnTo>
                <a:lnTo>
                  <a:pt x="92354" y="464677"/>
                </a:lnTo>
                <a:lnTo>
                  <a:pt x="131411" y="467268"/>
                </a:lnTo>
                <a:lnTo>
                  <a:pt x="132046" y="468030"/>
                </a:lnTo>
                <a:lnTo>
                  <a:pt x="162578" y="498983"/>
                </a:lnTo>
                <a:lnTo>
                  <a:pt x="199182" y="520284"/>
                </a:lnTo>
                <a:lnTo>
                  <a:pt x="240837" y="533245"/>
                </a:lnTo>
                <a:lnTo>
                  <a:pt x="285255" y="537400"/>
                </a:lnTo>
                <a:lnTo>
                  <a:pt x="330145" y="532285"/>
                </a:lnTo>
                <a:lnTo>
                  <a:pt x="373219" y="517433"/>
                </a:lnTo>
                <a:lnTo>
                  <a:pt x="626860" y="517433"/>
                </a:lnTo>
                <a:lnTo>
                  <a:pt x="646650" y="485048"/>
                </a:lnTo>
                <a:lnTo>
                  <a:pt x="781179" y="485048"/>
                </a:lnTo>
                <a:lnTo>
                  <a:pt x="807987" y="470935"/>
                </a:lnTo>
                <a:lnTo>
                  <a:pt x="836386" y="438021"/>
                </a:lnTo>
                <a:lnTo>
                  <a:pt x="847056" y="397545"/>
                </a:lnTo>
                <a:lnTo>
                  <a:pt x="866376" y="394366"/>
                </a:lnTo>
                <a:lnTo>
                  <a:pt x="918811" y="373542"/>
                </a:lnTo>
                <a:lnTo>
                  <a:pt x="952553" y="345132"/>
                </a:lnTo>
                <a:lnTo>
                  <a:pt x="972708" y="311003"/>
                </a:lnTo>
                <a:lnTo>
                  <a:pt x="978823" y="273973"/>
                </a:lnTo>
                <a:lnTo>
                  <a:pt x="970448" y="236858"/>
                </a:lnTo>
                <a:lnTo>
                  <a:pt x="947132" y="202473"/>
                </a:lnTo>
                <a:lnTo>
                  <a:pt x="949291" y="198409"/>
                </a:lnTo>
                <a:lnTo>
                  <a:pt x="951196" y="194218"/>
                </a:lnTo>
                <a:lnTo>
                  <a:pt x="952593" y="189900"/>
                </a:lnTo>
                <a:lnTo>
                  <a:pt x="955786" y="151765"/>
                </a:lnTo>
                <a:lnTo>
                  <a:pt x="940893" y="116843"/>
                </a:lnTo>
                <a:lnTo>
                  <a:pt x="910641" y="88923"/>
                </a:lnTo>
                <a:lnTo>
                  <a:pt x="867757" y="71790"/>
                </a:lnTo>
                <a:lnTo>
                  <a:pt x="866076" y="66837"/>
                </a:lnTo>
                <a:lnTo>
                  <a:pt x="317212" y="66837"/>
                </a:lnTo>
                <a:lnTo>
                  <a:pt x="294195" y="58092"/>
                </a:lnTo>
                <a:lnTo>
                  <a:pt x="269857" y="52502"/>
                </a:lnTo>
                <a:lnTo>
                  <a:pt x="244685" y="50174"/>
                </a:lnTo>
                <a:close/>
              </a:path>
              <a:path w="979170" h="572135">
                <a:moveTo>
                  <a:pt x="781179" y="485048"/>
                </a:moveTo>
                <a:lnTo>
                  <a:pt x="646650" y="485048"/>
                </a:lnTo>
                <a:lnTo>
                  <a:pt x="662614" y="491777"/>
                </a:lnTo>
                <a:lnTo>
                  <a:pt x="679495" y="496685"/>
                </a:lnTo>
                <a:lnTo>
                  <a:pt x="697067" y="499711"/>
                </a:lnTo>
                <a:lnTo>
                  <a:pt x="715103" y="500796"/>
                </a:lnTo>
                <a:lnTo>
                  <a:pt x="766135" y="492968"/>
                </a:lnTo>
                <a:lnTo>
                  <a:pt x="781179" y="485048"/>
                </a:lnTo>
                <a:close/>
              </a:path>
              <a:path w="979170" h="572135">
                <a:moveTo>
                  <a:pt x="434548" y="16099"/>
                </a:moveTo>
                <a:lnTo>
                  <a:pt x="388491" y="19990"/>
                </a:lnTo>
                <a:lnTo>
                  <a:pt x="347624" y="37336"/>
                </a:lnTo>
                <a:lnTo>
                  <a:pt x="317212" y="66837"/>
                </a:lnTo>
                <a:lnTo>
                  <a:pt x="866076" y="66837"/>
                </a:lnTo>
                <a:lnTo>
                  <a:pt x="862820" y="57241"/>
                </a:lnTo>
                <a:lnTo>
                  <a:pt x="854835" y="43691"/>
                </a:lnTo>
                <a:lnTo>
                  <a:pt x="854639" y="43469"/>
                </a:lnTo>
                <a:lnTo>
                  <a:pt x="508601" y="43469"/>
                </a:lnTo>
                <a:lnTo>
                  <a:pt x="502126" y="38729"/>
                </a:lnTo>
                <a:lnTo>
                  <a:pt x="495282" y="34405"/>
                </a:lnTo>
                <a:lnTo>
                  <a:pt x="488080" y="30485"/>
                </a:lnTo>
                <a:lnTo>
                  <a:pt x="480534" y="26959"/>
                </a:lnTo>
                <a:lnTo>
                  <a:pt x="434548" y="16099"/>
                </a:lnTo>
                <a:close/>
              </a:path>
              <a:path w="979170" h="572135">
                <a:moveTo>
                  <a:pt x="603273" y="0"/>
                </a:moveTo>
                <a:lnTo>
                  <a:pt x="565703" y="3909"/>
                </a:lnTo>
                <a:lnTo>
                  <a:pt x="532729" y="18772"/>
                </a:lnTo>
                <a:lnTo>
                  <a:pt x="508601" y="43469"/>
                </a:lnTo>
                <a:lnTo>
                  <a:pt x="854639" y="43469"/>
                </a:lnTo>
                <a:lnTo>
                  <a:pt x="844040" y="31428"/>
                </a:lnTo>
                <a:lnTo>
                  <a:pt x="843216" y="30769"/>
                </a:lnTo>
                <a:lnTo>
                  <a:pt x="675606" y="30769"/>
                </a:lnTo>
                <a:lnTo>
                  <a:pt x="668264" y="23969"/>
                </a:lnTo>
                <a:lnTo>
                  <a:pt x="660017" y="17895"/>
                </a:lnTo>
                <a:lnTo>
                  <a:pt x="650960" y="12606"/>
                </a:lnTo>
                <a:lnTo>
                  <a:pt x="641189" y="8163"/>
                </a:lnTo>
                <a:lnTo>
                  <a:pt x="603273" y="0"/>
                </a:lnTo>
                <a:close/>
              </a:path>
              <a:path w="979170" h="572135">
                <a:moveTo>
                  <a:pt x="750520" y="273"/>
                </a:moveTo>
                <a:lnTo>
                  <a:pt x="709926" y="9324"/>
                </a:lnTo>
                <a:lnTo>
                  <a:pt x="675606" y="30769"/>
                </a:lnTo>
                <a:lnTo>
                  <a:pt x="843216" y="30769"/>
                </a:lnTo>
                <a:lnTo>
                  <a:pt x="830673" y="20736"/>
                </a:lnTo>
                <a:lnTo>
                  <a:pt x="792424" y="3962"/>
                </a:lnTo>
                <a:lnTo>
                  <a:pt x="750520" y="273"/>
                </a:lnTo>
                <a:close/>
              </a:path>
            </a:pathLst>
          </a:custGeom>
          <a:solidFill>
            <a:srgbClr val="A62F76"/>
          </a:solidFill>
        </p:spPr>
        <p:txBody>
          <a:bodyPr wrap="square" lIns="0" tIns="0" rIns="0" bIns="0" rtlCol="0"/>
          <a:lstStyle/>
          <a:p>
            <a:endParaRPr/>
          </a:p>
        </p:txBody>
      </p:sp>
      <p:sp>
        <p:nvSpPr>
          <p:cNvPr id="17" name="object 17"/>
          <p:cNvSpPr txBox="1"/>
          <p:nvPr/>
        </p:nvSpPr>
        <p:spPr>
          <a:xfrm>
            <a:off x="3369690" y="1097534"/>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27001</a:t>
            </a:r>
            <a:endParaRPr sz="1200">
              <a:latin typeface="Calibri"/>
              <a:cs typeface="Calibri"/>
            </a:endParaRPr>
          </a:p>
        </p:txBody>
      </p:sp>
      <p:sp>
        <p:nvSpPr>
          <p:cNvPr id="18" name="object 18"/>
          <p:cNvSpPr/>
          <p:nvPr/>
        </p:nvSpPr>
        <p:spPr>
          <a:xfrm>
            <a:off x="4213838" y="870676"/>
            <a:ext cx="929005" cy="572135"/>
          </a:xfrm>
          <a:custGeom>
            <a:avLst/>
            <a:gdLst/>
            <a:ahLst/>
            <a:cxnLst/>
            <a:rect l="l" t="t" r="r" b="b"/>
            <a:pathLst>
              <a:path w="929004" h="572135">
                <a:moveTo>
                  <a:pt x="595732" y="517433"/>
                </a:moveTo>
                <a:lnTo>
                  <a:pt x="354732" y="517433"/>
                </a:lnTo>
                <a:lnTo>
                  <a:pt x="370373" y="533842"/>
                </a:lnTo>
                <a:lnTo>
                  <a:pt x="388991" y="547643"/>
                </a:lnTo>
                <a:lnTo>
                  <a:pt x="410132" y="558563"/>
                </a:lnTo>
                <a:lnTo>
                  <a:pt x="433345" y="566328"/>
                </a:lnTo>
                <a:lnTo>
                  <a:pt x="479467" y="571567"/>
                </a:lnTo>
                <a:lnTo>
                  <a:pt x="523637" y="564711"/>
                </a:lnTo>
                <a:lnTo>
                  <a:pt x="562870" y="547108"/>
                </a:lnTo>
                <a:lnTo>
                  <a:pt x="594178" y="520104"/>
                </a:lnTo>
                <a:lnTo>
                  <a:pt x="595732" y="517433"/>
                </a:lnTo>
                <a:close/>
              </a:path>
              <a:path w="929004" h="572135">
                <a:moveTo>
                  <a:pt x="232509" y="50174"/>
                </a:moveTo>
                <a:lnTo>
                  <a:pt x="163806" y="62577"/>
                </a:lnTo>
                <a:lnTo>
                  <a:pt x="127082" y="84192"/>
                </a:lnTo>
                <a:lnTo>
                  <a:pt x="100174" y="113816"/>
                </a:lnTo>
                <a:lnTo>
                  <a:pt x="85121" y="149207"/>
                </a:lnTo>
                <a:lnTo>
                  <a:pt x="83968" y="188122"/>
                </a:lnTo>
                <a:lnTo>
                  <a:pt x="83206" y="189900"/>
                </a:lnTo>
                <a:lnTo>
                  <a:pt x="42122" y="201997"/>
                </a:lnTo>
                <a:lnTo>
                  <a:pt x="12086" y="228381"/>
                </a:lnTo>
                <a:lnTo>
                  <a:pt x="0" y="257905"/>
                </a:lnTo>
                <a:lnTo>
                  <a:pt x="2260" y="287976"/>
                </a:lnTo>
                <a:lnTo>
                  <a:pt x="17783" y="315142"/>
                </a:lnTo>
                <a:lnTo>
                  <a:pt x="45487" y="335950"/>
                </a:lnTo>
                <a:lnTo>
                  <a:pt x="33244" y="349644"/>
                </a:lnTo>
                <a:lnTo>
                  <a:pt x="24882" y="365017"/>
                </a:lnTo>
                <a:lnTo>
                  <a:pt x="20663" y="381509"/>
                </a:lnTo>
                <a:lnTo>
                  <a:pt x="20849" y="398561"/>
                </a:lnTo>
                <a:lnTo>
                  <a:pt x="32388" y="428156"/>
                </a:lnTo>
                <a:lnTo>
                  <a:pt x="55822" y="450917"/>
                </a:lnTo>
                <a:lnTo>
                  <a:pt x="87804" y="464677"/>
                </a:lnTo>
                <a:lnTo>
                  <a:pt x="124989" y="467268"/>
                </a:lnTo>
                <a:lnTo>
                  <a:pt x="125497" y="468030"/>
                </a:lnTo>
                <a:lnTo>
                  <a:pt x="126132" y="468919"/>
                </a:lnTo>
                <a:lnTo>
                  <a:pt x="126640" y="469808"/>
                </a:lnTo>
                <a:lnTo>
                  <a:pt x="160993" y="503888"/>
                </a:lnTo>
                <a:lnTo>
                  <a:pt x="204716" y="526495"/>
                </a:lnTo>
                <a:lnTo>
                  <a:pt x="254071" y="536825"/>
                </a:lnTo>
                <a:lnTo>
                  <a:pt x="305322" y="534072"/>
                </a:lnTo>
                <a:lnTo>
                  <a:pt x="354732" y="517433"/>
                </a:lnTo>
                <a:lnTo>
                  <a:pt x="595732" y="517433"/>
                </a:lnTo>
                <a:lnTo>
                  <a:pt x="614574" y="485048"/>
                </a:lnTo>
                <a:lnTo>
                  <a:pt x="742295" y="485048"/>
                </a:lnTo>
                <a:lnTo>
                  <a:pt x="767784" y="470935"/>
                </a:lnTo>
                <a:lnTo>
                  <a:pt x="794789" y="438021"/>
                </a:lnTo>
                <a:lnTo>
                  <a:pt x="804947" y="397545"/>
                </a:lnTo>
                <a:lnTo>
                  <a:pt x="823247" y="394366"/>
                </a:lnTo>
                <a:lnTo>
                  <a:pt x="873146" y="373542"/>
                </a:lnTo>
                <a:lnTo>
                  <a:pt x="911177" y="337026"/>
                </a:lnTo>
                <a:lnTo>
                  <a:pt x="928883" y="292675"/>
                </a:lnTo>
                <a:lnTo>
                  <a:pt x="925421" y="245991"/>
                </a:lnTo>
                <a:lnTo>
                  <a:pt x="899943" y="202473"/>
                </a:lnTo>
                <a:lnTo>
                  <a:pt x="901975" y="198409"/>
                </a:lnTo>
                <a:lnTo>
                  <a:pt x="903753" y="194218"/>
                </a:lnTo>
                <a:lnTo>
                  <a:pt x="905150" y="189900"/>
                </a:lnTo>
                <a:lnTo>
                  <a:pt x="908178" y="151764"/>
                </a:lnTo>
                <a:lnTo>
                  <a:pt x="894038" y="116843"/>
                </a:lnTo>
                <a:lnTo>
                  <a:pt x="865324" y="88923"/>
                </a:lnTo>
                <a:lnTo>
                  <a:pt x="824632" y="71790"/>
                </a:lnTo>
                <a:lnTo>
                  <a:pt x="823022" y="66837"/>
                </a:lnTo>
                <a:lnTo>
                  <a:pt x="301392" y="66837"/>
                </a:lnTo>
                <a:lnTo>
                  <a:pt x="279542" y="58092"/>
                </a:lnTo>
                <a:lnTo>
                  <a:pt x="256418" y="52502"/>
                </a:lnTo>
                <a:lnTo>
                  <a:pt x="232509" y="50174"/>
                </a:lnTo>
                <a:close/>
              </a:path>
              <a:path w="929004" h="572135">
                <a:moveTo>
                  <a:pt x="742295" y="485048"/>
                </a:moveTo>
                <a:lnTo>
                  <a:pt x="614574" y="485048"/>
                </a:lnTo>
                <a:lnTo>
                  <a:pt x="629679" y="491777"/>
                </a:lnTo>
                <a:lnTo>
                  <a:pt x="645689" y="496685"/>
                </a:lnTo>
                <a:lnTo>
                  <a:pt x="662366" y="499711"/>
                </a:lnTo>
                <a:lnTo>
                  <a:pt x="679471" y="500796"/>
                </a:lnTo>
                <a:lnTo>
                  <a:pt x="727991" y="492968"/>
                </a:lnTo>
                <a:lnTo>
                  <a:pt x="742295" y="485048"/>
                </a:lnTo>
                <a:close/>
              </a:path>
              <a:path w="929004" h="572135">
                <a:moveTo>
                  <a:pt x="412888" y="16099"/>
                </a:moveTo>
                <a:lnTo>
                  <a:pt x="369131" y="19990"/>
                </a:lnTo>
                <a:lnTo>
                  <a:pt x="330303" y="37336"/>
                </a:lnTo>
                <a:lnTo>
                  <a:pt x="301392" y="66837"/>
                </a:lnTo>
                <a:lnTo>
                  <a:pt x="823022" y="66837"/>
                </a:lnTo>
                <a:lnTo>
                  <a:pt x="819902" y="57241"/>
                </a:lnTo>
                <a:lnTo>
                  <a:pt x="812313" y="43691"/>
                </a:lnTo>
                <a:lnTo>
                  <a:pt x="812127" y="43469"/>
                </a:lnTo>
                <a:lnTo>
                  <a:pt x="483256" y="43469"/>
                </a:lnTo>
                <a:lnTo>
                  <a:pt x="477142" y="38729"/>
                </a:lnTo>
                <a:lnTo>
                  <a:pt x="470636" y="34405"/>
                </a:lnTo>
                <a:lnTo>
                  <a:pt x="463772" y="30485"/>
                </a:lnTo>
                <a:lnTo>
                  <a:pt x="456586" y="26959"/>
                </a:lnTo>
                <a:lnTo>
                  <a:pt x="412888" y="16099"/>
                </a:lnTo>
                <a:close/>
              </a:path>
              <a:path w="929004" h="572135">
                <a:moveTo>
                  <a:pt x="573250" y="0"/>
                </a:moveTo>
                <a:lnTo>
                  <a:pt x="537533" y="3909"/>
                </a:lnTo>
                <a:lnTo>
                  <a:pt x="506174" y="18772"/>
                </a:lnTo>
                <a:lnTo>
                  <a:pt x="483256" y="43469"/>
                </a:lnTo>
                <a:lnTo>
                  <a:pt x="812127" y="43469"/>
                </a:lnTo>
                <a:lnTo>
                  <a:pt x="802058" y="31428"/>
                </a:lnTo>
                <a:lnTo>
                  <a:pt x="801274" y="30769"/>
                </a:lnTo>
                <a:lnTo>
                  <a:pt x="642006" y="30769"/>
                </a:lnTo>
                <a:lnTo>
                  <a:pt x="634994" y="23969"/>
                </a:lnTo>
                <a:lnTo>
                  <a:pt x="627147" y="17895"/>
                </a:lnTo>
                <a:lnTo>
                  <a:pt x="618539" y="12606"/>
                </a:lnTo>
                <a:lnTo>
                  <a:pt x="609240" y="8163"/>
                </a:lnTo>
                <a:lnTo>
                  <a:pt x="573250" y="0"/>
                </a:lnTo>
                <a:close/>
              </a:path>
              <a:path w="929004" h="572135">
                <a:moveTo>
                  <a:pt x="713142" y="273"/>
                </a:moveTo>
                <a:lnTo>
                  <a:pt x="674580" y="9324"/>
                </a:lnTo>
                <a:lnTo>
                  <a:pt x="642006" y="30769"/>
                </a:lnTo>
                <a:lnTo>
                  <a:pt x="801274" y="30769"/>
                </a:lnTo>
                <a:lnTo>
                  <a:pt x="789326" y="20736"/>
                </a:lnTo>
                <a:lnTo>
                  <a:pt x="752967" y="3962"/>
                </a:lnTo>
                <a:lnTo>
                  <a:pt x="713142" y="273"/>
                </a:lnTo>
                <a:close/>
              </a:path>
            </a:pathLst>
          </a:custGeom>
          <a:solidFill>
            <a:srgbClr val="7B7B7B"/>
          </a:solidFill>
        </p:spPr>
        <p:txBody>
          <a:bodyPr wrap="square" lIns="0" tIns="0" rIns="0" bIns="0" rtlCol="0"/>
          <a:lstStyle/>
          <a:p>
            <a:endParaRPr/>
          </a:p>
        </p:txBody>
      </p:sp>
      <p:sp>
        <p:nvSpPr>
          <p:cNvPr id="19" name="object 19"/>
          <p:cNvSpPr txBox="1"/>
          <p:nvPr/>
        </p:nvSpPr>
        <p:spPr>
          <a:xfrm>
            <a:off x="4439158" y="949705"/>
            <a:ext cx="414020" cy="386715"/>
          </a:xfrm>
          <a:prstGeom prst="rect">
            <a:avLst/>
          </a:prstGeom>
        </p:spPr>
        <p:txBody>
          <a:bodyPr vert="horz" wrap="square" lIns="0" tIns="0" rIns="0" bIns="0" rtlCol="0">
            <a:spAutoFit/>
          </a:bodyPr>
          <a:lstStyle/>
          <a:p>
            <a:pPr algn="ctr">
              <a:lnSpc>
                <a:spcPct val="100000"/>
              </a:lnSpc>
            </a:pPr>
            <a:r>
              <a:rPr sz="1200" dirty="0">
                <a:solidFill>
                  <a:srgbClr val="FFFFFF"/>
                </a:solidFill>
                <a:latin typeface="Calibri"/>
                <a:cs typeface="Calibri"/>
              </a:rPr>
              <a:t>ISO</a:t>
            </a:r>
            <a:endParaRPr sz="1200">
              <a:latin typeface="Calibri"/>
              <a:cs typeface="Calibri"/>
            </a:endParaRPr>
          </a:p>
          <a:p>
            <a:pPr algn="ctr">
              <a:lnSpc>
                <a:spcPct val="100000"/>
              </a:lnSpc>
            </a:pPr>
            <a:r>
              <a:rPr sz="1200" dirty="0">
                <a:solidFill>
                  <a:srgbClr val="FFFFFF"/>
                </a:solidFill>
                <a:latin typeface="Calibri"/>
                <a:cs typeface="Calibri"/>
              </a:rPr>
              <a:t>28000</a:t>
            </a:r>
            <a:endParaRPr sz="1200">
              <a:latin typeface="Calibri"/>
              <a:cs typeface="Calibri"/>
            </a:endParaRPr>
          </a:p>
        </p:txBody>
      </p:sp>
      <p:sp>
        <p:nvSpPr>
          <p:cNvPr id="20" name="object 20"/>
          <p:cNvSpPr/>
          <p:nvPr/>
        </p:nvSpPr>
        <p:spPr>
          <a:xfrm>
            <a:off x="5617495" y="1874992"/>
            <a:ext cx="927735" cy="572135"/>
          </a:xfrm>
          <a:custGeom>
            <a:avLst/>
            <a:gdLst/>
            <a:ahLst/>
            <a:cxnLst/>
            <a:rect l="l" t="t" r="r" b="b"/>
            <a:pathLst>
              <a:path w="927734" h="572135">
                <a:moveTo>
                  <a:pt x="594677" y="517433"/>
                </a:moveTo>
                <a:lnTo>
                  <a:pt x="354044" y="517433"/>
                </a:lnTo>
                <a:lnTo>
                  <a:pt x="369667" y="533842"/>
                </a:lnTo>
                <a:lnTo>
                  <a:pt x="388254" y="547643"/>
                </a:lnTo>
                <a:lnTo>
                  <a:pt x="409390" y="558563"/>
                </a:lnTo>
                <a:lnTo>
                  <a:pt x="432657" y="566328"/>
                </a:lnTo>
                <a:lnTo>
                  <a:pt x="478641" y="571567"/>
                </a:lnTo>
                <a:lnTo>
                  <a:pt x="522705" y="564711"/>
                </a:lnTo>
                <a:lnTo>
                  <a:pt x="561861" y="547108"/>
                </a:lnTo>
                <a:lnTo>
                  <a:pt x="593124" y="520104"/>
                </a:lnTo>
                <a:lnTo>
                  <a:pt x="594677" y="517433"/>
                </a:lnTo>
                <a:close/>
              </a:path>
              <a:path w="927734" h="572135">
                <a:moveTo>
                  <a:pt x="232126" y="50174"/>
                </a:moveTo>
                <a:lnTo>
                  <a:pt x="163560" y="62577"/>
                </a:lnTo>
                <a:lnTo>
                  <a:pt x="126874" y="84192"/>
                </a:lnTo>
                <a:lnTo>
                  <a:pt x="99985" y="113816"/>
                </a:lnTo>
                <a:lnTo>
                  <a:pt x="84940" y="149207"/>
                </a:lnTo>
                <a:lnTo>
                  <a:pt x="83788" y="188122"/>
                </a:lnTo>
                <a:lnTo>
                  <a:pt x="83026" y="189900"/>
                </a:lnTo>
                <a:lnTo>
                  <a:pt x="42052" y="201997"/>
                </a:lnTo>
                <a:lnTo>
                  <a:pt x="12033" y="228381"/>
                </a:lnTo>
                <a:lnTo>
                  <a:pt x="0" y="257905"/>
                </a:lnTo>
                <a:lnTo>
                  <a:pt x="2254" y="287976"/>
                </a:lnTo>
                <a:lnTo>
                  <a:pt x="17748" y="315142"/>
                </a:lnTo>
                <a:lnTo>
                  <a:pt x="45434" y="335950"/>
                </a:lnTo>
                <a:lnTo>
                  <a:pt x="33135" y="349644"/>
                </a:lnTo>
                <a:lnTo>
                  <a:pt x="24764" y="365017"/>
                </a:lnTo>
                <a:lnTo>
                  <a:pt x="20538" y="381509"/>
                </a:lnTo>
                <a:lnTo>
                  <a:pt x="20669" y="398561"/>
                </a:lnTo>
                <a:lnTo>
                  <a:pt x="32259" y="428156"/>
                </a:lnTo>
                <a:lnTo>
                  <a:pt x="55673" y="450917"/>
                </a:lnTo>
                <a:lnTo>
                  <a:pt x="87588" y="464677"/>
                </a:lnTo>
                <a:lnTo>
                  <a:pt x="124682" y="467268"/>
                </a:lnTo>
                <a:lnTo>
                  <a:pt x="125317" y="468030"/>
                </a:lnTo>
                <a:lnTo>
                  <a:pt x="160687" y="503888"/>
                </a:lnTo>
                <a:lnTo>
                  <a:pt x="204320" y="526495"/>
                </a:lnTo>
                <a:lnTo>
                  <a:pt x="253598" y="536825"/>
                </a:lnTo>
                <a:lnTo>
                  <a:pt x="304760" y="534072"/>
                </a:lnTo>
                <a:lnTo>
                  <a:pt x="354044" y="517433"/>
                </a:lnTo>
                <a:lnTo>
                  <a:pt x="594677" y="517433"/>
                </a:lnTo>
                <a:lnTo>
                  <a:pt x="613505" y="485048"/>
                </a:lnTo>
                <a:lnTo>
                  <a:pt x="741034" y="485048"/>
                </a:lnTo>
                <a:lnTo>
                  <a:pt x="766476" y="470935"/>
                </a:lnTo>
                <a:lnTo>
                  <a:pt x="793432" y="438021"/>
                </a:lnTo>
                <a:lnTo>
                  <a:pt x="803624" y="397545"/>
                </a:lnTo>
                <a:lnTo>
                  <a:pt x="821902" y="394366"/>
                </a:lnTo>
                <a:lnTo>
                  <a:pt x="871569" y="373542"/>
                </a:lnTo>
                <a:lnTo>
                  <a:pt x="909546" y="337026"/>
                </a:lnTo>
                <a:lnTo>
                  <a:pt x="927258" y="292675"/>
                </a:lnTo>
                <a:lnTo>
                  <a:pt x="923825" y="245991"/>
                </a:lnTo>
                <a:lnTo>
                  <a:pt x="898366" y="202473"/>
                </a:lnTo>
                <a:lnTo>
                  <a:pt x="900525" y="198409"/>
                </a:lnTo>
                <a:lnTo>
                  <a:pt x="902303" y="194218"/>
                </a:lnTo>
                <a:lnTo>
                  <a:pt x="903700" y="189900"/>
                </a:lnTo>
                <a:lnTo>
                  <a:pt x="906674" y="151765"/>
                </a:lnTo>
                <a:lnTo>
                  <a:pt x="892540" y="116843"/>
                </a:lnTo>
                <a:lnTo>
                  <a:pt x="863855" y="88923"/>
                </a:lnTo>
                <a:lnTo>
                  <a:pt x="823182" y="71790"/>
                </a:lnTo>
                <a:lnTo>
                  <a:pt x="821572" y="66837"/>
                </a:lnTo>
                <a:lnTo>
                  <a:pt x="300831" y="66837"/>
                </a:lnTo>
                <a:lnTo>
                  <a:pt x="279056" y="58092"/>
                </a:lnTo>
                <a:lnTo>
                  <a:pt x="255984" y="52502"/>
                </a:lnTo>
                <a:lnTo>
                  <a:pt x="232126" y="50174"/>
                </a:lnTo>
                <a:close/>
              </a:path>
              <a:path w="927734" h="572135">
                <a:moveTo>
                  <a:pt x="741034" y="485048"/>
                </a:moveTo>
                <a:lnTo>
                  <a:pt x="613505" y="485048"/>
                </a:lnTo>
                <a:lnTo>
                  <a:pt x="628608" y="491777"/>
                </a:lnTo>
                <a:lnTo>
                  <a:pt x="644604" y="496685"/>
                </a:lnTo>
                <a:lnTo>
                  <a:pt x="661243" y="499711"/>
                </a:lnTo>
                <a:lnTo>
                  <a:pt x="678275" y="500796"/>
                </a:lnTo>
                <a:lnTo>
                  <a:pt x="726757" y="492968"/>
                </a:lnTo>
                <a:lnTo>
                  <a:pt x="741034" y="485048"/>
                </a:lnTo>
                <a:close/>
              </a:path>
              <a:path w="927734" h="572135">
                <a:moveTo>
                  <a:pt x="412166" y="16099"/>
                </a:moveTo>
                <a:lnTo>
                  <a:pt x="368490" y="19990"/>
                </a:lnTo>
                <a:lnTo>
                  <a:pt x="329719" y="37336"/>
                </a:lnTo>
                <a:lnTo>
                  <a:pt x="300831" y="66837"/>
                </a:lnTo>
                <a:lnTo>
                  <a:pt x="821572" y="66837"/>
                </a:lnTo>
                <a:lnTo>
                  <a:pt x="818453" y="57241"/>
                </a:lnTo>
                <a:lnTo>
                  <a:pt x="810879" y="43691"/>
                </a:lnTo>
                <a:lnTo>
                  <a:pt x="810693" y="43469"/>
                </a:lnTo>
                <a:lnTo>
                  <a:pt x="482441" y="43469"/>
                </a:lnTo>
                <a:lnTo>
                  <a:pt x="476327" y="38729"/>
                </a:lnTo>
                <a:lnTo>
                  <a:pt x="469820" y="34405"/>
                </a:lnTo>
                <a:lnTo>
                  <a:pt x="462956" y="30485"/>
                </a:lnTo>
                <a:lnTo>
                  <a:pt x="455771" y="26959"/>
                </a:lnTo>
                <a:lnTo>
                  <a:pt x="412166" y="16099"/>
                </a:lnTo>
                <a:close/>
              </a:path>
              <a:path w="927734" h="572135">
                <a:moveTo>
                  <a:pt x="572220" y="0"/>
                </a:moveTo>
                <a:lnTo>
                  <a:pt x="536590" y="3909"/>
                </a:lnTo>
                <a:lnTo>
                  <a:pt x="505319" y="18772"/>
                </a:lnTo>
                <a:lnTo>
                  <a:pt x="482441" y="43469"/>
                </a:lnTo>
                <a:lnTo>
                  <a:pt x="810693" y="43469"/>
                </a:lnTo>
                <a:lnTo>
                  <a:pt x="800661" y="31428"/>
                </a:lnTo>
                <a:lnTo>
                  <a:pt x="799881" y="30769"/>
                </a:lnTo>
                <a:lnTo>
                  <a:pt x="640937" y="30769"/>
                </a:lnTo>
                <a:lnTo>
                  <a:pt x="633924" y="23969"/>
                </a:lnTo>
                <a:lnTo>
                  <a:pt x="626078" y="17895"/>
                </a:lnTo>
                <a:lnTo>
                  <a:pt x="617470" y="12606"/>
                </a:lnTo>
                <a:lnTo>
                  <a:pt x="608171" y="8163"/>
                </a:lnTo>
                <a:lnTo>
                  <a:pt x="572220" y="0"/>
                </a:lnTo>
                <a:close/>
              </a:path>
              <a:path w="927734" h="572135">
                <a:moveTo>
                  <a:pt x="711946" y="273"/>
                </a:moveTo>
                <a:lnTo>
                  <a:pt x="673435" y="9324"/>
                </a:lnTo>
                <a:lnTo>
                  <a:pt x="640937" y="30769"/>
                </a:lnTo>
                <a:lnTo>
                  <a:pt x="799881" y="30769"/>
                </a:lnTo>
                <a:lnTo>
                  <a:pt x="788003" y="20736"/>
                </a:lnTo>
                <a:lnTo>
                  <a:pt x="751718" y="3962"/>
                </a:lnTo>
                <a:lnTo>
                  <a:pt x="711946" y="273"/>
                </a:lnTo>
                <a:close/>
              </a:path>
            </a:pathLst>
          </a:custGeom>
          <a:solidFill>
            <a:srgbClr val="A62F76"/>
          </a:solidFill>
        </p:spPr>
        <p:txBody>
          <a:bodyPr wrap="square" lIns="0" tIns="0" rIns="0" bIns="0" rtlCol="0"/>
          <a:lstStyle/>
          <a:p>
            <a:endParaRPr/>
          </a:p>
        </p:txBody>
      </p:sp>
      <p:sp>
        <p:nvSpPr>
          <p:cNvPr id="21" name="object 21"/>
          <p:cNvSpPr txBox="1"/>
          <p:nvPr/>
        </p:nvSpPr>
        <p:spPr>
          <a:xfrm>
            <a:off x="5880861" y="1954403"/>
            <a:ext cx="336550" cy="386715"/>
          </a:xfrm>
          <a:prstGeom prst="rect">
            <a:avLst/>
          </a:prstGeom>
        </p:spPr>
        <p:txBody>
          <a:bodyPr vert="horz" wrap="square" lIns="0" tIns="0" rIns="0" bIns="0" rtlCol="0">
            <a:spAutoFit/>
          </a:bodyPr>
          <a:lstStyle/>
          <a:p>
            <a:pPr marL="12700" marR="5080" indent="51435">
              <a:lnSpc>
                <a:spcPct val="100000"/>
              </a:lnSpc>
            </a:pPr>
            <a:r>
              <a:rPr sz="1200" dirty="0">
                <a:solidFill>
                  <a:srgbClr val="FFFFFF"/>
                </a:solidFill>
                <a:latin typeface="Calibri"/>
                <a:cs typeface="Calibri"/>
              </a:rPr>
              <a:t>ISO  9001</a:t>
            </a:r>
            <a:endParaRPr sz="1200">
              <a:latin typeface="Calibri"/>
              <a:cs typeface="Calibri"/>
            </a:endParaRPr>
          </a:p>
        </p:txBody>
      </p:sp>
      <p:sp>
        <p:nvSpPr>
          <p:cNvPr id="22" name="object 22"/>
          <p:cNvSpPr/>
          <p:nvPr/>
        </p:nvSpPr>
        <p:spPr>
          <a:xfrm>
            <a:off x="5445218" y="2575782"/>
            <a:ext cx="912494" cy="499745"/>
          </a:xfrm>
          <a:custGeom>
            <a:avLst/>
            <a:gdLst/>
            <a:ahLst/>
            <a:cxnLst/>
            <a:rect l="l" t="t" r="r" b="b"/>
            <a:pathLst>
              <a:path w="912495" h="499744">
                <a:moveTo>
                  <a:pt x="583083" y="452532"/>
                </a:moveTo>
                <a:lnTo>
                  <a:pt x="348267" y="452532"/>
                </a:lnTo>
                <a:lnTo>
                  <a:pt x="363674" y="466899"/>
                </a:lnTo>
                <a:lnTo>
                  <a:pt x="381986" y="478980"/>
                </a:lnTo>
                <a:lnTo>
                  <a:pt x="402774" y="488537"/>
                </a:lnTo>
                <a:lnTo>
                  <a:pt x="425610" y="495331"/>
                </a:lnTo>
                <a:lnTo>
                  <a:pt x="481966" y="499381"/>
                </a:lnTo>
                <a:lnTo>
                  <a:pt x="534227" y="487346"/>
                </a:lnTo>
                <a:lnTo>
                  <a:pt x="576629" y="461523"/>
                </a:lnTo>
                <a:lnTo>
                  <a:pt x="583083" y="452532"/>
                </a:lnTo>
                <a:close/>
              </a:path>
              <a:path w="912495" h="499744">
                <a:moveTo>
                  <a:pt x="228363" y="43896"/>
                </a:moveTo>
                <a:lnTo>
                  <a:pt x="151090" y="58697"/>
                </a:lnTo>
                <a:lnTo>
                  <a:pt x="110253" y="85820"/>
                </a:lnTo>
                <a:lnTo>
                  <a:pt x="86062" y="122372"/>
                </a:lnTo>
                <a:lnTo>
                  <a:pt x="82456" y="164496"/>
                </a:lnTo>
                <a:lnTo>
                  <a:pt x="81694" y="166147"/>
                </a:lnTo>
                <a:lnTo>
                  <a:pt x="41435" y="176688"/>
                </a:lnTo>
                <a:lnTo>
                  <a:pt x="0" y="225633"/>
                </a:lnTo>
                <a:lnTo>
                  <a:pt x="2240" y="251952"/>
                </a:lnTo>
                <a:lnTo>
                  <a:pt x="17506" y="275722"/>
                </a:lnTo>
                <a:lnTo>
                  <a:pt x="44737" y="293909"/>
                </a:lnTo>
                <a:lnTo>
                  <a:pt x="32678" y="305855"/>
                </a:lnTo>
                <a:lnTo>
                  <a:pt x="24465" y="319277"/>
                </a:lnTo>
                <a:lnTo>
                  <a:pt x="20323" y="333700"/>
                </a:lnTo>
                <a:lnTo>
                  <a:pt x="20480" y="348646"/>
                </a:lnTo>
                <a:lnTo>
                  <a:pt x="31865" y="374499"/>
                </a:lnTo>
                <a:lnTo>
                  <a:pt x="54881" y="394398"/>
                </a:lnTo>
                <a:lnTo>
                  <a:pt x="86256" y="406439"/>
                </a:lnTo>
                <a:lnTo>
                  <a:pt x="122715" y="408717"/>
                </a:lnTo>
                <a:lnTo>
                  <a:pt x="123223" y="409479"/>
                </a:lnTo>
                <a:lnTo>
                  <a:pt x="123858" y="410114"/>
                </a:lnTo>
                <a:lnTo>
                  <a:pt x="124366" y="410876"/>
                </a:lnTo>
                <a:lnTo>
                  <a:pt x="158088" y="440739"/>
                </a:lnTo>
                <a:lnTo>
                  <a:pt x="201021" y="460524"/>
                </a:lnTo>
                <a:lnTo>
                  <a:pt x="249484" y="469544"/>
                </a:lnTo>
                <a:lnTo>
                  <a:pt x="299793" y="467110"/>
                </a:lnTo>
                <a:lnTo>
                  <a:pt x="348267" y="452532"/>
                </a:lnTo>
                <a:lnTo>
                  <a:pt x="583083" y="452532"/>
                </a:lnTo>
                <a:lnTo>
                  <a:pt x="603410" y="424211"/>
                </a:lnTo>
                <a:lnTo>
                  <a:pt x="728974" y="424211"/>
                </a:lnTo>
                <a:lnTo>
                  <a:pt x="753921" y="411908"/>
                </a:lnTo>
                <a:lnTo>
                  <a:pt x="780446" y="383137"/>
                </a:lnTo>
                <a:lnTo>
                  <a:pt x="790481" y="347757"/>
                </a:lnTo>
                <a:lnTo>
                  <a:pt x="808476" y="344910"/>
                </a:lnTo>
                <a:lnTo>
                  <a:pt x="857410" y="326675"/>
                </a:lnTo>
                <a:lnTo>
                  <a:pt x="894754" y="294765"/>
                </a:lnTo>
                <a:lnTo>
                  <a:pt x="912131" y="255984"/>
                </a:lnTo>
                <a:lnTo>
                  <a:pt x="908720" y="215179"/>
                </a:lnTo>
                <a:lnTo>
                  <a:pt x="883699" y="177196"/>
                </a:lnTo>
                <a:lnTo>
                  <a:pt x="885731" y="173513"/>
                </a:lnTo>
                <a:lnTo>
                  <a:pt x="887509" y="169830"/>
                </a:lnTo>
                <a:lnTo>
                  <a:pt x="888906" y="166147"/>
                </a:lnTo>
                <a:lnTo>
                  <a:pt x="891903" y="132742"/>
                </a:lnTo>
                <a:lnTo>
                  <a:pt x="878016" y="102171"/>
                </a:lnTo>
                <a:lnTo>
                  <a:pt x="849794" y="77743"/>
                </a:lnTo>
                <a:lnTo>
                  <a:pt x="809785" y="62769"/>
                </a:lnTo>
                <a:lnTo>
                  <a:pt x="808195" y="58451"/>
                </a:lnTo>
                <a:lnTo>
                  <a:pt x="295943" y="58451"/>
                </a:lnTo>
                <a:lnTo>
                  <a:pt x="274496" y="50774"/>
                </a:lnTo>
                <a:lnTo>
                  <a:pt x="251811" y="45894"/>
                </a:lnTo>
                <a:lnTo>
                  <a:pt x="228363" y="43896"/>
                </a:lnTo>
                <a:close/>
              </a:path>
              <a:path w="912495" h="499744">
                <a:moveTo>
                  <a:pt x="728974" y="424211"/>
                </a:moveTo>
                <a:lnTo>
                  <a:pt x="603410" y="424211"/>
                </a:lnTo>
                <a:lnTo>
                  <a:pt x="618301" y="430107"/>
                </a:lnTo>
                <a:lnTo>
                  <a:pt x="634049" y="434419"/>
                </a:lnTo>
                <a:lnTo>
                  <a:pt x="650416" y="437088"/>
                </a:lnTo>
                <a:lnTo>
                  <a:pt x="667164" y="438054"/>
                </a:lnTo>
                <a:lnTo>
                  <a:pt x="714847" y="431178"/>
                </a:lnTo>
                <a:lnTo>
                  <a:pt x="728974" y="424211"/>
                </a:lnTo>
                <a:close/>
              </a:path>
              <a:path w="912495" h="499744">
                <a:moveTo>
                  <a:pt x="405439" y="14106"/>
                </a:moveTo>
                <a:lnTo>
                  <a:pt x="362475" y="17478"/>
                </a:lnTo>
                <a:lnTo>
                  <a:pt x="324346" y="32637"/>
                </a:lnTo>
                <a:lnTo>
                  <a:pt x="295943" y="58451"/>
                </a:lnTo>
                <a:lnTo>
                  <a:pt x="808195" y="58451"/>
                </a:lnTo>
                <a:lnTo>
                  <a:pt x="805100" y="50051"/>
                </a:lnTo>
                <a:lnTo>
                  <a:pt x="797641" y="38179"/>
                </a:lnTo>
                <a:lnTo>
                  <a:pt x="797478" y="38004"/>
                </a:lnTo>
                <a:lnTo>
                  <a:pt x="474505" y="38004"/>
                </a:lnTo>
                <a:lnTo>
                  <a:pt x="468506" y="33887"/>
                </a:lnTo>
                <a:lnTo>
                  <a:pt x="462139" y="30114"/>
                </a:lnTo>
                <a:lnTo>
                  <a:pt x="455414" y="26699"/>
                </a:lnTo>
                <a:lnTo>
                  <a:pt x="448343" y="23653"/>
                </a:lnTo>
                <a:lnTo>
                  <a:pt x="405439" y="14106"/>
                </a:lnTo>
                <a:close/>
              </a:path>
              <a:path w="912495" h="499744">
                <a:moveTo>
                  <a:pt x="562945" y="0"/>
                </a:moveTo>
                <a:lnTo>
                  <a:pt x="527845" y="3428"/>
                </a:lnTo>
                <a:lnTo>
                  <a:pt x="497032" y="16430"/>
                </a:lnTo>
                <a:lnTo>
                  <a:pt x="474505" y="38004"/>
                </a:lnTo>
                <a:lnTo>
                  <a:pt x="797478" y="38004"/>
                </a:lnTo>
                <a:lnTo>
                  <a:pt x="787586" y="27426"/>
                </a:lnTo>
                <a:lnTo>
                  <a:pt x="786959" y="26955"/>
                </a:lnTo>
                <a:lnTo>
                  <a:pt x="630461" y="26955"/>
                </a:lnTo>
                <a:lnTo>
                  <a:pt x="623619" y="20984"/>
                </a:lnTo>
                <a:lnTo>
                  <a:pt x="615920" y="15668"/>
                </a:lnTo>
                <a:lnTo>
                  <a:pt x="607458" y="11043"/>
                </a:lnTo>
                <a:lnTo>
                  <a:pt x="598330" y="7143"/>
                </a:lnTo>
                <a:lnTo>
                  <a:pt x="562945" y="0"/>
                </a:lnTo>
                <a:close/>
              </a:path>
              <a:path w="912495" h="499744">
                <a:moveTo>
                  <a:pt x="700264" y="269"/>
                </a:moveTo>
                <a:lnTo>
                  <a:pt x="662404" y="8189"/>
                </a:lnTo>
                <a:lnTo>
                  <a:pt x="630461" y="26955"/>
                </a:lnTo>
                <a:lnTo>
                  <a:pt x="786959" y="26955"/>
                </a:lnTo>
                <a:lnTo>
                  <a:pt x="775114" y="18065"/>
                </a:lnTo>
                <a:lnTo>
                  <a:pt x="739386" y="3470"/>
                </a:lnTo>
                <a:lnTo>
                  <a:pt x="700264" y="269"/>
                </a:lnTo>
                <a:close/>
              </a:path>
            </a:pathLst>
          </a:custGeom>
          <a:solidFill>
            <a:srgbClr val="7B7B7B"/>
          </a:solidFill>
        </p:spPr>
        <p:txBody>
          <a:bodyPr wrap="square" lIns="0" tIns="0" rIns="0" bIns="0" rtlCol="0"/>
          <a:lstStyle/>
          <a:p>
            <a:endParaRPr/>
          </a:p>
        </p:txBody>
      </p:sp>
      <p:sp>
        <p:nvSpPr>
          <p:cNvPr id="23" name="object 23"/>
          <p:cNvSpPr txBox="1"/>
          <p:nvPr/>
        </p:nvSpPr>
        <p:spPr>
          <a:xfrm>
            <a:off x="5663565" y="2621279"/>
            <a:ext cx="414020" cy="386715"/>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22000</a:t>
            </a:r>
            <a:endParaRPr sz="1200">
              <a:latin typeface="Calibri"/>
              <a:cs typeface="Calibri"/>
            </a:endParaRPr>
          </a:p>
        </p:txBody>
      </p:sp>
      <p:sp>
        <p:nvSpPr>
          <p:cNvPr id="24" name="object 24"/>
          <p:cNvSpPr/>
          <p:nvPr/>
        </p:nvSpPr>
        <p:spPr>
          <a:xfrm>
            <a:off x="4091971" y="3490432"/>
            <a:ext cx="927735" cy="572135"/>
          </a:xfrm>
          <a:custGeom>
            <a:avLst/>
            <a:gdLst/>
            <a:ahLst/>
            <a:cxnLst/>
            <a:rect l="l" t="t" r="r" b="b"/>
            <a:pathLst>
              <a:path w="927735" h="572135">
                <a:moveTo>
                  <a:pt x="594677" y="517433"/>
                </a:moveTo>
                <a:lnTo>
                  <a:pt x="354044" y="517433"/>
                </a:lnTo>
                <a:lnTo>
                  <a:pt x="369667" y="533842"/>
                </a:lnTo>
                <a:lnTo>
                  <a:pt x="388254" y="547643"/>
                </a:lnTo>
                <a:lnTo>
                  <a:pt x="409390" y="558563"/>
                </a:lnTo>
                <a:lnTo>
                  <a:pt x="432657" y="566328"/>
                </a:lnTo>
                <a:lnTo>
                  <a:pt x="478641" y="571567"/>
                </a:lnTo>
                <a:lnTo>
                  <a:pt x="522705" y="564711"/>
                </a:lnTo>
                <a:lnTo>
                  <a:pt x="561861" y="547108"/>
                </a:lnTo>
                <a:lnTo>
                  <a:pt x="593124" y="520104"/>
                </a:lnTo>
                <a:lnTo>
                  <a:pt x="594677" y="517433"/>
                </a:lnTo>
                <a:close/>
              </a:path>
              <a:path w="927735" h="572135">
                <a:moveTo>
                  <a:pt x="232126" y="50174"/>
                </a:moveTo>
                <a:lnTo>
                  <a:pt x="163560" y="62577"/>
                </a:lnTo>
                <a:lnTo>
                  <a:pt x="126874" y="84192"/>
                </a:lnTo>
                <a:lnTo>
                  <a:pt x="99985" y="113816"/>
                </a:lnTo>
                <a:lnTo>
                  <a:pt x="84940" y="149207"/>
                </a:lnTo>
                <a:lnTo>
                  <a:pt x="83788" y="188122"/>
                </a:lnTo>
                <a:lnTo>
                  <a:pt x="83026" y="189900"/>
                </a:lnTo>
                <a:lnTo>
                  <a:pt x="42052" y="201997"/>
                </a:lnTo>
                <a:lnTo>
                  <a:pt x="12033" y="228381"/>
                </a:lnTo>
                <a:lnTo>
                  <a:pt x="0" y="257905"/>
                </a:lnTo>
                <a:lnTo>
                  <a:pt x="2254" y="287976"/>
                </a:lnTo>
                <a:lnTo>
                  <a:pt x="17748" y="315142"/>
                </a:lnTo>
                <a:lnTo>
                  <a:pt x="45434" y="335950"/>
                </a:lnTo>
                <a:lnTo>
                  <a:pt x="33135" y="349644"/>
                </a:lnTo>
                <a:lnTo>
                  <a:pt x="24764" y="365017"/>
                </a:lnTo>
                <a:lnTo>
                  <a:pt x="20538" y="381509"/>
                </a:lnTo>
                <a:lnTo>
                  <a:pt x="20669" y="398561"/>
                </a:lnTo>
                <a:lnTo>
                  <a:pt x="32259" y="428156"/>
                </a:lnTo>
                <a:lnTo>
                  <a:pt x="55673" y="450917"/>
                </a:lnTo>
                <a:lnTo>
                  <a:pt x="87588" y="464677"/>
                </a:lnTo>
                <a:lnTo>
                  <a:pt x="124682" y="467268"/>
                </a:lnTo>
                <a:lnTo>
                  <a:pt x="125317" y="468030"/>
                </a:lnTo>
                <a:lnTo>
                  <a:pt x="160687" y="503888"/>
                </a:lnTo>
                <a:lnTo>
                  <a:pt x="204320" y="526495"/>
                </a:lnTo>
                <a:lnTo>
                  <a:pt x="253598" y="536825"/>
                </a:lnTo>
                <a:lnTo>
                  <a:pt x="304760" y="534072"/>
                </a:lnTo>
                <a:lnTo>
                  <a:pt x="354044" y="517433"/>
                </a:lnTo>
                <a:lnTo>
                  <a:pt x="594677" y="517433"/>
                </a:lnTo>
                <a:lnTo>
                  <a:pt x="613505" y="485048"/>
                </a:lnTo>
                <a:lnTo>
                  <a:pt x="741034" y="485048"/>
                </a:lnTo>
                <a:lnTo>
                  <a:pt x="766476" y="470935"/>
                </a:lnTo>
                <a:lnTo>
                  <a:pt x="793432" y="438021"/>
                </a:lnTo>
                <a:lnTo>
                  <a:pt x="803624" y="397545"/>
                </a:lnTo>
                <a:lnTo>
                  <a:pt x="821902" y="394366"/>
                </a:lnTo>
                <a:lnTo>
                  <a:pt x="871569" y="373542"/>
                </a:lnTo>
                <a:lnTo>
                  <a:pt x="909546" y="337026"/>
                </a:lnTo>
                <a:lnTo>
                  <a:pt x="927258" y="292675"/>
                </a:lnTo>
                <a:lnTo>
                  <a:pt x="923825" y="245991"/>
                </a:lnTo>
                <a:lnTo>
                  <a:pt x="898366" y="202473"/>
                </a:lnTo>
                <a:lnTo>
                  <a:pt x="900525" y="198409"/>
                </a:lnTo>
                <a:lnTo>
                  <a:pt x="902303" y="194218"/>
                </a:lnTo>
                <a:lnTo>
                  <a:pt x="903700" y="189900"/>
                </a:lnTo>
                <a:lnTo>
                  <a:pt x="906674" y="151765"/>
                </a:lnTo>
                <a:lnTo>
                  <a:pt x="892540" y="116843"/>
                </a:lnTo>
                <a:lnTo>
                  <a:pt x="863855" y="88923"/>
                </a:lnTo>
                <a:lnTo>
                  <a:pt x="823182" y="71790"/>
                </a:lnTo>
                <a:lnTo>
                  <a:pt x="821572" y="66837"/>
                </a:lnTo>
                <a:lnTo>
                  <a:pt x="300831" y="66837"/>
                </a:lnTo>
                <a:lnTo>
                  <a:pt x="279056" y="58092"/>
                </a:lnTo>
                <a:lnTo>
                  <a:pt x="255984" y="52502"/>
                </a:lnTo>
                <a:lnTo>
                  <a:pt x="232126" y="50174"/>
                </a:lnTo>
                <a:close/>
              </a:path>
              <a:path w="927735" h="572135">
                <a:moveTo>
                  <a:pt x="741034" y="485048"/>
                </a:moveTo>
                <a:lnTo>
                  <a:pt x="613505" y="485048"/>
                </a:lnTo>
                <a:lnTo>
                  <a:pt x="628608" y="491777"/>
                </a:lnTo>
                <a:lnTo>
                  <a:pt x="644604" y="496685"/>
                </a:lnTo>
                <a:lnTo>
                  <a:pt x="661243" y="499711"/>
                </a:lnTo>
                <a:lnTo>
                  <a:pt x="678275" y="500796"/>
                </a:lnTo>
                <a:lnTo>
                  <a:pt x="726757" y="492968"/>
                </a:lnTo>
                <a:lnTo>
                  <a:pt x="741034" y="485048"/>
                </a:lnTo>
                <a:close/>
              </a:path>
              <a:path w="927735" h="572135">
                <a:moveTo>
                  <a:pt x="412166" y="16099"/>
                </a:moveTo>
                <a:lnTo>
                  <a:pt x="368490" y="19990"/>
                </a:lnTo>
                <a:lnTo>
                  <a:pt x="329719" y="37336"/>
                </a:lnTo>
                <a:lnTo>
                  <a:pt x="300831" y="66837"/>
                </a:lnTo>
                <a:lnTo>
                  <a:pt x="821572" y="66837"/>
                </a:lnTo>
                <a:lnTo>
                  <a:pt x="818453" y="57241"/>
                </a:lnTo>
                <a:lnTo>
                  <a:pt x="810879" y="43691"/>
                </a:lnTo>
                <a:lnTo>
                  <a:pt x="810693" y="43469"/>
                </a:lnTo>
                <a:lnTo>
                  <a:pt x="482441" y="43469"/>
                </a:lnTo>
                <a:lnTo>
                  <a:pt x="476327" y="38729"/>
                </a:lnTo>
                <a:lnTo>
                  <a:pt x="469820" y="34405"/>
                </a:lnTo>
                <a:lnTo>
                  <a:pt x="462956" y="30485"/>
                </a:lnTo>
                <a:lnTo>
                  <a:pt x="455771" y="26959"/>
                </a:lnTo>
                <a:lnTo>
                  <a:pt x="412166" y="16099"/>
                </a:lnTo>
                <a:close/>
              </a:path>
              <a:path w="927735" h="572135">
                <a:moveTo>
                  <a:pt x="572220" y="0"/>
                </a:moveTo>
                <a:lnTo>
                  <a:pt x="536590" y="3909"/>
                </a:lnTo>
                <a:lnTo>
                  <a:pt x="505319" y="18772"/>
                </a:lnTo>
                <a:lnTo>
                  <a:pt x="482441" y="43469"/>
                </a:lnTo>
                <a:lnTo>
                  <a:pt x="810693" y="43469"/>
                </a:lnTo>
                <a:lnTo>
                  <a:pt x="800661" y="31428"/>
                </a:lnTo>
                <a:lnTo>
                  <a:pt x="799881" y="30769"/>
                </a:lnTo>
                <a:lnTo>
                  <a:pt x="640937" y="30769"/>
                </a:lnTo>
                <a:lnTo>
                  <a:pt x="633924" y="23969"/>
                </a:lnTo>
                <a:lnTo>
                  <a:pt x="626078" y="17895"/>
                </a:lnTo>
                <a:lnTo>
                  <a:pt x="617470" y="12606"/>
                </a:lnTo>
                <a:lnTo>
                  <a:pt x="608171" y="8163"/>
                </a:lnTo>
                <a:lnTo>
                  <a:pt x="572220" y="0"/>
                </a:lnTo>
                <a:close/>
              </a:path>
              <a:path w="927735" h="572135">
                <a:moveTo>
                  <a:pt x="711946" y="273"/>
                </a:moveTo>
                <a:lnTo>
                  <a:pt x="673435" y="9324"/>
                </a:lnTo>
                <a:lnTo>
                  <a:pt x="640937" y="30769"/>
                </a:lnTo>
                <a:lnTo>
                  <a:pt x="799881" y="30769"/>
                </a:lnTo>
                <a:lnTo>
                  <a:pt x="788003" y="20736"/>
                </a:lnTo>
                <a:lnTo>
                  <a:pt x="751718" y="3962"/>
                </a:lnTo>
                <a:lnTo>
                  <a:pt x="711946" y="273"/>
                </a:lnTo>
                <a:close/>
              </a:path>
            </a:pathLst>
          </a:custGeom>
          <a:solidFill>
            <a:srgbClr val="A62F76"/>
          </a:solidFill>
        </p:spPr>
        <p:txBody>
          <a:bodyPr wrap="square" lIns="0" tIns="0" rIns="0" bIns="0" rtlCol="0"/>
          <a:lstStyle/>
          <a:p>
            <a:endParaRPr/>
          </a:p>
        </p:txBody>
      </p:sp>
      <p:sp>
        <p:nvSpPr>
          <p:cNvPr id="25" name="object 25"/>
          <p:cNvSpPr txBox="1"/>
          <p:nvPr/>
        </p:nvSpPr>
        <p:spPr>
          <a:xfrm>
            <a:off x="4316984" y="3569207"/>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31000</a:t>
            </a:r>
            <a:endParaRPr sz="1200">
              <a:latin typeface="Calibri"/>
              <a:cs typeface="Calibri"/>
            </a:endParaRPr>
          </a:p>
        </p:txBody>
      </p:sp>
      <p:sp>
        <p:nvSpPr>
          <p:cNvPr id="26" name="object 26"/>
          <p:cNvSpPr/>
          <p:nvPr/>
        </p:nvSpPr>
        <p:spPr>
          <a:xfrm>
            <a:off x="6345967" y="3287740"/>
            <a:ext cx="927735" cy="572135"/>
          </a:xfrm>
          <a:custGeom>
            <a:avLst/>
            <a:gdLst/>
            <a:ahLst/>
            <a:cxnLst/>
            <a:rect l="l" t="t" r="r" b="b"/>
            <a:pathLst>
              <a:path w="927734" h="572135">
                <a:moveTo>
                  <a:pt x="594677" y="517433"/>
                </a:moveTo>
                <a:lnTo>
                  <a:pt x="354044" y="517433"/>
                </a:lnTo>
                <a:lnTo>
                  <a:pt x="369667" y="533842"/>
                </a:lnTo>
                <a:lnTo>
                  <a:pt x="388254" y="547643"/>
                </a:lnTo>
                <a:lnTo>
                  <a:pt x="409390" y="558563"/>
                </a:lnTo>
                <a:lnTo>
                  <a:pt x="432657" y="566328"/>
                </a:lnTo>
                <a:lnTo>
                  <a:pt x="478641" y="571567"/>
                </a:lnTo>
                <a:lnTo>
                  <a:pt x="522705" y="564711"/>
                </a:lnTo>
                <a:lnTo>
                  <a:pt x="561861" y="547108"/>
                </a:lnTo>
                <a:lnTo>
                  <a:pt x="593124" y="520104"/>
                </a:lnTo>
                <a:lnTo>
                  <a:pt x="594677" y="517433"/>
                </a:lnTo>
                <a:close/>
              </a:path>
              <a:path w="927734" h="572135">
                <a:moveTo>
                  <a:pt x="232126" y="50174"/>
                </a:moveTo>
                <a:lnTo>
                  <a:pt x="163560" y="62577"/>
                </a:lnTo>
                <a:lnTo>
                  <a:pt x="126874" y="84192"/>
                </a:lnTo>
                <a:lnTo>
                  <a:pt x="99985" y="113816"/>
                </a:lnTo>
                <a:lnTo>
                  <a:pt x="84940" y="149207"/>
                </a:lnTo>
                <a:lnTo>
                  <a:pt x="83788" y="188122"/>
                </a:lnTo>
                <a:lnTo>
                  <a:pt x="83026" y="189900"/>
                </a:lnTo>
                <a:lnTo>
                  <a:pt x="42052" y="201997"/>
                </a:lnTo>
                <a:lnTo>
                  <a:pt x="12033" y="228381"/>
                </a:lnTo>
                <a:lnTo>
                  <a:pt x="0" y="257905"/>
                </a:lnTo>
                <a:lnTo>
                  <a:pt x="2254" y="287976"/>
                </a:lnTo>
                <a:lnTo>
                  <a:pt x="17748" y="315142"/>
                </a:lnTo>
                <a:lnTo>
                  <a:pt x="45434" y="335950"/>
                </a:lnTo>
                <a:lnTo>
                  <a:pt x="33135" y="349644"/>
                </a:lnTo>
                <a:lnTo>
                  <a:pt x="24765" y="365017"/>
                </a:lnTo>
                <a:lnTo>
                  <a:pt x="20538" y="381509"/>
                </a:lnTo>
                <a:lnTo>
                  <a:pt x="20669" y="398561"/>
                </a:lnTo>
                <a:lnTo>
                  <a:pt x="32259" y="428156"/>
                </a:lnTo>
                <a:lnTo>
                  <a:pt x="55673" y="450917"/>
                </a:lnTo>
                <a:lnTo>
                  <a:pt x="87588" y="464677"/>
                </a:lnTo>
                <a:lnTo>
                  <a:pt x="124682" y="467268"/>
                </a:lnTo>
                <a:lnTo>
                  <a:pt x="125317" y="468030"/>
                </a:lnTo>
                <a:lnTo>
                  <a:pt x="160687" y="503888"/>
                </a:lnTo>
                <a:lnTo>
                  <a:pt x="204320" y="526495"/>
                </a:lnTo>
                <a:lnTo>
                  <a:pt x="253598" y="536825"/>
                </a:lnTo>
                <a:lnTo>
                  <a:pt x="304760" y="534072"/>
                </a:lnTo>
                <a:lnTo>
                  <a:pt x="354044" y="517433"/>
                </a:lnTo>
                <a:lnTo>
                  <a:pt x="594677" y="517433"/>
                </a:lnTo>
                <a:lnTo>
                  <a:pt x="613505" y="485048"/>
                </a:lnTo>
                <a:lnTo>
                  <a:pt x="741034" y="485048"/>
                </a:lnTo>
                <a:lnTo>
                  <a:pt x="766476" y="470935"/>
                </a:lnTo>
                <a:lnTo>
                  <a:pt x="793432" y="438021"/>
                </a:lnTo>
                <a:lnTo>
                  <a:pt x="803624" y="397545"/>
                </a:lnTo>
                <a:lnTo>
                  <a:pt x="821902" y="394366"/>
                </a:lnTo>
                <a:lnTo>
                  <a:pt x="871569" y="373542"/>
                </a:lnTo>
                <a:lnTo>
                  <a:pt x="909546" y="337026"/>
                </a:lnTo>
                <a:lnTo>
                  <a:pt x="927258" y="292675"/>
                </a:lnTo>
                <a:lnTo>
                  <a:pt x="923825" y="245991"/>
                </a:lnTo>
                <a:lnTo>
                  <a:pt x="898366" y="202473"/>
                </a:lnTo>
                <a:lnTo>
                  <a:pt x="900525" y="198409"/>
                </a:lnTo>
                <a:lnTo>
                  <a:pt x="902303" y="194218"/>
                </a:lnTo>
                <a:lnTo>
                  <a:pt x="903700" y="189900"/>
                </a:lnTo>
                <a:lnTo>
                  <a:pt x="906674" y="151764"/>
                </a:lnTo>
                <a:lnTo>
                  <a:pt x="892540" y="116843"/>
                </a:lnTo>
                <a:lnTo>
                  <a:pt x="863855" y="88923"/>
                </a:lnTo>
                <a:lnTo>
                  <a:pt x="823182" y="71790"/>
                </a:lnTo>
                <a:lnTo>
                  <a:pt x="821572" y="66837"/>
                </a:lnTo>
                <a:lnTo>
                  <a:pt x="300831" y="66837"/>
                </a:lnTo>
                <a:lnTo>
                  <a:pt x="279056" y="58092"/>
                </a:lnTo>
                <a:lnTo>
                  <a:pt x="255984" y="52502"/>
                </a:lnTo>
                <a:lnTo>
                  <a:pt x="232126" y="50174"/>
                </a:lnTo>
                <a:close/>
              </a:path>
              <a:path w="927734" h="572135">
                <a:moveTo>
                  <a:pt x="741034" y="485048"/>
                </a:moveTo>
                <a:lnTo>
                  <a:pt x="613505" y="485048"/>
                </a:lnTo>
                <a:lnTo>
                  <a:pt x="628608" y="491777"/>
                </a:lnTo>
                <a:lnTo>
                  <a:pt x="644604" y="496685"/>
                </a:lnTo>
                <a:lnTo>
                  <a:pt x="661243" y="499711"/>
                </a:lnTo>
                <a:lnTo>
                  <a:pt x="678275" y="500796"/>
                </a:lnTo>
                <a:lnTo>
                  <a:pt x="726757" y="492968"/>
                </a:lnTo>
                <a:lnTo>
                  <a:pt x="741034" y="485048"/>
                </a:lnTo>
                <a:close/>
              </a:path>
              <a:path w="927734" h="572135">
                <a:moveTo>
                  <a:pt x="412166" y="16099"/>
                </a:moveTo>
                <a:lnTo>
                  <a:pt x="368490" y="19990"/>
                </a:lnTo>
                <a:lnTo>
                  <a:pt x="329719" y="37336"/>
                </a:lnTo>
                <a:lnTo>
                  <a:pt x="300831" y="66837"/>
                </a:lnTo>
                <a:lnTo>
                  <a:pt x="821572" y="66837"/>
                </a:lnTo>
                <a:lnTo>
                  <a:pt x="818453" y="57241"/>
                </a:lnTo>
                <a:lnTo>
                  <a:pt x="810879" y="43691"/>
                </a:lnTo>
                <a:lnTo>
                  <a:pt x="810693" y="43469"/>
                </a:lnTo>
                <a:lnTo>
                  <a:pt x="482441" y="43469"/>
                </a:lnTo>
                <a:lnTo>
                  <a:pt x="476327" y="38729"/>
                </a:lnTo>
                <a:lnTo>
                  <a:pt x="469820" y="34405"/>
                </a:lnTo>
                <a:lnTo>
                  <a:pt x="462956" y="30485"/>
                </a:lnTo>
                <a:lnTo>
                  <a:pt x="455771" y="26959"/>
                </a:lnTo>
                <a:lnTo>
                  <a:pt x="412166" y="16099"/>
                </a:lnTo>
                <a:close/>
              </a:path>
              <a:path w="927734" h="572135">
                <a:moveTo>
                  <a:pt x="572220" y="0"/>
                </a:moveTo>
                <a:lnTo>
                  <a:pt x="536590" y="3909"/>
                </a:lnTo>
                <a:lnTo>
                  <a:pt x="505319" y="18772"/>
                </a:lnTo>
                <a:lnTo>
                  <a:pt x="482441" y="43469"/>
                </a:lnTo>
                <a:lnTo>
                  <a:pt x="810693" y="43469"/>
                </a:lnTo>
                <a:lnTo>
                  <a:pt x="800661" y="31428"/>
                </a:lnTo>
                <a:lnTo>
                  <a:pt x="799881" y="30769"/>
                </a:lnTo>
                <a:lnTo>
                  <a:pt x="640937" y="30769"/>
                </a:lnTo>
                <a:lnTo>
                  <a:pt x="633924" y="23969"/>
                </a:lnTo>
                <a:lnTo>
                  <a:pt x="626078" y="17895"/>
                </a:lnTo>
                <a:lnTo>
                  <a:pt x="617470" y="12606"/>
                </a:lnTo>
                <a:lnTo>
                  <a:pt x="608171" y="8163"/>
                </a:lnTo>
                <a:lnTo>
                  <a:pt x="572220" y="0"/>
                </a:lnTo>
                <a:close/>
              </a:path>
              <a:path w="927734" h="572135">
                <a:moveTo>
                  <a:pt x="711946" y="273"/>
                </a:moveTo>
                <a:lnTo>
                  <a:pt x="673435" y="9324"/>
                </a:lnTo>
                <a:lnTo>
                  <a:pt x="640937" y="30769"/>
                </a:lnTo>
                <a:lnTo>
                  <a:pt x="799881" y="30769"/>
                </a:lnTo>
                <a:lnTo>
                  <a:pt x="788003" y="20736"/>
                </a:lnTo>
                <a:lnTo>
                  <a:pt x="751718" y="3962"/>
                </a:lnTo>
                <a:lnTo>
                  <a:pt x="711946" y="273"/>
                </a:lnTo>
                <a:close/>
              </a:path>
            </a:pathLst>
          </a:custGeom>
          <a:solidFill>
            <a:srgbClr val="7B7B7B"/>
          </a:solidFill>
        </p:spPr>
        <p:txBody>
          <a:bodyPr wrap="square" lIns="0" tIns="0" rIns="0" bIns="0" rtlCol="0"/>
          <a:lstStyle/>
          <a:p>
            <a:endParaRPr/>
          </a:p>
        </p:txBody>
      </p:sp>
      <p:sp>
        <p:nvSpPr>
          <p:cNvPr id="27" name="object 27"/>
          <p:cNvSpPr txBox="1"/>
          <p:nvPr/>
        </p:nvSpPr>
        <p:spPr>
          <a:xfrm>
            <a:off x="6571233" y="3383153"/>
            <a:ext cx="415290" cy="355600"/>
          </a:xfrm>
          <a:prstGeom prst="rect">
            <a:avLst/>
          </a:prstGeom>
        </p:spPr>
        <p:txBody>
          <a:bodyPr vert="horz" wrap="square" lIns="0" tIns="0" rIns="0" bIns="0" rtlCol="0">
            <a:spAutoFit/>
          </a:bodyPr>
          <a:lstStyle/>
          <a:p>
            <a:pPr marL="27940" marR="5080" indent="-15240">
              <a:lnSpc>
                <a:spcPct val="100000"/>
              </a:lnSpc>
            </a:pPr>
            <a:r>
              <a:rPr sz="1100" spc="-5" dirty="0">
                <a:solidFill>
                  <a:srgbClr val="FFFFFF"/>
                </a:solidFill>
                <a:latin typeface="Calibri"/>
                <a:cs typeface="Calibri"/>
              </a:rPr>
              <a:t>OH</a:t>
            </a:r>
            <a:r>
              <a:rPr sz="1100" spc="-10" dirty="0">
                <a:solidFill>
                  <a:srgbClr val="FFFFFF"/>
                </a:solidFill>
                <a:latin typeface="Calibri"/>
                <a:cs typeface="Calibri"/>
              </a:rPr>
              <a:t>S</a:t>
            </a:r>
            <a:r>
              <a:rPr sz="1100" dirty="0">
                <a:solidFill>
                  <a:srgbClr val="FFFFFF"/>
                </a:solidFill>
                <a:latin typeface="Calibri"/>
                <a:cs typeface="Calibri"/>
              </a:rPr>
              <a:t>AS  18001</a:t>
            </a:r>
            <a:endParaRPr sz="1100">
              <a:latin typeface="Calibri"/>
              <a:cs typeface="Calibri"/>
            </a:endParaRPr>
          </a:p>
        </p:txBody>
      </p:sp>
      <p:sp>
        <p:nvSpPr>
          <p:cNvPr id="28" name="object 28"/>
          <p:cNvSpPr/>
          <p:nvPr/>
        </p:nvSpPr>
        <p:spPr>
          <a:xfrm>
            <a:off x="1476787" y="3603208"/>
            <a:ext cx="927735" cy="572135"/>
          </a:xfrm>
          <a:custGeom>
            <a:avLst/>
            <a:gdLst/>
            <a:ahLst/>
            <a:cxnLst/>
            <a:rect l="l" t="t" r="r" b="b"/>
            <a:pathLst>
              <a:path w="927735" h="572135">
                <a:moveTo>
                  <a:pt x="594677" y="517433"/>
                </a:moveTo>
                <a:lnTo>
                  <a:pt x="354044" y="517433"/>
                </a:lnTo>
                <a:lnTo>
                  <a:pt x="369667" y="533842"/>
                </a:lnTo>
                <a:lnTo>
                  <a:pt x="388254" y="547643"/>
                </a:lnTo>
                <a:lnTo>
                  <a:pt x="409390" y="558563"/>
                </a:lnTo>
                <a:lnTo>
                  <a:pt x="432657" y="566328"/>
                </a:lnTo>
                <a:lnTo>
                  <a:pt x="478641" y="571567"/>
                </a:lnTo>
                <a:lnTo>
                  <a:pt x="522705" y="564711"/>
                </a:lnTo>
                <a:lnTo>
                  <a:pt x="561861" y="547108"/>
                </a:lnTo>
                <a:lnTo>
                  <a:pt x="593124" y="520104"/>
                </a:lnTo>
                <a:lnTo>
                  <a:pt x="594677" y="517433"/>
                </a:lnTo>
                <a:close/>
              </a:path>
              <a:path w="927735" h="572135">
                <a:moveTo>
                  <a:pt x="232126" y="50174"/>
                </a:moveTo>
                <a:lnTo>
                  <a:pt x="163560" y="62577"/>
                </a:lnTo>
                <a:lnTo>
                  <a:pt x="126874" y="84192"/>
                </a:lnTo>
                <a:lnTo>
                  <a:pt x="99985" y="113816"/>
                </a:lnTo>
                <a:lnTo>
                  <a:pt x="84940" y="149207"/>
                </a:lnTo>
                <a:lnTo>
                  <a:pt x="83788" y="188122"/>
                </a:lnTo>
                <a:lnTo>
                  <a:pt x="83026" y="189900"/>
                </a:lnTo>
                <a:lnTo>
                  <a:pt x="42052" y="201997"/>
                </a:lnTo>
                <a:lnTo>
                  <a:pt x="12033" y="228381"/>
                </a:lnTo>
                <a:lnTo>
                  <a:pt x="0" y="257905"/>
                </a:lnTo>
                <a:lnTo>
                  <a:pt x="2254" y="287976"/>
                </a:lnTo>
                <a:lnTo>
                  <a:pt x="17748" y="315142"/>
                </a:lnTo>
                <a:lnTo>
                  <a:pt x="45434" y="335950"/>
                </a:lnTo>
                <a:lnTo>
                  <a:pt x="33135" y="349644"/>
                </a:lnTo>
                <a:lnTo>
                  <a:pt x="24765" y="365017"/>
                </a:lnTo>
                <a:lnTo>
                  <a:pt x="20538" y="381509"/>
                </a:lnTo>
                <a:lnTo>
                  <a:pt x="20669" y="398561"/>
                </a:lnTo>
                <a:lnTo>
                  <a:pt x="32259" y="428156"/>
                </a:lnTo>
                <a:lnTo>
                  <a:pt x="55673" y="450917"/>
                </a:lnTo>
                <a:lnTo>
                  <a:pt x="87588" y="464677"/>
                </a:lnTo>
                <a:lnTo>
                  <a:pt x="124682" y="467268"/>
                </a:lnTo>
                <a:lnTo>
                  <a:pt x="125317" y="468030"/>
                </a:lnTo>
                <a:lnTo>
                  <a:pt x="160687" y="503888"/>
                </a:lnTo>
                <a:lnTo>
                  <a:pt x="204320" y="526495"/>
                </a:lnTo>
                <a:lnTo>
                  <a:pt x="253598" y="536825"/>
                </a:lnTo>
                <a:lnTo>
                  <a:pt x="304760" y="534072"/>
                </a:lnTo>
                <a:lnTo>
                  <a:pt x="354044" y="517433"/>
                </a:lnTo>
                <a:lnTo>
                  <a:pt x="594677" y="517433"/>
                </a:lnTo>
                <a:lnTo>
                  <a:pt x="613505" y="485048"/>
                </a:lnTo>
                <a:lnTo>
                  <a:pt x="741034" y="485048"/>
                </a:lnTo>
                <a:lnTo>
                  <a:pt x="766476" y="470935"/>
                </a:lnTo>
                <a:lnTo>
                  <a:pt x="793432" y="438021"/>
                </a:lnTo>
                <a:lnTo>
                  <a:pt x="803624" y="397545"/>
                </a:lnTo>
                <a:lnTo>
                  <a:pt x="821902" y="394366"/>
                </a:lnTo>
                <a:lnTo>
                  <a:pt x="871569" y="373542"/>
                </a:lnTo>
                <a:lnTo>
                  <a:pt x="909546" y="337026"/>
                </a:lnTo>
                <a:lnTo>
                  <a:pt x="927258" y="292675"/>
                </a:lnTo>
                <a:lnTo>
                  <a:pt x="923825" y="245991"/>
                </a:lnTo>
                <a:lnTo>
                  <a:pt x="898366" y="202473"/>
                </a:lnTo>
                <a:lnTo>
                  <a:pt x="900525" y="198409"/>
                </a:lnTo>
                <a:lnTo>
                  <a:pt x="902303" y="194218"/>
                </a:lnTo>
                <a:lnTo>
                  <a:pt x="903700" y="189900"/>
                </a:lnTo>
                <a:lnTo>
                  <a:pt x="906674" y="151764"/>
                </a:lnTo>
                <a:lnTo>
                  <a:pt x="892540" y="116843"/>
                </a:lnTo>
                <a:lnTo>
                  <a:pt x="863855" y="88923"/>
                </a:lnTo>
                <a:lnTo>
                  <a:pt x="823182" y="71790"/>
                </a:lnTo>
                <a:lnTo>
                  <a:pt x="821572" y="66837"/>
                </a:lnTo>
                <a:lnTo>
                  <a:pt x="300831" y="66837"/>
                </a:lnTo>
                <a:lnTo>
                  <a:pt x="279056" y="58092"/>
                </a:lnTo>
                <a:lnTo>
                  <a:pt x="255984" y="52502"/>
                </a:lnTo>
                <a:lnTo>
                  <a:pt x="232126" y="50174"/>
                </a:lnTo>
                <a:close/>
              </a:path>
              <a:path w="927735" h="572135">
                <a:moveTo>
                  <a:pt x="741034" y="485048"/>
                </a:moveTo>
                <a:lnTo>
                  <a:pt x="613505" y="485048"/>
                </a:lnTo>
                <a:lnTo>
                  <a:pt x="628608" y="491777"/>
                </a:lnTo>
                <a:lnTo>
                  <a:pt x="644604" y="496685"/>
                </a:lnTo>
                <a:lnTo>
                  <a:pt x="661243" y="499711"/>
                </a:lnTo>
                <a:lnTo>
                  <a:pt x="678275" y="500796"/>
                </a:lnTo>
                <a:lnTo>
                  <a:pt x="726757" y="492968"/>
                </a:lnTo>
                <a:lnTo>
                  <a:pt x="741034" y="485048"/>
                </a:lnTo>
                <a:close/>
              </a:path>
              <a:path w="927735" h="572135">
                <a:moveTo>
                  <a:pt x="412166" y="16099"/>
                </a:moveTo>
                <a:lnTo>
                  <a:pt x="368490" y="19990"/>
                </a:lnTo>
                <a:lnTo>
                  <a:pt x="329719" y="37336"/>
                </a:lnTo>
                <a:lnTo>
                  <a:pt x="300831" y="66837"/>
                </a:lnTo>
                <a:lnTo>
                  <a:pt x="821572" y="66837"/>
                </a:lnTo>
                <a:lnTo>
                  <a:pt x="818453" y="57241"/>
                </a:lnTo>
                <a:lnTo>
                  <a:pt x="810879" y="43691"/>
                </a:lnTo>
                <a:lnTo>
                  <a:pt x="810693" y="43469"/>
                </a:lnTo>
                <a:lnTo>
                  <a:pt x="482441" y="43469"/>
                </a:lnTo>
                <a:lnTo>
                  <a:pt x="476327" y="38729"/>
                </a:lnTo>
                <a:lnTo>
                  <a:pt x="469820" y="34405"/>
                </a:lnTo>
                <a:lnTo>
                  <a:pt x="462956" y="30485"/>
                </a:lnTo>
                <a:lnTo>
                  <a:pt x="455771" y="26959"/>
                </a:lnTo>
                <a:lnTo>
                  <a:pt x="412166" y="16099"/>
                </a:lnTo>
                <a:close/>
              </a:path>
              <a:path w="927735" h="572135">
                <a:moveTo>
                  <a:pt x="572220" y="0"/>
                </a:moveTo>
                <a:lnTo>
                  <a:pt x="536590" y="3909"/>
                </a:lnTo>
                <a:lnTo>
                  <a:pt x="505319" y="18772"/>
                </a:lnTo>
                <a:lnTo>
                  <a:pt x="482441" y="43469"/>
                </a:lnTo>
                <a:lnTo>
                  <a:pt x="810693" y="43469"/>
                </a:lnTo>
                <a:lnTo>
                  <a:pt x="800661" y="31428"/>
                </a:lnTo>
                <a:lnTo>
                  <a:pt x="799881" y="30769"/>
                </a:lnTo>
                <a:lnTo>
                  <a:pt x="640937" y="30769"/>
                </a:lnTo>
                <a:lnTo>
                  <a:pt x="633924" y="23969"/>
                </a:lnTo>
                <a:lnTo>
                  <a:pt x="626078" y="17895"/>
                </a:lnTo>
                <a:lnTo>
                  <a:pt x="617470" y="12606"/>
                </a:lnTo>
                <a:lnTo>
                  <a:pt x="608171" y="8163"/>
                </a:lnTo>
                <a:lnTo>
                  <a:pt x="572220" y="0"/>
                </a:lnTo>
                <a:close/>
              </a:path>
              <a:path w="927735" h="572135">
                <a:moveTo>
                  <a:pt x="711946" y="273"/>
                </a:moveTo>
                <a:lnTo>
                  <a:pt x="673435" y="9324"/>
                </a:lnTo>
                <a:lnTo>
                  <a:pt x="640937" y="30769"/>
                </a:lnTo>
                <a:lnTo>
                  <a:pt x="799881" y="30769"/>
                </a:lnTo>
                <a:lnTo>
                  <a:pt x="788003" y="20736"/>
                </a:lnTo>
                <a:lnTo>
                  <a:pt x="751718" y="3962"/>
                </a:lnTo>
                <a:lnTo>
                  <a:pt x="711946" y="273"/>
                </a:lnTo>
                <a:close/>
              </a:path>
            </a:pathLst>
          </a:custGeom>
          <a:solidFill>
            <a:srgbClr val="A62F76"/>
          </a:solidFill>
        </p:spPr>
        <p:txBody>
          <a:bodyPr wrap="square" lIns="0" tIns="0" rIns="0" bIns="0" rtlCol="0"/>
          <a:lstStyle/>
          <a:p>
            <a:endParaRPr/>
          </a:p>
        </p:txBody>
      </p:sp>
      <p:sp>
        <p:nvSpPr>
          <p:cNvPr id="29" name="object 29"/>
          <p:cNvSpPr txBox="1"/>
          <p:nvPr/>
        </p:nvSpPr>
        <p:spPr>
          <a:xfrm>
            <a:off x="1700910" y="3682238"/>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14001</a:t>
            </a:r>
            <a:endParaRPr sz="1200">
              <a:latin typeface="Calibri"/>
              <a:cs typeface="Calibri"/>
            </a:endParaRPr>
          </a:p>
        </p:txBody>
      </p:sp>
      <p:sp>
        <p:nvSpPr>
          <p:cNvPr id="30" name="object 30"/>
          <p:cNvSpPr/>
          <p:nvPr/>
        </p:nvSpPr>
        <p:spPr>
          <a:xfrm>
            <a:off x="1164335" y="4456648"/>
            <a:ext cx="929005" cy="572135"/>
          </a:xfrm>
          <a:custGeom>
            <a:avLst/>
            <a:gdLst/>
            <a:ahLst/>
            <a:cxnLst/>
            <a:rect l="l" t="t" r="r" b="b"/>
            <a:pathLst>
              <a:path w="929005" h="572135">
                <a:moveTo>
                  <a:pt x="595711" y="517433"/>
                </a:moveTo>
                <a:lnTo>
                  <a:pt x="354711" y="517433"/>
                </a:lnTo>
                <a:lnTo>
                  <a:pt x="370352" y="533842"/>
                </a:lnTo>
                <a:lnTo>
                  <a:pt x="388969" y="547643"/>
                </a:lnTo>
                <a:lnTo>
                  <a:pt x="410110" y="558563"/>
                </a:lnTo>
                <a:lnTo>
                  <a:pt x="433324" y="566328"/>
                </a:lnTo>
                <a:lnTo>
                  <a:pt x="479445" y="571567"/>
                </a:lnTo>
                <a:lnTo>
                  <a:pt x="523616" y="564711"/>
                </a:lnTo>
                <a:lnTo>
                  <a:pt x="562848" y="547108"/>
                </a:lnTo>
                <a:lnTo>
                  <a:pt x="594156" y="520104"/>
                </a:lnTo>
                <a:lnTo>
                  <a:pt x="595711" y="517433"/>
                </a:lnTo>
                <a:close/>
              </a:path>
              <a:path w="929005" h="572135">
                <a:moveTo>
                  <a:pt x="232487" y="50174"/>
                </a:moveTo>
                <a:lnTo>
                  <a:pt x="163780" y="62577"/>
                </a:lnTo>
                <a:lnTo>
                  <a:pt x="127048" y="84192"/>
                </a:lnTo>
                <a:lnTo>
                  <a:pt x="100130" y="113816"/>
                </a:lnTo>
                <a:lnTo>
                  <a:pt x="85072" y="149207"/>
                </a:lnTo>
                <a:lnTo>
                  <a:pt x="83921" y="188122"/>
                </a:lnTo>
                <a:lnTo>
                  <a:pt x="83147" y="189900"/>
                </a:lnTo>
                <a:lnTo>
                  <a:pt x="42127" y="201997"/>
                </a:lnTo>
                <a:lnTo>
                  <a:pt x="12052" y="228381"/>
                </a:lnTo>
                <a:lnTo>
                  <a:pt x="0" y="257905"/>
                </a:lnTo>
                <a:lnTo>
                  <a:pt x="2271" y="287976"/>
                </a:lnTo>
                <a:lnTo>
                  <a:pt x="17790" y="315142"/>
                </a:lnTo>
                <a:lnTo>
                  <a:pt x="45478" y="335950"/>
                </a:lnTo>
                <a:lnTo>
                  <a:pt x="33207" y="349644"/>
                </a:lnTo>
                <a:lnTo>
                  <a:pt x="24854" y="365017"/>
                </a:lnTo>
                <a:lnTo>
                  <a:pt x="20643" y="381509"/>
                </a:lnTo>
                <a:lnTo>
                  <a:pt x="20802" y="398561"/>
                </a:lnTo>
                <a:lnTo>
                  <a:pt x="32379" y="428156"/>
                </a:lnTo>
                <a:lnTo>
                  <a:pt x="55830" y="450917"/>
                </a:lnTo>
                <a:lnTo>
                  <a:pt x="87809" y="464677"/>
                </a:lnTo>
                <a:lnTo>
                  <a:pt x="124968" y="467268"/>
                </a:lnTo>
                <a:lnTo>
                  <a:pt x="125476" y="468030"/>
                </a:lnTo>
                <a:lnTo>
                  <a:pt x="126111" y="468919"/>
                </a:lnTo>
                <a:lnTo>
                  <a:pt x="126619" y="469808"/>
                </a:lnTo>
                <a:lnTo>
                  <a:pt x="160972" y="503888"/>
                </a:lnTo>
                <a:lnTo>
                  <a:pt x="204694" y="526495"/>
                </a:lnTo>
                <a:lnTo>
                  <a:pt x="254049" y="536825"/>
                </a:lnTo>
                <a:lnTo>
                  <a:pt x="305301" y="534072"/>
                </a:lnTo>
                <a:lnTo>
                  <a:pt x="354711" y="517433"/>
                </a:lnTo>
                <a:lnTo>
                  <a:pt x="595711" y="517433"/>
                </a:lnTo>
                <a:lnTo>
                  <a:pt x="614553" y="485048"/>
                </a:lnTo>
                <a:lnTo>
                  <a:pt x="742273" y="485048"/>
                </a:lnTo>
                <a:lnTo>
                  <a:pt x="767762" y="470935"/>
                </a:lnTo>
                <a:lnTo>
                  <a:pt x="794768" y="438021"/>
                </a:lnTo>
                <a:lnTo>
                  <a:pt x="804926" y="397545"/>
                </a:lnTo>
                <a:lnTo>
                  <a:pt x="823226" y="394366"/>
                </a:lnTo>
                <a:lnTo>
                  <a:pt x="873125" y="373542"/>
                </a:lnTo>
                <a:lnTo>
                  <a:pt x="911155" y="337026"/>
                </a:lnTo>
                <a:lnTo>
                  <a:pt x="928862" y="292675"/>
                </a:lnTo>
                <a:lnTo>
                  <a:pt x="925399" y="245991"/>
                </a:lnTo>
                <a:lnTo>
                  <a:pt x="899922" y="202473"/>
                </a:lnTo>
                <a:lnTo>
                  <a:pt x="901954" y="198409"/>
                </a:lnTo>
                <a:lnTo>
                  <a:pt x="903732" y="194218"/>
                </a:lnTo>
                <a:lnTo>
                  <a:pt x="905129" y="189900"/>
                </a:lnTo>
                <a:lnTo>
                  <a:pt x="908157" y="151764"/>
                </a:lnTo>
                <a:lnTo>
                  <a:pt x="894016" y="116843"/>
                </a:lnTo>
                <a:lnTo>
                  <a:pt x="865302" y="88923"/>
                </a:lnTo>
                <a:lnTo>
                  <a:pt x="824611" y="71790"/>
                </a:lnTo>
                <a:lnTo>
                  <a:pt x="823000" y="66837"/>
                </a:lnTo>
                <a:lnTo>
                  <a:pt x="301371" y="66837"/>
                </a:lnTo>
                <a:lnTo>
                  <a:pt x="279521" y="58092"/>
                </a:lnTo>
                <a:lnTo>
                  <a:pt x="256397" y="52502"/>
                </a:lnTo>
                <a:lnTo>
                  <a:pt x="232487" y="50174"/>
                </a:lnTo>
                <a:close/>
              </a:path>
              <a:path w="929005" h="572135">
                <a:moveTo>
                  <a:pt x="742273" y="485048"/>
                </a:moveTo>
                <a:lnTo>
                  <a:pt x="614553" y="485048"/>
                </a:lnTo>
                <a:lnTo>
                  <a:pt x="629658" y="491777"/>
                </a:lnTo>
                <a:lnTo>
                  <a:pt x="645668" y="496685"/>
                </a:lnTo>
                <a:lnTo>
                  <a:pt x="662344" y="499711"/>
                </a:lnTo>
                <a:lnTo>
                  <a:pt x="679450" y="500796"/>
                </a:lnTo>
                <a:lnTo>
                  <a:pt x="727970" y="492968"/>
                </a:lnTo>
                <a:lnTo>
                  <a:pt x="742273" y="485048"/>
                </a:lnTo>
                <a:close/>
              </a:path>
              <a:path w="929005" h="572135">
                <a:moveTo>
                  <a:pt x="412867" y="16099"/>
                </a:moveTo>
                <a:lnTo>
                  <a:pt x="369109" y="19990"/>
                </a:lnTo>
                <a:lnTo>
                  <a:pt x="330281" y="37336"/>
                </a:lnTo>
                <a:lnTo>
                  <a:pt x="301371" y="66837"/>
                </a:lnTo>
                <a:lnTo>
                  <a:pt x="823000" y="66837"/>
                </a:lnTo>
                <a:lnTo>
                  <a:pt x="819880" y="57241"/>
                </a:lnTo>
                <a:lnTo>
                  <a:pt x="812292" y="43691"/>
                </a:lnTo>
                <a:lnTo>
                  <a:pt x="812106" y="43469"/>
                </a:lnTo>
                <a:lnTo>
                  <a:pt x="483235" y="43469"/>
                </a:lnTo>
                <a:lnTo>
                  <a:pt x="477121" y="38729"/>
                </a:lnTo>
                <a:lnTo>
                  <a:pt x="470614" y="34405"/>
                </a:lnTo>
                <a:lnTo>
                  <a:pt x="463750" y="30485"/>
                </a:lnTo>
                <a:lnTo>
                  <a:pt x="456565" y="26959"/>
                </a:lnTo>
                <a:lnTo>
                  <a:pt x="412867" y="16099"/>
                </a:lnTo>
                <a:close/>
              </a:path>
              <a:path w="929005" h="572135">
                <a:moveTo>
                  <a:pt x="573228" y="0"/>
                </a:moveTo>
                <a:lnTo>
                  <a:pt x="537511" y="3909"/>
                </a:lnTo>
                <a:lnTo>
                  <a:pt x="506152" y="18772"/>
                </a:lnTo>
                <a:lnTo>
                  <a:pt x="483235" y="43469"/>
                </a:lnTo>
                <a:lnTo>
                  <a:pt x="812106" y="43469"/>
                </a:lnTo>
                <a:lnTo>
                  <a:pt x="802036" y="31428"/>
                </a:lnTo>
                <a:lnTo>
                  <a:pt x="801252" y="30769"/>
                </a:lnTo>
                <a:lnTo>
                  <a:pt x="641985" y="30769"/>
                </a:lnTo>
                <a:lnTo>
                  <a:pt x="634972" y="23969"/>
                </a:lnTo>
                <a:lnTo>
                  <a:pt x="627126" y="17895"/>
                </a:lnTo>
                <a:lnTo>
                  <a:pt x="618517" y="12606"/>
                </a:lnTo>
                <a:lnTo>
                  <a:pt x="609219" y="8163"/>
                </a:lnTo>
                <a:lnTo>
                  <a:pt x="573228" y="0"/>
                </a:lnTo>
                <a:close/>
              </a:path>
              <a:path w="929005" h="572135">
                <a:moveTo>
                  <a:pt x="713121" y="273"/>
                </a:moveTo>
                <a:lnTo>
                  <a:pt x="674558" y="9324"/>
                </a:lnTo>
                <a:lnTo>
                  <a:pt x="641985" y="30769"/>
                </a:lnTo>
                <a:lnTo>
                  <a:pt x="801252" y="30769"/>
                </a:lnTo>
                <a:lnTo>
                  <a:pt x="789305" y="20736"/>
                </a:lnTo>
                <a:lnTo>
                  <a:pt x="752945" y="3962"/>
                </a:lnTo>
                <a:lnTo>
                  <a:pt x="713121" y="273"/>
                </a:lnTo>
                <a:close/>
              </a:path>
            </a:pathLst>
          </a:custGeom>
          <a:solidFill>
            <a:srgbClr val="7B7B7B"/>
          </a:solidFill>
        </p:spPr>
        <p:txBody>
          <a:bodyPr wrap="square" lIns="0" tIns="0" rIns="0" bIns="0" rtlCol="0"/>
          <a:lstStyle/>
          <a:p>
            <a:endParaRPr/>
          </a:p>
        </p:txBody>
      </p:sp>
      <p:sp>
        <p:nvSpPr>
          <p:cNvPr id="31" name="object 31"/>
          <p:cNvSpPr txBox="1"/>
          <p:nvPr/>
        </p:nvSpPr>
        <p:spPr>
          <a:xfrm>
            <a:off x="1389380" y="4536058"/>
            <a:ext cx="414020" cy="386715"/>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14064</a:t>
            </a:r>
            <a:endParaRPr sz="1200">
              <a:latin typeface="Calibri"/>
              <a:cs typeface="Calibri"/>
            </a:endParaRPr>
          </a:p>
        </p:txBody>
      </p:sp>
      <p:sp>
        <p:nvSpPr>
          <p:cNvPr id="32" name="object 32"/>
          <p:cNvSpPr/>
          <p:nvPr/>
        </p:nvSpPr>
        <p:spPr>
          <a:xfrm>
            <a:off x="1530127" y="5360380"/>
            <a:ext cx="927735" cy="572135"/>
          </a:xfrm>
          <a:custGeom>
            <a:avLst/>
            <a:gdLst/>
            <a:ahLst/>
            <a:cxnLst/>
            <a:rect l="l" t="t" r="r" b="b"/>
            <a:pathLst>
              <a:path w="927735" h="572135">
                <a:moveTo>
                  <a:pt x="594667" y="517433"/>
                </a:moveTo>
                <a:lnTo>
                  <a:pt x="354044" y="517433"/>
                </a:lnTo>
                <a:lnTo>
                  <a:pt x="369667" y="533825"/>
                </a:lnTo>
                <a:lnTo>
                  <a:pt x="388254" y="547629"/>
                </a:lnTo>
                <a:lnTo>
                  <a:pt x="409390" y="558569"/>
                </a:lnTo>
                <a:lnTo>
                  <a:pt x="432657" y="566366"/>
                </a:lnTo>
                <a:lnTo>
                  <a:pt x="478641" y="571582"/>
                </a:lnTo>
                <a:lnTo>
                  <a:pt x="522705" y="564715"/>
                </a:lnTo>
                <a:lnTo>
                  <a:pt x="561861" y="547104"/>
                </a:lnTo>
                <a:lnTo>
                  <a:pt x="593124" y="520089"/>
                </a:lnTo>
                <a:lnTo>
                  <a:pt x="594667" y="517433"/>
                </a:lnTo>
                <a:close/>
              </a:path>
              <a:path w="927735" h="572135">
                <a:moveTo>
                  <a:pt x="232126" y="50174"/>
                </a:moveTo>
                <a:lnTo>
                  <a:pt x="163560" y="62577"/>
                </a:lnTo>
                <a:lnTo>
                  <a:pt x="126874" y="84192"/>
                </a:lnTo>
                <a:lnTo>
                  <a:pt x="99985" y="113816"/>
                </a:lnTo>
                <a:lnTo>
                  <a:pt x="84940" y="149207"/>
                </a:lnTo>
                <a:lnTo>
                  <a:pt x="83788" y="188122"/>
                </a:lnTo>
                <a:lnTo>
                  <a:pt x="83026" y="189900"/>
                </a:lnTo>
                <a:lnTo>
                  <a:pt x="42052" y="201995"/>
                </a:lnTo>
                <a:lnTo>
                  <a:pt x="12033" y="228369"/>
                </a:lnTo>
                <a:lnTo>
                  <a:pt x="0" y="257912"/>
                </a:lnTo>
                <a:lnTo>
                  <a:pt x="2254" y="288003"/>
                </a:lnTo>
                <a:lnTo>
                  <a:pt x="17748" y="315181"/>
                </a:lnTo>
                <a:lnTo>
                  <a:pt x="45434" y="335988"/>
                </a:lnTo>
                <a:lnTo>
                  <a:pt x="33135" y="349654"/>
                </a:lnTo>
                <a:lnTo>
                  <a:pt x="24765" y="365028"/>
                </a:lnTo>
                <a:lnTo>
                  <a:pt x="20538" y="381539"/>
                </a:lnTo>
                <a:lnTo>
                  <a:pt x="20669" y="398612"/>
                </a:lnTo>
                <a:lnTo>
                  <a:pt x="32259" y="428159"/>
                </a:lnTo>
                <a:lnTo>
                  <a:pt x="55673" y="450920"/>
                </a:lnTo>
                <a:lnTo>
                  <a:pt x="87588" y="464685"/>
                </a:lnTo>
                <a:lnTo>
                  <a:pt x="124682" y="467243"/>
                </a:lnTo>
                <a:lnTo>
                  <a:pt x="125317" y="468081"/>
                </a:lnTo>
                <a:lnTo>
                  <a:pt x="160687" y="503875"/>
                </a:lnTo>
                <a:lnTo>
                  <a:pt x="204320" y="526488"/>
                </a:lnTo>
                <a:lnTo>
                  <a:pt x="253598" y="536809"/>
                </a:lnTo>
                <a:lnTo>
                  <a:pt x="304760" y="534052"/>
                </a:lnTo>
                <a:lnTo>
                  <a:pt x="354044" y="517433"/>
                </a:lnTo>
                <a:lnTo>
                  <a:pt x="594667" y="517433"/>
                </a:lnTo>
                <a:lnTo>
                  <a:pt x="613505" y="485010"/>
                </a:lnTo>
                <a:lnTo>
                  <a:pt x="741061" y="485010"/>
                </a:lnTo>
                <a:lnTo>
                  <a:pt x="766476" y="470908"/>
                </a:lnTo>
                <a:lnTo>
                  <a:pt x="793432" y="438004"/>
                </a:lnTo>
                <a:lnTo>
                  <a:pt x="803624" y="397558"/>
                </a:lnTo>
                <a:lnTo>
                  <a:pt x="821902" y="394356"/>
                </a:lnTo>
                <a:lnTo>
                  <a:pt x="871569" y="373555"/>
                </a:lnTo>
                <a:lnTo>
                  <a:pt x="909546" y="337031"/>
                </a:lnTo>
                <a:lnTo>
                  <a:pt x="927258" y="292677"/>
                </a:lnTo>
                <a:lnTo>
                  <a:pt x="923825" y="245991"/>
                </a:lnTo>
                <a:lnTo>
                  <a:pt x="898366" y="202473"/>
                </a:lnTo>
                <a:lnTo>
                  <a:pt x="900525" y="198409"/>
                </a:lnTo>
                <a:lnTo>
                  <a:pt x="902303" y="194218"/>
                </a:lnTo>
                <a:lnTo>
                  <a:pt x="903700" y="189900"/>
                </a:lnTo>
                <a:lnTo>
                  <a:pt x="906674" y="151764"/>
                </a:lnTo>
                <a:lnTo>
                  <a:pt x="892540" y="116843"/>
                </a:lnTo>
                <a:lnTo>
                  <a:pt x="863855" y="88923"/>
                </a:lnTo>
                <a:lnTo>
                  <a:pt x="823182" y="71790"/>
                </a:lnTo>
                <a:lnTo>
                  <a:pt x="821572" y="66837"/>
                </a:lnTo>
                <a:lnTo>
                  <a:pt x="300831" y="66837"/>
                </a:lnTo>
                <a:lnTo>
                  <a:pt x="279056" y="58092"/>
                </a:lnTo>
                <a:lnTo>
                  <a:pt x="255984" y="52502"/>
                </a:lnTo>
                <a:lnTo>
                  <a:pt x="232126" y="50174"/>
                </a:lnTo>
                <a:close/>
              </a:path>
              <a:path w="927735" h="572135">
                <a:moveTo>
                  <a:pt x="741061" y="485010"/>
                </a:moveTo>
                <a:lnTo>
                  <a:pt x="613505" y="485010"/>
                </a:lnTo>
                <a:lnTo>
                  <a:pt x="628608" y="491747"/>
                </a:lnTo>
                <a:lnTo>
                  <a:pt x="644604" y="496661"/>
                </a:lnTo>
                <a:lnTo>
                  <a:pt x="661243" y="499696"/>
                </a:lnTo>
                <a:lnTo>
                  <a:pt x="678275" y="500796"/>
                </a:lnTo>
                <a:lnTo>
                  <a:pt x="726757" y="492947"/>
                </a:lnTo>
                <a:lnTo>
                  <a:pt x="741061" y="485010"/>
                </a:lnTo>
                <a:close/>
              </a:path>
              <a:path w="927735" h="572135">
                <a:moveTo>
                  <a:pt x="412166" y="16099"/>
                </a:moveTo>
                <a:lnTo>
                  <a:pt x="368490" y="19990"/>
                </a:lnTo>
                <a:lnTo>
                  <a:pt x="329719" y="37336"/>
                </a:lnTo>
                <a:lnTo>
                  <a:pt x="300831" y="66837"/>
                </a:lnTo>
                <a:lnTo>
                  <a:pt x="821572" y="66837"/>
                </a:lnTo>
                <a:lnTo>
                  <a:pt x="818453" y="57241"/>
                </a:lnTo>
                <a:lnTo>
                  <a:pt x="810879" y="43691"/>
                </a:lnTo>
                <a:lnTo>
                  <a:pt x="810693" y="43469"/>
                </a:lnTo>
                <a:lnTo>
                  <a:pt x="482441" y="43469"/>
                </a:lnTo>
                <a:lnTo>
                  <a:pt x="476327" y="38729"/>
                </a:lnTo>
                <a:lnTo>
                  <a:pt x="469820" y="34405"/>
                </a:lnTo>
                <a:lnTo>
                  <a:pt x="462956" y="30485"/>
                </a:lnTo>
                <a:lnTo>
                  <a:pt x="455771" y="26959"/>
                </a:lnTo>
                <a:lnTo>
                  <a:pt x="412166" y="16099"/>
                </a:lnTo>
                <a:close/>
              </a:path>
              <a:path w="927735" h="572135">
                <a:moveTo>
                  <a:pt x="572220" y="0"/>
                </a:moveTo>
                <a:lnTo>
                  <a:pt x="536590" y="3909"/>
                </a:lnTo>
                <a:lnTo>
                  <a:pt x="505319" y="18772"/>
                </a:lnTo>
                <a:lnTo>
                  <a:pt x="482441" y="43469"/>
                </a:lnTo>
                <a:lnTo>
                  <a:pt x="810693" y="43469"/>
                </a:lnTo>
                <a:lnTo>
                  <a:pt x="800661" y="31428"/>
                </a:lnTo>
                <a:lnTo>
                  <a:pt x="799881" y="30769"/>
                </a:lnTo>
                <a:lnTo>
                  <a:pt x="640937" y="30769"/>
                </a:lnTo>
                <a:lnTo>
                  <a:pt x="633924" y="23969"/>
                </a:lnTo>
                <a:lnTo>
                  <a:pt x="626078" y="17895"/>
                </a:lnTo>
                <a:lnTo>
                  <a:pt x="617470" y="12606"/>
                </a:lnTo>
                <a:lnTo>
                  <a:pt x="608171" y="8163"/>
                </a:lnTo>
                <a:lnTo>
                  <a:pt x="572220" y="0"/>
                </a:lnTo>
                <a:close/>
              </a:path>
              <a:path w="927735" h="572135">
                <a:moveTo>
                  <a:pt x="711946" y="273"/>
                </a:moveTo>
                <a:lnTo>
                  <a:pt x="673435" y="9324"/>
                </a:lnTo>
                <a:lnTo>
                  <a:pt x="640937" y="30769"/>
                </a:lnTo>
                <a:lnTo>
                  <a:pt x="799881" y="30769"/>
                </a:lnTo>
                <a:lnTo>
                  <a:pt x="788003" y="20736"/>
                </a:lnTo>
                <a:lnTo>
                  <a:pt x="751718" y="3962"/>
                </a:lnTo>
                <a:lnTo>
                  <a:pt x="711946" y="273"/>
                </a:lnTo>
                <a:close/>
              </a:path>
            </a:pathLst>
          </a:custGeom>
          <a:solidFill>
            <a:srgbClr val="7B7B7B"/>
          </a:solidFill>
        </p:spPr>
        <p:txBody>
          <a:bodyPr wrap="square" lIns="0" tIns="0" rIns="0" bIns="0" rtlCol="0"/>
          <a:lstStyle/>
          <a:p>
            <a:endParaRPr/>
          </a:p>
        </p:txBody>
      </p:sp>
      <p:sp>
        <p:nvSpPr>
          <p:cNvPr id="33" name="object 33"/>
          <p:cNvSpPr txBox="1"/>
          <p:nvPr/>
        </p:nvSpPr>
        <p:spPr>
          <a:xfrm>
            <a:off x="1754885" y="5439765"/>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14040</a:t>
            </a:r>
            <a:endParaRPr sz="1200">
              <a:latin typeface="Calibri"/>
              <a:cs typeface="Calibri"/>
            </a:endParaRPr>
          </a:p>
        </p:txBody>
      </p:sp>
      <p:sp>
        <p:nvSpPr>
          <p:cNvPr id="34" name="object 34"/>
          <p:cNvSpPr/>
          <p:nvPr/>
        </p:nvSpPr>
        <p:spPr>
          <a:xfrm>
            <a:off x="5087143" y="5916642"/>
            <a:ext cx="927735" cy="572135"/>
          </a:xfrm>
          <a:custGeom>
            <a:avLst/>
            <a:gdLst/>
            <a:ahLst/>
            <a:cxnLst/>
            <a:rect l="l" t="t" r="r" b="b"/>
            <a:pathLst>
              <a:path w="927735" h="572135">
                <a:moveTo>
                  <a:pt x="594667" y="517431"/>
                </a:moveTo>
                <a:lnTo>
                  <a:pt x="354044" y="517431"/>
                </a:lnTo>
                <a:lnTo>
                  <a:pt x="369667" y="533822"/>
                </a:lnTo>
                <a:lnTo>
                  <a:pt x="388254" y="547626"/>
                </a:lnTo>
                <a:lnTo>
                  <a:pt x="409390" y="558566"/>
                </a:lnTo>
                <a:lnTo>
                  <a:pt x="432657" y="566364"/>
                </a:lnTo>
                <a:lnTo>
                  <a:pt x="478641" y="571580"/>
                </a:lnTo>
                <a:lnTo>
                  <a:pt x="522705" y="564712"/>
                </a:lnTo>
                <a:lnTo>
                  <a:pt x="561861" y="547101"/>
                </a:lnTo>
                <a:lnTo>
                  <a:pt x="593124" y="520086"/>
                </a:lnTo>
                <a:lnTo>
                  <a:pt x="594667" y="517431"/>
                </a:lnTo>
                <a:close/>
              </a:path>
              <a:path w="927735" h="572135">
                <a:moveTo>
                  <a:pt x="232126" y="50202"/>
                </a:moveTo>
                <a:lnTo>
                  <a:pt x="163560" y="62570"/>
                </a:lnTo>
                <a:lnTo>
                  <a:pt x="126874" y="84169"/>
                </a:lnTo>
                <a:lnTo>
                  <a:pt x="99985" y="113795"/>
                </a:lnTo>
                <a:lnTo>
                  <a:pt x="84940" y="149193"/>
                </a:lnTo>
                <a:lnTo>
                  <a:pt x="83788" y="188107"/>
                </a:lnTo>
                <a:lnTo>
                  <a:pt x="83026" y="189885"/>
                </a:lnTo>
                <a:lnTo>
                  <a:pt x="42052" y="201982"/>
                </a:lnTo>
                <a:lnTo>
                  <a:pt x="12033" y="228366"/>
                </a:lnTo>
                <a:lnTo>
                  <a:pt x="0" y="257910"/>
                </a:lnTo>
                <a:lnTo>
                  <a:pt x="2254" y="288000"/>
                </a:lnTo>
                <a:lnTo>
                  <a:pt x="17748" y="315179"/>
                </a:lnTo>
                <a:lnTo>
                  <a:pt x="45434" y="335986"/>
                </a:lnTo>
                <a:lnTo>
                  <a:pt x="33135" y="349652"/>
                </a:lnTo>
                <a:lnTo>
                  <a:pt x="24765" y="365026"/>
                </a:lnTo>
                <a:lnTo>
                  <a:pt x="20538" y="381536"/>
                </a:lnTo>
                <a:lnTo>
                  <a:pt x="20669" y="398609"/>
                </a:lnTo>
                <a:lnTo>
                  <a:pt x="32259" y="428157"/>
                </a:lnTo>
                <a:lnTo>
                  <a:pt x="55673" y="450918"/>
                </a:lnTo>
                <a:lnTo>
                  <a:pt x="87588" y="464682"/>
                </a:lnTo>
                <a:lnTo>
                  <a:pt x="124682" y="467240"/>
                </a:lnTo>
                <a:lnTo>
                  <a:pt x="125317" y="468078"/>
                </a:lnTo>
                <a:lnTo>
                  <a:pt x="160687" y="503873"/>
                </a:lnTo>
                <a:lnTo>
                  <a:pt x="204320" y="526485"/>
                </a:lnTo>
                <a:lnTo>
                  <a:pt x="253598" y="536806"/>
                </a:lnTo>
                <a:lnTo>
                  <a:pt x="304760" y="534050"/>
                </a:lnTo>
                <a:lnTo>
                  <a:pt x="354044" y="517431"/>
                </a:lnTo>
                <a:lnTo>
                  <a:pt x="594667" y="517431"/>
                </a:lnTo>
                <a:lnTo>
                  <a:pt x="613505" y="485008"/>
                </a:lnTo>
                <a:lnTo>
                  <a:pt x="741061" y="485008"/>
                </a:lnTo>
                <a:lnTo>
                  <a:pt x="766476" y="470906"/>
                </a:lnTo>
                <a:lnTo>
                  <a:pt x="793432" y="438002"/>
                </a:lnTo>
                <a:lnTo>
                  <a:pt x="803624" y="397555"/>
                </a:lnTo>
                <a:lnTo>
                  <a:pt x="821902" y="394353"/>
                </a:lnTo>
                <a:lnTo>
                  <a:pt x="871569" y="373552"/>
                </a:lnTo>
                <a:lnTo>
                  <a:pt x="909546" y="337029"/>
                </a:lnTo>
                <a:lnTo>
                  <a:pt x="927258" y="292680"/>
                </a:lnTo>
                <a:lnTo>
                  <a:pt x="923825" y="246010"/>
                </a:lnTo>
                <a:lnTo>
                  <a:pt x="898366" y="202521"/>
                </a:lnTo>
                <a:lnTo>
                  <a:pt x="900525" y="198419"/>
                </a:lnTo>
                <a:lnTo>
                  <a:pt x="902303" y="194190"/>
                </a:lnTo>
                <a:lnTo>
                  <a:pt x="903700" y="189885"/>
                </a:lnTo>
                <a:lnTo>
                  <a:pt x="906674" y="151758"/>
                </a:lnTo>
                <a:lnTo>
                  <a:pt x="892540" y="116831"/>
                </a:lnTo>
                <a:lnTo>
                  <a:pt x="863855" y="88901"/>
                </a:lnTo>
                <a:lnTo>
                  <a:pt x="823182" y="71762"/>
                </a:lnTo>
                <a:lnTo>
                  <a:pt x="821576" y="66822"/>
                </a:lnTo>
                <a:lnTo>
                  <a:pt x="300831" y="66822"/>
                </a:lnTo>
                <a:lnTo>
                  <a:pt x="279056" y="58070"/>
                </a:lnTo>
                <a:lnTo>
                  <a:pt x="255984" y="52503"/>
                </a:lnTo>
                <a:lnTo>
                  <a:pt x="232126" y="50202"/>
                </a:lnTo>
                <a:close/>
              </a:path>
              <a:path w="927735" h="572135">
                <a:moveTo>
                  <a:pt x="741061" y="485008"/>
                </a:moveTo>
                <a:lnTo>
                  <a:pt x="613505" y="485008"/>
                </a:lnTo>
                <a:lnTo>
                  <a:pt x="628608" y="491744"/>
                </a:lnTo>
                <a:lnTo>
                  <a:pt x="644604" y="496658"/>
                </a:lnTo>
                <a:lnTo>
                  <a:pt x="661243" y="499693"/>
                </a:lnTo>
                <a:lnTo>
                  <a:pt x="678275" y="500794"/>
                </a:lnTo>
                <a:lnTo>
                  <a:pt x="726757" y="492944"/>
                </a:lnTo>
                <a:lnTo>
                  <a:pt x="741061" y="485008"/>
                </a:lnTo>
                <a:close/>
              </a:path>
              <a:path w="927735" h="572135">
                <a:moveTo>
                  <a:pt x="412166" y="16133"/>
                </a:moveTo>
                <a:lnTo>
                  <a:pt x="368490" y="19994"/>
                </a:lnTo>
                <a:lnTo>
                  <a:pt x="329719" y="37318"/>
                </a:lnTo>
                <a:lnTo>
                  <a:pt x="300831" y="66822"/>
                </a:lnTo>
                <a:lnTo>
                  <a:pt x="821576" y="66822"/>
                </a:lnTo>
                <a:lnTo>
                  <a:pt x="818453" y="57216"/>
                </a:lnTo>
                <a:lnTo>
                  <a:pt x="810879" y="43660"/>
                </a:lnTo>
                <a:lnTo>
                  <a:pt x="810665" y="43403"/>
                </a:lnTo>
                <a:lnTo>
                  <a:pt x="482441" y="43403"/>
                </a:lnTo>
                <a:lnTo>
                  <a:pt x="476327" y="38707"/>
                </a:lnTo>
                <a:lnTo>
                  <a:pt x="469820" y="34402"/>
                </a:lnTo>
                <a:lnTo>
                  <a:pt x="462956" y="30502"/>
                </a:lnTo>
                <a:lnTo>
                  <a:pt x="455771" y="27020"/>
                </a:lnTo>
                <a:lnTo>
                  <a:pt x="412166" y="16133"/>
                </a:lnTo>
                <a:close/>
              </a:path>
              <a:path w="927735" h="572135">
                <a:moveTo>
                  <a:pt x="572220" y="0"/>
                </a:moveTo>
                <a:lnTo>
                  <a:pt x="536590" y="3924"/>
                </a:lnTo>
                <a:lnTo>
                  <a:pt x="505319" y="18770"/>
                </a:lnTo>
                <a:lnTo>
                  <a:pt x="482441" y="43403"/>
                </a:lnTo>
                <a:lnTo>
                  <a:pt x="810665" y="43403"/>
                </a:lnTo>
                <a:lnTo>
                  <a:pt x="800661" y="31386"/>
                </a:lnTo>
                <a:lnTo>
                  <a:pt x="799989" y="30817"/>
                </a:lnTo>
                <a:lnTo>
                  <a:pt x="640937" y="30817"/>
                </a:lnTo>
                <a:lnTo>
                  <a:pt x="633924" y="23993"/>
                </a:lnTo>
                <a:lnTo>
                  <a:pt x="626078" y="17900"/>
                </a:lnTo>
                <a:lnTo>
                  <a:pt x="617470" y="12596"/>
                </a:lnTo>
                <a:lnTo>
                  <a:pt x="608171" y="8135"/>
                </a:lnTo>
                <a:lnTo>
                  <a:pt x="572220" y="0"/>
                </a:lnTo>
                <a:close/>
              </a:path>
              <a:path w="927735" h="572135">
                <a:moveTo>
                  <a:pt x="711946" y="280"/>
                </a:moveTo>
                <a:lnTo>
                  <a:pt x="673435" y="9346"/>
                </a:lnTo>
                <a:lnTo>
                  <a:pt x="640937" y="30817"/>
                </a:lnTo>
                <a:lnTo>
                  <a:pt x="799989" y="30817"/>
                </a:lnTo>
                <a:lnTo>
                  <a:pt x="788003" y="20683"/>
                </a:lnTo>
                <a:lnTo>
                  <a:pt x="751718" y="3950"/>
                </a:lnTo>
                <a:lnTo>
                  <a:pt x="711946" y="280"/>
                </a:lnTo>
                <a:close/>
              </a:path>
            </a:pathLst>
          </a:custGeom>
          <a:solidFill>
            <a:srgbClr val="A62F76"/>
          </a:solidFill>
        </p:spPr>
        <p:txBody>
          <a:bodyPr wrap="square" lIns="0" tIns="0" rIns="0" bIns="0" rtlCol="0"/>
          <a:lstStyle/>
          <a:p>
            <a:endParaRPr/>
          </a:p>
        </p:txBody>
      </p:sp>
      <p:sp>
        <p:nvSpPr>
          <p:cNvPr id="35" name="object 35"/>
          <p:cNvSpPr txBox="1"/>
          <p:nvPr/>
        </p:nvSpPr>
        <p:spPr>
          <a:xfrm>
            <a:off x="5312409" y="5996940"/>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22301</a:t>
            </a:r>
            <a:endParaRPr sz="1200">
              <a:latin typeface="Calibri"/>
              <a:cs typeface="Calibri"/>
            </a:endParaRPr>
          </a:p>
        </p:txBody>
      </p:sp>
      <p:sp>
        <p:nvSpPr>
          <p:cNvPr id="36" name="object 36"/>
          <p:cNvSpPr/>
          <p:nvPr/>
        </p:nvSpPr>
        <p:spPr>
          <a:xfrm>
            <a:off x="4047722" y="4983952"/>
            <a:ext cx="929005" cy="572135"/>
          </a:xfrm>
          <a:custGeom>
            <a:avLst/>
            <a:gdLst/>
            <a:ahLst/>
            <a:cxnLst/>
            <a:rect l="l" t="t" r="r" b="b"/>
            <a:pathLst>
              <a:path w="929004" h="572135">
                <a:moveTo>
                  <a:pt x="595732" y="517433"/>
                </a:moveTo>
                <a:lnTo>
                  <a:pt x="354732" y="517433"/>
                </a:lnTo>
                <a:lnTo>
                  <a:pt x="370373" y="533842"/>
                </a:lnTo>
                <a:lnTo>
                  <a:pt x="388991" y="547643"/>
                </a:lnTo>
                <a:lnTo>
                  <a:pt x="410132" y="558563"/>
                </a:lnTo>
                <a:lnTo>
                  <a:pt x="433345" y="566328"/>
                </a:lnTo>
                <a:lnTo>
                  <a:pt x="479467" y="571567"/>
                </a:lnTo>
                <a:lnTo>
                  <a:pt x="523637" y="564711"/>
                </a:lnTo>
                <a:lnTo>
                  <a:pt x="562870" y="547108"/>
                </a:lnTo>
                <a:lnTo>
                  <a:pt x="594178" y="520104"/>
                </a:lnTo>
                <a:lnTo>
                  <a:pt x="595732" y="517433"/>
                </a:lnTo>
                <a:close/>
              </a:path>
              <a:path w="929004" h="572135">
                <a:moveTo>
                  <a:pt x="232509" y="50174"/>
                </a:moveTo>
                <a:lnTo>
                  <a:pt x="163806" y="62577"/>
                </a:lnTo>
                <a:lnTo>
                  <a:pt x="127082" y="84192"/>
                </a:lnTo>
                <a:lnTo>
                  <a:pt x="100174" y="113816"/>
                </a:lnTo>
                <a:lnTo>
                  <a:pt x="85121" y="149207"/>
                </a:lnTo>
                <a:lnTo>
                  <a:pt x="83968" y="188122"/>
                </a:lnTo>
                <a:lnTo>
                  <a:pt x="83206" y="189900"/>
                </a:lnTo>
                <a:lnTo>
                  <a:pt x="42122" y="201997"/>
                </a:lnTo>
                <a:lnTo>
                  <a:pt x="12086" y="228381"/>
                </a:lnTo>
                <a:lnTo>
                  <a:pt x="0" y="257905"/>
                </a:lnTo>
                <a:lnTo>
                  <a:pt x="2260" y="287976"/>
                </a:lnTo>
                <a:lnTo>
                  <a:pt x="17783" y="315142"/>
                </a:lnTo>
                <a:lnTo>
                  <a:pt x="45487" y="335950"/>
                </a:lnTo>
                <a:lnTo>
                  <a:pt x="33244" y="349644"/>
                </a:lnTo>
                <a:lnTo>
                  <a:pt x="24882" y="365017"/>
                </a:lnTo>
                <a:lnTo>
                  <a:pt x="20663" y="381509"/>
                </a:lnTo>
                <a:lnTo>
                  <a:pt x="20849" y="398561"/>
                </a:lnTo>
                <a:lnTo>
                  <a:pt x="32388" y="428156"/>
                </a:lnTo>
                <a:lnTo>
                  <a:pt x="55822" y="450917"/>
                </a:lnTo>
                <a:lnTo>
                  <a:pt x="87804" y="464677"/>
                </a:lnTo>
                <a:lnTo>
                  <a:pt x="124989" y="467268"/>
                </a:lnTo>
                <a:lnTo>
                  <a:pt x="125497" y="468030"/>
                </a:lnTo>
                <a:lnTo>
                  <a:pt x="126132" y="468919"/>
                </a:lnTo>
                <a:lnTo>
                  <a:pt x="126640" y="469808"/>
                </a:lnTo>
                <a:lnTo>
                  <a:pt x="160993" y="503888"/>
                </a:lnTo>
                <a:lnTo>
                  <a:pt x="204716" y="526495"/>
                </a:lnTo>
                <a:lnTo>
                  <a:pt x="254071" y="536825"/>
                </a:lnTo>
                <a:lnTo>
                  <a:pt x="305322" y="534072"/>
                </a:lnTo>
                <a:lnTo>
                  <a:pt x="354732" y="517433"/>
                </a:lnTo>
                <a:lnTo>
                  <a:pt x="595732" y="517433"/>
                </a:lnTo>
                <a:lnTo>
                  <a:pt x="614574" y="485048"/>
                </a:lnTo>
                <a:lnTo>
                  <a:pt x="742295" y="485048"/>
                </a:lnTo>
                <a:lnTo>
                  <a:pt x="767784" y="470935"/>
                </a:lnTo>
                <a:lnTo>
                  <a:pt x="794789" y="438021"/>
                </a:lnTo>
                <a:lnTo>
                  <a:pt x="804947" y="397545"/>
                </a:lnTo>
                <a:lnTo>
                  <a:pt x="823247" y="394366"/>
                </a:lnTo>
                <a:lnTo>
                  <a:pt x="873146" y="373542"/>
                </a:lnTo>
                <a:lnTo>
                  <a:pt x="911177" y="337026"/>
                </a:lnTo>
                <a:lnTo>
                  <a:pt x="928883" y="292675"/>
                </a:lnTo>
                <a:lnTo>
                  <a:pt x="925421" y="245991"/>
                </a:lnTo>
                <a:lnTo>
                  <a:pt x="899943" y="202473"/>
                </a:lnTo>
                <a:lnTo>
                  <a:pt x="901975" y="198409"/>
                </a:lnTo>
                <a:lnTo>
                  <a:pt x="903753" y="194218"/>
                </a:lnTo>
                <a:lnTo>
                  <a:pt x="905150" y="189900"/>
                </a:lnTo>
                <a:lnTo>
                  <a:pt x="908178" y="151764"/>
                </a:lnTo>
                <a:lnTo>
                  <a:pt x="894038" y="116843"/>
                </a:lnTo>
                <a:lnTo>
                  <a:pt x="865324" y="88923"/>
                </a:lnTo>
                <a:lnTo>
                  <a:pt x="824632" y="71790"/>
                </a:lnTo>
                <a:lnTo>
                  <a:pt x="823022" y="66837"/>
                </a:lnTo>
                <a:lnTo>
                  <a:pt x="301392" y="66837"/>
                </a:lnTo>
                <a:lnTo>
                  <a:pt x="279542" y="58092"/>
                </a:lnTo>
                <a:lnTo>
                  <a:pt x="256418" y="52502"/>
                </a:lnTo>
                <a:lnTo>
                  <a:pt x="232509" y="50174"/>
                </a:lnTo>
                <a:close/>
              </a:path>
              <a:path w="929004" h="572135">
                <a:moveTo>
                  <a:pt x="742295" y="485048"/>
                </a:moveTo>
                <a:lnTo>
                  <a:pt x="614574" y="485048"/>
                </a:lnTo>
                <a:lnTo>
                  <a:pt x="629679" y="491777"/>
                </a:lnTo>
                <a:lnTo>
                  <a:pt x="645689" y="496685"/>
                </a:lnTo>
                <a:lnTo>
                  <a:pt x="662366" y="499711"/>
                </a:lnTo>
                <a:lnTo>
                  <a:pt x="679471" y="500796"/>
                </a:lnTo>
                <a:lnTo>
                  <a:pt x="727991" y="492968"/>
                </a:lnTo>
                <a:lnTo>
                  <a:pt x="742295" y="485048"/>
                </a:lnTo>
                <a:close/>
              </a:path>
              <a:path w="929004" h="572135">
                <a:moveTo>
                  <a:pt x="412888" y="16099"/>
                </a:moveTo>
                <a:lnTo>
                  <a:pt x="369131" y="19990"/>
                </a:lnTo>
                <a:lnTo>
                  <a:pt x="330303" y="37336"/>
                </a:lnTo>
                <a:lnTo>
                  <a:pt x="301392" y="66837"/>
                </a:lnTo>
                <a:lnTo>
                  <a:pt x="823022" y="66837"/>
                </a:lnTo>
                <a:lnTo>
                  <a:pt x="819902" y="57241"/>
                </a:lnTo>
                <a:lnTo>
                  <a:pt x="812313" y="43691"/>
                </a:lnTo>
                <a:lnTo>
                  <a:pt x="812127" y="43469"/>
                </a:lnTo>
                <a:lnTo>
                  <a:pt x="483256" y="43469"/>
                </a:lnTo>
                <a:lnTo>
                  <a:pt x="477142" y="38729"/>
                </a:lnTo>
                <a:lnTo>
                  <a:pt x="470636" y="34405"/>
                </a:lnTo>
                <a:lnTo>
                  <a:pt x="463772" y="30485"/>
                </a:lnTo>
                <a:lnTo>
                  <a:pt x="456586" y="26959"/>
                </a:lnTo>
                <a:lnTo>
                  <a:pt x="412888" y="16099"/>
                </a:lnTo>
                <a:close/>
              </a:path>
              <a:path w="929004" h="572135">
                <a:moveTo>
                  <a:pt x="573250" y="0"/>
                </a:moveTo>
                <a:lnTo>
                  <a:pt x="537533" y="3909"/>
                </a:lnTo>
                <a:lnTo>
                  <a:pt x="506174" y="18772"/>
                </a:lnTo>
                <a:lnTo>
                  <a:pt x="483256" y="43469"/>
                </a:lnTo>
                <a:lnTo>
                  <a:pt x="812127" y="43469"/>
                </a:lnTo>
                <a:lnTo>
                  <a:pt x="802058" y="31428"/>
                </a:lnTo>
                <a:lnTo>
                  <a:pt x="801274" y="30769"/>
                </a:lnTo>
                <a:lnTo>
                  <a:pt x="642006" y="30769"/>
                </a:lnTo>
                <a:lnTo>
                  <a:pt x="634994" y="23969"/>
                </a:lnTo>
                <a:lnTo>
                  <a:pt x="627147" y="17895"/>
                </a:lnTo>
                <a:lnTo>
                  <a:pt x="618539" y="12606"/>
                </a:lnTo>
                <a:lnTo>
                  <a:pt x="609240" y="8163"/>
                </a:lnTo>
                <a:lnTo>
                  <a:pt x="573250" y="0"/>
                </a:lnTo>
                <a:close/>
              </a:path>
              <a:path w="929004" h="572135">
                <a:moveTo>
                  <a:pt x="713142" y="273"/>
                </a:moveTo>
                <a:lnTo>
                  <a:pt x="674580" y="9324"/>
                </a:lnTo>
                <a:lnTo>
                  <a:pt x="642006" y="30769"/>
                </a:lnTo>
                <a:lnTo>
                  <a:pt x="801274" y="30769"/>
                </a:lnTo>
                <a:lnTo>
                  <a:pt x="789326" y="20736"/>
                </a:lnTo>
                <a:lnTo>
                  <a:pt x="752967" y="3962"/>
                </a:lnTo>
                <a:lnTo>
                  <a:pt x="713142" y="273"/>
                </a:lnTo>
                <a:close/>
              </a:path>
            </a:pathLst>
          </a:custGeom>
          <a:solidFill>
            <a:srgbClr val="7B7B7B"/>
          </a:solidFill>
        </p:spPr>
        <p:txBody>
          <a:bodyPr wrap="square" lIns="0" tIns="0" rIns="0" bIns="0" rtlCol="0"/>
          <a:lstStyle/>
          <a:p>
            <a:endParaRPr/>
          </a:p>
        </p:txBody>
      </p:sp>
      <p:sp>
        <p:nvSpPr>
          <p:cNvPr id="37" name="object 37"/>
          <p:cNvSpPr txBox="1"/>
          <p:nvPr/>
        </p:nvSpPr>
        <p:spPr>
          <a:xfrm>
            <a:off x="4273041" y="5063363"/>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39001</a:t>
            </a:r>
            <a:endParaRPr sz="1200">
              <a:latin typeface="Calibri"/>
              <a:cs typeface="Calibri"/>
            </a:endParaRPr>
          </a:p>
        </p:txBody>
      </p:sp>
      <p:sp>
        <p:nvSpPr>
          <p:cNvPr id="38" name="object 38"/>
          <p:cNvSpPr/>
          <p:nvPr/>
        </p:nvSpPr>
        <p:spPr>
          <a:xfrm>
            <a:off x="6931162" y="4912189"/>
            <a:ext cx="900430" cy="520700"/>
          </a:xfrm>
          <a:custGeom>
            <a:avLst/>
            <a:gdLst/>
            <a:ahLst/>
            <a:cxnLst/>
            <a:rect l="l" t="t" r="r" b="b"/>
            <a:pathLst>
              <a:path w="900429" h="520700">
                <a:moveTo>
                  <a:pt x="575258" y="471848"/>
                </a:moveTo>
                <a:lnTo>
                  <a:pt x="343652" y="471848"/>
                </a:lnTo>
                <a:lnTo>
                  <a:pt x="358773" y="486832"/>
                </a:lnTo>
                <a:lnTo>
                  <a:pt x="376799" y="499423"/>
                </a:lnTo>
                <a:lnTo>
                  <a:pt x="397301" y="509371"/>
                </a:lnTo>
                <a:lnTo>
                  <a:pt x="419852" y="516425"/>
                </a:lnTo>
                <a:lnTo>
                  <a:pt x="475511" y="520660"/>
                </a:lnTo>
                <a:lnTo>
                  <a:pt x="527087" y="508107"/>
                </a:lnTo>
                <a:lnTo>
                  <a:pt x="568924" y="481171"/>
                </a:lnTo>
                <a:lnTo>
                  <a:pt x="575258" y="471848"/>
                </a:lnTo>
                <a:close/>
              </a:path>
              <a:path w="900429" h="520700">
                <a:moveTo>
                  <a:pt x="225240" y="45714"/>
                </a:moveTo>
                <a:lnTo>
                  <a:pt x="149028" y="61104"/>
                </a:lnTo>
                <a:lnTo>
                  <a:pt x="108765" y="89404"/>
                </a:lnTo>
                <a:lnTo>
                  <a:pt x="84885" y="127537"/>
                </a:lnTo>
                <a:lnTo>
                  <a:pt x="81270" y="171493"/>
                </a:lnTo>
                <a:lnTo>
                  <a:pt x="80508" y="173144"/>
                </a:lnTo>
                <a:lnTo>
                  <a:pt x="40804" y="184146"/>
                </a:lnTo>
                <a:lnTo>
                  <a:pt x="0" y="235126"/>
                </a:lnTo>
                <a:lnTo>
                  <a:pt x="2196" y="262568"/>
                </a:lnTo>
                <a:lnTo>
                  <a:pt x="17228" y="287367"/>
                </a:lnTo>
                <a:lnTo>
                  <a:pt x="44059" y="306367"/>
                </a:lnTo>
                <a:lnTo>
                  <a:pt x="32166" y="318833"/>
                </a:lnTo>
                <a:lnTo>
                  <a:pt x="24072" y="332847"/>
                </a:lnTo>
                <a:lnTo>
                  <a:pt x="20002" y="347908"/>
                </a:lnTo>
                <a:lnTo>
                  <a:pt x="20183" y="363517"/>
                </a:lnTo>
                <a:lnTo>
                  <a:pt x="31384" y="390445"/>
                </a:lnTo>
                <a:lnTo>
                  <a:pt x="54076" y="411206"/>
                </a:lnTo>
                <a:lnTo>
                  <a:pt x="85030" y="423775"/>
                </a:lnTo>
                <a:lnTo>
                  <a:pt x="121021" y="426128"/>
                </a:lnTo>
                <a:lnTo>
                  <a:pt x="121529" y="426890"/>
                </a:lnTo>
                <a:lnTo>
                  <a:pt x="122164" y="427652"/>
                </a:lnTo>
                <a:lnTo>
                  <a:pt x="122672" y="428414"/>
                </a:lnTo>
                <a:lnTo>
                  <a:pt x="155944" y="459522"/>
                </a:lnTo>
                <a:lnTo>
                  <a:pt x="198317" y="480133"/>
                </a:lnTo>
                <a:lnTo>
                  <a:pt x="246152" y="489533"/>
                </a:lnTo>
                <a:lnTo>
                  <a:pt x="295810" y="487009"/>
                </a:lnTo>
                <a:lnTo>
                  <a:pt x="343652" y="471848"/>
                </a:lnTo>
                <a:lnTo>
                  <a:pt x="575258" y="471848"/>
                </a:lnTo>
                <a:lnTo>
                  <a:pt x="595366" y="442257"/>
                </a:lnTo>
                <a:lnTo>
                  <a:pt x="719250" y="442257"/>
                </a:lnTo>
                <a:lnTo>
                  <a:pt x="743829" y="429430"/>
                </a:lnTo>
                <a:lnTo>
                  <a:pt x="769995" y="399407"/>
                </a:lnTo>
                <a:lnTo>
                  <a:pt x="779897" y="362501"/>
                </a:lnTo>
                <a:lnTo>
                  <a:pt x="797627" y="359606"/>
                </a:lnTo>
                <a:lnTo>
                  <a:pt x="845937" y="340657"/>
                </a:lnTo>
                <a:lnTo>
                  <a:pt x="882757" y="307324"/>
                </a:lnTo>
                <a:lnTo>
                  <a:pt x="899896" y="266870"/>
                </a:lnTo>
                <a:lnTo>
                  <a:pt x="896532" y="224321"/>
                </a:lnTo>
                <a:lnTo>
                  <a:pt x="871845" y="184701"/>
                </a:lnTo>
                <a:lnTo>
                  <a:pt x="873877" y="180891"/>
                </a:lnTo>
                <a:lnTo>
                  <a:pt x="875655" y="177081"/>
                </a:lnTo>
                <a:lnTo>
                  <a:pt x="876925" y="173144"/>
                </a:lnTo>
                <a:lnTo>
                  <a:pt x="879867" y="138386"/>
                </a:lnTo>
                <a:lnTo>
                  <a:pt x="866177" y="106533"/>
                </a:lnTo>
                <a:lnTo>
                  <a:pt x="838366" y="81061"/>
                </a:lnTo>
                <a:lnTo>
                  <a:pt x="798947" y="65448"/>
                </a:lnTo>
                <a:lnTo>
                  <a:pt x="797365" y="60876"/>
                </a:lnTo>
                <a:lnTo>
                  <a:pt x="291963" y="60876"/>
                </a:lnTo>
                <a:lnTo>
                  <a:pt x="270801" y="52885"/>
                </a:lnTo>
                <a:lnTo>
                  <a:pt x="248402" y="47811"/>
                </a:lnTo>
                <a:lnTo>
                  <a:pt x="225240" y="45714"/>
                </a:lnTo>
                <a:close/>
              </a:path>
              <a:path w="900429" h="520700">
                <a:moveTo>
                  <a:pt x="719250" y="442257"/>
                </a:moveTo>
                <a:lnTo>
                  <a:pt x="595366" y="442257"/>
                </a:lnTo>
                <a:lnTo>
                  <a:pt x="610046" y="448413"/>
                </a:lnTo>
                <a:lnTo>
                  <a:pt x="625560" y="452925"/>
                </a:lnTo>
                <a:lnTo>
                  <a:pt x="641693" y="455723"/>
                </a:lnTo>
                <a:lnTo>
                  <a:pt x="658231" y="456735"/>
                </a:lnTo>
                <a:lnTo>
                  <a:pt x="705280" y="449548"/>
                </a:lnTo>
                <a:lnTo>
                  <a:pt x="719250" y="442257"/>
                </a:lnTo>
                <a:close/>
              </a:path>
              <a:path w="900429" h="520700">
                <a:moveTo>
                  <a:pt x="400012" y="14620"/>
                </a:moveTo>
                <a:lnTo>
                  <a:pt x="357622" y="18141"/>
                </a:lnTo>
                <a:lnTo>
                  <a:pt x="319994" y="33948"/>
                </a:lnTo>
                <a:lnTo>
                  <a:pt x="291963" y="60876"/>
                </a:lnTo>
                <a:lnTo>
                  <a:pt x="797365" y="60876"/>
                </a:lnTo>
                <a:lnTo>
                  <a:pt x="794357" y="52183"/>
                </a:lnTo>
                <a:lnTo>
                  <a:pt x="786993" y="39810"/>
                </a:lnTo>
                <a:lnTo>
                  <a:pt x="786753" y="39540"/>
                </a:lnTo>
                <a:lnTo>
                  <a:pt x="468239" y="39540"/>
                </a:lnTo>
                <a:lnTo>
                  <a:pt x="462262" y="35252"/>
                </a:lnTo>
                <a:lnTo>
                  <a:pt x="455951" y="31333"/>
                </a:lnTo>
                <a:lnTo>
                  <a:pt x="449308" y="27771"/>
                </a:lnTo>
                <a:lnTo>
                  <a:pt x="442331" y="24554"/>
                </a:lnTo>
                <a:lnTo>
                  <a:pt x="400012" y="14620"/>
                </a:lnTo>
                <a:close/>
              </a:path>
              <a:path w="900429" h="520700">
                <a:moveTo>
                  <a:pt x="555339" y="0"/>
                </a:moveTo>
                <a:lnTo>
                  <a:pt x="520728" y="3571"/>
                </a:lnTo>
                <a:lnTo>
                  <a:pt x="490398" y="17089"/>
                </a:lnTo>
                <a:lnTo>
                  <a:pt x="468239" y="39540"/>
                </a:lnTo>
                <a:lnTo>
                  <a:pt x="786753" y="39540"/>
                </a:lnTo>
                <a:lnTo>
                  <a:pt x="777033" y="28604"/>
                </a:lnTo>
                <a:lnTo>
                  <a:pt x="776407" y="28110"/>
                </a:lnTo>
                <a:lnTo>
                  <a:pt x="622036" y="28110"/>
                </a:lnTo>
                <a:lnTo>
                  <a:pt x="615235" y="21857"/>
                </a:lnTo>
                <a:lnTo>
                  <a:pt x="607637" y="16283"/>
                </a:lnTo>
                <a:lnTo>
                  <a:pt x="599301" y="11447"/>
                </a:lnTo>
                <a:lnTo>
                  <a:pt x="590286" y="7409"/>
                </a:lnTo>
                <a:lnTo>
                  <a:pt x="555339" y="0"/>
                </a:lnTo>
                <a:close/>
              </a:path>
              <a:path w="900429" h="520700">
                <a:moveTo>
                  <a:pt x="690870" y="234"/>
                </a:moveTo>
                <a:lnTo>
                  <a:pt x="653536" y="8516"/>
                </a:lnTo>
                <a:lnTo>
                  <a:pt x="622036" y="28110"/>
                </a:lnTo>
                <a:lnTo>
                  <a:pt x="776407" y="28110"/>
                </a:lnTo>
                <a:lnTo>
                  <a:pt x="764657" y="18839"/>
                </a:lnTo>
                <a:lnTo>
                  <a:pt x="729442" y="3571"/>
                </a:lnTo>
                <a:lnTo>
                  <a:pt x="690870" y="234"/>
                </a:lnTo>
                <a:close/>
              </a:path>
            </a:pathLst>
          </a:custGeom>
          <a:solidFill>
            <a:srgbClr val="7B7B7B"/>
          </a:solidFill>
        </p:spPr>
        <p:txBody>
          <a:bodyPr wrap="square" lIns="0" tIns="0" rIns="0" bIns="0" rtlCol="0"/>
          <a:lstStyle/>
          <a:p>
            <a:endParaRPr/>
          </a:p>
        </p:txBody>
      </p:sp>
      <p:sp>
        <p:nvSpPr>
          <p:cNvPr id="39" name="object 39"/>
          <p:cNvSpPr txBox="1"/>
          <p:nvPr/>
        </p:nvSpPr>
        <p:spPr>
          <a:xfrm>
            <a:off x="7143115" y="4967985"/>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26000</a:t>
            </a:r>
            <a:endParaRPr sz="1200">
              <a:latin typeface="Calibri"/>
              <a:cs typeface="Calibri"/>
            </a:endParaRPr>
          </a:p>
        </p:txBody>
      </p:sp>
      <p:sp>
        <p:nvSpPr>
          <p:cNvPr id="40" name="object 40"/>
          <p:cNvSpPr/>
          <p:nvPr/>
        </p:nvSpPr>
        <p:spPr>
          <a:xfrm>
            <a:off x="4072159" y="4289008"/>
            <a:ext cx="927735" cy="572135"/>
          </a:xfrm>
          <a:custGeom>
            <a:avLst/>
            <a:gdLst/>
            <a:ahLst/>
            <a:cxnLst/>
            <a:rect l="l" t="t" r="r" b="b"/>
            <a:pathLst>
              <a:path w="927735" h="572135">
                <a:moveTo>
                  <a:pt x="594677" y="517433"/>
                </a:moveTo>
                <a:lnTo>
                  <a:pt x="354044" y="517433"/>
                </a:lnTo>
                <a:lnTo>
                  <a:pt x="369667" y="533842"/>
                </a:lnTo>
                <a:lnTo>
                  <a:pt x="388254" y="547643"/>
                </a:lnTo>
                <a:lnTo>
                  <a:pt x="409390" y="558563"/>
                </a:lnTo>
                <a:lnTo>
                  <a:pt x="432657" y="566328"/>
                </a:lnTo>
                <a:lnTo>
                  <a:pt x="478641" y="571567"/>
                </a:lnTo>
                <a:lnTo>
                  <a:pt x="522705" y="564711"/>
                </a:lnTo>
                <a:lnTo>
                  <a:pt x="561861" y="547108"/>
                </a:lnTo>
                <a:lnTo>
                  <a:pt x="593124" y="520104"/>
                </a:lnTo>
                <a:lnTo>
                  <a:pt x="594677" y="517433"/>
                </a:lnTo>
                <a:close/>
              </a:path>
              <a:path w="927735" h="572135">
                <a:moveTo>
                  <a:pt x="232126" y="50174"/>
                </a:moveTo>
                <a:lnTo>
                  <a:pt x="163560" y="62577"/>
                </a:lnTo>
                <a:lnTo>
                  <a:pt x="126874" y="84192"/>
                </a:lnTo>
                <a:lnTo>
                  <a:pt x="99985" y="113816"/>
                </a:lnTo>
                <a:lnTo>
                  <a:pt x="84940" y="149207"/>
                </a:lnTo>
                <a:lnTo>
                  <a:pt x="83788" y="188122"/>
                </a:lnTo>
                <a:lnTo>
                  <a:pt x="83026" y="189900"/>
                </a:lnTo>
                <a:lnTo>
                  <a:pt x="42052" y="201997"/>
                </a:lnTo>
                <a:lnTo>
                  <a:pt x="12033" y="228381"/>
                </a:lnTo>
                <a:lnTo>
                  <a:pt x="0" y="257905"/>
                </a:lnTo>
                <a:lnTo>
                  <a:pt x="2254" y="287976"/>
                </a:lnTo>
                <a:lnTo>
                  <a:pt x="17748" y="315142"/>
                </a:lnTo>
                <a:lnTo>
                  <a:pt x="45434" y="335950"/>
                </a:lnTo>
                <a:lnTo>
                  <a:pt x="33135" y="349644"/>
                </a:lnTo>
                <a:lnTo>
                  <a:pt x="24764" y="365017"/>
                </a:lnTo>
                <a:lnTo>
                  <a:pt x="20538" y="381509"/>
                </a:lnTo>
                <a:lnTo>
                  <a:pt x="20669" y="398561"/>
                </a:lnTo>
                <a:lnTo>
                  <a:pt x="32259" y="428156"/>
                </a:lnTo>
                <a:lnTo>
                  <a:pt x="55673" y="450917"/>
                </a:lnTo>
                <a:lnTo>
                  <a:pt x="87588" y="464677"/>
                </a:lnTo>
                <a:lnTo>
                  <a:pt x="124682" y="467268"/>
                </a:lnTo>
                <a:lnTo>
                  <a:pt x="125317" y="468030"/>
                </a:lnTo>
                <a:lnTo>
                  <a:pt x="160687" y="503888"/>
                </a:lnTo>
                <a:lnTo>
                  <a:pt x="204320" y="526495"/>
                </a:lnTo>
                <a:lnTo>
                  <a:pt x="253598" y="536825"/>
                </a:lnTo>
                <a:lnTo>
                  <a:pt x="304760" y="534072"/>
                </a:lnTo>
                <a:lnTo>
                  <a:pt x="354044" y="517433"/>
                </a:lnTo>
                <a:lnTo>
                  <a:pt x="594677" y="517433"/>
                </a:lnTo>
                <a:lnTo>
                  <a:pt x="613505" y="485048"/>
                </a:lnTo>
                <a:lnTo>
                  <a:pt x="741034" y="485048"/>
                </a:lnTo>
                <a:lnTo>
                  <a:pt x="766476" y="470935"/>
                </a:lnTo>
                <a:lnTo>
                  <a:pt x="793432" y="438021"/>
                </a:lnTo>
                <a:lnTo>
                  <a:pt x="803624" y="397545"/>
                </a:lnTo>
                <a:lnTo>
                  <a:pt x="821902" y="394366"/>
                </a:lnTo>
                <a:lnTo>
                  <a:pt x="871569" y="373542"/>
                </a:lnTo>
                <a:lnTo>
                  <a:pt x="909546" y="337026"/>
                </a:lnTo>
                <a:lnTo>
                  <a:pt x="927258" y="292675"/>
                </a:lnTo>
                <a:lnTo>
                  <a:pt x="923825" y="245991"/>
                </a:lnTo>
                <a:lnTo>
                  <a:pt x="898366" y="202473"/>
                </a:lnTo>
                <a:lnTo>
                  <a:pt x="900525" y="198409"/>
                </a:lnTo>
                <a:lnTo>
                  <a:pt x="902303" y="194218"/>
                </a:lnTo>
                <a:lnTo>
                  <a:pt x="903700" y="189900"/>
                </a:lnTo>
                <a:lnTo>
                  <a:pt x="906674" y="151764"/>
                </a:lnTo>
                <a:lnTo>
                  <a:pt x="892540" y="116843"/>
                </a:lnTo>
                <a:lnTo>
                  <a:pt x="863855" y="88923"/>
                </a:lnTo>
                <a:lnTo>
                  <a:pt x="823182" y="71790"/>
                </a:lnTo>
                <a:lnTo>
                  <a:pt x="821572" y="66837"/>
                </a:lnTo>
                <a:lnTo>
                  <a:pt x="300831" y="66837"/>
                </a:lnTo>
                <a:lnTo>
                  <a:pt x="279056" y="58092"/>
                </a:lnTo>
                <a:lnTo>
                  <a:pt x="255984" y="52502"/>
                </a:lnTo>
                <a:lnTo>
                  <a:pt x="232126" y="50174"/>
                </a:lnTo>
                <a:close/>
              </a:path>
              <a:path w="927735" h="572135">
                <a:moveTo>
                  <a:pt x="741034" y="485048"/>
                </a:moveTo>
                <a:lnTo>
                  <a:pt x="613505" y="485048"/>
                </a:lnTo>
                <a:lnTo>
                  <a:pt x="628608" y="491777"/>
                </a:lnTo>
                <a:lnTo>
                  <a:pt x="644604" y="496685"/>
                </a:lnTo>
                <a:lnTo>
                  <a:pt x="661243" y="499711"/>
                </a:lnTo>
                <a:lnTo>
                  <a:pt x="678275" y="500796"/>
                </a:lnTo>
                <a:lnTo>
                  <a:pt x="726757" y="492968"/>
                </a:lnTo>
                <a:lnTo>
                  <a:pt x="741034" y="485048"/>
                </a:lnTo>
                <a:close/>
              </a:path>
              <a:path w="927735" h="572135">
                <a:moveTo>
                  <a:pt x="412166" y="16099"/>
                </a:moveTo>
                <a:lnTo>
                  <a:pt x="368490" y="19990"/>
                </a:lnTo>
                <a:lnTo>
                  <a:pt x="329719" y="37336"/>
                </a:lnTo>
                <a:lnTo>
                  <a:pt x="300831" y="66837"/>
                </a:lnTo>
                <a:lnTo>
                  <a:pt x="821572" y="66837"/>
                </a:lnTo>
                <a:lnTo>
                  <a:pt x="818453" y="57241"/>
                </a:lnTo>
                <a:lnTo>
                  <a:pt x="810879" y="43691"/>
                </a:lnTo>
                <a:lnTo>
                  <a:pt x="810693" y="43469"/>
                </a:lnTo>
                <a:lnTo>
                  <a:pt x="482441" y="43469"/>
                </a:lnTo>
                <a:lnTo>
                  <a:pt x="476327" y="38729"/>
                </a:lnTo>
                <a:lnTo>
                  <a:pt x="469820" y="34405"/>
                </a:lnTo>
                <a:lnTo>
                  <a:pt x="462956" y="30485"/>
                </a:lnTo>
                <a:lnTo>
                  <a:pt x="455771" y="26959"/>
                </a:lnTo>
                <a:lnTo>
                  <a:pt x="412166" y="16099"/>
                </a:lnTo>
                <a:close/>
              </a:path>
              <a:path w="927735" h="572135">
                <a:moveTo>
                  <a:pt x="572220" y="0"/>
                </a:moveTo>
                <a:lnTo>
                  <a:pt x="536590" y="3909"/>
                </a:lnTo>
                <a:lnTo>
                  <a:pt x="505319" y="18772"/>
                </a:lnTo>
                <a:lnTo>
                  <a:pt x="482441" y="43469"/>
                </a:lnTo>
                <a:lnTo>
                  <a:pt x="810693" y="43469"/>
                </a:lnTo>
                <a:lnTo>
                  <a:pt x="800661" y="31428"/>
                </a:lnTo>
                <a:lnTo>
                  <a:pt x="799881" y="30769"/>
                </a:lnTo>
                <a:lnTo>
                  <a:pt x="640937" y="30769"/>
                </a:lnTo>
                <a:lnTo>
                  <a:pt x="633924" y="23969"/>
                </a:lnTo>
                <a:lnTo>
                  <a:pt x="626078" y="17895"/>
                </a:lnTo>
                <a:lnTo>
                  <a:pt x="617470" y="12606"/>
                </a:lnTo>
                <a:lnTo>
                  <a:pt x="608171" y="8163"/>
                </a:lnTo>
                <a:lnTo>
                  <a:pt x="572220" y="0"/>
                </a:lnTo>
                <a:close/>
              </a:path>
              <a:path w="927735" h="572135">
                <a:moveTo>
                  <a:pt x="711946" y="273"/>
                </a:moveTo>
                <a:lnTo>
                  <a:pt x="673435" y="9324"/>
                </a:lnTo>
                <a:lnTo>
                  <a:pt x="640937" y="30769"/>
                </a:lnTo>
                <a:lnTo>
                  <a:pt x="799881" y="30769"/>
                </a:lnTo>
                <a:lnTo>
                  <a:pt x="788003" y="20736"/>
                </a:lnTo>
                <a:lnTo>
                  <a:pt x="751718" y="3962"/>
                </a:lnTo>
                <a:lnTo>
                  <a:pt x="711946" y="273"/>
                </a:lnTo>
                <a:close/>
              </a:path>
            </a:pathLst>
          </a:custGeom>
          <a:solidFill>
            <a:srgbClr val="7B7B7B"/>
          </a:solidFill>
        </p:spPr>
        <p:txBody>
          <a:bodyPr wrap="square" lIns="0" tIns="0" rIns="0" bIns="0" rtlCol="0"/>
          <a:lstStyle/>
          <a:p>
            <a:endParaRPr/>
          </a:p>
        </p:txBody>
      </p:sp>
      <p:sp>
        <p:nvSpPr>
          <p:cNvPr id="41" name="object 41"/>
          <p:cNvSpPr txBox="1"/>
          <p:nvPr/>
        </p:nvSpPr>
        <p:spPr>
          <a:xfrm>
            <a:off x="4296917" y="4550664"/>
            <a:ext cx="414020" cy="203200"/>
          </a:xfrm>
          <a:prstGeom prst="rect">
            <a:avLst/>
          </a:prstGeom>
        </p:spPr>
        <p:txBody>
          <a:bodyPr vert="horz" wrap="square" lIns="0" tIns="0" rIns="0" bIns="0" rtlCol="0">
            <a:spAutoFit/>
          </a:bodyPr>
          <a:lstStyle/>
          <a:p>
            <a:pPr marL="12700">
              <a:lnSpc>
                <a:spcPct val="100000"/>
              </a:lnSpc>
            </a:pPr>
            <a:r>
              <a:rPr sz="1200" dirty="0">
                <a:solidFill>
                  <a:srgbClr val="FFFFFF"/>
                </a:solidFill>
                <a:latin typeface="Calibri"/>
                <a:cs typeface="Calibri"/>
              </a:rPr>
              <a:t>18617</a:t>
            </a:r>
            <a:endParaRPr sz="1200">
              <a:latin typeface="Calibri"/>
              <a:cs typeface="Calibri"/>
            </a:endParaRPr>
          </a:p>
        </p:txBody>
      </p:sp>
      <p:sp>
        <p:nvSpPr>
          <p:cNvPr id="42" name="object 42"/>
          <p:cNvSpPr txBox="1"/>
          <p:nvPr/>
        </p:nvSpPr>
        <p:spPr>
          <a:xfrm>
            <a:off x="3655314" y="4051300"/>
            <a:ext cx="2049780" cy="520065"/>
          </a:xfrm>
          <a:prstGeom prst="rect">
            <a:avLst/>
          </a:prstGeom>
        </p:spPr>
        <p:txBody>
          <a:bodyPr vert="horz" wrap="square" lIns="0" tIns="0" rIns="0" bIns="0" rtlCol="0">
            <a:spAutoFit/>
          </a:bodyPr>
          <a:lstStyle/>
          <a:p>
            <a:pPr marL="12700">
              <a:lnSpc>
                <a:spcPct val="100000"/>
              </a:lnSpc>
            </a:pPr>
            <a:r>
              <a:rPr sz="2000" b="0" spc="-20" dirty="0">
                <a:solidFill>
                  <a:srgbClr val="78B831"/>
                </a:solidFill>
                <a:latin typeface="Calibri Light"/>
                <a:cs typeface="Calibri Light"/>
              </a:rPr>
              <a:t>SÜRDÜRÜLEBİLİRLİK</a:t>
            </a:r>
            <a:endParaRPr sz="2000">
              <a:latin typeface="Calibri Light"/>
              <a:cs typeface="Calibri Light"/>
            </a:endParaRPr>
          </a:p>
          <a:p>
            <a:pPr marR="343535" algn="ctr">
              <a:lnSpc>
                <a:spcPct val="100000"/>
              </a:lnSpc>
              <a:spcBef>
                <a:spcPts val="90"/>
              </a:spcBef>
            </a:pPr>
            <a:r>
              <a:rPr sz="1200" dirty="0">
                <a:solidFill>
                  <a:srgbClr val="FFFFFF"/>
                </a:solidFill>
                <a:latin typeface="Calibri"/>
                <a:cs typeface="Calibri"/>
              </a:rPr>
              <a:t>ISO</a:t>
            </a:r>
            <a:endParaRPr sz="1200">
              <a:latin typeface="Calibri"/>
              <a:cs typeface="Calibri"/>
            </a:endParaRPr>
          </a:p>
        </p:txBody>
      </p:sp>
      <p:sp>
        <p:nvSpPr>
          <p:cNvPr id="43" name="object 43"/>
          <p:cNvSpPr/>
          <p:nvPr/>
        </p:nvSpPr>
        <p:spPr>
          <a:xfrm>
            <a:off x="4094966" y="5645370"/>
            <a:ext cx="929005" cy="572135"/>
          </a:xfrm>
          <a:custGeom>
            <a:avLst/>
            <a:gdLst/>
            <a:ahLst/>
            <a:cxnLst/>
            <a:rect l="l" t="t" r="r" b="b"/>
            <a:pathLst>
              <a:path w="929004" h="572135">
                <a:moveTo>
                  <a:pt x="595722" y="517431"/>
                </a:moveTo>
                <a:lnTo>
                  <a:pt x="354732" y="517431"/>
                </a:lnTo>
                <a:lnTo>
                  <a:pt x="370373" y="533822"/>
                </a:lnTo>
                <a:lnTo>
                  <a:pt x="388991" y="547626"/>
                </a:lnTo>
                <a:lnTo>
                  <a:pt x="410132" y="558566"/>
                </a:lnTo>
                <a:lnTo>
                  <a:pt x="433345" y="566364"/>
                </a:lnTo>
                <a:lnTo>
                  <a:pt x="479467" y="571580"/>
                </a:lnTo>
                <a:lnTo>
                  <a:pt x="523637" y="564712"/>
                </a:lnTo>
                <a:lnTo>
                  <a:pt x="562870" y="547101"/>
                </a:lnTo>
                <a:lnTo>
                  <a:pt x="594178" y="520086"/>
                </a:lnTo>
                <a:lnTo>
                  <a:pt x="595722" y="517431"/>
                </a:lnTo>
                <a:close/>
              </a:path>
              <a:path w="929004" h="572135">
                <a:moveTo>
                  <a:pt x="232509" y="50202"/>
                </a:moveTo>
                <a:lnTo>
                  <a:pt x="163806" y="62570"/>
                </a:lnTo>
                <a:lnTo>
                  <a:pt x="127082" y="84169"/>
                </a:lnTo>
                <a:lnTo>
                  <a:pt x="100174" y="113795"/>
                </a:lnTo>
                <a:lnTo>
                  <a:pt x="85121" y="149193"/>
                </a:lnTo>
                <a:lnTo>
                  <a:pt x="83968" y="188107"/>
                </a:lnTo>
                <a:lnTo>
                  <a:pt x="83206" y="189885"/>
                </a:lnTo>
                <a:lnTo>
                  <a:pt x="42122" y="201982"/>
                </a:lnTo>
                <a:lnTo>
                  <a:pt x="12086" y="228366"/>
                </a:lnTo>
                <a:lnTo>
                  <a:pt x="0" y="257910"/>
                </a:lnTo>
                <a:lnTo>
                  <a:pt x="2260" y="288000"/>
                </a:lnTo>
                <a:lnTo>
                  <a:pt x="17783" y="315179"/>
                </a:lnTo>
                <a:lnTo>
                  <a:pt x="45487" y="335986"/>
                </a:lnTo>
                <a:lnTo>
                  <a:pt x="33244" y="349652"/>
                </a:lnTo>
                <a:lnTo>
                  <a:pt x="24882" y="365026"/>
                </a:lnTo>
                <a:lnTo>
                  <a:pt x="20663" y="381536"/>
                </a:lnTo>
                <a:lnTo>
                  <a:pt x="20849" y="398609"/>
                </a:lnTo>
                <a:lnTo>
                  <a:pt x="32388" y="428157"/>
                </a:lnTo>
                <a:lnTo>
                  <a:pt x="55822" y="450918"/>
                </a:lnTo>
                <a:lnTo>
                  <a:pt x="87804" y="464682"/>
                </a:lnTo>
                <a:lnTo>
                  <a:pt x="124989" y="467240"/>
                </a:lnTo>
                <a:lnTo>
                  <a:pt x="125497" y="468078"/>
                </a:lnTo>
                <a:lnTo>
                  <a:pt x="126132" y="468917"/>
                </a:lnTo>
                <a:lnTo>
                  <a:pt x="126640" y="469755"/>
                </a:lnTo>
                <a:lnTo>
                  <a:pt x="160993" y="503873"/>
                </a:lnTo>
                <a:lnTo>
                  <a:pt x="204716" y="526485"/>
                </a:lnTo>
                <a:lnTo>
                  <a:pt x="254071" y="536806"/>
                </a:lnTo>
                <a:lnTo>
                  <a:pt x="305322" y="534050"/>
                </a:lnTo>
                <a:lnTo>
                  <a:pt x="354732" y="517431"/>
                </a:lnTo>
                <a:lnTo>
                  <a:pt x="595722" y="517431"/>
                </a:lnTo>
                <a:lnTo>
                  <a:pt x="614574" y="485008"/>
                </a:lnTo>
                <a:lnTo>
                  <a:pt x="742322" y="485008"/>
                </a:lnTo>
                <a:lnTo>
                  <a:pt x="767784" y="470906"/>
                </a:lnTo>
                <a:lnTo>
                  <a:pt x="794789" y="438002"/>
                </a:lnTo>
                <a:lnTo>
                  <a:pt x="804947" y="397555"/>
                </a:lnTo>
                <a:lnTo>
                  <a:pt x="823247" y="394353"/>
                </a:lnTo>
                <a:lnTo>
                  <a:pt x="873146" y="373552"/>
                </a:lnTo>
                <a:lnTo>
                  <a:pt x="911177" y="337029"/>
                </a:lnTo>
                <a:lnTo>
                  <a:pt x="928883" y="292680"/>
                </a:lnTo>
                <a:lnTo>
                  <a:pt x="925421" y="246010"/>
                </a:lnTo>
                <a:lnTo>
                  <a:pt x="899943" y="202521"/>
                </a:lnTo>
                <a:lnTo>
                  <a:pt x="901975" y="198419"/>
                </a:lnTo>
                <a:lnTo>
                  <a:pt x="903753" y="194190"/>
                </a:lnTo>
                <a:lnTo>
                  <a:pt x="905150" y="189885"/>
                </a:lnTo>
                <a:lnTo>
                  <a:pt x="908178" y="151758"/>
                </a:lnTo>
                <a:lnTo>
                  <a:pt x="894038" y="116831"/>
                </a:lnTo>
                <a:lnTo>
                  <a:pt x="865324" y="88901"/>
                </a:lnTo>
                <a:lnTo>
                  <a:pt x="824632" y="71762"/>
                </a:lnTo>
                <a:lnTo>
                  <a:pt x="823026" y="66822"/>
                </a:lnTo>
                <a:lnTo>
                  <a:pt x="301392" y="66822"/>
                </a:lnTo>
                <a:lnTo>
                  <a:pt x="279542" y="58070"/>
                </a:lnTo>
                <a:lnTo>
                  <a:pt x="256418" y="52503"/>
                </a:lnTo>
                <a:lnTo>
                  <a:pt x="232509" y="50202"/>
                </a:lnTo>
                <a:close/>
              </a:path>
              <a:path w="929004" h="572135">
                <a:moveTo>
                  <a:pt x="742322" y="485008"/>
                </a:moveTo>
                <a:lnTo>
                  <a:pt x="614574" y="485008"/>
                </a:lnTo>
                <a:lnTo>
                  <a:pt x="629679" y="491744"/>
                </a:lnTo>
                <a:lnTo>
                  <a:pt x="645689" y="496658"/>
                </a:lnTo>
                <a:lnTo>
                  <a:pt x="662366" y="499693"/>
                </a:lnTo>
                <a:lnTo>
                  <a:pt x="679471" y="500794"/>
                </a:lnTo>
                <a:lnTo>
                  <a:pt x="727991" y="492944"/>
                </a:lnTo>
                <a:lnTo>
                  <a:pt x="742322" y="485008"/>
                </a:lnTo>
                <a:close/>
              </a:path>
              <a:path w="929004" h="572135">
                <a:moveTo>
                  <a:pt x="412888" y="16133"/>
                </a:moveTo>
                <a:lnTo>
                  <a:pt x="369131" y="19994"/>
                </a:lnTo>
                <a:lnTo>
                  <a:pt x="330303" y="37318"/>
                </a:lnTo>
                <a:lnTo>
                  <a:pt x="301392" y="66822"/>
                </a:lnTo>
                <a:lnTo>
                  <a:pt x="823026" y="66822"/>
                </a:lnTo>
                <a:lnTo>
                  <a:pt x="819902" y="57216"/>
                </a:lnTo>
                <a:lnTo>
                  <a:pt x="812313" y="43660"/>
                </a:lnTo>
                <a:lnTo>
                  <a:pt x="812098" y="43403"/>
                </a:lnTo>
                <a:lnTo>
                  <a:pt x="483256" y="43403"/>
                </a:lnTo>
                <a:lnTo>
                  <a:pt x="477142" y="38707"/>
                </a:lnTo>
                <a:lnTo>
                  <a:pt x="470636" y="34402"/>
                </a:lnTo>
                <a:lnTo>
                  <a:pt x="463772" y="30502"/>
                </a:lnTo>
                <a:lnTo>
                  <a:pt x="456586" y="27020"/>
                </a:lnTo>
                <a:lnTo>
                  <a:pt x="412888" y="16133"/>
                </a:lnTo>
                <a:close/>
              </a:path>
              <a:path w="929004" h="572135">
                <a:moveTo>
                  <a:pt x="573250" y="0"/>
                </a:moveTo>
                <a:lnTo>
                  <a:pt x="537533" y="3924"/>
                </a:lnTo>
                <a:lnTo>
                  <a:pt x="506174" y="18770"/>
                </a:lnTo>
                <a:lnTo>
                  <a:pt x="483256" y="43403"/>
                </a:lnTo>
                <a:lnTo>
                  <a:pt x="812098" y="43403"/>
                </a:lnTo>
                <a:lnTo>
                  <a:pt x="802058" y="31386"/>
                </a:lnTo>
                <a:lnTo>
                  <a:pt x="801382" y="30817"/>
                </a:lnTo>
                <a:lnTo>
                  <a:pt x="642006" y="30817"/>
                </a:lnTo>
                <a:lnTo>
                  <a:pt x="634994" y="23993"/>
                </a:lnTo>
                <a:lnTo>
                  <a:pt x="627147" y="17900"/>
                </a:lnTo>
                <a:lnTo>
                  <a:pt x="618539" y="12596"/>
                </a:lnTo>
                <a:lnTo>
                  <a:pt x="609240" y="8135"/>
                </a:lnTo>
                <a:lnTo>
                  <a:pt x="573250" y="0"/>
                </a:lnTo>
                <a:close/>
              </a:path>
              <a:path w="929004" h="572135">
                <a:moveTo>
                  <a:pt x="713142" y="280"/>
                </a:moveTo>
                <a:lnTo>
                  <a:pt x="674580" y="9346"/>
                </a:lnTo>
                <a:lnTo>
                  <a:pt x="642006" y="30817"/>
                </a:lnTo>
                <a:lnTo>
                  <a:pt x="801382" y="30817"/>
                </a:lnTo>
                <a:lnTo>
                  <a:pt x="789326" y="20683"/>
                </a:lnTo>
                <a:lnTo>
                  <a:pt x="752967" y="3950"/>
                </a:lnTo>
                <a:lnTo>
                  <a:pt x="713142" y="280"/>
                </a:lnTo>
                <a:close/>
              </a:path>
            </a:pathLst>
          </a:custGeom>
          <a:solidFill>
            <a:srgbClr val="A62F76"/>
          </a:solidFill>
        </p:spPr>
        <p:txBody>
          <a:bodyPr wrap="square" lIns="0" tIns="0" rIns="0" bIns="0" rtlCol="0"/>
          <a:lstStyle/>
          <a:p>
            <a:endParaRPr/>
          </a:p>
        </p:txBody>
      </p:sp>
      <p:sp>
        <p:nvSpPr>
          <p:cNvPr id="44" name="object 44"/>
          <p:cNvSpPr txBox="1"/>
          <p:nvPr/>
        </p:nvSpPr>
        <p:spPr>
          <a:xfrm>
            <a:off x="4320666" y="5725363"/>
            <a:ext cx="414020" cy="386715"/>
          </a:xfrm>
          <a:prstGeom prst="rect">
            <a:avLst/>
          </a:prstGeom>
        </p:spPr>
        <p:txBody>
          <a:bodyPr vert="horz" wrap="square" lIns="0" tIns="0" rIns="0" bIns="0" rtlCol="0">
            <a:spAutoFit/>
          </a:bodyPr>
          <a:lstStyle/>
          <a:p>
            <a:pPr marL="635" algn="ctr">
              <a:lnSpc>
                <a:spcPct val="100000"/>
              </a:lnSpc>
            </a:pPr>
            <a:r>
              <a:rPr sz="1200" dirty="0">
                <a:solidFill>
                  <a:srgbClr val="FFFFFF"/>
                </a:solidFill>
                <a:latin typeface="Calibri"/>
                <a:cs typeface="Calibri"/>
              </a:rPr>
              <a:t>ISO</a:t>
            </a:r>
            <a:endParaRPr sz="1200">
              <a:latin typeface="Calibri"/>
              <a:cs typeface="Calibri"/>
            </a:endParaRPr>
          </a:p>
          <a:p>
            <a:pPr algn="ctr">
              <a:lnSpc>
                <a:spcPct val="100000"/>
              </a:lnSpc>
            </a:pPr>
            <a:r>
              <a:rPr sz="1200" dirty="0">
                <a:solidFill>
                  <a:srgbClr val="FFFFFF"/>
                </a:solidFill>
                <a:latin typeface="Calibri"/>
                <a:cs typeface="Calibri"/>
              </a:rPr>
              <a:t>20121</a:t>
            </a:r>
            <a:endParaRPr sz="1200">
              <a:latin typeface="Calibri"/>
              <a:cs typeface="Calibri"/>
            </a:endParaRPr>
          </a:p>
        </p:txBody>
      </p:sp>
      <p:sp>
        <p:nvSpPr>
          <p:cNvPr id="46" name="object 46"/>
          <p:cNvSpPr txBox="1"/>
          <p:nvPr/>
        </p:nvSpPr>
        <p:spPr>
          <a:xfrm>
            <a:off x="980425" y="1373753"/>
            <a:ext cx="703580" cy="847090"/>
          </a:xfrm>
          <a:prstGeom prst="rect">
            <a:avLst/>
          </a:prstGeom>
        </p:spPr>
        <p:txBody>
          <a:bodyPr vert="horz" wrap="square" lIns="0" tIns="0" rIns="0" bIns="0" rtlCol="0">
            <a:spAutoFit/>
          </a:bodyPr>
          <a:lstStyle/>
          <a:p>
            <a:pPr marL="12700" marR="5080" algn="just">
              <a:lnSpc>
                <a:spcPct val="100000"/>
              </a:lnSpc>
            </a:pPr>
            <a:r>
              <a:rPr sz="1800" spc="-20" dirty="0">
                <a:latin typeface="Calibri"/>
                <a:cs typeface="Calibri"/>
              </a:rPr>
              <a:t>Yüksek  </a:t>
            </a:r>
            <a:r>
              <a:rPr sz="1800" spc="-5" dirty="0">
                <a:latin typeface="Calibri"/>
                <a:cs typeface="Calibri"/>
              </a:rPr>
              <a:t>sevi</a:t>
            </a:r>
            <a:r>
              <a:rPr sz="1800" spc="-25" dirty="0">
                <a:latin typeface="Calibri"/>
                <a:cs typeface="Calibri"/>
              </a:rPr>
              <a:t>y</a:t>
            </a:r>
            <a:r>
              <a:rPr sz="1800" dirty="0">
                <a:latin typeface="Calibri"/>
                <a:cs typeface="Calibri"/>
              </a:rPr>
              <a:t>eli  </a:t>
            </a:r>
            <a:r>
              <a:rPr sz="1800" spc="-10" dirty="0">
                <a:latin typeface="Calibri"/>
                <a:cs typeface="Calibri"/>
              </a:rPr>
              <a:t>yapı</a:t>
            </a:r>
            <a:endParaRPr sz="1800" dirty="0">
              <a:latin typeface="Calibri"/>
              <a:cs typeface="Calibri"/>
            </a:endParaRPr>
          </a:p>
        </p:txBody>
      </p:sp>
      <p:sp>
        <p:nvSpPr>
          <p:cNvPr id="47" name="object 47"/>
          <p:cNvSpPr/>
          <p:nvPr/>
        </p:nvSpPr>
        <p:spPr>
          <a:xfrm>
            <a:off x="5244115" y="1247007"/>
            <a:ext cx="857250" cy="535940"/>
          </a:xfrm>
          <a:custGeom>
            <a:avLst/>
            <a:gdLst/>
            <a:ahLst/>
            <a:cxnLst/>
            <a:rect l="l" t="t" r="r" b="b"/>
            <a:pathLst>
              <a:path w="857250" h="535939">
                <a:moveTo>
                  <a:pt x="548010" y="485653"/>
                </a:moveTo>
                <a:lnTo>
                  <a:pt x="327247" y="485653"/>
                </a:lnTo>
                <a:lnTo>
                  <a:pt x="341705" y="501070"/>
                </a:lnTo>
                <a:lnTo>
                  <a:pt x="358902" y="514022"/>
                </a:lnTo>
                <a:lnTo>
                  <a:pt x="378432" y="524283"/>
                </a:lnTo>
                <a:lnTo>
                  <a:pt x="399891" y="531627"/>
                </a:lnTo>
                <a:lnTo>
                  <a:pt x="452903" y="535918"/>
                </a:lnTo>
                <a:lnTo>
                  <a:pt x="502046" y="522991"/>
                </a:lnTo>
                <a:lnTo>
                  <a:pt x="541926" y="495301"/>
                </a:lnTo>
                <a:lnTo>
                  <a:pt x="548010" y="485653"/>
                </a:lnTo>
                <a:close/>
              </a:path>
              <a:path w="857250" h="535939">
                <a:moveTo>
                  <a:pt x="214554" y="47099"/>
                </a:moveTo>
                <a:lnTo>
                  <a:pt x="141928" y="62950"/>
                </a:lnTo>
                <a:lnTo>
                  <a:pt x="103552" y="92049"/>
                </a:lnTo>
                <a:lnTo>
                  <a:pt x="80821" y="131292"/>
                </a:lnTo>
                <a:lnTo>
                  <a:pt x="77438" y="176535"/>
                </a:lnTo>
                <a:lnTo>
                  <a:pt x="76676" y="178186"/>
                </a:lnTo>
                <a:lnTo>
                  <a:pt x="38862" y="189569"/>
                </a:lnTo>
                <a:lnTo>
                  <a:pt x="0" y="242105"/>
                </a:lnTo>
                <a:lnTo>
                  <a:pt x="2095" y="270341"/>
                </a:lnTo>
                <a:lnTo>
                  <a:pt x="16430" y="295838"/>
                </a:lnTo>
                <a:lnTo>
                  <a:pt x="42005" y="315346"/>
                </a:lnTo>
                <a:lnTo>
                  <a:pt x="30628" y="328160"/>
                </a:lnTo>
                <a:lnTo>
                  <a:pt x="22907" y="342604"/>
                </a:lnTo>
                <a:lnTo>
                  <a:pt x="19020" y="358120"/>
                </a:lnTo>
                <a:lnTo>
                  <a:pt x="19145" y="374147"/>
                </a:lnTo>
                <a:lnTo>
                  <a:pt x="29845" y="401853"/>
                </a:lnTo>
                <a:lnTo>
                  <a:pt x="51498" y="423201"/>
                </a:lnTo>
                <a:lnTo>
                  <a:pt x="81010" y="436119"/>
                </a:lnTo>
                <a:lnTo>
                  <a:pt x="115284" y="438536"/>
                </a:lnTo>
                <a:lnTo>
                  <a:pt x="115792" y="439298"/>
                </a:lnTo>
                <a:lnTo>
                  <a:pt x="148573" y="472970"/>
                </a:lnTo>
                <a:lnTo>
                  <a:pt x="188898" y="494176"/>
                </a:lnTo>
                <a:lnTo>
                  <a:pt x="234435" y="503842"/>
                </a:lnTo>
                <a:lnTo>
                  <a:pt x="281710" y="501243"/>
                </a:lnTo>
                <a:lnTo>
                  <a:pt x="327247" y="485653"/>
                </a:lnTo>
                <a:lnTo>
                  <a:pt x="548010" y="485653"/>
                </a:lnTo>
                <a:lnTo>
                  <a:pt x="567150" y="455300"/>
                </a:lnTo>
                <a:lnTo>
                  <a:pt x="684987" y="455300"/>
                </a:lnTo>
                <a:lnTo>
                  <a:pt x="708580" y="442013"/>
                </a:lnTo>
                <a:lnTo>
                  <a:pt x="733518" y="411114"/>
                </a:lnTo>
                <a:lnTo>
                  <a:pt x="742918" y="373131"/>
                </a:lnTo>
                <a:lnTo>
                  <a:pt x="759813" y="370119"/>
                </a:lnTo>
                <a:lnTo>
                  <a:pt x="805783" y="350652"/>
                </a:lnTo>
                <a:lnTo>
                  <a:pt x="840870" y="316319"/>
                </a:lnTo>
                <a:lnTo>
                  <a:pt x="857218" y="274675"/>
                </a:lnTo>
                <a:lnTo>
                  <a:pt x="854039" y="230887"/>
                </a:lnTo>
                <a:lnTo>
                  <a:pt x="830548" y="190124"/>
                </a:lnTo>
                <a:lnTo>
                  <a:pt x="832453" y="186187"/>
                </a:lnTo>
                <a:lnTo>
                  <a:pt x="834104" y="182250"/>
                </a:lnTo>
                <a:lnTo>
                  <a:pt x="835374" y="178186"/>
                </a:lnTo>
                <a:lnTo>
                  <a:pt x="838178" y="142396"/>
                </a:lnTo>
                <a:lnTo>
                  <a:pt x="825134" y="109606"/>
                </a:lnTo>
                <a:lnTo>
                  <a:pt x="798637" y="83389"/>
                </a:lnTo>
                <a:lnTo>
                  <a:pt x="761079" y="67315"/>
                </a:lnTo>
                <a:lnTo>
                  <a:pt x="759603" y="62743"/>
                </a:lnTo>
                <a:lnTo>
                  <a:pt x="278098" y="62743"/>
                </a:lnTo>
                <a:lnTo>
                  <a:pt x="257933" y="54496"/>
                </a:lnTo>
                <a:lnTo>
                  <a:pt x="236600" y="49250"/>
                </a:lnTo>
                <a:lnTo>
                  <a:pt x="214554" y="47099"/>
                </a:lnTo>
                <a:close/>
              </a:path>
              <a:path w="857250" h="535939">
                <a:moveTo>
                  <a:pt x="684987" y="455300"/>
                </a:moveTo>
                <a:lnTo>
                  <a:pt x="567150" y="455300"/>
                </a:lnTo>
                <a:lnTo>
                  <a:pt x="581088" y="461603"/>
                </a:lnTo>
                <a:lnTo>
                  <a:pt x="595884" y="466191"/>
                </a:lnTo>
                <a:lnTo>
                  <a:pt x="611298" y="469016"/>
                </a:lnTo>
                <a:lnTo>
                  <a:pt x="627094" y="470032"/>
                </a:lnTo>
                <a:lnTo>
                  <a:pt x="671855" y="462696"/>
                </a:lnTo>
                <a:lnTo>
                  <a:pt x="684987" y="455300"/>
                </a:lnTo>
                <a:close/>
              </a:path>
              <a:path w="857250" h="535939">
                <a:moveTo>
                  <a:pt x="381021" y="15077"/>
                </a:moveTo>
                <a:lnTo>
                  <a:pt x="340629" y="18722"/>
                </a:lnTo>
                <a:lnTo>
                  <a:pt x="304786" y="35012"/>
                </a:lnTo>
                <a:lnTo>
                  <a:pt x="278098" y="62743"/>
                </a:lnTo>
                <a:lnTo>
                  <a:pt x="759603" y="62743"/>
                </a:lnTo>
                <a:lnTo>
                  <a:pt x="756675" y="53673"/>
                </a:lnTo>
                <a:lnTo>
                  <a:pt x="749665" y="40947"/>
                </a:lnTo>
                <a:lnTo>
                  <a:pt x="749521" y="40772"/>
                </a:lnTo>
                <a:lnTo>
                  <a:pt x="445992" y="40772"/>
                </a:lnTo>
                <a:lnTo>
                  <a:pt x="440303" y="36316"/>
                </a:lnTo>
                <a:lnTo>
                  <a:pt x="434292" y="32263"/>
                </a:lnTo>
                <a:lnTo>
                  <a:pt x="427972" y="28592"/>
                </a:lnTo>
                <a:lnTo>
                  <a:pt x="421354" y="25278"/>
                </a:lnTo>
                <a:lnTo>
                  <a:pt x="381021" y="15077"/>
                </a:lnTo>
                <a:close/>
              </a:path>
              <a:path w="857250" h="535939">
                <a:moveTo>
                  <a:pt x="528984" y="0"/>
                </a:moveTo>
                <a:lnTo>
                  <a:pt x="496046" y="3673"/>
                </a:lnTo>
                <a:lnTo>
                  <a:pt x="467131" y="17609"/>
                </a:lnTo>
                <a:lnTo>
                  <a:pt x="445992" y="40772"/>
                </a:lnTo>
                <a:lnTo>
                  <a:pt x="749521" y="40772"/>
                </a:lnTo>
                <a:lnTo>
                  <a:pt x="740201" y="29436"/>
                </a:lnTo>
                <a:lnTo>
                  <a:pt x="739643" y="28961"/>
                </a:lnTo>
                <a:lnTo>
                  <a:pt x="592550" y="28961"/>
                </a:lnTo>
                <a:lnTo>
                  <a:pt x="586057" y="22538"/>
                </a:lnTo>
                <a:lnTo>
                  <a:pt x="578802" y="16817"/>
                </a:lnTo>
                <a:lnTo>
                  <a:pt x="570833" y="11834"/>
                </a:lnTo>
                <a:lnTo>
                  <a:pt x="562197" y="7625"/>
                </a:lnTo>
                <a:lnTo>
                  <a:pt x="528984" y="0"/>
                </a:lnTo>
                <a:close/>
              </a:path>
              <a:path w="857250" h="535939">
                <a:moveTo>
                  <a:pt x="658161" y="244"/>
                </a:moveTo>
                <a:lnTo>
                  <a:pt x="622587" y="8774"/>
                </a:lnTo>
                <a:lnTo>
                  <a:pt x="592550" y="28961"/>
                </a:lnTo>
                <a:lnTo>
                  <a:pt x="739643" y="28961"/>
                </a:lnTo>
                <a:lnTo>
                  <a:pt x="728440" y="19436"/>
                </a:lnTo>
                <a:lnTo>
                  <a:pt x="694902" y="3690"/>
                </a:lnTo>
                <a:lnTo>
                  <a:pt x="658161" y="244"/>
                </a:lnTo>
                <a:close/>
              </a:path>
            </a:pathLst>
          </a:custGeom>
          <a:solidFill>
            <a:srgbClr val="7B7B7B"/>
          </a:solidFill>
        </p:spPr>
        <p:txBody>
          <a:bodyPr wrap="square" lIns="0" tIns="0" rIns="0" bIns="0" rtlCol="0"/>
          <a:lstStyle/>
          <a:p>
            <a:endParaRPr/>
          </a:p>
        </p:txBody>
      </p:sp>
      <p:sp>
        <p:nvSpPr>
          <p:cNvPr id="48" name="object 48"/>
          <p:cNvSpPr txBox="1"/>
          <p:nvPr/>
        </p:nvSpPr>
        <p:spPr>
          <a:xfrm>
            <a:off x="5451728" y="1325117"/>
            <a:ext cx="383540" cy="355600"/>
          </a:xfrm>
          <a:prstGeom prst="rect">
            <a:avLst/>
          </a:prstGeom>
        </p:spPr>
        <p:txBody>
          <a:bodyPr vert="horz" wrap="square" lIns="0" tIns="0" rIns="0" bIns="0" rtlCol="0">
            <a:spAutoFit/>
          </a:bodyPr>
          <a:lstStyle/>
          <a:p>
            <a:pPr marL="12700" marR="5080" indent="81915">
              <a:lnSpc>
                <a:spcPct val="100000"/>
              </a:lnSpc>
            </a:pPr>
            <a:r>
              <a:rPr sz="1100" dirty="0">
                <a:solidFill>
                  <a:srgbClr val="FFFFFF"/>
                </a:solidFill>
                <a:latin typeface="Calibri"/>
                <a:cs typeface="Calibri"/>
              </a:rPr>
              <a:t>ISO  29001</a:t>
            </a:r>
            <a:endParaRPr sz="1100">
              <a:latin typeface="Calibri"/>
              <a:cs typeface="Calibri"/>
            </a:endParaRPr>
          </a:p>
        </p:txBody>
      </p:sp>
      <p:sp>
        <p:nvSpPr>
          <p:cNvPr id="49" name="object 49"/>
          <p:cNvSpPr/>
          <p:nvPr/>
        </p:nvSpPr>
        <p:spPr>
          <a:xfrm>
            <a:off x="6810767" y="4115272"/>
            <a:ext cx="1021715" cy="572135"/>
          </a:xfrm>
          <a:custGeom>
            <a:avLst/>
            <a:gdLst/>
            <a:ahLst/>
            <a:cxnLst/>
            <a:rect l="l" t="t" r="r" b="b"/>
            <a:pathLst>
              <a:path w="1021715" h="572135">
                <a:moveTo>
                  <a:pt x="654251" y="517433"/>
                </a:moveTo>
                <a:lnTo>
                  <a:pt x="389497" y="517433"/>
                </a:lnTo>
                <a:lnTo>
                  <a:pt x="406707" y="533842"/>
                </a:lnTo>
                <a:lnTo>
                  <a:pt x="427168" y="547643"/>
                </a:lnTo>
                <a:lnTo>
                  <a:pt x="450415" y="558563"/>
                </a:lnTo>
                <a:lnTo>
                  <a:pt x="475984" y="566328"/>
                </a:lnTo>
                <a:lnTo>
                  <a:pt x="526600" y="571567"/>
                </a:lnTo>
                <a:lnTo>
                  <a:pt x="575076" y="564711"/>
                </a:lnTo>
                <a:lnTo>
                  <a:pt x="618145" y="547108"/>
                </a:lnTo>
                <a:lnTo>
                  <a:pt x="652540" y="520104"/>
                </a:lnTo>
                <a:lnTo>
                  <a:pt x="654251" y="517433"/>
                </a:lnTo>
                <a:close/>
              </a:path>
              <a:path w="1021715" h="572135">
                <a:moveTo>
                  <a:pt x="255371" y="50174"/>
                </a:moveTo>
                <a:lnTo>
                  <a:pt x="179931" y="62577"/>
                </a:lnTo>
                <a:lnTo>
                  <a:pt x="139556" y="84192"/>
                </a:lnTo>
                <a:lnTo>
                  <a:pt x="109970" y="113816"/>
                </a:lnTo>
                <a:lnTo>
                  <a:pt x="93429" y="149207"/>
                </a:lnTo>
                <a:lnTo>
                  <a:pt x="92190" y="188122"/>
                </a:lnTo>
                <a:lnTo>
                  <a:pt x="91301" y="189900"/>
                </a:lnTo>
                <a:lnTo>
                  <a:pt x="46247" y="201997"/>
                </a:lnTo>
                <a:lnTo>
                  <a:pt x="13196" y="228381"/>
                </a:lnTo>
                <a:lnTo>
                  <a:pt x="0" y="257905"/>
                </a:lnTo>
                <a:lnTo>
                  <a:pt x="2496" y="287976"/>
                </a:lnTo>
                <a:lnTo>
                  <a:pt x="19518" y="315142"/>
                </a:lnTo>
                <a:lnTo>
                  <a:pt x="49899" y="335950"/>
                </a:lnTo>
                <a:lnTo>
                  <a:pt x="36439" y="349644"/>
                </a:lnTo>
                <a:lnTo>
                  <a:pt x="27277" y="365017"/>
                </a:lnTo>
                <a:lnTo>
                  <a:pt x="22663" y="381509"/>
                </a:lnTo>
                <a:lnTo>
                  <a:pt x="22848" y="398561"/>
                </a:lnTo>
                <a:lnTo>
                  <a:pt x="35546" y="428156"/>
                </a:lnTo>
                <a:lnTo>
                  <a:pt x="61281" y="450917"/>
                </a:lnTo>
                <a:lnTo>
                  <a:pt x="96375" y="464677"/>
                </a:lnTo>
                <a:lnTo>
                  <a:pt x="137148" y="467268"/>
                </a:lnTo>
                <a:lnTo>
                  <a:pt x="137783" y="468030"/>
                </a:lnTo>
                <a:lnTo>
                  <a:pt x="169716" y="498983"/>
                </a:lnTo>
                <a:lnTo>
                  <a:pt x="207915" y="520284"/>
                </a:lnTo>
                <a:lnTo>
                  <a:pt x="251384" y="533245"/>
                </a:lnTo>
                <a:lnTo>
                  <a:pt x="297732" y="537400"/>
                </a:lnTo>
                <a:lnTo>
                  <a:pt x="344567" y="532285"/>
                </a:lnTo>
                <a:lnTo>
                  <a:pt x="389497" y="517433"/>
                </a:lnTo>
                <a:lnTo>
                  <a:pt x="654251" y="517433"/>
                </a:lnTo>
                <a:lnTo>
                  <a:pt x="674993" y="485048"/>
                </a:lnTo>
                <a:lnTo>
                  <a:pt x="815288" y="485048"/>
                </a:lnTo>
                <a:lnTo>
                  <a:pt x="843283" y="470935"/>
                </a:lnTo>
                <a:lnTo>
                  <a:pt x="872916" y="438021"/>
                </a:lnTo>
                <a:lnTo>
                  <a:pt x="884035" y="397545"/>
                </a:lnTo>
                <a:lnTo>
                  <a:pt x="904190" y="394366"/>
                </a:lnTo>
                <a:lnTo>
                  <a:pt x="941881" y="382293"/>
                </a:lnTo>
                <a:lnTo>
                  <a:pt x="994118" y="345132"/>
                </a:lnTo>
                <a:lnTo>
                  <a:pt x="1015129" y="311003"/>
                </a:lnTo>
                <a:lnTo>
                  <a:pt x="1021510" y="273973"/>
                </a:lnTo>
                <a:lnTo>
                  <a:pt x="1012772" y="236858"/>
                </a:lnTo>
                <a:lnTo>
                  <a:pt x="988429" y="202473"/>
                </a:lnTo>
                <a:lnTo>
                  <a:pt x="990715" y="198409"/>
                </a:lnTo>
                <a:lnTo>
                  <a:pt x="992620" y="194218"/>
                </a:lnTo>
                <a:lnTo>
                  <a:pt x="994144" y="189900"/>
                </a:lnTo>
                <a:lnTo>
                  <a:pt x="997475" y="151764"/>
                </a:lnTo>
                <a:lnTo>
                  <a:pt x="981936" y="116843"/>
                </a:lnTo>
                <a:lnTo>
                  <a:pt x="950370" y="88923"/>
                </a:lnTo>
                <a:lnTo>
                  <a:pt x="905625" y="71790"/>
                </a:lnTo>
                <a:lnTo>
                  <a:pt x="903862" y="66837"/>
                </a:lnTo>
                <a:lnTo>
                  <a:pt x="331077" y="66837"/>
                </a:lnTo>
                <a:lnTo>
                  <a:pt x="307048" y="58092"/>
                </a:lnTo>
                <a:lnTo>
                  <a:pt x="281626" y="52502"/>
                </a:lnTo>
                <a:lnTo>
                  <a:pt x="255371" y="50174"/>
                </a:lnTo>
                <a:close/>
              </a:path>
              <a:path w="1021715" h="572135">
                <a:moveTo>
                  <a:pt x="815288" y="485048"/>
                </a:moveTo>
                <a:lnTo>
                  <a:pt x="674993" y="485048"/>
                </a:lnTo>
                <a:lnTo>
                  <a:pt x="691572" y="491777"/>
                </a:lnTo>
                <a:lnTo>
                  <a:pt x="709140" y="496685"/>
                </a:lnTo>
                <a:lnTo>
                  <a:pt x="727446" y="499711"/>
                </a:lnTo>
                <a:lnTo>
                  <a:pt x="746240" y="500796"/>
                </a:lnTo>
                <a:lnTo>
                  <a:pt x="799578" y="492968"/>
                </a:lnTo>
                <a:lnTo>
                  <a:pt x="815288" y="485048"/>
                </a:lnTo>
                <a:close/>
              </a:path>
              <a:path w="1021715" h="572135">
                <a:moveTo>
                  <a:pt x="453538" y="16099"/>
                </a:moveTo>
                <a:lnTo>
                  <a:pt x="405483" y="19990"/>
                </a:lnTo>
                <a:lnTo>
                  <a:pt x="362833" y="37336"/>
                </a:lnTo>
                <a:lnTo>
                  <a:pt x="331077" y="66837"/>
                </a:lnTo>
                <a:lnTo>
                  <a:pt x="903862" y="66837"/>
                </a:lnTo>
                <a:lnTo>
                  <a:pt x="900447" y="57241"/>
                </a:lnTo>
                <a:lnTo>
                  <a:pt x="892115" y="43691"/>
                </a:lnTo>
                <a:lnTo>
                  <a:pt x="891911" y="43469"/>
                </a:lnTo>
                <a:lnTo>
                  <a:pt x="530721" y="43469"/>
                </a:lnTo>
                <a:lnTo>
                  <a:pt x="524013" y="38729"/>
                </a:lnTo>
                <a:lnTo>
                  <a:pt x="516878" y="34405"/>
                </a:lnTo>
                <a:lnTo>
                  <a:pt x="509361" y="30485"/>
                </a:lnTo>
                <a:lnTo>
                  <a:pt x="501511" y="26959"/>
                </a:lnTo>
                <a:lnTo>
                  <a:pt x="453538" y="16099"/>
                </a:lnTo>
                <a:close/>
              </a:path>
              <a:path w="1021715" h="572135">
                <a:moveTo>
                  <a:pt x="629572" y="0"/>
                </a:moveTo>
                <a:lnTo>
                  <a:pt x="590363" y="3909"/>
                </a:lnTo>
                <a:lnTo>
                  <a:pt x="555940" y="18772"/>
                </a:lnTo>
                <a:lnTo>
                  <a:pt x="530721" y="43469"/>
                </a:lnTo>
                <a:lnTo>
                  <a:pt x="891911" y="43469"/>
                </a:lnTo>
                <a:lnTo>
                  <a:pt x="880854" y="31428"/>
                </a:lnTo>
                <a:lnTo>
                  <a:pt x="879993" y="30769"/>
                </a:lnTo>
                <a:lnTo>
                  <a:pt x="705092" y="30769"/>
                </a:lnTo>
                <a:lnTo>
                  <a:pt x="697440" y="23969"/>
                </a:lnTo>
                <a:lnTo>
                  <a:pt x="688836" y="17895"/>
                </a:lnTo>
                <a:lnTo>
                  <a:pt x="679374" y="12606"/>
                </a:lnTo>
                <a:lnTo>
                  <a:pt x="669151" y="8163"/>
                </a:lnTo>
                <a:lnTo>
                  <a:pt x="629572" y="0"/>
                </a:lnTo>
                <a:close/>
              </a:path>
              <a:path w="1021715" h="572135">
                <a:moveTo>
                  <a:pt x="783228" y="273"/>
                </a:moveTo>
                <a:lnTo>
                  <a:pt x="740874" y="9324"/>
                </a:lnTo>
                <a:lnTo>
                  <a:pt x="705092" y="30769"/>
                </a:lnTo>
                <a:lnTo>
                  <a:pt x="879993" y="30769"/>
                </a:lnTo>
                <a:lnTo>
                  <a:pt x="866890" y="20736"/>
                </a:lnTo>
                <a:lnTo>
                  <a:pt x="826964" y="3962"/>
                </a:lnTo>
                <a:lnTo>
                  <a:pt x="783228" y="273"/>
                </a:lnTo>
                <a:close/>
              </a:path>
            </a:pathLst>
          </a:custGeom>
          <a:solidFill>
            <a:srgbClr val="7B7B7B"/>
          </a:solidFill>
        </p:spPr>
        <p:txBody>
          <a:bodyPr wrap="square" lIns="0" tIns="0" rIns="0" bIns="0" rtlCol="0"/>
          <a:lstStyle/>
          <a:p>
            <a:endParaRPr/>
          </a:p>
        </p:txBody>
      </p:sp>
      <p:sp>
        <p:nvSpPr>
          <p:cNvPr id="50" name="object 50"/>
          <p:cNvSpPr txBox="1"/>
          <p:nvPr/>
        </p:nvSpPr>
        <p:spPr>
          <a:xfrm>
            <a:off x="7056246" y="4210430"/>
            <a:ext cx="459105" cy="355600"/>
          </a:xfrm>
          <a:prstGeom prst="rect">
            <a:avLst/>
          </a:prstGeom>
        </p:spPr>
        <p:txBody>
          <a:bodyPr vert="horz" wrap="square" lIns="0" tIns="0" rIns="0" bIns="0" rtlCol="0">
            <a:spAutoFit/>
          </a:bodyPr>
          <a:lstStyle/>
          <a:p>
            <a:pPr marL="50800" marR="5080" indent="-38100">
              <a:lnSpc>
                <a:spcPct val="100000"/>
              </a:lnSpc>
            </a:pPr>
            <a:r>
              <a:rPr sz="1100" dirty="0">
                <a:solidFill>
                  <a:srgbClr val="FFFFFF"/>
                </a:solidFill>
                <a:latin typeface="Calibri"/>
                <a:cs typeface="Calibri"/>
              </a:rPr>
              <a:t>I</a:t>
            </a:r>
            <a:r>
              <a:rPr sz="1100" spc="-5" dirty="0">
                <a:solidFill>
                  <a:srgbClr val="FFFFFF"/>
                </a:solidFill>
                <a:latin typeface="Calibri"/>
                <a:cs typeface="Calibri"/>
              </a:rPr>
              <a:t>SO</a:t>
            </a:r>
            <a:r>
              <a:rPr sz="1100" spc="5" dirty="0">
                <a:solidFill>
                  <a:srgbClr val="FFFFFF"/>
                </a:solidFill>
                <a:latin typeface="Calibri"/>
                <a:cs typeface="Calibri"/>
              </a:rPr>
              <a:t>/</a:t>
            </a:r>
            <a:r>
              <a:rPr sz="1100" dirty="0">
                <a:solidFill>
                  <a:srgbClr val="FFFFFF"/>
                </a:solidFill>
                <a:latin typeface="Calibri"/>
                <a:cs typeface="Calibri"/>
              </a:rPr>
              <a:t>DIS  45001</a:t>
            </a:r>
            <a:endParaRPr sz="1100">
              <a:latin typeface="Calibri"/>
              <a:cs typeface="Calibri"/>
            </a:endParaRPr>
          </a:p>
        </p:txBody>
      </p:sp>
      <p:sp>
        <p:nvSpPr>
          <p:cNvPr id="51" name="object 51"/>
          <p:cNvSpPr/>
          <p:nvPr/>
        </p:nvSpPr>
        <p:spPr>
          <a:xfrm>
            <a:off x="6217927" y="5555315"/>
            <a:ext cx="898525" cy="519430"/>
          </a:xfrm>
          <a:custGeom>
            <a:avLst/>
            <a:gdLst/>
            <a:ahLst/>
            <a:cxnLst/>
            <a:rect l="l" t="t" r="r" b="b"/>
            <a:pathLst>
              <a:path w="898525" h="519429">
                <a:moveTo>
                  <a:pt x="574258" y="470478"/>
                </a:moveTo>
                <a:lnTo>
                  <a:pt x="343019" y="470478"/>
                </a:lnTo>
                <a:lnTo>
                  <a:pt x="358138" y="485381"/>
                </a:lnTo>
                <a:lnTo>
                  <a:pt x="376150" y="497933"/>
                </a:lnTo>
                <a:lnTo>
                  <a:pt x="396615" y="507879"/>
                </a:lnTo>
                <a:lnTo>
                  <a:pt x="419092" y="514966"/>
                </a:lnTo>
                <a:lnTo>
                  <a:pt x="474658" y="519133"/>
                </a:lnTo>
                <a:lnTo>
                  <a:pt x="526153" y="506605"/>
                </a:lnTo>
                <a:lnTo>
                  <a:pt x="567932" y="479764"/>
                </a:lnTo>
                <a:lnTo>
                  <a:pt x="574258" y="470478"/>
                </a:lnTo>
                <a:close/>
              </a:path>
              <a:path w="898525" h="519429">
                <a:moveTo>
                  <a:pt x="224913" y="45609"/>
                </a:moveTo>
                <a:lnTo>
                  <a:pt x="148796" y="60974"/>
                </a:lnTo>
                <a:lnTo>
                  <a:pt x="108577" y="89186"/>
                </a:lnTo>
                <a:lnTo>
                  <a:pt x="84740" y="127200"/>
                </a:lnTo>
                <a:lnTo>
                  <a:pt x="81145" y="171012"/>
                </a:lnTo>
                <a:lnTo>
                  <a:pt x="80383" y="172625"/>
                </a:lnTo>
                <a:lnTo>
                  <a:pt x="40743" y="183630"/>
                </a:lnTo>
                <a:lnTo>
                  <a:pt x="0" y="234489"/>
                </a:lnTo>
                <a:lnTo>
                  <a:pt x="2182" y="261849"/>
                </a:lnTo>
                <a:lnTo>
                  <a:pt x="17176" y="286561"/>
                </a:lnTo>
                <a:lnTo>
                  <a:pt x="43934" y="305480"/>
                </a:lnTo>
                <a:lnTo>
                  <a:pt x="32113" y="317907"/>
                </a:lnTo>
                <a:lnTo>
                  <a:pt x="24042" y="331886"/>
                </a:lnTo>
                <a:lnTo>
                  <a:pt x="19948" y="346899"/>
                </a:lnTo>
                <a:lnTo>
                  <a:pt x="20058" y="362427"/>
                </a:lnTo>
                <a:lnTo>
                  <a:pt x="31257" y="389298"/>
                </a:lnTo>
                <a:lnTo>
                  <a:pt x="53935" y="409995"/>
                </a:lnTo>
                <a:lnTo>
                  <a:pt x="84851" y="422509"/>
                </a:lnTo>
                <a:lnTo>
                  <a:pt x="120769" y="424835"/>
                </a:lnTo>
                <a:lnTo>
                  <a:pt x="121404" y="425597"/>
                </a:lnTo>
                <a:lnTo>
                  <a:pt x="155729" y="458146"/>
                </a:lnTo>
                <a:lnTo>
                  <a:pt x="197995" y="478708"/>
                </a:lnTo>
                <a:lnTo>
                  <a:pt x="245716" y="488093"/>
                </a:lnTo>
                <a:lnTo>
                  <a:pt x="295267" y="485587"/>
                </a:lnTo>
                <a:lnTo>
                  <a:pt x="343019" y="470478"/>
                </a:lnTo>
                <a:lnTo>
                  <a:pt x="574258" y="470478"/>
                </a:lnTo>
                <a:lnTo>
                  <a:pt x="594352" y="440989"/>
                </a:lnTo>
                <a:lnTo>
                  <a:pt x="717934" y="440989"/>
                </a:lnTo>
                <a:lnTo>
                  <a:pt x="742561" y="428168"/>
                </a:lnTo>
                <a:lnTo>
                  <a:pt x="768675" y="398249"/>
                </a:lnTo>
                <a:lnTo>
                  <a:pt x="778502" y="361474"/>
                </a:lnTo>
                <a:lnTo>
                  <a:pt x="796230" y="358554"/>
                </a:lnTo>
                <a:lnTo>
                  <a:pt x="844415" y="339643"/>
                </a:lnTo>
                <a:lnTo>
                  <a:pt x="881237" y="306432"/>
                </a:lnTo>
                <a:lnTo>
                  <a:pt x="898390" y="266105"/>
                </a:lnTo>
                <a:lnTo>
                  <a:pt x="895064" y="223666"/>
                </a:lnTo>
                <a:lnTo>
                  <a:pt x="870450" y="184119"/>
                </a:lnTo>
                <a:lnTo>
                  <a:pt x="872482" y="180385"/>
                </a:lnTo>
                <a:lnTo>
                  <a:pt x="874133" y="176537"/>
                </a:lnTo>
                <a:lnTo>
                  <a:pt x="875530" y="172625"/>
                </a:lnTo>
                <a:lnTo>
                  <a:pt x="878419" y="137959"/>
                </a:lnTo>
                <a:lnTo>
                  <a:pt x="864735" y="106198"/>
                </a:lnTo>
                <a:lnTo>
                  <a:pt x="836953" y="80799"/>
                </a:lnTo>
                <a:lnTo>
                  <a:pt x="797552" y="65221"/>
                </a:lnTo>
                <a:lnTo>
                  <a:pt x="795989" y="60713"/>
                </a:lnTo>
                <a:lnTo>
                  <a:pt x="291457" y="60713"/>
                </a:lnTo>
                <a:lnTo>
                  <a:pt x="270371" y="52760"/>
                </a:lnTo>
                <a:lnTo>
                  <a:pt x="248023" y="47700"/>
                </a:lnTo>
                <a:lnTo>
                  <a:pt x="224913" y="45609"/>
                </a:lnTo>
                <a:close/>
              </a:path>
              <a:path w="898525" h="519429">
                <a:moveTo>
                  <a:pt x="717934" y="440989"/>
                </a:moveTo>
                <a:lnTo>
                  <a:pt x="594352" y="440989"/>
                </a:lnTo>
                <a:lnTo>
                  <a:pt x="608976" y="447114"/>
                </a:lnTo>
                <a:lnTo>
                  <a:pt x="624482" y="451586"/>
                </a:lnTo>
                <a:lnTo>
                  <a:pt x="640607" y="454350"/>
                </a:lnTo>
                <a:lnTo>
                  <a:pt x="657090" y="455353"/>
                </a:lnTo>
                <a:lnTo>
                  <a:pt x="704064" y="448210"/>
                </a:lnTo>
                <a:lnTo>
                  <a:pt x="717934" y="440989"/>
                </a:lnTo>
                <a:close/>
              </a:path>
              <a:path w="898525" h="519429">
                <a:moveTo>
                  <a:pt x="399345" y="14620"/>
                </a:moveTo>
                <a:lnTo>
                  <a:pt x="357036" y="18122"/>
                </a:lnTo>
                <a:lnTo>
                  <a:pt x="319466" y="33880"/>
                </a:lnTo>
                <a:lnTo>
                  <a:pt x="291457" y="60713"/>
                </a:lnTo>
                <a:lnTo>
                  <a:pt x="795989" y="60713"/>
                </a:lnTo>
                <a:lnTo>
                  <a:pt x="792964" y="51988"/>
                </a:lnTo>
                <a:lnTo>
                  <a:pt x="785614" y="39648"/>
                </a:lnTo>
                <a:lnTo>
                  <a:pt x="785418" y="39428"/>
                </a:lnTo>
                <a:lnTo>
                  <a:pt x="467352" y="39428"/>
                </a:lnTo>
                <a:lnTo>
                  <a:pt x="461448" y="35161"/>
                </a:lnTo>
                <a:lnTo>
                  <a:pt x="455175" y="31249"/>
                </a:lnTo>
                <a:lnTo>
                  <a:pt x="448546" y="27708"/>
                </a:lnTo>
                <a:lnTo>
                  <a:pt x="441571" y="24556"/>
                </a:lnTo>
                <a:lnTo>
                  <a:pt x="399345" y="14620"/>
                </a:lnTo>
                <a:close/>
              </a:path>
              <a:path w="898525" h="519429">
                <a:moveTo>
                  <a:pt x="554416" y="0"/>
                </a:moveTo>
                <a:lnTo>
                  <a:pt x="519882" y="3555"/>
                </a:lnTo>
                <a:lnTo>
                  <a:pt x="489563" y="17043"/>
                </a:lnTo>
                <a:lnTo>
                  <a:pt x="467352" y="39428"/>
                </a:lnTo>
                <a:lnTo>
                  <a:pt x="785418" y="39428"/>
                </a:lnTo>
                <a:lnTo>
                  <a:pt x="775692" y="28469"/>
                </a:lnTo>
                <a:lnTo>
                  <a:pt x="775082" y="27985"/>
                </a:lnTo>
                <a:lnTo>
                  <a:pt x="620895" y="27985"/>
                </a:lnTo>
                <a:lnTo>
                  <a:pt x="614168" y="21806"/>
                </a:lnTo>
                <a:lnTo>
                  <a:pt x="606607" y="16269"/>
                </a:lnTo>
                <a:lnTo>
                  <a:pt x="598285" y="11447"/>
                </a:lnTo>
                <a:lnTo>
                  <a:pt x="589272" y="7411"/>
                </a:lnTo>
                <a:lnTo>
                  <a:pt x="554416" y="0"/>
                </a:lnTo>
                <a:close/>
              </a:path>
              <a:path w="898525" h="519429">
                <a:moveTo>
                  <a:pt x="689760" y="204"/>
                </a:moveTo>
                <a:lnTo>
                  <a:pt x="652446" y="8463"/>
                </a:lnTo>
                <a:lnTo>
                  <a:pt x="620895" y="27985"/>
                </a:lnTo>
                <a:lnTo>
                  <a:pt x="775082" y="27985"/>
                </a:lnTo>
                <a:lnTo>
                  <a:pt x="763389" y="18714"/>
                </a:lnTo>
                <a:lnTo>
                  <a:pt x="728265" y="3518"/>
                </a:lnTo>
                <a:lnTo>
                  <a:pt x="689760" y="204"/>
                </a:lnTo>
                <a:close/>
              </a:path>
            </a:pathLst>
          </a:custGeom>
          <a:solidFill>
            <a:srgbClr val="7B7B7B"/>
          </a:solidFill>
        </p:spPr>
        <p:txBody>
          <a:bodyPr wrap="square" lIns="0" tIns="0" rIns="0" bIns="0" rtlCol="0"/>
          <a:lstStyle/>
          <a:p>
            <a:endParaRPr/>
          </a:p>
        </p:txBody>
      </p:sp>
      <p:sp>
        <p:nvSpPr>
          <p:cNvPr id="52" name="object 52"/>
          <p:cNvSpPr txBox="1"/>
          <p:nvPr/>
        </p:nvSpPr>
        <p:spPr>
          <a:xfrm>
            <a:off x="6429247" y="5610758"/>
            <a:ext cx="414020" cy="386080"/>
          </a:xfrm>
          <a:prstGeom prst="rect">
            <a:avLst/>
          </a:prstGeom>
        </p:spPr>
        <p:txBody>
          <a:bodyPr vert="horz" wrap="square" lIns="0" tIns="0" rIns="0" bIns="0" rtlCol="0">
            <a:spAutoFit/>
          </a:bodyPr>
          <a:lstStyle/>
          <a:p>
            <a:pPr marL="12700" marR="5080" indent="89535">
              <a:lnSpc>
                <a:spcPct val="100000"/>
              </a:lnSpc>
            </a:pPr>
            <a:r>
              <a:rPr sz="1200" dirty="0">
                <a:solidFill>
                  <a:srgbClr val="FFFFFF"/>
                </a:solidFill>
                <a:latin typeface="Calibri"/>
                <a:cs typeface="Calibri"/>
              </a:rPr>
              <a:t>ISO  37001</a:t>
            </a:r>
            <a:endParaRPr sz="1200">
              <a:latin typeface="Calibri"/>
              <a:cs typeface="Calibri"/>
            </a:endParaRPr>
          </a:p>
        </p:txBody>
      </p:sp>
      <p:sp>
        <p:nvSpPr>
          <p:cNvPr id="53" name="object 53"/>
          <p:cNvSpPr/>
          <p:nvPr/>
        </p:nvSpPr>
        <p:spPr>
          <a:xfrm>
            <a:off x="2654807" y="982980"/>
            <a:ext cx="466344" cy="271272"/>
          </a:xfrm>
          <a:prstGeom prst="rect">
            <a:avLst/>
          </a:prstGeom>
          <a:blipFill>
            <a:blip r:embed="rId5" cstate="print"/>
            <a:stretch>
              <a:fillRect/>
            </a:stretch>
          </a:blipFill>
        </p:spPr>
        <p:txBody>
          <a:bodyPr wrap="square" lIns="0" tIns="0" rIns="0" bIns="0" rtlCol="0"/>
          <a:lstStyle/>
          <a:p>
            <a:endParaRPr/>
          </a:p>
        </p:txBody>
      </p:sp>
      <p:sp>
        <p:nvSpPr>
          <p:cNvPr id="54" name="object 54"/>
          <p:cNvSpPr/>
          <p:nvPr/>
        </p:nvSpPr>
        <p:spPr>
          <a:xfrm>
            <a:off x="4069079" y="640080"/>
            <a:ext cx="467868" cy="271272"/>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6548628" y="1783079"/>
            <a:ext cx="467868" cy="272796"/>
          </a:xfrm>
          <a:prstGeom prst="rect">
            <a:avLst/>
          </a:prstGeom>
          <a:blipFill>
            <a:blip r:embed="rId5" cstate="print"/>
            <a:stretch>
              <a:fillRect/>
            </a:stretch>
          </a:blipFill>
        </p:spPr>
        <p:txBody>
          <a:bodyPr wrap="square" lIns="0" tIns="0" rIns="0" bIns="0" rtlCol="0"/>
          <a:lstStyle/>
          <a:p>
            <a:endParaRPr/>
          </a:p>
        </p:txBody>
      </p:sp>
      <p:sp>
        <p:nvSpPr>
          <p:cNvPr id="56" name="object 56"/>
          <p:cNvSpPr/>
          <p:nvPr/>
        </p:nvSpPr>
        <p:spPr>
          <a:xfrm>
            <a:off x="6464808" y="2656332"/>
            <a:ext cx="466343" cy="272796"/>
          </a:xfrm>
          <a:prstGeom prst="rect">
            <a:avLst/>
          </a:prstGeom>
          <a:blipFill>
            <a:blip r:embed="rId5" cstate="print"/>
            <a:stretch>
              <a:fillRect/>
            </a:stretch>
          </a:blipFill>
        </p:spPr>
        <p:txBody>
          <a:bodyPr wrap="square" lIns="0" tIns="0" rIns="0" bIns="0" rtlCol="0"/>
          <a:lstStyle/>
          <a:p>
            <a:endParaRPr/>
          </a:p>
        </p:txBody>
      </p:sp>
      <p:sp>
        <p:nvSpPr>
          <p:cNvPr id="57" name="object 57"/>
          <p:cNvSpPr/>
          <p:nvPr/>
        </p:nvSpPr>
        <p:spPr>
          <a:xfrm>
            <a:off x="2129027" y="1530096"/>
            <a:ext cx="467868" cy="271272"/>
          </a:xfrm>
          <a:prstGeom prst="rect">
            <a:avLst/>
          </a:prstGeom>
          <a:blipFill>
            <a:blip r:embed="rId5" cstate="print"/>
            <a:stretch>
              <a:fillRect/>
            </a:stretch>
          </a:blipFill>
        </p:spPr>
        <p:txBody>
          <a:bodyPr wrap="square" lIns="0" tIns="0" rIns="0" bIns="0" rtlCol="0"/>
          <a:lstStyle/>
          <a:p>
            <a:endParaRPr/>
          </a:p>
        </p:txBody>
      </p:sp>
      <p:sp>
        <p:nvSpPr>
          <p:cNvPr id="58" name="object 58"/>
          <p:cNvSpPr/>
          <p:nvPr/>
        </p:nvSpPr>
        <p:spPr>
          <a:xfrm>
            <a:off x="3575303" y="2915411"/>
            <a:ext cx="466344" cy="272796"/>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4276344" y="3131820"/>
            <a:ext cx="467868" cy="271272"/>
          </a:xfrm>
          <a:prstGeom prst="rect">
            <a:avLst/>
          </a:prstGeom>
          <a:blipFill>
            <a:blip r:embed="rId5" cstate="print"/>
            <a:stretch>
              <a:fillRect/>
            </a:stretch>
          </a:blipFill>
        </p:spPr>
        <p:txBody>
          <a:bodyPr wrap="square" lIns="0" tIns="0" rIns="0" bIns="0" rtlCol="0"/>
          <a:lstStyle/>
          <a:p>
            <a:endParaRPr/>
          </a:p>
        </p:txBody>
      </p:sp>
      <p:sp>
        <p:nvSpPr>
          <p:cNvPr id="60" name="object 60"/>
          <p:cNvSpPr/>
          <p:nvPr/>
        </p:nvSpPr>
        <p:spPr>
          <a:xfrm>
            <a:off x="1008888" y="3418332"/>
            <a:ext cx="467868" cy="271271"/>
          </a:xfrm>
          <a:prstGeom prst="rect">
            <a:avLst/>
          </a:prstGeom>
          <a:blipFill>
            <a:blip r:embed="rId5" cstate="print"/>
            <a:stretch>
              <a:fillRect/>
            </a:stretch>
          </a:blipFill>
        </p:spPr>
        <p:txBody>
          <a:bodyPr wrap="square" lIns="0" tIns="0" rIns="0" bIns="0" rtlCol="0"/>
          <a:lstStyle/>
          <a:p>
            <a:endParaRPr/>
          </a:p>
        </p:txBody>
      </p:sp>
      <p:sp>
        <p:nvSpPr>
          <p:cNvPr id="61" name="object 61"/>
          <p:cNvSpPr/>
          <p:nvPr/>
        </p:nvSpPr>
        <p:spPr>
          <a:xfrm>
            <a:off x="662940" y="4319015"/>
            <a:ext cx="466344" cy="271272"/>
          </a:xfrm>
          <a:prstGeom prst="rect">
            <a:avLst/>
          </a:prstGeom>
          <a:blipFill>
            <a:blip r:embed="rId5" cstate="print"/>
            <a:stretch>
              <a:fillRect/>
            </a:stretch>
          </a:blipFill>
        </p:spPr>
        <p:txBody>
          <a:bodyPr wrap="square" lIns="0" tIns="0" rIns="0" bIns="0" rtlCol="0"/>
          <a:lstStyle/>
          <a:p>
            <a:endParaRPr/>
          </a:p>
        </p:txBody>
      </p:sp>
      <p:sp>
        <p:nvSpPr>
          <p:cNvPr id="62" name="object 62"/>
          <p:cNvSpPr/>
          <p:nvPr/>
        </p:nvSpPr>
        <p:spPr>
          <a:xfrm>
            <a:off x="7272528" y="3145535"/>
            <a:ext cx="466344" cy="271272"/>
          </a:xfrm>
          <a:prstGeom prst="rect">
            <a:avLst/>
          </a:prstGeom>
          <a:blipFill>
            <a:blip r:embed="rId5" cstate="print"/>
            <a:stretch>
              <a:fillRect/>
            </a:stretch>
          </a:blipFill>
        </p:spPr>
        <p:txBody>
          <a:bodyPr wrap="square" lIns="0" tIns="0" rIns="0" bIns="0" rtlCol="0"/>
          <a:lstStyle/>
          <a:p>
            <a:endParaRPr/>
          </a:p>
        </p:txBody>
      </p:sp>
      <p:sp>
        <p:nvSpPr>
          <p:cNvPr id="63" name="object 63"/>
          <p:cNvSpPr/>
          <p:nvPr/>
        </p:nvSpPr>
        <p:spPr>
          <a:xfrm>
            <a:off x="7831835" y="4858511"/>
            <a:ext cx="466344" cy="271271"/>
          </a:xfrm>
          <a:prstGeom prst="rect">
            <a:avLst/>
          </a:prstGeom>
          <a:blipFill>
            <a:blip r:embed="rId5" cstate="print"/>
            <a:stretch>
              <a:fillRect/>
            </a:stretch>
          </a:blipFill>
        </p:spPr>
        <p:txBody>
          <a:bodyPr wrap="square" lIns="0" tIns="0" rIns="0" bIns="0" rtlCol="0"/>
          <a:lstStyle/>
          <a:p>
            <a:endParaRPr/>
          </a:p>
        </p:txBody>
      </p:sp>
      <p:sp>
        <p:nvSpPr>
          <p:cNvPr id="64" name="object 64"/>
          <p:cNvSpPr/>
          <p:nvPr/>
        </p:nvSpPr>
        <p:spPr>
          <a:xfrm>
            <a:off x="5486400" y="5553455"/>
            <a:ext cx="467868" cy="271272"/>
          </a:xfrm>
          <a:prstGeom prst="rect">
            <a:avLst/>
          </a:prstGeom>
          <a:blipFill>
            <a:blip r:embed="rId5" cstate="print"/>
            <a:stretch>
              <a:fillRect/>
            </a:stretch>
          </a:blipFill>
        </p:spPr>
        <p:txBody>
          <a:bodyPr wrap="square" lIns="0" tIns="0" rIns="0" bIns="0" rtlCol="0"/>
          <a:lstStyle/>
          <a:p>
            <a:endParaRPr/>
          </a:p>
        </p:txBody>
      </p:sp>
      <p:sp>
        <p:nvSpPr>
          <p:cNvPr id="65" name="object 65"/>
          <p:cNvSpPr/>
          <p:nvPr/>
        </p:nvSpPr>
        <p:spPr>
          <a:xfrm>
            <a:off x="2363710" y="2220843"/>
            <a:ext cx="1058545" cy="536575"/>
          </a:xfrm>
          <a:custGeom>
            <a:avLst/>
            <a:gdLst/>
            <a:ahLst/>
            <a:cxnLst/>
            <a:rect l="l" t="t" r="r" b="b"/>
            <a:pathLst>
              <a:path w="1058545" h="536575">
                <a:moveTo>
                  <a:pt x="677756" y="485653"/>
                </a:moveTo>
                <a:lnTo>
                  <a:pt x="403492" y="485653"/>
                </a:lnTo>
                <a:lnTo>
                  <a:pt x="421340" y="501070"/>
                </a:lnTo>
                <a:lnTo>
                  <a:pt x="442545" y="514022"/>
                </a:lnTo>
                <a:lnTo>
                  <a:pt x="466607" y="524283"/>
                </a:lnTo>
                <a:lnTo>
                  <a:pt x="493027" y="531627"/>
                </a:lnTo>
                <a:lnTo>
                  <a:pt x="545480" y="536515"/>
                </a:lnTo>
                <a:lnTo>
                  <a:pt x="595721" y="530071"/>
                </a:lnTo>
                <a:lnTo>
                  <a:pt x="640346" y="513550"/>
                </a:lnTo>
                <a:lnTo>
                  <a:pt x="675956" y="488208"/>
                </a:lnTo>
                <a:lnTo>
                  <a:pt x="677756" y="485653"/>
                </a:lnTo>
                <a:close/>
              </a:path>
              <a:path w="1058545" h="536575">
                <a:moveTo>
                  <a:pt x="264546" y="47099"/>
                </a:moveTo>
                <a:lnTo>
                  <a:pt x="186376" y="58712"/>
                </a:lnTo>
                <a:lnTo>
                  <a:pt x="144584" y="78960"/>
                </a:lnTo>
                <a:lnTo>
                  <a:pt x="113954" y="106761"/>
                </a:lnTo>
                <a:lnTo>
                  <a:pt x="95517" y="176535"/>
                </a:lnTo>
                <a:lnTo>
                  <a:pt x="94628" y="178186"/>
                </a:lnTo>
                <a:lnTo>
                  <a:pt x="47940" y="189569"/>
                </a:lnTo>
                <a:lnTo>
                  <a:pt x="13729" y="214381"/>
                </a:lnTo>
                <a:lnTo>
                  <a:pt x="0" y="242105"/>
                </a:lnTo>
                <a:lnTo>
                  <a:pt x="2569" y="270341"/>
                </a:lnTo>
                <a:lnTo>
                  <a:pt x="20212" y="295838"/>
                </a:lnTo>
                <a:lnTo>
                  <a:pt x="51702" y="315346"/>
                </a:lnTo>
                <a:lnTo>
                  <a:pt x="37744" y="328160"/>
                </a:lnTo>
                <a:lnTo>
                  <a:pt x="28239" y="342604"/>
                </a:lnTo>
                <a:lnTo>
                  <a:pt x="23449" y="358120"/>
                </a:lnTo>
                <a:lnTo>
                  <a:pt x="23635" y="374147"/>
                </a:lnTo>
                <a:lnTo>
                  <a:pt x="36810" y="401853"/>
                </a:lnTo>
                <a:lnTo>
                  <a:pt x="63498" y="423201"/>
                </a:lnTo>
                <a:lnTo>
                  <a:pt x="99877" y="436119"/>
                </a:lnTo>
                <a:lnTo>
                  <a:pt x="142126" y="438536"/>
                </a:lnTo>
                <a:lnTo>
                  <a:pt x="142761" y="439298"/>
                </a:lnTo>
                <a:lnTo>
                  <a:pt x="175813" y="468364"/>
                </a:lnTo>
                <a:lnTo>
                  <a:pt x="215401" y="488353"/>
                </a:lnTo>
                <a:lnTo>
                  <a:pt x="260443" y="500497"/>
                </a:lnTo>
                <a:lnTo>
                  <a:pt x="308459" y="504374"/>
                </a:lnTo>
                <a:lnTo>
                  <a:pt x="356969" y="499566"/>
                </a:lnTo>
                <a:lnTo>
                  <a:pt x="403492" y="485653"/>
                </a:lnTo>
                <a:lnTo>
                  <a:pt x="677756" y="485653"/>
                </a:lnTo>
                <a:lnTo>
                  <a:pt x="699148" y="455300"/>
                </a:lnTo>
                <a:lnTo>
                  <a:pt x="844412" y="455300"/>
                </a:lnTo>
                <a:lnTo>
                  <a:pt x="873488" y="442013"/>
                </a:lnTo>
                <a:lnTo>
                  <a:pt x="904222" y="411114"/>
                </a:lnTo>
                <a:lnTo>
                  <a:pt x="915810" y="373131"/>
                </a:lnTo>
                <a:lnTo>
                  <a:pt x="936630" y="370119"/>
                </a:lnTo>
                <a:lnTo>
                  <a:pt x="975604" y="358808"/>
                </a:lnTo>
                <a:lnTo>
                  <a:pt x="1029711" y="323936"/>
                </a:lnTo>
                <a:lnTo>
                  <a:pt x="1051493" y="291879"/>
                </a:lnTo>
                <a:lnTo>
                  <a:pt x="1058120" y="257128"/>
                </a:lnTo>
                <a:lnTo>
                  <a:pt x="1049087" y="222328"/>
                </a:lnTo>
                <a:lnTo>
                  <a:pt x="1023887" y="190124"/>
                </a:lnTo>
                <a:lnTo>
                  <a:pt x="1026173" y="186187"/>
                </a:lnTo>
                <a:lnTo>
                  <a:pt x="1028205" y="182250"/>
                </a:lnTo>
                <a:lnTo>
                  <a:pt x="1029856" y="178186"/>
                </a:lnTo>
                <a:lnTo>
                  <a:pt x="1033299" y="142396"/>
                </a:lnTo>
                <a:lnTo>
                  <a:pt x="1017204" y="109606"/>
                </a:lnTo>
                <a:lnTo>
                  <a:pt x="984511" y="83389"/>
                </a:lnTo>
                <a:lnTo>
                  <a:pt x="938162" y="67315"/>
                </a:lnTo>
                <a:lnTo>
                  <a:pt x="936354" y="62743"/>
                </a:lnTo>
                <a:lnTo>
                  <a:pt x="342913" y="62743"/>
                </a:lnTo>
                <a:lnTo>
                  <a:pt x="318077" y="54496"/>
                </a:lnTo>
                <a:lnTo>
                  <a:pt x="291764" y="49250"/>
                </a:lnTo>
                <a:lnTo>
                  <a:pt x="264546" y="47099"/>
                </a:lnTo>
                <a:close/>
              </a:path>
              <a:path w="1058545" h="536575">
                <a:moveTo>
                  <a:pt x="844412" y="455300"/>
                </a:moveTo>
                <a:lnTo>
                  <a:pt x="699148" y="455300"/>
                </a:lnTo>
                <a:lnTo>
                  <a:pt x="716395" y="461603"/>
                </a:lnTo>
                <a:lnTo>
                  <a:pt x="734629" y="466191"/>
                </a:lnTo>
                <a:lnTo>
                  <a:pt x="753602" y="469016"/>
                </a:lnTo>
                <a:lnTo>
                  <a:pt x="773062" y="470032"/>
                </a:lnTo>
                <a:lnTo>
                  <a:pt x="828228" y="462696"/>
                </a:lnTo>
                <a:lnTo>
                  <a:pt x="844412" y="455300"/>
                </a:lnTo>
                <a:close/>
              </a:path>
              <a:path w="1058545" h="536575">
                <a:moveTo>
                  <a:pt x="469769" y="15077"/>
                </a:moveTo>
                <a:lnTo>
                  <a:pt x="419987" y="18722"/>
                </a:lnTo>
                <a:lnTo>
                  <a:pt x="375800" y="35012"/>
                </a:lnTo>
                <a:lnTo>
                  <a:pt x="342913" y="62743"/>
                </a:lnTo>
                <a:lnTo>
                  <a:pt x="936354" y="62743"/>
                </a:lnTo>
                <a:lnTo>
                  <a:pt x="932767" y="53673"/>
                </a:lnTo>
                <a:lnTo>
                  <a:pt x="924145" y="40947"/>
                </a:lnTo>
                <a:lnTo>
                  <a:pt x="923968" y="40772"/>
                </a:lnTo>
                <a:lnTo>
                  <a:pt x="549796" y="40772"/>
                </a:lnTo>
                <a:lnTo>
                  <a:pt x="542821" y="36316"/>
                </a:lnTo>
                <a:lnTo>
                  <a:pt x="535430" y="32263"/>
                </a:lnTo>
                <a:lnTo>
                  <a:pt x="527633" y="28592"/>
                </a:lnTo>
                <a:lnTo>
                  <a:pt x="519443" y="25278"/>
                </a:lnTo>
                <a:lnTo>
                  <a:pt x="469769" y="15077"/>
                </a:lnTo>
                <a:close/>
              </a:path>
              <a:path w="1058545" h="536575">
                <a:moveTo>
                  <a:pt x="652184" y="0"/>
                </a:moveTo>
                <a:lnTo>
                  <a:pt x="611534" y="3673"/>
                </a:lnTo>
                <a:lnTo>
                  <a:pt x="575861" y="17609"/>
                </a:lnTo>
                <a:lnTo>
                  <a:pt x="549796" y="40772"/>
                </a:lnTo>
                <a:lnTo>
                  <a:pt x="923968" y="40772"/>
                </a:lnTo>
                <a:lnTo>
                  <a:pt x="912498" y="29436"/>
                </a:lnTo>
                <a:lnTo>
                  <a:pt x="911812" y="28961"/>
                </a:lnTo>
                <a:lnTo>
                  <a:pt x="730390" y="28961"/>
                </a:lnTo>
                <a:lnTo>
                  <a:pt x="722451" y="22538"/>
                </a:lnTo>
                <a:lnTo>
                  <a:pt x="713547" y="16817"/>
                </a:lnTo>
                <a:lnTo>
                  <a:pt x="703762" y="11834"/>
                </a:lnTo>
                <a:lnTo>
                  <a:pt x="693179" y="7625"/>
                </a:lnTo>
                <a:lnTo>
                  <a:pt x="652184" y="0"/>
                </a:lnTo>
                <a:close/>
              </a:path>
              <a:path w="1058545" h="536575">
                <a:moveTo>
                  <a:pt x="811305" y="244"/>
                </a:moveTo>
                <a:lnTo>
                  <a:pt x="767425" y="8774"/>
                </a:lnTo>
                <a:lnTo>
                  <a:pt x="730390" y="28961"/>
                </a:lnTo>
                <a:lnTo>
                  <a:pt x="911812" y="28961"/>
                </a:lnTo>
                <a:lnTo>
                  <a:pt x="898030" y="19436"/>
                </a:lnTo>
                <a:lnTo>
                  <a:pt x="856638" y="3690"/>
                </a:lnTo>
                <a:lnTo>
                  <a:pt x="811305" y="244"/>
                </a:lnTo>
                <a:close/>
              </a:path>
            </a:pathLst>
          </a:custGeom>
          <a:solidFill>
            <a:srgbClr val="7B7B7B"/>
          </a:solidFill>
        </p:spPr>
        <p:txBody>
          <a:bodyPr wrap="square" lIns="0" tIns="0" rIns="0" bIns="0" rtlCol="0"/>
          <a:lstStyle/>
          <a:p>
            <a:endParaRPr/>
          </a:p>
        </p:txBody>
      </p:sp>
      <p:sp>
        <p:nvSpPr>
          <p:cNvPr id="66" name="object 66"/>
          <p:cNvSpPr txBox="1"/>
          <p:nvPr/>
        </p:nvSpPr>
        <p:spPr>
          <a:xfrm>
            <a:off x="2588132" y="2298953"/>
            <a:ext cx="522605" cy="355600"/>
          </a:xfrm>
          <a:prstGeom prst="rect">
            <a:avLst/>
          </a:prstGeom>
        </p:spPr>
        <p:txBody>
          <a:bodyPr vert="horz" wrap="square" lIns="0" tIns="0" rIns="0" bIns="0" rtlCol="0">
            <a:spAutoFit/>
          </a:bodyPr>
          <a:lstStyle/>
          <a:p>
            <a:pPr marL="12700" marR="5080">
              <a:lnSpc>
                <a:spcPct val="100000"/>
              </a:lnSpc>
            </a:pPr>
            <a:r>
              <a:rPr sz="1100" dirty="0">
                <a:solidFill>
                  <a:srgbClr val="FFFFFF"/>
                </a:solidFill>
                <a:latin typeface="Calibri"/>
                <a:cs typeface="Calibri"/>
              </a:rPr>
              <a:t>I</a:t>
            </a:r>
            <a:r>
              <a:rPr sz="1100" spc="-5" dirty="0">
                <a:solidFill>
                  <a:srgbClr val="FFFFFF"/>
                </a:solidFill>
                <a:latin typeface="Calibri"/>
                <a:cs typeface="Calibri"/>
              </a:rPr>
              <a:t>SO</a:t>
            </a:r>
            <a:r>
              <a:rPr sz="1100" spc="5" dirty="0">
                <a:solidFill>
                  <a:srgbClr val="FFFFFF"/>
                </a:solidFill>
                <a:latin typeface="Calibri"/>
                <a:cs typeface="Calibri"/>
              </a:rPr>
              <a:t>/</a:t>
            </a:r>
            <a:r>
              <a:rPr sz="1100" spc="-5" dirty="0">
                <a:solidFill>
                  <a:srgbClr val="FFFFFF"/>
                </a:solidFill>
                <a:latin typeface="Calibri"/>
                <a:cs typeface="Calibri"/>
              </a:rPr>
              <a:t>FDIS  </a:t>
            </a:r>
            <a:r>
              <a:rPr sz="1100" dirty="0">
                <a:solidFill>
                  <a:srgbClr val="FFFFFF"/>
                </a:solidFill>
                <a:latin typeface="Calibri"/>
                <a:cs typeface="Calibri"/>
              </a:rPr>
              <a:t>13485</a:t>
            </a:r>
            <a:endParaRPr sz="1100">
              <a:latin typeface="Calibri"/>
              <a:cs typeface="Calibri"/>
            </a:endParaRPr>
          </a:p>
        </p:txBody>
      </p:sp>
      <p:sp>
        <p:nvSpPr>
          <p:cNvPr id="67" name="object 67"/>
          <p:cNvSpPr/>
          <p:nvPr/>
        </p:nvSpPr>
        <p:spPr>
          <a:xfrm>
            <a:off x="1770888" y="2308860"/>
            <a:ext cx="466344" cy="272796"/>
          </a:xfrm>
          <a:prstGeom prst="rect">
            <a:avLst/>
          </a:prstGeom>
          <a:blipFill>
            <a:blip r:embed="rId5" cstate="print"/>
            <a:stretch>
              <a:fillRect/>
            </a:stretch>
          </a:blipFill>
        </p:spPr>
        <p:txBody>
          <a:bodyPr wrap="square" lIns="0" tIns="0" rIns="0" bIns="0" rtlCol="0"/>
          <a:lstStyle/>
          <a:p>
            <a:endParaRPr/>
          </a:p>
        </p:txBody>
      </p:sp>
      <p:sp>
        <p:nvSpPr>
          <p:cNvPr id="68" name="object 68"/>
          <p:cNvSpPr txBox="1">
            <a:spLocks noGrp="1"/>
          </p:cNvSpPr>
          <p:nvPr>
            <p:ph type="title" idx="4294967295"/>
          </p:nvPr>
        </p:nvSpPr>
        <p:spPr>
          <a:xfrm>
            <a:off x="1064767" y="154432"/>
            <a:ext cx="7015480" cy="473709"/>
          </a:xfrm>
          <a:prstGeom prst="rect">
            <a:avLst/>
          </a:prstGeom>
        </p:spPr>
        <p:txBody>
          <a:bodyPr vert="horz" wrap="square" lIns="0" tIns="0" rIns="0" bIns="0" rtlCol="0">
            <a:spAutoFit/>
          </a:bodyPr>
          <a:lstStyle/>
          <a:p>
            <a:pPr marL="12700">
              <a:lnSpc>
                <a:spcPct val="100000"/>
              </a:lnSpc>
            </a:pPr>
            <a:r>
              <a:rPr sz="2900" spc="-5" dirty="0"/>
              <a:t>YÜKSEK </a:t>
            </a:r>
            <a:r>
              <a:rPr sz="2900" dirty="0"/>
              <a:t>SEVİYELİ </a:t>
            </a:r>
            <a:r>
              <a:rPr sz="2900" spc="-60" dirty="0"/>
              <a:t>YAPI </a:t>
            </a:r>
            <a:r>
              <a:rPr sz="2900" dirty="0"/>
              <a:t>VE</a:t>
            </a:r>
            <a:r>
              <a:rPr sz="2900" spc="-35" dirty="0"/>
              <a:t> </a:t>
            </a:r>
            <a:r>
              <a:rPr sz="2900" dirty="0"/>
              <a:t>SÜRDÜRÜLEBİLİRLİK</a:t>
            </a:r>
            <a:endParaRPr sz="29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2147" y="1263015"/>
            <a:ext cx="7555230" cy="3161030"/>
          </a:xfrm>
          <a:prstGeom prst="rect">
            <a:avLst/>
          </a:prstGeom>
        </p:spPr>
        <p:txBody>
          <a:bodyPr vert="horz" wrap="square" lIns="0" tIns="0" rIns="0" bIns="0" rtlCol="0">
            <a:spAutoFit/>
          </a:bodyPr>
          <a:lstStyle/>
          <a:p>
            <a:pPr marL="12700">
              <a:lnSpc>
                <a:spcPct val="100000"/>
              </a:lnSpc>
            </a:pPr>
            <a:r>
              <a:rPr sz="2000" spc="-15" dirty="0">
                <a:solidFill>
                  <a:srgbClr val="333E50"/>
                </a:solidFill>
                <a:latin typeface="Calibri"/>
                <a:cs typeface="Calibri"/>
              </a:rPr>
              <a:t>Kontrollü </a:t>
            </a:r>
            <a:r>
              <a:rPr sz="2000" dirty="0">
                <a:solidFill>
                  <a:srgbClr val="333E50"/>
                </a:solidFill>
                <a:latin typeface="Calibri"/>
                <a:cs typeface="Calibri"/>
              </a:rPr>
              <a:t>şartlar </a:t>
            </a:r>
            <a:r>
              <a:rPr sz="2000" spc="-5" dirty="0">
                <a:solidFill>
                  <a:srgbClr val="333E50"/>
                </a:solidFill>
                <a:latin typeface="Calibri"/>
                <a:cs typeface="Calibri"/>
              </a:rPr>
              <a:t>uygulanabildiği</a:t>
            </a:r>
            <a:r>
              <a:rPr sz="2000" spc="15" dirty="0">
                <a:solidFill>
                  <a:srgbClr val="333E50"/>
                </a:solidFill>
                <a:latin typeface="Calibri"/>
                <a:cs typeface="Calibri"/>
              </a:rPr>
              <a:t> </a:t>
            </a:r>
            <a:r>
              <a:rPr sz="2000" spc="-5" dirty="0">
                <a:solidFill>
                  <a:srgbClr val="333E50"/>
                </a:solidFill>
                <a:latin typeface="Calibri"/>
                <a:cs typeface="Calibri"/>
              </a:rPr>
              <a:t>ölçüde:</a:t>
            </a:r>
            <a:endParaRPr sz="2000">
              <a:latin typeface="Calibri"/>
              <a:cs typeface="Calibri"/>
            </a:endParaRPr>
          </a:p>
          <a:p>
            <a:pPr marL="469900" indent="-457200">
              <a:lnSpc>
                <a:spcPct val="100000"/>
              </a:lnSpc>
              <a:spcBef>
                <a:spcPts val="755"/>
              </a:spcBef>
              <a:buFont typeface="Calibri"/>
              <a:buAutoNum type="alphaLcParenR"/>
              <a:tabLst>
                <a:tab pos="470534" algn="l"/>
              </a:tabLst>
            </a:pPr>
            <a:r>
              <a:rPr sz="2000" dirty="0">
                <a:solidFill>
                  <a:srgbClr val="333E50"/>
                </a:solidFill>
                <a:latin typeface="Calibri"/>
                <a:cs typeface="Calibri"/>
              </a:rPr>
              <a:t>Aşağıdakileri </a:t>
            </a:r>
            <a:r>
              <a:rPr sz="2000" spc="-10" dirty="0">
                <a:solidFill>
                  <a:srgbClr val="333E50"/>
                </a:solidFill>
                <a:latin typeface="Calibri"/>
                <a:cs typeface="Calibri"/>
              </a:rPr>
              <a:t>tanımlayan dokümante </a:t>
            </a:r>
            <a:r>
              <a:rPr sz="2000" spc="-5" dirty="0">
                <a:solidFill>
                  <a:srgbClr val="333E50"/>
                </a:solidFill>
                <a:latin typeface="Calibri"/>
                <a:cs typeface="Calibri"/>
              </a:rPr>
              <a:t>edilmiş bilgilerin</a:t>
            </a:r>
            <a:r>
              <a:rPr sz="2000" spc="105" dirty="0">
                <a:solidFill>
                  <a:srgbClr val="333E50"/>
                </a:solidFill>
                <a:latin typeface="Calibri"/>
                <a:cs typeface="Calibri"/>
              </a:rPr>
              <a:t> </a:t>
            </a:r>
            <a:r>
              <a:rPr sz="2000" spc="-5" dirty="0">
                <a:solidFill>
                  <a:srgbClr val="333E50"/>
                </a:solidFill>
                <a:latin typeface="Calibri"/>
                <a:cs typeface="Calibri"/>
              </a:rPr>
              <a:t>mevcudiyetini:</a:t>
            </a:r>
            <a:endParaRPr sz="2000">
              <a:latin typeface="Calibri"/>
              <a:cs typeface="Calibri"/>
            </a:endParaRPr>
          </a:p>
          <a:p>
            <a:pPr marL="544195" lvl="1" indent="-274320">
              <a:lnSpc>
                <a:spcPts val="2280"/>
              </a:lnSpc>
              <a:spcBef>
                <a:spcPts val="765"/>
              </a:spcBef>
              <a:buAutoNum type="arabicParenR"/>
              <a:tabLst>
                <a:tab pos="544830" algn="l"/>
              </a:tabLst>
            </a:pPr>
            <a:r>
              <a:rPr sz="2000" spc="-5" dirty="0">
                <a:solidFill>
                  <a:srgbClr val="333E50"/>
                </a:solidFill>
                <a:latin typeface="Calibri"/>
                <a:cs typeface="Calibri"/>
              </a:rPr>
              <a:t>Üretilecek ürünlerin, sunulacak hizmetlerin </a:t>
            </a:r>
            <a:r>
              <a:rPr sz="2000" spc="-20" dirty="0">
                <a:solidFill>
                  <a:srgbClr val="333E50"/>
                </a:solidFill>
                <a:latin typeface="Calibri"/>
                <a:cs typeface="Calibri"/>
              </a:rPr>
              <a:t>veya</a:t>
            </a:r>
            <a:r>
              <a:rPr sz="2000" spc="95" dirty="0">
                <a:solidFill>
                  <a:srgbClr val="333E50"/>
                </a:solidFill>
                <a:latin typeface="Calibri"/>
                <a:cs typeface="Calibri"/>
              </a:rPr>
              <a:t> </a:t>
            </a:r>
            <a:r>
              <a:rPr sz="2000" spc="-5" dirty="0">
                <a:solidFill>
                  <a:srgbClr val="333E50"/>
                </a:solidFill>
                <a:latin typeface="Calibri"/>
                <a:cs typeface="Calibri"/>
              </a:rPr>
              <a:t>gerçekleştirilecek</a:t>
            </a:r>
            <a:endParaRPr sz="2000">
              <a:latin typeface="Calibri"/>
              <a:cs typeface="Calibri"/>
            </a:endParaRPr>
          </a:p>
          <a:p>
            <a:pPr marR="3517900" algn="ctr">
              <a:lnSpc>
                <a:spcPts val="2280"/>
              </a:lnSpc>
            </a:pPr>
            <a:r>
              <a:rPr sz="2000" spc="-10" dirty="0">
                <a:solidFill>
                  <a:srgbClr val="333E50"/>
                </a:solidFill>
                <a:latin typeface="Calibri"/>
                <a:cs typeface="Calibri"/>
              </a:rPr>
              <a:t>faaliyetlerin</a:t>
            </a:r>
            <a:r>
              <a:rPr sz="2000" spc="5" dirty="0">
                <a:solidFill>
                  <a:srgbClr val="333E50"/>
                </a:solidFill>
                <a:latin typeface="Calibri"/>
                <a:cs typeface="Calibri"/>
              </a:rPr>
              <a:t> </a:t>
            </a:r>
            <a:r>
              <a:rPr sz="2000" spc="-10" dirty="0">
                <a:solidFill>
                  <a:srgbClr val="333E50"/>
                </a:solidFill>
                <a:latin typeface="Calibri"/>
                <a:cs typeface="Calibri"/>
              </a:rPr>
              <a:t>karakteristikleri,</a:t>
            </a:r>
            <a:endParaRPr sz="2000">
              <a:latin typeface="Calibri"/>
              <a:cs typeface="Calibri"/>
            </a:endParaRPr>
          </a:p>
          <a:p>
            <a:pPr marL="544195" lvl="1" indent="-274320">
              <a:lnSpc>
                <a:spcPct val="100000"/>
              </a:lnSpc>
              <a:spcBef>
                <a:spcPts val="755"/>
              </a:spcBef>
              <a:buFont typeface="Calibri"/>
              <a:buAutoNum type="arabicParenR" startAt="2"/>
              <a:tabLst>
                <a:tab pos="544830" algn="l"/>
              </a:tabLst>
            </a:pPr>
            <a:r>
              <a:rPr sz="2000" spc="-5" dirty="0">
                <a:solidFill>
                  <a:srgbClr val="333E50"/>
                </a:solidFill>
                <a:latin typeface="Calibri"/>
                <a:cs typeface="Calibri"/>
              </a:rPr>
              <a:t>Erişilmesi </a:t>
            </a:r>
            <a:r>
              <a:rPr sz="2000" dirty="0">
                <a:solidFill>
                  <a:srgbClr val="333E50"/>
                </a:solidFill>
                <a:latin typeface="Calibri"/>
                <a:cs typeface="Calibri"/>
              </a:rPr>
              <a:t>amaçlanan</a:t>
            </a:r>
            <a:r>
              <a:rPr sz="2000" spc="5" dirty="0">
                <a:solidFill>
                  <a:srgbClr val="333E50"/>
                </a:solidFill>
                <a:latin typeface="Calibri"/>
                <a:cs typeface="Calibri"/>
              </a:rPr>
              <a:t> </a:t>
            </a:r>
            <a:r>
              <a:rPr sz="2000" spc="-25" dirty="0">
                <a:solidFill>
                  <a:srgbClr val="333E50"/>
                </a:solidFill>
                <a:latin typeface="Calibri"/>
                <a:cs typeface="Calibri"/>
              </a:rPr>
              <a:t>sonuçlar.</a:t>
            </a:r>
            <a:endParaRPr sz="2000">
              <a:latin typeface="Calibri"/>
              <a:cs typeface="Calibri"/>
            </a:endParaRPr>
          </a:p>
          <a:p>
            <a:pPr marL="469900" indent="-457200">
              <a:lnSpc>
                <a:spcPct val="100000"/>
              </a:lnSpc>
              <a:spcBef>
                <a:spcPts val="755"/>
              </a:spcBef>
              <a:buAutoNum type="alphaLcParenR"/>
              <a:tabLst>
                <a:tab pos="470534" algn="l"/>
              </a:tabLst>
            </a:pPr>
            <a:r>
              <a:rPr sz="2000" spc="-5" dirty="0">
                <a:solidFill>
                  <a:srgbClr val="333E50"/>
                </a:solidFill>
                <a:latin typeface="Calibri"/>
                <a:cs typeface="Calibri"/>
              </a:rPr>
              <a:t>Uygun izleme </a:t>
            </a:r>
            <a:r>
              <a:rPr sz="2000" spc="-15" dirty="0">
                <a:solidFill>
                  <a:srgbClr val="333E50"/>
                </a:solidFill>
                <a:latin typeface="Calibri"/>
                <a:cs typeface="Calibri"/>
              </a:rPr>
              <a:t>ve </a:t>
            </a:r>
            <a:r>
              <a:rPr sz="2000" spc="-5" dirty="0">
                <a:solidFill>
                  <a:srgbClr val="333E50"/>
                </a:solidFill>
                <a:latin typeface="Calibri"/>
                <a:cs typeface="Calibri"/>
              </a:rPr>
              <a:t>ölçme kaynaklarının varlığı </a:t>
            </a:r>
            <a:r>
              <a:rPr sz="2000" spc="-15" dirty="0">
                <a:solidFill>
                  <a:srgbClr val="333E50"/>
                </a:solidFill>
                <a:latin typeface="Calibri"/>
                <a:cs typeface="Calibri"/>
              </a:rPr>
              <a:t>ve</a:t>
            </a:r>
            <a:r>
              <a:rPr sz="2000" spc="40" dirty="0">
                <a:solidFill>
                  <a:srgbClr val="333E50"/>
                </a:solidFill>
                <a:latin typeface="Calibri"/>
                <a:cs typeface="Calibri"/>
              </a:rPr>
              <a:t> </a:t>
            </a:r>
            <a:r>
              <a:rPr sz="2000" spc="-5" dirty="0">
                <a:solidFill>
                  <a:srgbClr val="333E50"/>
                </a:solidFill>
                <a:latin typeface="Calibri"/>
                <a:cs typeface="Calibri"/>
              </a:rPr>
              <a:t>kullanımını,</a:t>
            </a:r>
            <a:endParaRPr sz="2000">
              <a:latin typeface="Calibri"/>
              <a:cs typeface="Calibri"/>
            </a:endParaRPr>
          </a:p>
          <a:p>
            <a:pPr marL="469900" marR="93980" indent="-457200">
              <a:lnSpc>
                <a:spcPts val="2160"/>
              </a:lnSpc>
              <a:spcBef>
                <a:spcPts val="1040"/>
              </a:spcBef>
              <a:buAutoNum type="alphaLcParenR"/>
              <a:tabLst>
                <a:tab pos="470534" algn="l"/>
              </a:tabLst>
            </a:pPr>
            <a:r>
              <a:rPr sz="2000" spc="-10" dirty="0">
                <a:solidFill>
                  <a:srgbClr val="333E50"/>
                </a:solidFill>
                <a:latin typeface="Calibri"/>
                <a:cs typeface="Calibri"/>
              </a:rPr>
              <a:t>Proses </a:t>
            </a:r>
            <a:r>
              <a:rPr sz="2000" spc="-20" dirty="0">
                <a:solidFill>
                  <a:srgbClr val="333E50"/>
                </a:solidFill>
                <a:latin typeface="Calibri"/>
                <a:cs typeface="Calibri"/>
              </a:rPr>
              <a:t>veya </a:t>
            </a:r>
            <a:r>
              <a:rPr sz="2000" dirty="0">
                <a:solidFill>
                  <a:srgbClr val="333E50"/>
                </a:solidFill>
                <a:latin typeface="Calibri"/>
                <a:cs typeface="Calibri"/>
              </a:rPr>
              <a:t>çıktıların </a:t>
            </a:r>
            <a:r>
              <a:rPr sz="2000" spc="-20" dirty="0">
                <a:solidFill>
                  <a:srgbClr val="333E50"/>
                </a:solidFill>
                <a:latin typeface="Calibri"/>
                <a:cs typeface="Calibri"/>
              </a:rPr>
              <a:t>kontrolü </a:t>
            </a:r>
            <a:r>
              <a:rPr sz="2000" dirty="0">
                <a:solidFill>
                  <a:srgbClr val="333E50"/>
                </a:solidFill>
                <a:latin typeface="Calibri"/>
                <a:cs typeface="Calibri"/>
              </a:rPr>
              <a:t>için </a:t>
            </a:r>
            <a:r>
              <a:rPr sz="2000" spc="-5" dirty="0">
                <a:solidFill>
                  <a:srgbClr val="333E50"/>
                </a:solidFill>
                <a:latin typeface="Calibri"/>
                <a:cs typeface="Calibri"/>
              </a:rPr>
              <a:t>kriterler ile ürün </a:t>
            </a:r>
            <a:r>
              <a:rPr sz="2000" spc="-15" dirty="0">
                <a:solidFill>
                  <a:srgbClr val="333E50"/>
                </a:solidFill>
                <a:latin typeface="Calibri"/>
                <a:cs typeface="Calibri"/>
              </a:rPr>
              <a:t>ve </a:t>
            </a:r>
            <a:r>
              <a:rPr sz="2000" spc="-5" dirty="0">
                <a:solidFill>
                  <a:srgbClr val="333E50"/>
                </a:solidFill>
                <a:latin typeface="Calibri"/>
                <a:cs typeface="Calibri"/>
              </a:rPr>
              <a:t>hizmetler </a:t>
            </a:r>
            <a:r>
              <a:rPr sz="2000" dirty="0">
                <a:solidFill>
                  <a:srgbClr val="333E50"/>
                </a:solidFill>
                <a:latin typeface="Calibri"/>
                <a:cs typeface="Calibri"/>
              </a:rPr>
              <a:t>için  </a:t>
            </a:r>
            <a:r>
              <a:rPr sz="2000" spc="-10" dirty="0">
                <a:solidFill>
                  <a:srgbClr val="333E50"/>
                </a:solidFill>
                <a:latin typeface="Calibri"/>
                <a:cs typeface="Calibri"/>
              </a:rPr>
              <a:t>kabul </a:t>
            </a:r>
            <a:r>
              <a:rPr sz="2000" spc="-5" dirty="0">
                <a:solidFill>
                  <a:srgbClr val="333E50"/>
                </a:solidFill>
                <a:latin typeface="Calibri"/>
                <a:cs typeface="Calibri"/>
              </a:rPr>
              <a:t>kriterlerinin, karşılandığının uygun aşamalarda </a:t>
            </a:r>
            <a:r>
              <a:rPr sz="2000" dirty="0">
                <a:solidFill>
                  <a:srgbClr val="333E50"/>
                </a:solidFill>
                <a:latin typeface="Calibri"/>
                <a:cs typeface="Calibri"/>
              </a:rPr>
              <a:t>doğrulanması  için </a:t>
            </a:r>
            <a:r>
              <a:rPr sz="2000" spc="-5" dirty="0">
                <a:solidFill>
                  <a:srgbClr val="333E50"/>
                </a:solidFill>
                <a:latin typeface="Calibri"/>
                <a:cs typeface="Calibri"/>
              </a:rPr>
              <a:t>izleme </a:t>
            </a:r>
            <a:r>
              <a:rPr sz="2000" spc="-15" dirty="0">
                <a:solidFill>
                  <a:srgbClr val="333E50"/>
                </a:solidFill>
                <a:latin typeface="Calibri"/>
                <a:cs typeface="Calibri"/>
              </a:rPr>
              <a:t>ve </a:t>
            </a:r>
            <a:r>
              <a:rPr sz="2000" spc="-5" dirty="0">
                <a:solidFill>
                  <a:srgbClr val="333E50"/>
                </a:solidFill>
                <a:latin typeface="Calibri"/>
                <a:cs typeface="Calibri"/>
              </a:rPr>
              <a:t>ölçme </a:t>
            </a:r>
            <a:r>
              <a:rPr sz="2000" spc="-10" dirty="0">
                <a:solidFill>
                  <a:srgbClr val="333E50"/>
                </a:solidFill>
                <a:latin typeface="Calibri"/>
                <a:cs typeface="Calibri"/>
              </a:rPr>
              <a:t>faaliyetlerinin</a:t>
            </a:r>
            <a:r>
              <a:rPr sz="2000" spc="135" dirty="0">
                <a:solidFill>
                  <a:srgbClr val="333E50"/>
                </a:solidFill>
                <a:latin typeface="Calibri"/>
                <a:cs typeface="Calibri"/>
              </a:rPr>
              <a:t> </a:t>
            </a:r>
            <a:r>
              <a:rPr sz="2000" spc="-5" dirty="0">
                <a:solidFill>
                  <a:srgbClr val="333E50"/>
                </a:solidFill>
                <a:latin typeface="Calibri"/>
                <a:cs typeface="Calibri"/>
              </a:rPr>
              <a:t>uygulanmasını,</a:t>
            </a:r>
            <a:endParaRPr sz="2000">
              <a:latin typeface="Calibri"/>
              <a:cs typeface="Calibri"/>
            </a:endParaRPr>
          </a:p>
        </p:txBody>
      </p:sp>
      <p:sp>
        <p:nvSpPr>
          <p:cNvPr id="3" name="object 3"/>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3742" y="1389507"/>
            <a:ext cx="7535545" cy="3033395"/>
          </a:xfrm>
          <a:prstGeom prst="rect">
            <a:avLst/>
          </a:prstGeom>
        </p:spPr>
        <p:txBody>
          <a:bodyPr vert="horz" wrap="square" lIns="0" tIns="0" rIns="0" bIns="0" rtlCol="0">
            <a:spAutoFit/>
          </a:bodyPr>
          <a:lstStyle/>
          <a:p>
            <a:pPr marL="469900" indent="-457200">
              <a:lnSpc>
                <a:spcPct val="100000"/>
              </a:lnSpc>
              <a:buAutoNum type="alphaLcParenR" startAt="4"/>
              <a:tabLst>
                <a:tab pos="469900" algn="l"/>
              </a:tabLst>
            </a:pPr>
            <a:r>
              <a:rPr sz="2000" spc="-10" dirty="0">
                <a:solidFill>
                  <a:srgbClr val="333E50"/>
                </a:solidFill>
                <a:latin typeface="Calibri"/>
                <a:cs typeface="Calibri"/>
              </a:rPr>
              <a:t>Proseslerin </a:t>
            </a:r>
            <a:r>
              <a:rPr sz="2000" spc="-5" dirty="0">
                <a:solidFill>
                  <a:srgbClr val="333E50"/>
                </a:solidFill>
                <a:latin typeface="Calibri"/>
                <a:cs typeface="Calibri"/>
              </a:rPr>
              <a:t>işletimi için uygun altyapı </a:t>
            </a:r>
            <a:r>
              <a:rPr sz="2000" spc="-15" dirty="0">
                <a:solidFill>
                  <a:srgbClr val="333E50"/>
                </a:solidFill>
                <a:latin typeface="Calibri"/>
                <a:cs typeface="Calibri"/>
              </a:rPr>
              <a:t>ve </a:t>
            </a:r>
            <a:r>
              <a:rPr sz="2000" spc="-10" dirty="0">
                <a:solidFill>
                  <a:srgbClr val="333E50"/>
                </a:solidFill>
                <a:latin typeface="Calibri"/>
                <a:cs typeface="Calibri"/>
              </a:rPr>
              <a:t>çevrenin</a:t>
            </a:r>
            <a:r>
              <a:rPr sz="2000" spc="155" dirty="0">
                <a:solidFill>
                  <a:srgbClr val="333E50"/>
                </a:solidFill>
                <a:latin typeface="Calibri"/>
                <a:cs typeface="Calibri"/>
              </a:rPr>
              <a:t> </a:t>
            </a:r>
            <a:r>
              <a:rPr sz="2000" spc="-5" dirty="0">
                <a:solidFill>
                  <a:srgbClr val="333E50"/>
                </a:solidFill>
                <a:latin typeface="Calibri"/>
                <a:cs typeface="Calibri"/>
              </a:rPr>
              <a:t>kullanımı,</a:t>
            </a:r>
            <a:endParaRPr sz="2000">
              <a:latin typeface="Calibri"/>
              <a:cs typeface="Calibri"/>
            </a:endParaRPr>
          </a:p>
          <a:p>
            <a:pPr marL="469900" indent="-457200">
              <a:lnSpc>
                <a:spcPct val="100000"/>
              </a:lnSpc>
              <a:spcBef>
                <a:spcPts val="755"/>
              </a:spcBef>
              <a:buAutoNum type="alphaLcParenR" startAt="4"/>
              <a:tabLst>
                <a:tab pos="469900" algn="l"/>
              </a:tabLst>
            </a:pPr>
            <a:r>
              <a:rPr sz="2000" spc="-5" dirty="0">
                <a:solidFill>
                  <a:srgbClr val="333E50"/>
                </a:solidFill>
                <a:latin typeface="Calibri"/>
                <a:cs typeface="Calibri"/>
              </a:rPr>
              <a:t>Gerekli vasıflandırma </a:t>
            </a:r>
            <a:r>
              <a:rPr sz="2000" dirty="0">
                <a:solidFill>
                  <a:srgbClr val="333E50"/>
                </a:solidFill>
                <a:latin typeface="Calibri"/>
                <a:cs typeface="Calibri"/>
              </a:rPr>
              <a:t>dahil, </a:t>
            </a:r>
            <a:r>
              <a:rPr sz="2000" spc="-10" dirty="0">
                <a:solidFill>
                  <a:srgbClr val="333E50"/>
                </a:solidFill>
                <a:latin typeface="Calibri"/>
                <a:cs typeface="Calibri"/>
              </a:rPr>
              <a:t>yeterli </a:t>
            </a:r>
            <a:r>
              <a:rPr sz="2000" spc="-5" dirty="0">
                <a:solidFill>
                  <a:srgbClr val="333E50"/>
                </a:solidFill>
                <a:latin typeface="Calibri"/>
                <a:cs typeface="Calibri"/>
              </a:rPr>
              <a:t>olan </a:t>
            </a:r>
            <a:r>
              <a:rPr sz="2000" spc="-10" dirty="0">
                <a:solidFill>
                  <a:srgbClr val="333E50"/>
                </a:solidFill>
                <a:latin typeface="Calibri"/>
                <a:cs typeface="Calibri"/>
              </a:rPr>
              <a:t>personel</a:t>
            </a:r>
            <a:r>
              <a:rPr sz="2000" spc="70" dirty="0">
                <a:solidFill>
                  <a:srgbClr val="333E50"/>
                </a:solidFill>
                <a:latin typeface="Calibri"/>
                <a:cs typeface="Calibri"/>
              </a:rPr>
              <a:t> </a:t>
            </a:r>
            <a:r>
              <a:rPr sz="2000" spc="-5" dirty="0">
                <a:solidFill>
                  <a:srgbClr val="333E50"/>
                </a:solidFill>
                <a:latin typeface="Calibri"/>
                <a:cs typeface="Calibri"/>
              </a:rPr>
              <a:t>görevlendirilmesi,</a:t>
            </a:r>
            <a:endParaRPr sz="2000">
              <a:latin typeface="Calibri"/>
              <a:cs typeface="Calibri"/>
            </a:endParaRPr>
          </a:p>
          <a:p>
            <a:pPr marL="469900" marR="68580" indent="-457200">
              <a:lnSpc>
                <a:spcPct val="90000"/>
              </a:lnSpc>
              <a:spcBef>
                <a:spcPts val="1005"/>
              </a:spcBef>
              <a:buAutoNum type="alphaLcParenR" startAt="4"/>
              <a:tabLst>
                <a:tab pos="469900" algn="l"/>
              </a:tabLst>
            </a:pPr>
            <a:r>
              <a:rPr sz="2000" spc="-10" dirty="0">
                <a:solidFill>
                  <a:srgbClr val="333E50"/>
                </a:solidFill>
                <a:latin typeface="Calibri"/>
                <a:cs typeface="Calibri"/>
              </a:rPr>
              <a:t>Üretim </a:t>
            </a:r>
            <a:r>
              <a:rPr sz="2000" spc="-15" dirty="0">
                <a:solidFill>
                  <a:srgbClr val="333E50"/>
                </a:solidFill>
                <a:latin typeface="Calibri"/>
                <a:cs typeface="Calibri"/>
              </a:rPr>
              <a:t>ve </a:t>
            </a:r>
            <a:r>
              <a:rPr sz="2000" spc="-5" dirty="0">
                <a:solidFill>
                  <a:srgbClr val="333E50"/>
                </a:solidFill>
                <a:latin typeface="Calibri"/>
                <a:cs typeface="Calibri"/>
              </a:rPr>
              <a:t>hizmetin sunumu </a:t>
            </a:r>
            <a:r>
              <a:rPr sz="2000" dirty="0">
                <a:solidFill>
                  <a:srgbClr val="333E50"/>
                </a:solidFill>
                <a:latin typeface="Calibri"/>
                <a:cs typeface="Calibri"/>
              </a:rPr>
              <a:t>için </a:t>
            </a:r>
            <a:r>
              <a:rPr sz="2000" spc="-10" dirty="0">
                <a:solidFill>
                  <a:srgbClr val="333E50"/>
                </a:solidFill>
                <a:latin typeface="Calibri"/>
                <a:cs typeface="Calibri"/>
              </a:rPr>
              <a:t>proseslerin </a:t>
            </a:r>
            <a:r>
              <a:rPr sz="2000" spc="-5" dirty="0">
                <a:solidFill>
                  <a:srgbClr val="333E50"/>
                </a:solidFill>
                <a:latin typeface="Calibri"/>
                <a:cs typeface="Calibri"/>
              </a:rPr>
              <a:t>planlanan </a:t>
            </a:r>
            <a:r>
              <a:rPr sz="2000" spc="-10" dirty="0">
                <a:solidFill>
                  <a:srgbClr val="333E50"/>
                </a:solidFill>
                <a:latin typeface="Calibri"/>
                <a:cs typeface="Calibri"/>
              </a:rPr>
              <a:t>sonuçlara  </a:t>
            </a:r>
            <a:r>
              <a:rPr sz="2000" spc="-5" dirty="0">
                <a:solidFill>
                  <a:srgbClr val="333E50"/>
                </a:solidFill>
                <a:latin typeface="Calibri"/>
                <a:cs typeface="Calibri"/>
              </a:rPr>
              <a:t>erişme yeteneğinin, sonuçtaki çıktılar </a:t>
            </a:r>
            <a:r>
              <a:rPr sz="2000" dirty="0">
                <a:solidFill>
                  <a:srgbClr val="333E50"/>
                </a:solidFill>
                <a:latin typeface="Calibri"/>
                <a:cs typeface="Calibri"/>
              </a:rPr>
              <a:t>daha </a:t>
            </a:r>
            <a:r>
              <a:rPr sz="2000" spc="-15" dirty="0">
                <a:solidFill>
                  <a:srgbClr val="333E50"/>
                </a:solidFill>
                <a:latin typeface="Calibri"/>
                <a:cs typeface="Calibri"/>
              </a:rPr>
              <a:t>sonra </a:t>
            </a:r>
            <a:r>
              <a:rPr sz="2000" dirty="0">
                <a:solidFill>
                  <a:srgbClr val="333E50"/>
                </a:solidFill>
                <a:latin typeface="Calibri"/>
                <a:cs typeface="Calibri"/>
              </a:rPr>
              <a:t>izlenemediği </a:t>
            </a:r>
            <a:r>
              <a:rPr sz="2000" spc="-20" dirty="0">
                <a:solidFill>
                  <a:srgbClr val="333E50"/>
                </a:solidFill>
                <a:latin typeface="Calibri"/>
                <a:cs typeface="Calibri"/>
              </a:rPr>
              <a:t>veya  </a:t>
            </a:r>
            <a:r>
              <a:rPr sz="2000" dirty="0">
                <a:solidFill>
                  <a:srgbClr val="333E50"/>
                </a:solidFill>
                <a:latin typeface="Calibri"/>
                <a:cs typeface="Calibri"/>
              </a:rPr>
              <a:t>ölçülemediği </a:t>
            </a:r>
            <a:r>
              <a:rPr sz="2000" spc="-5" dirty="0">
                <a:solidFill>
                  <a:srgbClr val="333E50"/>
                </a:solidFill>
                <a:latin typeface="Calibri"/>
                <a:cs typeface="Calibri"/>
              </a:rPr>
              <a:t>durumda, geçerli kılınması </a:t>
            </a:r>
            <a:r>
              <a:rPr sz="2000" spc="-15" dirty="0">
                <a:solidFill>
                  <a:srgbClr val="333E50"/>
                </a:solidFill>
                <a:latin typeface="Calibri"/>
                <a:cs typeface="Calibri"/>
              </a:rPr>
              <a:t>ve </a:t>
            </a:r>
            <a:r>
              <a:rPr sz="2000" spc="-5" dirty="0">
                <a:solidFill>
                  <a:srgbClr val="333E50"/>
                </a:solidFill>
                <a:latin typeface="Calibri"/>
                <a:cs typeface="Calibri"/>
              </a:rPr>
              <a:t>periyodik </a:t>
            </a:r>
            <a:r>
              <a:rPr sz="2000" spc="-10" dirty="0">
                <a:solidFill>
                  <a:srgbClr val="333E50"/>
                </a:solidFill>
                <a:latin typeface="Calibri"/>
                <a:cs typeface="Calibri"/>
              </a:rPr>
              <a:t>olarak </a:t>
            </a:r>
            <a:r>
              <a:rPr sz="2000" spc="-5" dirty="0">
                <a:solidFill>
                  <a:srgbClr val="333E50"/>
                </a:solidFill>
                <a:latin typeface="Calibri"/>
                <a:cs typeface="Calibri"/>
              </a:rPr>
              <a:t>yeniden  vasıflandırılması,</a:t>
            </a:r>
            <a:endParaRPr sz="2000">
              <a:latin typeface="Calibri"/>
              <a:cs typeface="Calibri"/>
            </a:endParaRPr>
          </a:p>
          <a:p>
            <a:pPr marL="469900" indent="-457200">
              <a:lnSpc>
                <a:spcPct val="100000"/>
              </a:lnSpc>
              <a:spcBef>
                <a:spcPts val="755"/>
              </a:spcBef>
              <a:buFont typeface="Calibri"/>
              <a:buAutoNum type="alphaLcParenR" startAt="4"/>
              <a:tabLst>
                <a:tab pos="469900" algn="l"/>
              </a:tabLst>
            </a:pPr>
            <a:r>
              <a:rPr sz="2000" dirty="0">
                <a:solidFill>
                  <a:srgbClr val="333E50"/>
                </a:solidFill>
                <a:latin typeface="Calibri"/>
                <a:cs typeface="Calibri"/>
              </a:rPr>
              <a:t>İnsan </a:t>
            </a:r>
            <a:r>
              <a:rPr sz="2000" spc="-5" dirty="0">
                <a:solidFill>
                  <a:srgbClr val="333E50"/>
                </a:solidFill>
                <a:latin typeface="Calibri"/>
                <a:cs typeface="Calibri"/>
              </a:rPr>
              <a:t>hatalarını önlemek </a:t>
            </a:r>
            <a:r>
              <a:rPr sz="2000" dirty="0">
                <a:solidFill>
                  <a:srgbClr val="333E50"/>
                </a:solidFill>
                <a:latin typeface="Calibri"/>
                <a:cs typeface="Calibri"/>
              </a:rPr>
              <a:t>için </a:t>
            </a:r>
            <a:r>
              <a:rPr sz="2000" spc="-10" dirty="0">
                <a:solidFill>
                  <a:srgbClr val="333E50"/>
                </a:solidFill>
                <a:latin typeface="Calibri"/>
                <a:cs typeface="Calibri"/>
              </a:rPr>
              <a:t>faaliyetlerin</a:t>
            </a:r>
            <a:r>
              <a:rPr sz="2000" spc="75" dirty="0">
                <a:solidFill>
                  <a:srgbClr val="333E50"/>
                </a:solidFill>
                <a:latin typeface="Calibri"/>
                <a:cs typeface="Calibri"/>
              </a:rPr>
              <a:t> </a:t>
            </a:r>
            <a:r>
              <a:rPr sz="2000" spc="-5" dirty="0">
                <a:solidFill>
                  <a:srgbClr val="333E50"/>
                </a:solidFill>
                <a:latin typeface="Calibri"/>
                <a:cs typeface="Calibri"/>
              </a:rPr>
              <a:t>gerçekleşmesi,</a:t>
            </a:r>
            <a:endParaRPr sz="2000">
              <a:latin typeface="Calibri"/>
              <a:cs typeface="Calibri"/>
            </a:endParaRPr>
          </a:p>
          <a:p>
            <a:pPr marL="469900" indent="-457200">
              <a:lnSpc>
                <a:spcPts val="2280"/>
              </a:lnSpc>
              <a:spcBef>
                <a:spcPts val="755"/>
              </a:spcBef>
              <a:buAutoNum type="alphaLcParenR" startAt="4"/>
              <a:tabLst>
                <a:tab pos="469900" algn="l"/>
              </a:tabLst>
            </a:pPr>
            <a:r>
              <a:rPr sz="2000" dirty="0">
                <a:solidFill>
                  <a:srgbClr val="333E50"/>
                </a:solidFill>
                <a:latin typeface="Calibri"/>
                <a:cs typeface="Calibri"/>
              </a:rPr>
              <a:t>Ürünün </a:t>
            </a:r>
            <a:r>
              <a:rPr sz="2000" spc="-15" dirty="0">
                <a:solidFill>
                  <a:srgbClr val="333E50"/>
                </a:solidFill>
                <a:latin typeface="Calibri"/>
                <a:cs typeface="Calibri"/>
              </a:rPr>
              <a:t>piyasaya </a:t>
            </a:r>
            <a:r>
              <a:rPr sz="2000" spc="-5" dirty="0">
                <a:solidFill>
                  <a:srgbClr val="333E50"/>
                </a:solidFill>
                <a:latin typeface="Calibri"/>
                <a:cs typeface="Calibri"/>
              </a:rPr>
              <a:t>sürülmesi, </a:t>
            </a:r>
            <a:r>
              <a:rPr sz="2000" spc="-10" dirty="0">
                <a:solidFill>
                  <a:srgbClr val="333E50"/>
                </a:solidFill>
                <a:latin typeface="Calibri"/>
                <a:cs typeface="Calibri"/>
              </a:rPr>
              <a:t>teslimatı </a:t>
            </a:r>
            <a:r>
              <a:rPr sz="2000" spc="-15" dirty="0">
                <a:solidFill>
                  <a:srgbClr val="333E50"/>
                </a:solidFill>
                <a:latin typeface="Calibri"/>
                <a:cs typeface="Calibri"/>
              </a:rPr>
              <a:t>ve </a:t>
            </a:r>
            <a:r>
              <a:rPr sz="2000" spc="-10" dirty="0">
                <a:solidFill>
                  <a:srgbClr val="333E50"/>
                </a:solidFill>
                <a:latin typeface="Calibri"/>
                <a:cs typeface="Calibri"/>
              </a:rPr>
              <a:t>teslimat </a:t>
            </a:r>
            <a:r>
              <a:rPr sz="2000" spc="-5" dirty="0">
                <a:solidFill>
                  <a:srgbClr val="333E50"/>
                </a:solidFill>
                <a:latin typeface="Calibri"/>
                <a:cs typeface="Calibri"/>
              </a:rPr>
              <a:t>sonrası</a:t>
            </a:r>
            <a:r>
              <a:rPr sz="2000" spc="210" dirty="0">
                <a:solidFill>
                  <a:srgbClr val="333E50"/>
                </a:solidFill>
                <a:latin typeface="Calibri"/>
                <a:cs typeface="Calibri"/>
              </a:rPr>
              <a:t> </a:t>
            </a:r>
            <a:r>
              <a:rPr sz="2000" spc="-10" dirty="0">
                <a:solidFill>
                  <a:srgbClr val="333E50"/>
                </a:solidFill>
                <a:latin typeface="Calibri"/>
                <a:cs typeface="Calibri"/>
              </a:rPr>
              <a:t>faaliyetlerin</a:t>
            </a:r>
            <a:endParaRPr sz="2000">
              <a:latin typeface="Calibri"/>
              <a:cs typeface="Calibri"/>
            </a:endParaRPr>
          </a:p>
          <a:p>
            <a:pPr marL="469900">
              <a:lnSpc>
                <a:spcPts val="2280"/>
              </a:lnSpc>
            </a:pPr>
            <a:r>
              <a:rPr sz="2000" spc="-5" dirty="0">
                <a:solidFill>
                  <a:srgbClr val="333E50"/>
                </a:solidFill>
                <a:latin typeface="Calibri"/>
                <a:cs typeface="Calibri"/>
              </a:rPr>
              <a:t>uygulanmasını</a:t>
            </a:r>
            <a:r>
              <a:rPr sz="2000" spc="-60" dirty="0">
                <a:solidFill>
                  <a:srgbClr val="333E50"/>
                </a:solidFill>
                <a:latin typeface="Calibri"/>
                <a:cs typeface="Calibri"/>
              </a:rPr>
              <a:t> </a:t>
            </a:r>
            <a:r>
              <a:rPr sz="2000" spc="-20" dirty="0">
                <a:solidFill>
                  <a:srgbClr val="333E50"/>
                </a:solidFill>
                <a:latin typeface="Calibri"/>
                <a:cs typeface="Calibri"/>
              </a:rPr>
              <a:t>kapsamalıdır.</a:t>
            </a:r>
            <a:endParaRPr sz="2000">
              <a:latin typeface="Calibri"/>
              <a:cs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456689" y="1184402"/>
            <a:ext cx="6229985" cy="487680"/>
          </a:xfrm>
          <a:prstGeom prst="rect">
            <a:avLst/>
          </a:prstGeom>
        </p:spPr>
        <p:txBody>
          <a:bodyPr vert="horz" wrap="square" lIns="0" tIns="0" rIns="0" bIns="0" rtlCol="0">
            <a:spAutoFit/>
          </a:bodyPr>
          <a:lstStyle/>
          <a:p>
            <a:pPr marL="12700">
              <a:lnSpc>
                <a:spcPct val="100000"/>
              </a:lnSpc>
            </a:pPr>
            <a:r>
              <a:rPr spc="-5" dirty="0"/>
              <a:t>8.5.2 </a:t>
            </a:r>
            <a:r>
              <a:rPr spc="-30" dirty="0"/>
              <a:t>TANIMLAMA </a:t>
            </a:r>
            <a:r>
              <a:rPr dirty="0"/>
              <a:t>VE</a:t>
            </a:r>
            <a:r>
              <a:rPr spc="-10" dirty="0"/>
              <a:t> </a:t>
            </a:r>
            <a:r>
              <a:rPr dirty="0"/>
              <a:t>İZLENEBİLİRLİK</a:t>
            </a:r>
          </a:p>
        </p:txBody>
      </p:sp>
      <p:sp>
        <p:nvSpPr>
          <p:cNvPr id="3" name="object 3"/>
          <p:cNvSpPr txBox="1"/>
          <p:nvPr/>
        </p:nvSpPr>
        <p:spPr>
          <a:xfrm>
            <a:off x="707542" y="1859534"/>
            <a:ext cx="7673975" cy="2759710"/>
          </a:xfrm>
          <a:prstGeom prst="rect">
            <a:avLst/>
          </a:prstGeom>
        </p:spPr>
        <p:txBody>
          <a:bodyPr vert="horz" wrap="square" lIns="0" tIns="0" rIns="0" bIns="0" rtlCol="0">
            <a:spAutoFit/>
          </a:bodyPr>
          <a:lstStyle/>
          <a:p>
            <a:pPr marL="12700" marR="40640">
              <a:lnSpc>
                <a:spcPts val="2160"/>
              </a:lnSpc>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uygunluğundan emin olmak </a:t>
            </a:r>
            <a:r>
              <a:rPr sz="2000" dirty="0">
                <a:solidFill>
                  <a:srgbClr val="333E50"/>
                </a:solidFill>
                <a:latin typeface="Calibri"/>
                <a:cs typeface="Calibri"/>
              </a:rPr>
              <a:t>için </a:t>
            </a:r>
            <a:r>
              <a:rPr sz="2000" spc="-5" dirty="0">
                <a:solidFill>
                  <a:srgbClr val="333E50"/>
                </a:solidFill>
                <a:latin typeface="Calibri"/>
                <a:cs typeface="Calibri"/>
              </a:rPr>
              <a:t>gerektiğinde, kuruluş  çıktıları uygun vasıtalarla</a:t>
            </a:r>
            <a:r>
              <a:rPr sz="2000" spc="35" dirty="0">
                <a:solidFill>
                  <a:srgbClr val="333E50"/>
                </a:solidFill>
                <a:latin typeface="Calibri"/>
                <a:cs typeface="Calibri"/>
              </a:rPr>
              <a:t> </a:t>
            </a:r>
            <a:r>
              <a:rPr sz="2000" spc="-20" dirty="0">
                <a:solidFill>
                  <a:srgbClr val="333E50"/>
                </a:solidFill>
                <a:latin typeface="Calibri"/>
                <a:cs typeface="Calibri"/>
              </a:rPr>
              <a:t>tanımlamalıdır.</a:t>
            </a:r>
            <a:endParaRPr sz="2000">
              <a:latin typeface="Calibri"/>
              <a:cs typeface="Calibri"/>
            </a:endParaRPr>
          </a:p>
          <a:p>
            <a:pPr>
              <a:lnSpc>
                <a:spcPct val="100000"/>
              </a:lnSpc>
              <a:spcBef>
                <a:spcPts val="22"/>
              </a:spcBef>
            </a:pPr>
            <a:endParaRPr sz="2850">
              <a:latin typeface="Times New Roman"/>
              <a:cs typeface="Times New Roman"/>
            </a:endParaRPr>
          </a:p>
          <a:p>
            <a:pPr marL="12700" marR="508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çıktının durumunu, </a:t>
            </a:r>
            <a:r>
              <a:rPr sz="2000" spc="-10" dirty="0">
                <a:solidFill>
                  <a:srgbClr val="333E50"/>
                </a:solidFill>
                <a:latin typeface="Calibri"/>
                <a:cs typeface="Calibri"/>
              </a:rPr>
              <a:t>üretim </a:t>
            </a:r>
            <a:r>
              <a:rPr sz="2000" spc="-15" dirty="0">
                <a:solidFill>
                  <a:srgbClr val="333E50"/>
                </a:solidFill>
                <a:latin typeface="Calibri"/>
                <a:cs typeface="Calibri"/>
              </a:rPr>
              <a:t>ve </a:t>
            </a:r>
            <a:r>
              <a:rPr sz="2000" spc="-5" dirty="0">
                <a:solidFill>
                  <a:srgbClr val="333E50"/>
                </a:solidFill>
                <a:latin typeface="Calibri"/>
                <a:cs typeface="Calibri"/>
              </a:rPr>
              <a:t>hizmetin sunumu boyunca izleme </a:t>
            </a:r>
            <a:r>
              <a:rPr sz="2000" spc="-30" dirty="0">
                <a:solidFill>
                  <a:srgbClr val="333E50"/>
                </a:solidFill>
                <a:latin typeface="Calibri"/>
                <a:cs typeface="Calibri"/>
              </a:rPr>
              <a:t>ve  </a:t>
            </a:r>
            <a:r>
              <a:rPr sz="2000" spc="-5" dirty="0">
                <a:solidFill>
                  <a:srgbClr val="333E50"/>
                </a:solidFill>
                <a:latin typeface="Calibri"/>
                <a:cs typeface="Calibri"/>
              </a:rPr>
              <a:t>ölçme şartları </a:t>
            </a:r>
            <a:r>
              <a:rPr sz="2000" dirty="0">
                <a:solidFill>
                  <a:srgbClr val="333E50"/>
                </a:solidFill>
                <a:latin typeface="Calibri"/>
                <a:cs typeface="Calibri"/>
              </a:rPr>
              <a:t>açısından</a:t>
            </a:r>
            <a:r>
              <a:rPr sz="2000" spc="70" dirty="0">
                <a:solidFill>
                  <a:srgbClr val="333E50"/>
                </a:solidFill>
                <a:latin typeface="Calibri"/>
                <a:cs typeface="Calibri"/>
              </a:rPr>
              <a:t> </a:t>
            </a:r>
            <a:r>
              <a:rPr sz="2000" spc="-20" dirty="0">
                <a:solidFill>
                  <a:srgbClr val="333E50"/>
                </a:solidFill>
                <a:latin typeface="Calibri"/>
                <a:cs typeface="Calibri"/>
              </a:rPr>
              <a:t>tanımlamalıdır.</a:t>
            </a:r>
            <a:endParaRPr sz="2000">
              <a:latin typeface="Calibri"/>
              <a:cs typeface="Calibri"/>
            </a:endParaRPr>
          </a:p>
          <a:p>
            <a:pPr>
              <a:lnSpc>
                <a:spcPct val="100000"/>
              </a:lnSpc>
              <a:spcBef>
                <a:spcPts val="29"/>
              </a:spcBef>
            </a:pPr>
            <a:endParaRPr sz="2700">
              <a:latin typeface="Times New Roman"/>
              <a:cs typeface="Times New Roman"/>
            </a:endParaRPr>
          </a:p>
          <a:p>
            <a:pPr marL="12700" marR="161925">
              <a:lnSpc>
                <a:spcPts val="2160"/>
              </a:lnSpc>
            </a:pPr>
            <a:r>
              <a:rPr sz="2000" spc="-5" dirty="0">
                <a:solidFill>
                  <a:srgbClr val="333E50"/>
                </a:solidFill>
                <a:latin typeface="Calibri"/>
                <a:cs typeface="Calibri"/>
              </a:rPr>
              <a:t>İzlenebilirlik bir şart </a:t>
            </a:r>
            <a:r>
              <a:rPr sz="2000" dirty="0">
                <a:solidFill>
                  <a:srgbClr val="333E50"/>
                </a:solidFill>
                <a:latin typeface="Calibri"/>
                <a:cs typeface="Calibri"/>
              </a:rPr>
              <a:t>olduğunda </a:t>
            </a:r>
            <a:r>
              <a:rPr sz="2000" spc="-5" dirty="0">
                <a:solidFill>
                  <a:srgbClr val="333E50"/>
                </a:solidFill>
                <a:latin typeface="Calibri"/>
                <a:cs typeface="Calibri"/>
              </a:rPr>
              <a:t>kuruluş, çıktıların her birine </a:t>
            </a:r>
            <a:r>
              <a:rPr sz="2000" spc="-20" dirty="0">
                <a:solidFill>
                  <a:srgbClr val="333E50"/>
                </a:solidFill>
                <a:latin typeface="Calibri"/>
                <a:cs typeface="Calibri"/>
              </a:rPr>
              <a:t>özel </a:t>
            </a:r>
            <a:r>
              <a:rPr sz="2000" spc="-5" dirty="0">
                <a:solidFill>
                  <a:srgbClr val="333E50"/>
                </a:solidFill>
                <a:latin typeface="Calibri"/>
                <a:cs typeface="Calibri"/>
              </a:rPr>
              <a:t>olan  </a:t>
            </a:r>
            <a:r>
              <a:rPr sz="2000" spc="-10" dirty="0">
                <a:solidFill>
                  <a:srgbClr val="333E50"/>
                </a:solidFill>
                <a:latin typeface="Calibri"/>
                <a:cs typeface="Calibri"/>
              </a:rPr>
              <a:t>tanımlamayı </a:t>
            </a:r>
            <a:r>
              <a:rPr sz="2000" spc="-20" dirty="0">
                <a:solidFill>
                  <a:srgbClr val="333E50"/>
                </a:solidFill>
                <a:latin typeface="Calibri"/>
                <a:cs typeface="Calibri"/>
              </a:rPr>
              <a:t>kontrol </a:t>
            </a:r>
            <a:r>
              <a:rPr sz="2000" dirty="0">
                <a:solidFill>
                  <a:srgbClr val="333E50"/>
                </a:solidFill>
                <a:latin typeface="Calibri"/>
                <a:cs typeface="Calibri"/>
              </a:rPr>
              <a:t>altında bulundurmalı </a:t>
            </a:r>
            <a:r>
              <a:rPr sz="2000" spc="-15" dirty="0">
                <a:solidFill>
                  <a:srgbClr val="333E50"/>
                </a:solidFill>
                <a:latin typeface="Calibri"/>
                <a:cs typeface="Calibri"/>
              </a:rPr>
              <a:t>ve </a:t>
            </a:r>
            <a:r>
              <a:rPr sz="2000" spc="-5" dirty="0">
                <a:solidFill>
                  <a:srgbClr val="333E50"/>
                </a:solidFill>
                <a:latin typeface="Calibri"/>
                <a:cs typeface="Calibri"/>
              </a:rPr>
              <a:t>izlenebilirliği güvence </a:t>
            </a:r>
            <a:r>
              <a:rPr sz="2000" dirty="0">
                <a:solidFill>
                  <a:srgbClr val="333E50"/>
                </a:solidFill>
                <a:latin typeface="Calibri"/>
                <a:cs typeface="Calibri"/>
              </a:rPr>
              <a:t>altına  almak için </a:t>
            </a:r>
            <a:r>
              <a:rPr sz="2000" spc="-10" dirty="0">
                <a:solidFill>
                  <a:srgbClr val="333E50"/>
                </a:solidFill>
                <a:latin typeface="Calibri"/>
                <a:cs typeface="Calibri"/>
              </a:rPr>
              <a:t>dokümante </a:t>
            </a:r>
            <a:r>
              <a:rPr sz="2000" spc="-5" dirty="0">
                <a:solidFill>
                  <a:srgbClr val="333E50"/>
                </a:solidFill>
                <a:latin typeface="Calibri"/>
                <a:cs typeface="Calibri"/>
              </a:rPr>
              <a:t>edilmiş bilgiyi </a:t>
            </a:r>
            <a:r>
              <a:rPr sz="2000" spc="-10" dirty="0">
                <a:solidFill>
                  <a:srgbClr val="333E50"/>
                </a:solidFill>
                <a:latin typeface="Calibri"/>
                <a:cs typeface="Calibri"/>
              </a:rPr>
              <a:t>muhafaza</a:t>
            </a:r>
            <a:r>
              <a:rPr sz="2000" spc="55"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5989320" y="4678679"/>
            <a:ext cx="2951987" cy="15651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95400" y="1287633"/>
            <a:ext cx="6360160" cy="840105"/>
          </a:xfrm>
          <a:prstGeom prst="rect">
            <a:avLst/>
          </a:prstGeom>
        </p:spPr>
        <p:txBody>
          <a:bodyPr vert="horz" wrap="square" lIns="0" tIns="0" rIns="0" bIns="0" rtlCol="0">
            <a:spAutoFit/>
          </a:bodyPr>
          <a:lstStyle/>
          <a:p>
            <a:pPr algn="ctr">
              <a:lnSpc>
                <a:spcPts val="3304"/>
              </a:lnSpc>
            </a:pPr>
            <a:r>
              <a:rPr sz="2900" dirty="0"/>
              <a:t>8.5.3 </a:t>
            </a:r>
            <a:r>
              <a:rPr sz="2900" spc="-5" dirty="0"/>
              <a:t>MÜŞTERİ </a:t>
            </a:r>
            <a:r>
              <a:rPr sz="2900" spc="-65" dirty="0"/>
              <a:t>VEYA </a:t>
            </a:r>
            <a:r>
              <a:rPr sz="2900" dirty="0"/>
              <a:t>DIŞ </a:t>
            </a:r>
            <a:r>
              <a:rPr sz="2900" spc="-15" dirty="0"/>
              <a:t>TEDARİKÇİYE</a:t>
            </a:r>
            <a:r>
              <a:rPr sz="2900" spc="-10" dirty="0"/>
              <a:t> </a:t>
            </a:r>
            <a:r>
              <a:rPr sz="2900" dirty="0"/>
              <a:t>AİT</a:t>
            </a:r>
          </a:p>
          <a:p>
            <a:pPr algn="ctr">
              <a:lnSpc>
                <a:spcPts val="3304"/>
              </a:lnSpc>
            </a:pPr>
            <a:r>
              <a:rPr sz="2900" dirty="0"/>
              <a:t>MÜLKİYET</a:t>
            </a:r>
          </a:p>
        </p:txBody>
      </p:sp>
      <p:sp>
        <p:nvSpPr>
          <p:cNvPr id="3" name="object 3"/>
          <p:cNvSpPr txBox="1"/>
          <p:nvPr/>
        </p:nvSpPr>
        <p:spPr>
          <a:xfrm>
            <a:off x="533400" y="2133600"/>
            <a:ext cx="4681855" cy="3947160"/>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spc="-15" dirty="0">
                <a:solidFill>
                  <a:srgbClr val="333E50"/>
                </a:solidFill>
                <a:latin typeface="Calibri"/>
                <a:cs typeface="Calibri"/>
              </a:rPr>
              <a:t>kendi </a:t>
            </a:r>
            <a:r>
              <a:rPr sz="2000" spc="-20" dirty="0">
                <a:solidFill>
                  <a:srgbClr val="333E50"/>
                </a:solidFill>
                <a:latin typeface="Calibri"/>
                <a:cs typeface="Calibri"/>
              </a:rPr>
              <a:t>kontrolü </a:t>
            </a:r>
            <a:r>
              <a:rPr sz="2000" dirty="0">
                <a:solidFill>
                  <a:srgbClr val="333E50"/>
                </a:solidFill>
                <a:latin typeface="Calibri"/>
                <a:cs typeface="Calibri"/>
              </a:rPr>
              <a:t>altında olduğu </a:t>
            </a:r>
            <a:r>
              <a:rPr sz="2000" spc="-20" dirty="0">
                <a:solidFill>
                  <a:srgbClr val="333E50"/>
                </a:solidFill>
                <a:latin typeface="Calibri"/>
                <a:cs typeface="Calibri"/>
              </a:rPr>
              <a:t>veya  </a:t>
            </a:r>
            <a:r>
              <a:rPr sz="2000" spc="-10" dirty="0">
                <a:solidFill>
                  <a:srgbClr val="333E50"/>
                </a:solidFill>
                <a:latin typeface="Calibri"/>
                <a:cs typeface="Calibri"/>
              </a:rPr>
              <a:t>kendisi tarafından </a:t>
            </a:r>
            <a:r>
              <a:rPr sz="2000" spc="-5" dirty="0">
                <a:solidFill>
                  <a:srgbClr val="333E50"/>
                </a:solidFill>
                <a:latin typeface="Calibri"/>
                <a:cs typeface="Calibri"/>
              </a:rPr>
              <a:t>kullanıldığı sürece, </a:t>
            </a:r>
            <a:r>
              <a:rPr sz="2000" spc="-10" dirty="0">
                <a:solidFill>
                  <a:srgbClr val="333E50"/>
                </a:solidFill>
                <a:latin typeface="Calibri"/>
                <a:cs typeface="Calibri"/>
              </a:rPr>
              <a:t>müşteri  </a:t>
            </a:r>
            <a:r>
              <a:rPr sz="2000" spc="-20" dirty="0">
                <a:solidFill>
                  <a:srgbClr val="333E50"/>
                </a:solidFill>
                <a:latin typeface="Calibri"/>
                <a:cs typeface="Calibri"/>
              </a:rPr>
              <a:t>veya </a:t>
            </a:r>
            <a:r>
              <a:rPr sz="2000" dirty="0">
                <a:solidFill>
                  <a:srgbClr val="333E50"/>
                </a:solidFill>
                <a:latin typeface="Calibri"/>
                <a:cs typeface="Calibri"/>
              </a:rPr>
              <a:t>dış </a:t>
            </a:r>
            <a:r>
              <a:rPr sz="2000" spc="-10" dirty="0">
                <a:solidFill>
                  <a:srgbClr val="333E50"/>
                </a:solidFill>
                <a:latin typeface="Calibri"/>
                <a:cs typeface="Calibri"/>
              </a:rPr>
              <a:t>tedarikçiye </a:t>
            </a:r>
            <a:r>
              <a:rPr sz="2000" dirty="0">
                <a:solidFill>
                  <a:srgbClr val="333E50"/>
                </a:solidFill>
                <a:latin typeface="Calibri"/>
                <a:cs typeface="Calibri"/>
              </a:rPr>
              <a:t>ait </a:t>
            </a:r>
            <a:r>
              <a:rPr sz="2000" spc="-10" dirty="0">
                <a:solidFill>
                  <a:srgbClr val="333E50"/>
                </a:solidFill>
                <a:latin typeface="Calibri"/>
                <a:cs typeface="Calibri"/>
              </a:rPr>
              <a:t>mülkiyete </a:t>
            </a:r>
            <a:r>
              <a:rPr sz="2000" spc="-5" dirty="0">
                <a:solidFill>
                  <a:srgbClr val="333E50"/>
                </a:solidFill>
                <a:latin typeface="Calibri"/>
                <a:cs typeface="Calibri"/>
              </a:rPr>
              <a:t>itina  </a:t>
            </a:r>
            <a:r>
              <a:rPr sz="2000" spc="-25" dirty="0">
                <a:solidFill>
                  <a:srgbClr val="333E50"/>
                </a:solidFill>
                <a:latin typeface="Calibri"/>
                <a:cs typeface="Calibri"/>
              </a:rPr>
              <a:t>göstermelidir.</a:t>
            </a:r>
            <a:endParaRPr sz="2000" dirty="0">
              <a:latin typeface="Calibri"/>
              <a:cs typeface="Calibri"/>
            </a:endParaRPr>
          </a:p>
          <a:p>
            <a:pPr>
              <a:lnSpc>
                <a:spcPct val="100000"/>
              </a:lnSpc>
              <a:spcBef>
                <a:spcPts val="30"/>
              </a:spcBef>
            </a:pPr>
            <a:endParaRPr sz="2700" dirty="0">
              <a:latin typeface="Times New Roman"/>
              <a:cs typeface="Times New Roman"/>
            </a:endParaRPr>
          </a:p>
          <a:p>
            <a:pPr marL="12700" marR="352425" algn="just">
              <a:lnSpc>
                <a:spcPts val="2160"/>
              </a:lnSpc>
            </a:pPr>
            <a:r>
              <a:rPr sz="2000" spc="-5" dirty="0">
                <a:solidFill>
                  <a:srgbClr val="333E50"/>
                </a:solidFill>
                <a:latin typeface="Calibri"/>
                <a:cs typeface="Calibri"/>
              </a:rPr>
              <a:t>Kuruluş, kullanım </a:t>
            </a:r>
            <a:r>
              <a:rPr sz="2000" dirty="0">
                <a:solidFill>
                  <a:srgbClr val="333E50"/>
                </a:solidFill>
                <a:latin typeface="Calibri"/>
                <a:cs typeface="Calibri"/>
              </a:rPr>
              <a:t>için </a:t>
            </a:r>
            <a:r>
              <a:rPr sz="2000" spc="-20" dirty="0">
                <a:solidFill>
                  <a:srgbClr val="333E50"/>
                </a:solidFill>
                <a:latin typeface="Calibri"/>
                <a:cs typeface="Calibri"/>
              </a:rPr>
              <a:t>veya </a:t>
            </a:r>
            <a:r>
              <a:rPr sz="2000" spc="-15" dirty="0">
                <a:solidFill>
                  <a:srgbClr val="333E50"/>
                </a:solidFill>
                <a:latin typeface="Calibri"/>
                <a:cs typeface="Calibri"/>
              </a:rPr>
              <a:t>kendi </a:t>
            </a:r>
            <a:r>
              <a:rPr sz="2000" dirty="0">
                <a:solidFill>
                  <a:srgbClr val="333E50"/>
                </a:solidFill>
                <a:latin typeface="Calibri"/>
                <a:cs typeface="Calibri"/>
              </a:rPr>
              <a:t>ürünü </a:t>
            </a:r>
            <a:r>
              <a:rPr sz="2000" spc="-30" dirty="0">
                <a:solidFill>
                  <a:srgbClr val="333E50"/>
                </a:solidFill>
                <a:latin typeface="Calibri"/>
                <a:cs typeface="Calibri"/>
              </a:rPr>
              <a:t>ve  </a:t>
            </a:r>
            <a:r>
              <a:rPr sz="2000" spc="-5" dirty="0">
                <a:solidFill>
                  <a:srgbClr val="333E50"/>
                </a:solidFill>
                <a:latin typeface="Calibri"/>
                <a:cs typeface="Calibri"/>
              </a:rPr>
              <a:t>hizmetiyle birleştirilecek </a:t>
            </a:r>
            <a:r>
              <a:rPr sz="2000" spc="-10" dirty="0">
                <a:solidFill>
                  <a:srgbClr val="333E50"/>
                </a:solidFill>
                <a:latin typeface="Calibri"/>
                <a:cs typeface="Calibri"/>
              </a:rPr>
              <a:t>müşteri </a:t>
            </a:r>
            <a:r>
              <a:rPr sz="2000" spc="-20" dirty="0">
                <a:solidFill>
                  <a:srgbClr val="333E50"/>
                </a:solidFill>
                <a:latin typeface="Calibri"/>
                <a:cs typeface="Calibri"/>
              </a:rPr>
              <a:t>veya </a:t>
            </a:r>
            <a:r>
              <a:rPr sz="2000" dirty="0">
                <a:solidFill>
                  <a:srgbClr val="333E50"/>
                </a:solidFill>
                <a:latin typeface="Calibri"/>
                <a:cs typeface="Calibri"/>
              </a:rPr>
              <a:t>dış  </a:t>
            </a:r>
            <a:r>
              <a:rPr sz="2000" spc="-10" dirty="0">
                <a:solidFill>
                  <a:srgbClr val="333E50"/>
                </a:solidFill>
                <a:latin typeface="Calibri"/>
                <a:cs typeface="Calibri"/>
              </a:rPr>
              <a:t>tedarikçiye </a:t>
            </a:r>
            <a:r>
              <a:rPr sz="2000" dirty="0">
                <a:solidFill>
                  <a:srgbClr val="333E50"/>
                </a:solidFill>
                <a:latin typeface="Calibri"/>
                <a:cs typeface="Calibri"/>
              </a:rPr>
              <a:t>ait</a:t>
            </a:r>
            <a:r>
              <a:rPr sz="2000" spc="-15" dirty="0">
                <a:solidFill>
                  <a:srgbClr val="333E50"/>
                </a:solidFill>
                <a:latin typeface="Calibri"/>
                <a:cs typeface="Calibri"/>
              </a:rPr>
              <a:t> </a:t>
            </a:r>
            <a:r>
              <a:rPr sz="2000" spc="-10" dirty="0">
                <a:solidFill>
                  <a:srgbClr val="333E50"/>
                </a:solidFill>
                <a:latin typeface="Calibri"/>
                <a:cs typeface="Calibri"/>
              </a:rPr>
              <a:t>mülkiyeti</a:t>
            </a:r>
            <a:endParaRPr sz="2000" dirty="0">
              <a:latin typeface="Calibri"/>
              <a:cs typeface="Calibri"/>
            </a:endParaRPr>
          </a:p>
          <a:p>
            <a:pPr marL="355600" indent="-342900">
              <a:lnSpc>
                <a:spcPct val="100000"/>
              </a:lnSpc>
              <a:spcBef>
                <a:spcPts val="735"/>
              </a:spcBef>
              <a:buFont typeface="Calibri"/>
              <a:buChar char="-"/>
              <a:tabLst>
                <a:tab pos="355600" algn="l"/>
              </a:tabLst>
            </a:pPr>
            <a:r>
              <a:rPr sz="2000" spc="-15" dirty="0">
                <a:solidFill>
                  <a:srgbClr val="333E50"/>
                </a:solidFill>
                <a:latin typeface="Calibri"/>
                <a:cs typeface="Calibri"/>
              </a:rPr>
              <a:t>Tanımlamalı,</a:t>
            </a:r>
            <a:endParaRPr sz="2000" dirty="0">
              <a:latin typeface="Calibri"/>
              <a:cs typeface="Calibri"/>
            </a:endParaRPr>
          </a:p>
          <a:p>
            <a:pPr marL="355600" indent="-342900">
              <a:lnSpc>
                <a:spcPct val="100000"/>
              </a:lnSpc>
              <a:spcBef>
                <a:spcPts val="755"/>
              </a:spcBef>
              <a:buFont typeface="Calibri"/>
              <a:buChar char="-"/>
              <a:tabLst>
                <a:tab pos="355600" algn="l"/>
              </a:tabLst>
            </a:pPr>
            <a:r>
              <a:rPr sz="2000" dirty="0">
                <a:solidFill>
                  <a:srgbClr val="333E50"/>
                </a:solidFill>
                <a:latin typeface="Calibri"/>
                <a:cs typeface="Calibri"/>
              </a:rPr>
              <a:t>Doğrulamalı,</a:t>
            </a:r>
            <a:endParaRPr sz="2000" dirty="0">
              <a:latin typeface="Calibri"/>
              <a:cs typeface="Calibri"/>
            </a:endParaRPr>
          </a:p>
          <a:p>
            <a:pPr marL="355600" indent="-342900">
              <a:lnSpc>
                <a:spcPct val="100000"/>
              </a:lnSpc>
              <a:spcBef>
                <a:spcPts val="755"/>
              </a:spcBef>
              <a:buFont typeface="Calibri"/>
              <a:buChar char="-"/>
              <a:tabLst>
                <a:tab pos="355600" algn="l"/>
              </a:tabLst>
            </a:pPr>
            <a:r>
              <a:rPr sz="2000" spc="-5" dirty="0">
                <a:solidFill>
                  <a:srgbClr val="333E50"/>
                </a:solidFill>
                <a:latin typeface="Calibri"/>
                <a:cs typeface="Calibri"/>
              </a:rPr>
              <a:t>Korumalı</a:t>
            </a:r>
            <a:r>
              <a:rPr sz="2000" spc="-85" dirty="0">
                <a:solidFill>
                  <a:srgbClr val="333E50"/>
                </a:solidFill>
                <a:latin typeface="Calibri"/>
                <a:cs typeface="Calibri"/>
              </a:rPr>
              <a:t> </a:t>
            </a:r>
            <a:r>
              <a:rPr sz="2000" spc="-30" dirty="0">
                <a:solidFill>
                  <a:srgbClr val="333E50"/>
                </a:solidFill>
                <a:latin typeface="Calibri"/>
                <a:cs typeface="Calibri"/>
              </a:rPr>
              <a:t>ve</a:t>
            </a:r>
            <a:endParaRPr sz="2000" dirty="0">
              <a:latin typeface="Calibri"/>
              <a:cs typeface="Calibri"/>
            </a:endParaRPr>
          </a:p>
          <a:p>
            <a:pPr marL="355600" indent="-342900">
              <a:lnSpc>
                <a:spcPct val="100000"/>
              </a:lnSpc>
              <a:spcBef>
                <a:spcPts val="770"/>
              </a:spcBef>
              <a:buFont typeface="Calibri"/>
              <a:buChar char="-"/>
              <a:tabLst>
                <a:tab pos="355600" algn="l"/>
              </a:tabLst>
            </a:pPr>
            <a:r>
              <a:rPr sz="2000" spc="-5" dirty="0">
                <a:solidFill>
                  <a:srgbClr val="333E50"/>
                </a:solidFill>
                <a:latin typeface="Calibri"/>
                <a:cs typeface="Calibri"/>
              </a:rPr>
              <a:t>Güvenliğini</a:t>
            </a:r>
            <a:r>
              <a:rPr sz="2000" spc="-10" dirty="0">
                <a:solidFill>
                  <a:srgbClr val="333E50"/>
                </a:solidFill>
                <a:latin typeface="Calibri"/>
                <a:cs typeface="Calibri"/>
              </a:rPr>
              <a:t> </a:t>
            </a:r>
            <a:r>
              <a:rPr sz="2000" spc="-20" dirty="0">
                <a:solidFill>
                  <a:srgbClr val="333E50"/>
                </a:solidFill>
                <a:latin typeface="Calibri"/>
                <a:cs typeface="Calibri"/>
              </a:rPr>
              <a:t>sağlamalıdır.</a:t>
            </a:r>
            <a:endParaRPr sz="2000" dirty="0">
              <a:latin typeface="Calibri"/>
              <a:cs typeface="Calibri"/>
            </a:endParaRPr>
          </a:p>
        </p:txBody>
      </p:sp>
      <p:sp>
        <p:nvSpPr>
          <p:cNvPr id="4" name="object 4"/>
          <p:cNvSpPr/>
          <p:nvPr/>
        </p:nvSpPr>
        <p:spPr>
          <a:xfrm>
            <a:off x="5379720" y="2852927"/>
            <a:ext cx="3561587" cy="23637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07542" y="1237995"/>
            <a:ext cx="7672070" cy="1123315"/>
          </a:xfrm>
          <a:prstGeom prst="rect">
            <a:avLst/>
          </a:prstGeom>
        </p:spPr>
        <p:txBody>
          <a:bodyPr vert="horz" wrap="square" lIns="0" tIns="0" rIns="0" bIns="0" rtlCol="0">
            <a:spAutoFit/>
          </a:bodyPr>
          <a:lstStyle/>
          <a:p>
            <a:pPr marL="12700" marR="5080">
              <a:lnSpc>
                <a:spcPct val="90000"/>
              </a:lnSpc>
            </a:pPr>
            <a:r>
              <a:rPr sz="2000" b="0" dirty="0">
                <a:latin typeface="Calibri"/>
                <a:cs typeface="Calibri"/>
              </a:rPr>
              <a:t>Herhangi </a:t>
            </a:r>
            <a:r>
              <a:rPr sz="2000" b="0" spc="-5" dirty="0">
                <a:latin typeface="Calibri"/>
                <a:cs typeface="Calibri"/>
              </a:rPr>
              <a:t>bir </a:t>
            </a:r>
            <a:r>
              <a:rPr sz="2000" b="0" spc="-10" dirty="0">
                <a:latin typeface="Calibri"/>
                <a:cs typeface="Calibri"/>
              </a:rPr>
              <a:t>müşteri </a:t>
            </a:r>
            <a:r>
              <a:rPr sz="2000" b="0" spc="-20" dirty="0">
                <a:latin typeface="Calibri"/>
                <a:cs typeface="Calibri"/>
              </a:rPr>
              <a:t>veya </a:t>
            </a:r>
            <a:r>
              <a:rPr sz="2000" b="0" dirty="0">
                <a:latin typeface="Calibri"/>
                <a:cs typeface="Calibri"/>
              </a:rPr>
              <a:t>dış </a:t>
            </a:r>
            <a:r>
              <a:rPr sz="2000" b="0" spc="-10" dirty="0">
                <a:latin typeface="Calibri"/>
                <a:cs typeface="Calibri"/>
              </a:rPr>
              <a:t>tedarikçiye </a:t>
            </a:r>
            <a:r>
              <a:rPr sz="2000" b="0" dirty="0">
                <a:latin typeface="Calibri"/>
                <a:cs typeface="Calibri"/>
              </a:rPr>
              <a:t>ait </a:t>
            </a:r>
            <a:r>
              <a:rPr sz="2000" b="0" spc="-5" dirty="0">
                <a:latin typeface="Calibri"/>
                <a:cs typeface="Calibri"/>
              </a:rPr>
              <a:t>mülkiyet </a:t>
            </a:r>
            <a:r>
              <a:rPr sz="2000" b="0" spc="-30" dirty="0">
                <a:latin typeface="Calibri"/>
                <a:cs typeface="Calibri"/>
              </a:rPr>
              <a:t>kaybolur, </a:t>
            </a:r>
            <a:r>
              <a:rPr sz="2000" b="0" spc="-15" dirty="0">
                <a:latin typeface="Calibri"/>
                <a:cs typeface="Calibri"/>
              </a:rPr>
              <a:t>zarar </a:t>
            </a:r>
            <a:r>
              <a:rPr sz="2000" b="0" spc="-5" dirty="0">
                <a:latin typeface="Calibri"/>
                <a:cs typeface="Calibri"/>
              </a:rPr>
              <a:t>görür  </a:t>
            </a:r>
            <a:r>
              <a:rPr sz="2000" b="0" spc="-20" dirty="0">
                <a:latin typeface="Calibri"/>
                <a:cs typeface="Calibri"/>
              </a:rPr>
              <a:t>veya </a:t>
            </a:r>
            <a:r>
              <a:rPr sz="2000" b="0" spc="-5" dirty="0">
                <a:latin typeface="Calibri"/>
                <a:cs typeface="Calibri"/>
              </a:rPr>
              <a:t>bir </a:t>
            </a:r>
            <a:r>
              <a:rPr sz="2000" b="0" dirty="0">
                <a:latin typeface="Calibri"/>
                <a:cs typeface="Calibri"/>
              </a:rPr>
              <a:t>şekilde </a:t>
            </a:r>
            <a:r>
              <a:rPr sz="2000" b="0" spc="-5" dirty="0">
                <a:latin typeface="Calibri"/>
                <a:cs typeface="Calibri"/>
              </a:rPr>
              <a:t>kullanım </a:t>
            </a:r>
            <a:r>
              <a:rPr sz="2000" b="0" dirty="0">
                <a:latin typeface="Calibri"/>
                <a:cs typeface="Calibri"/>
              </a:rPr>
              <a:t>için </a:t>
            </a:r>
            <a:r>
              <a:rPr sz="2000" b="0" spc="-5" dirty="0">
                <a:latin typeface="Calibri"/>
                <a:cs typeface="Calibri"/>
              </a:rPr>
              <a:t>uygun </a:t>
            </a:r>
            <a:r>
              <a:rPr sz="2000" b="0" dirty="0">
                <a:latin typeface="Calibri"/>
                <a:cs typeface="Calibri"/>
              </a:rPr>
              <a:t>olmadığı </a:t>
            </a:r>
            <a:r>
              <a:rPr sz="2000" b="0" spc="-5" dirty="0">
                <a:latin typeface="Calibri"/>
                <a:cs typeface="Calibri"/>
              </a:rPr>
              <a:t>tespit </a:t>
            </a:r>
            <a:r>
              <a:rPr sz="2000" b="0" spc="-10" dirty="0">
                <a:latin typeface="Calibri"/>
                <a:cs typeface="Calibri"/>
              </a:rPr>
              <a:t>edilirse </a:t>
            </a:r>
            <a:r>
              <a:rPr sz="2000" b="0" spc="-5" dirty="0">
                <a:latin typeface="Calibri"/>
                <a:cs typeface="Calibri"/>
              </a:rPr>
              <a:t>kuruluş, </a:t>
            </a:r>
            <a:r>
              <a:rPr sz="2000" b="0" dirty="0">
                <a:latin typeface="Calibri"/>
                <a:cs typeface="Calibri"/>
              </a:rPr>
              <a:t>bu  durumu </a:t>
            </a:r>
            <a:r>
              <a:rPr sz="2000" b="0" spc="-10" dirty="0">
                <a:latin typeface="Calibri"/>
                <a:cs typeface="Calibri"/>
              </a:rPr>
              <a:t>müşteriye </a:t>
            </a:r>
            <a:r>
              <a:rPr sz="2000" b="0" spc="-20" dirty="0">
                <a:latin typeface="Calibri"/>
                <a:cs typeface="Calibri"/>
              </a:rPr>
              <a:t>veya </a:t>
            </a:r>
            <a:r>
              <a:rPr sz="2000" b="0" dirty="0">
                <a:latin typeface="Calibri"/>
                <a:cs typeface="Calibri"/>
              </a:rPr>
              <a:t>dış </a:t>
            </a:r>
            <a:r>
              <a:rPr sz="2000" b="0" spc="-10" dirty="0">
                <a:latin typeface="Calibri"/>
                <a:cs typeface="Calibri"/>
              </a:rPr>
              <a:t>tedarikçiye rapor </a:t>
            </a:r>
            <a:r>
              <a:rPr sz="2000" b="0" spc="-5" dirty="0">
                <a:latin typeface="Calibri"/>
                <a:cs typeface="Calibri"/>
              </a:rPr>
              <a:t>etmeli </a:t>
            </a:r>
            <a:r>
              <a:rPr sz="2000" b="0" spc="-15" dirty="0">
                <a:latin typeface="Calibri"/>
                <a:cs typeface="Calibri"/>
              </a:rPr>
              <a:t>ve </a:t>
            </a:r>
            <a:r>
              <a:rPr sz="2000" b="0" spc="-5" dirty="0">
                <a:latin typeface="Calibri"/>
                <a:cs typeface="Calibri"/>
              </a:rPr>
              <a:t>ne </a:t>
            </a:r>
            <a:r>
              <a:rPr sz="2000" b="0" dirty="0">
                <a:latin typeface="Calibri"/>
                <a:cs typeface="Calibri"/>
              </a:rPr>
              <a:t>olduğu </a:t>
            </a:r>
            <a:r>
              <a:rPr sz="2000" b="0" spc="-5" dirty="0">
                <a:latin typeface="Calibri"/>
                <a:cs typeface="Calibri"/>
              </a:rPr>
              <a:t>ile ilgili  </a:t>
            </a:r>
            <a:r>
              <a:rPr sz="2000" b="0" spc="-10" dirty="0">
                <a:latin typeface="Calibri"/>
                <a:cs typeface="Calibri"/>
              </a:rPr>
              <a:t>dokümante </a:t>
            </a:r>
            <a:r>
              <a:rPr sz="2000" b="0" spc="-5" dirty="0">
                <a:latin typeface="Calibri"/>
                <a:cs typeface="Calibri"/>
              </a:rPr>
              <a:t>edilmiş bilgiyi </a:t>
            </a:r>
            <a:r>
              <a:rPr sz="2000" b="0" spc="-10" dirty="0">
                <a:latin typeface="Calibri"/>
                <a:cs typeface="Calibri"/>
              </a:rPr>
              <a:t>muhafaza</a:t>
            </a:r>
            <a:r>
              <a:rPr sz="2000" b="0" spc="55" dirty="0">
                <a:latin typeface="Calibri"/>
                <a:cs typeface="Calibri"/>
              </a:rPr>
              <a:t> </a:t>
            </a:r>
            <a:r>
              <a:rPr sz="2000" b="0" spc="-25" dirty="0">
                <a:latin typeface="Calibri"/>
                <a:cs typeface="Calibri"/>
              </a:rPr>
              <a:t>etmelidir.</a:t>
            </a:r>
            <a:endParaRPr sz="2000">
              <a:latin typeface="Calibri"/>
              <a:cs typeface="Calibri"/>
            </a:endParaRPr>
          </a:p>
        </p:txBody>
      </p:sp>
      <p:sp>
        <p:nvSpPr>
          <p:cNvPr id="3" name="object 3"/>
          <p:cNvSpPr txBox="1">
            <a:spLocks noGrp="1"/>
          </p:cNvSpPr>
          <p:nvPr>
            <p:ph type="body" idx="4294967295"/>
          </p:nvPr>
        </p:nvSpPr>
        <p:spPr>
          <a:xfrm>
            <a:off x="707542" y="1862963"/>
            <a:ext cx="7728915" cy="3695065"/>
          </a:xfrm>
          <a:prstGeom prst="rect">
            <a:avLst/>
          </a:prstGeom>
        </p:spPr>
        <p:txBody>
          <a:bodyPr vert="horz" wrap="square" lIns="0" tIns="971296" rIns="0" bIns="0" rtlCol="0">
            <a:spAutoFit/>
          </a:bodyPr>
          <a:lstStyle/>
          <a:p>
            <a:pPr marL="12700">
              <a:lnSpc>
                <a:spcPct val="100000"/>
              </a:lnSpc>
            </a:pPr>
            <a:r>
              <a:rPr b="1" dirty="0">
                <a:latin typeface="Calibri"/>
                <a:cs typeface="Calibri"/>
              </a:rPr>
              <a:t>Not </a:t>
            </a:r>
            <a:r>
              <a:rPr dirty="0">
                <a:latin typeface="Calibri"/>
                <a:cs typeface="Calibri"/>
              </a:rPr>
              <a:t>– </a:t>
            </a:r>
            <a:r>
              <a:rPr spc="-10" dirty="0">
                <a:latin typeface="Calibri"/>
                <a:cs typeface="Calibri"/>
              </a:rPr>
              <a:t>Müşteri </a:t>
            </a:r>
            <a:r>
              <a:rPr spc="-20" dirty="0"/>
              <a:t>veya </a:t>
            </a:r>
            <a:r>
              <a:rPr dirty="0">
                <a:latin typeface="Calibri"/>
                <a:cs typeface="Calibri"/>
              </a:rPr>
              <a:t>dış </a:t>
            </a:r>
            <a:r>
              <a:rPr spc="-10" dirty="0"/>
              <a:t>tedarikçiye </a:t>
            </a:r>
            <a:r>
              <a:rPr dirty="0"/>
              <a:t>ait</a:t>
            </a:r>
            <a:r>
              <a:rPr spc="25" dirty="0"/>
              <a:t> </a:t>
            </a:r>
            <a:r>
              <a:rPr spc="-5" dirty="0"/>
              <a:t>mülkiyet;</a:t>
            </a:r>
          </a:p>
          <a:p>
            <a:pPr marL="355600" indent="-342900">
              <a:lnSpc>
                <a:spcPct val="100000"/>
              </a:lnSpc>
              <a:spcBef>
                <a:spcPts val="755"/>
              </a:spcBef>
              <a:buChar char="-"/>
              <a:tabLst>
                <a:tab pos="355600" algn="l"/>
              </a:tabLst>
            </a:pPr>
            <a:r>
              <a:rPr spc="-10" dirty="0"/>
              <a:t>Malzeme,</a:t>
            </a:r>
          </a:p>
          <a:p>
            <a:pPr marL="355600" indent="-342900">
              <a:lnSpc>
                <a:spcPct val="100000"/>
              </a:lnSpc>
              <a:spcBef>
                <a:spcPts val="755"/>
              </a:spcBef>
              <a:buFont typeface="Calibri"/>
              <a:buChar char="-"/>
              <a:tabLst>
                <a:tab pos="355600" algn="l"/>
              </a:tabLst>
            </a:pPr>
            <a:r>
              <a:rPr dirty="0">
                <a:latin typeface="Calibri"/>
                <a:cs typeface="Calibri"/>
              </a:rPr>
              <a:t>Bileşen</a:t>
            </a:r>
            <a:r>
              <a:rPr dirty="0"/>
              <a:t>,</a:t>
            </a:r>
          </a:p>
          <a:p>
            <a:pPr marL="355600" indent="-342900">
              <a:lnSpc>
                <a:spcPct val="100000"/>
              </a:lnSpc>
              <a:spcBef>
                <a:spcPts val="770"/>
              </a:spcBef>
              <a:buChar char="-"/>
              <a:tabLst>
                <a:tab pos="355600" algn="l"/>
              </a:tabLst>
            </a:pPr>
            <a:r>
              <a:rPr spc="-5" dirty="0"/>
              <a:t>Alet </a:t>
            </a:r>
            <a:r>
              <a:rPr spc="-15" dirty="0"/>
              <a:t>ve</a:t>
            </a:r>
            <a:r>
              <a:rPr spc="-55" dirty="0"/>
              <a:t> </a:t>
            </a:r>
            <a:r>
              <a:rPr spc="-10" dirty="0"/>
              <a:t>teçhizat,</a:t>
            </a:r>
          </a:p>
          <a:p>
            <a:pPr marL="355600" indent="-342900">
              <a:lnSpc>
                <a:spcPct val="100000"/>
              </a:lnSpc>
              <a:spcBef>
                <a:spcPts val="755"/>
              </a:spcBef>
              <a:buChar char="-"/>
              <a:tabLst>
                <a:tab pos="355600" algn="l"/>
              </a:tabLst>
            </a:pPr>
            <a:r>
              <a:rPr spc="-35" dirty="0"/>
              <a:t>Tesis,</a:t>
            </a:r>
          </a:p>
          <a:p>
            <a:pPr marL="355600" indent="-342900">
              <a:lnSpc>
                <a:spcPct val="100000"/>
              </a:lnSpc>
              <a:spcBef>
                <a:spcPts val="755"/>
              </a:spcBef>
              <a:buChar char="-"/>
              <a:tabLst>
                <a:tab pos="355600" algn="l"/>
              </a:tabLst>
            </a:pPr>
            <a:r>
              <a:rPr spc="-5" dirty="0"/>
              <a:t>Fikri </a:t>
            </a:r>
            <a:r>
              <a:rPr spc="-10" dirty="0"/>
              <a:t>mülkiyet</a:t>
            </a:r>
            <a:r>
              <a:rPr spc="-30" dirty="0"/>
              <a:t> </a:t>
            </a:r>
            <a:r>
              <a:rPr spc="-35" dirty="0"/>
              <a:t>ve</a:t>
            </a:r>
          </a:p>
          <a:p>
            <a:pPr marL="355600" indent="-342900">
              <a:lnSpc>
                <a:spcPct val="100000"/>
              </a:lnSpc>
              <a:spcBef>
                <a:spcPts val="770"/>
              </a:spcBef>
              <a:buFont typeface="Calibri"/>
              <a:buChar char="-"/>
              <a:tabLst>
                <a:tab pos="355600" algn="l"/>
              </a:tabLst>
            </a:pPr>
            <a:r>
              <a:rPr spc="-5" dirty="0">
                <a:latin typeface="Calibri"/>
                <a:cs typeface="Calibri"/>
              </a:rPr>
              <a:t>Kişisel </a:t>
            </a:r>
            <a:r>
              <a:rPr spc="-5" dirty="0"/>
              <a:t>bilgileri</a:t>
            </a:r>
            <a:r>
              <a:rPr spc="25" dirty="0"/>
              <a:t> </a:t>
            </a:r>
            <a:r>
              <a:rPr spc="-25" dirty="0"/>
              <a:t>içerebilir.</a:t>
            </a:r>
          </a:p>
        </p:txBody>
      </p:sp>
      <p:sp>
        <p:nvSpPr>
          <p:cNvPr id="4" name="object 4"/>
          <p:cNvSpPr/>
          <p:nvPr/>
        </p:nvSpPr>
        <p:spPr>
          <a:xfrm>
            <a:off x="5565647" y="3645408"/>
            <a:ext cx="3375659" cy="25313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59372" y="1281369"/>
            <a:ext cx="7352792" cy="487680"/>
          </a:xfrm>
          <a:prstGeom prst="rect">
            <a:avLst/>
          </a:prstGeom>
        </p:spPr>
        <p:txBody>
          <a:bodyPr vert="horz" wrap="square" lIns="0" tIns="0" rIns="0" bIns="0" rtlCol="0">
            <a:spAutoFit/>
          </a:bodyPr>
          <a:lstStyle/>
          <a:p>
            <a:pPr marL="2225675">
              <a:lnSpc>
                <a:spcPct val="100000"/>
              </a:lnSpc>
            </a:pPr>
            <a:r>
              <a:rPr spc="-5" dirty="0">
                <a:latin typeface="Calibri"/>
                <a:cs typeface="Calibri"/>
              </a:rPr>
              <a:t>8.5.4</a:t>
            </a:r>
            <a:r>
              <a:rPr spc="-50" dirty="0">
                <a:latin typeface="Calibri"/>
                <a:cs typeface="Calibri"/>
              </a:rPr>
              <a:t> </a:t>
            </a:r>
            <a:r>
              <a:rPr spc="-25" dirty="0">
                <a:latin typeface="Calibri"/>
                <a:cs typeface="Calibri"/>
              </a:rPr>
              <a:t>MUHAFAZA</a:t>
            </a:r>
          </a:p>
        </p:txBody>
      </p:sp>
      <p:sp>
        <p:nvSpPr>
          <p:cNvPr id="3" name="object 3"/>
          <p:cNvSpPr txBox="1"/>
          <p:nvPr/>
        </p:nvSpPr>
        <p:spPr>
          <a:xfrm>
            <a:off x="707542" y="1733880"/>
            <a:ext cx="6774815" cy="4070350"/>
          </a:xfrm>
          <a:prstGeom prst="rect">
            <a:avLst/>
          </a:prstGeom>
        </p:spPr>
        <p:txBody>
          <a:bodyPr vert="horz" wrap="square" lIns="0" tIns="0" rIns="0" bIns="0" rtlCol="0">
            <a:spAutoFit/>
          </a:bodyPr>
          <a:lstStyle/>
          <a:p>
            <a:pPr marL="12700">
              <a:lnSpc>
                <a:spcPts val="1325"/>
              </a:lnSpc>
            </a:pPr>
            <a:r>
              <a:rPr sz="2000" spc="-5" dirty="0">
                <a:solidFill>
                  <a:srgbClr val="333E50"/>
                </a:solidFill>
                <a:latin typeface="Calibri"/>
                <a:cs typeface="Calibri"/>
              </a:rPr>
              <a:t>Kuruluş, </a:t>
            </a:r>
            <a:r>
              <a:rPr sz="2000" spc="-10" dirty="0">
                <a:solidFill>
                  <a:srgbClr val="333E50"/>
                </a:solidFill>
                <a:latin typeface="Calibri"/>
                <a:cs typeface="Calibri"/>
              </a:rPr>
              <a:t>üretim </a:t>
            </a:r>
            <a:r>
              <a:rPr sz="2000" spc="-20" dirty="0">
                <a:solidFill>
                  <a:srgbClr val="333E50"/>
                </a:solidFill>
                <a:latin typeface="Calibri"/>
                <a:cs typeface="Calibri"/>
              </a:rPr>
              <a:t>veya </a:t>
            </a:r>
            <a:r>
              <a:rPr sz="2000" spc="-5" dirty="0">
                <a:solidFill>
                  <a:srgbClr val="333E50"/>
                </a:solidFill>
                <a:latin typeface="Calibri"/>
                <a:cs typeface="Calibri"/>
              </a:rPr>
              <a:t>hizmet sunumu </a:t>
            </a:r>
            <a:r>
              <a:rPr sz="2000" dirty="0">
                <a:solidFill>
                  <a:srgbClr val="333E50"/>
                </a:solidFill>
                <a:latin typeface="Calibri"/>
                <a:cs typeface="Calibri"/>
              </a:rPr>
              <a:t>esnasındaki </a:t>
            </a:r>
            <a:r>
              <a:rPr sz="2000" spc="-5" dirty="0">
                <a:solidFill>
                  <a:srgbClr val="333E50"/>
                </a:solidFill>
                <a:latin typeface="Calibri"/>
                <a:cs typeface="Calibri"/>
              </a:rPr>
              <a:t>çıktıları,</a:t>
            </a:r>
            <a:r>
              <a:rPr sz="2000" spc="125" dirty="0">
                <a:solidFill>
                  <a:srgbClr val="333E50"/>
                </a:solidFill>
                <a:latin typeface="Calibri"/>
                <a:cs typeface="Calibri"/>
              </a:rPr>
              <a:t> </a:t>
            </a:r>
            <a:r>
              <a:rPr sz="2000" spc="-10" dirty="0">
                <a:solidFill>
                  <a:srgbClr val="333E50"/>
                </a:solidFill>
                <a:latin typeface="Calibri"/>
                <a:cs typeface="Calibri"/>
              </a:rPr>
              <a:t>şartlara</a:t>
            </a:r>
            <a:endParaRPr sz="2000" dirty="0">
              <a:latin typeface="Calibri"/>
              <a:cs typeface="Calibri"/>
            </a:endParaRPr>
          </a:p>
          <a:p>
            <a:pPr marL="12700" marR="488315">
              <a:lnSpc>
                <a:spcPct val="70000"/>
              </a:lnSpc>
              <a:spcBef>
                <a:spcPts val="360"/>
              </a:spcBef>
            </a:pPr>
            <a:r>
              <a:rPr sz="2000" spc="-5" dirty="0">
                <a:solidFill>
                  <a:srgbClr val="333E50"/>
                </a:solidFill>
                <a:latin typeface="Calibri"/>
                <a:cs typeface="Calibri"/>
              </a:rPr>
              <a:t>uygunluğu güvence </a:t>
            </a:r>
            <a:r>
              <a:rPr sz="2000" dirty="0">
                <a:solidFill>
                  <a:srgbClr val="333E50"/>
                </a:solidFill>
                <a:latin typeface="Calibri"/>
                <a:cs typeface="Calibri"/>
              </a:rPr>
              <a:t>altına almak için </a:t>
            </a:r>
            <a:r>
              <a:rPr sz="2000" spc="-5" dirty="0">
                <a:solidFill>
                  <a:srgbClr val="333E50"/>
                </a:solidFill>
                <a:latin typeface="Calibri"/>
                <a:cs typeface="Calibri"/>
              </a:rPr>
              <a:t>gerekli </a:t>
            </a:r>
            <a:r>
              <a:rPr sz="2000" dirty="0">
                <a:solidFill>
                  <a:srgbClr val="333E50"/>
                </a:solidFill>
                <a:latin typeface="Calibri"/>
                <a:cs typeface="Calibri"/>
              </a:rPr>
              <a:t>olduğu </a:t>
            </a:r>
            <a:r>
              <a:rPr sz="2000" spc="-5" dirty="0">
                <a:solidFill>
                  <a:srgbClr val="333E50"/>
                </a:solidFill>
                <a:latin typeface="Calibri"/>
                <a:cs typeface="Calibri"/>
              </a:rPr>
              <a:t>derecede  </a:t>
            </a:r>
            <a:r>
              <a:rPr sz="2000" spc="-10" dirty="0">
                <a:solidFill>
                  <a:srgbClr val="333E50"/>
                </a:solidFill>
                <a:latin typeface="Calibri"/>
                <a:cs typeface="Calibri"/>
              </a:rPr>
              <a:t>muhafaza</a:t>
            </a:r>
            <a:r>
              <a:rPr sz="2000" spc="-90" dirty="0">
                <a:solidFill>
                  <a:srgbClr val="333E50"/>
                </a:solidFill>
                <a:latin typeface="Calibri"/>
                <a:cs typeface="Calibri"/>
              </a:rPr>
              <a:t> </a:t>
            </a:r>
            <a:r>
              <a:rPr sz="2000" spc="-25" dirty="0">
                <a:solidFill>
                  <a:srgbClr val="333E50"/>
                </a:solidFill>
                <a:latin typeface="Calibri"/>
                <a:cs typeface="Calibri"/>
              </a:rPr>
              <a:t>etmelidir.</a:t>
            </a:r>
            <a:endParaRPr sz="2000" dirty="0">
              <a:latin typeface="Calibri"/>
              <a:cs typeface="Calibri"/>
            </a:endParaRPr>
          </a:p>
          <a:p>
            <a:pPr>
              <a:lnSpc>
                <a:spcPct val="100000"/>
              </a:lnSpc>
              <a:spcBef>
                <a:spcPts val="31"/>
              </a:spcBef>
            </a:pPr>
            <a:endParaRPr sz="2550" dirty="0">
              <a:latin typeface="Times New Roman"/>
              <a:cs typeface="Times New Roman"/>
            </a:endParaRPr>
          </a:p>
          <a:p>
            <a:pPr marL="12700">
              <a:lnSpc>
                <a:spcPct val="100000"/>
              </a:lnSpc>
            </a:pPr>
            <a:r>
              <a:rPr sz="2000" b="1" dirty="0">
                <a:solidFill>
                  <a:srgbClr val="333E50"/>
                </a:solidFill>
                <a:latin typeface="Calibri"/>
                <a:cs typeface="Calibri"/>
              </a:rPr>
              <a:t>Not –</a:t>
            </a:r>
            <a:r>
              <a:rPr sz="2000" b="1" spc="-85" dirty="0">
                <a:solidFill>
                  <a:srgbClr val="333E50"/>
                </a:solidFill>
                <a:latin typeface="Calibri"/>
                <a:cs typeface="Calibri"/>
              </a:rPr>
              <a:t> </a:t>
            </a:r>
            <a:r>
              <a:rPr sz="2000" spc="-10" dirty="0">
                <a:solidFill>
                  <a:srgbClr val="333E50"/>
                </a:solidFill>
                <a:latin typeface="Calibri"/>
                <a:cs typeface="Calibri"/>
              </a:rPr>
              <a:t>Muhafaza;</a:t>
            </a:r>
            <a:endParaRPr sz="2000" dirty="0">
              <a:latin typeface="Calibri"/>
              <a:cs typeface="Calibri"/>
            </a:endParaRPr>
          </a:p>
          <a:p>
            <a:pPr marL="355600" indent="-342900">
              <a:lnSpc>
                <a:spcPct val="100000"/>
              </a:lnSpc>
              <a:spcBef>
                <a:spcPts val="275"/>
              </a:spcBef>
              <a:buFont typeface="Calibri"/>
              <a:buChar char="-"/>
              <a:tabLst>
                <a:tab pos="355600" algn="l"/>
              </a:tabLst>
            </a:pPr>
            <a:r>
              <a:rPr sz="2000" spc="-20" dirty="0">
                <a:solidFill>
                  <a:srgbClr val="333E50"/>
                </a:solidFill>
                <a:latin typeface="Calibri"/>
                <a:cs typeface="Calibri"/>
              </a:rPr>
              <a:t>Tanımlama,</a:t>
            </a:r>
            <a:endParaRPr sz="2000" dirty="0">
              <a:latin typeface="Calibri"/>
              <a:cs typeface="Calibri"/>
            </a:endParaRPr>
          </a:p>
          <a:p>
            <a:pPr marL="355600" indent="-342900">
              <a:lnSpc>
                <a:spcPct val="100000"/>
              </a:lnSpc>
              <a:spcBef>
                <a:spcPts val="275"/>
              </a:spcBef>
              <a:buChar char="-"/>
              <a:tabLst>
                <a:tab pos="355600" algn="l"/>
              </a:tabLst>
            </a:pPr>
            <a:r>
              <a:rPr sz="2000" spc="-5" dirty="0">
                <a:solidFill>
                  <a:srgbClr val="333E50"/>
                </a:solidFill>
                <a:latin typeface="Calibri"/>
                <a:cs typeface="Calibri"/>
              </a:rPr>
              <a:t>Elleçleme,</a:t>
            </a:r>
            <a:endParaRPr sz="2000" dirty="0">
              <a:latin typeface="Calibri"/>
              <a:cs typeface="Calibri"/>
            </a:endParaRPr>
          </a:p>
          <a:p>
            <a:pPr marL="355600" indent="-342900">
              <a:lnSpc>
                <a:spcPct val="100000"/>
              </a:lnSpc>
              <a:spcBef>
                <a:spcPts val="285"/>
              </a:spcBef>
              <a:buChar char="-"/>
              <a:tabLst>
                <a:tab pos="355600" algn="l"/>
              </a:tabLst>
            </a:pPr>
            <a:r>
              <a:rPr sz="2000" spc="-15" dirty="0">
                <a:solidFill>
                  <a:srgbClr val="333E50"/>
                </a:solidFill>
                <a:latin typeface="Calibri"/>
                <a:cs typeface="Calibri"/>
              </a:rPr>
              <a:t>Kontaminasyon</a:t>
            </a:r>
            <a:r>
              <a:rPr sz="2000" spc="-30" dirty="0">
                <a:solidFill>
                  <a:srgbClr val="333E50"/>
                </a:solidFill>
                <a:latin typeface="Calibri"/>
                <a:cs typeface="Calibri"/>
              </a:rPr>
              <a:t> </a:t>
            </a:r>
            <a:r>
              <a:rPr sz="2000" spc="-20" dirty="0">
                <a:solidFill>
                  <a:srgbClr val="333E50"/>
                </a:solidFill>
                <a:latin typeface="Calibri"/>
                <a:cs typeface="Calibri"/>
              </a:rPr>
              <a:t>kontrolü,</a:t>
            </a:r>
            <a:endParaRPr sz="2000" dirty="0">
              <a:latin typeface="Calibri"/>
              <a:cs typeface="Calibri"/>
            </a:endParaRPr>
          </a:p>
          <a:p>
            <a:pPr marL="355600" indent="-342900">
              <a:lnSpc>
                <a:spcPct val="100000"/>
              </a:lnSpc>
              <a:spcBef>
                <a:spcPts val="275"/>
              </a:spcBef>
              <a:buChar char="-"/>
              <a:tabLst>
                <a:tab pos="355600" algn="l"/>
              </a:tabLst>
            </a:pPr>
            <a:r>
              <a:rPr sz="2000" dirty="0">
                <a:solidFill>
                  <a:srgbClr val="333E50"/>
                </a:solidFill>
                <a:latin typeface="Calibri"/>
                <a:cs typeface="Calibri"/>
              </a:rPr>
              <a:t>Ambalajlama,</a:t>
            </a:r>
            <a:endParaRPr sz="2000" dirty="0">
              <a:latin typeface="Calibri"/>
              <a:cs typeface="Calibri"/>
            </a:endParaRPr>
          </a:p>
          <a:p>
            <a:pPr marL="355600" indent="-342900">
              <a:lnSpc>
                <a:spcPct val="100000"/>
              </a:lnSpc>
              <a:spcBef>
                <a:spcPts val="275"/>
              </a:spcBef>
              <a:buChar char="-"/>
              <a:tabLst>
                <a:tab pos="355600" algn="l"/>
              </a:tabLst>
            </a:pPr>
            <a:r>
              <a:rPr sz="2000" spc="-5" dirty="0">
                <a:solidFill>
                  <a:srgbClr val="333E50"/>
                </a:solidFill>
                <a:latin typeface="Calibri"/>
                <a:cs typeface="Calibri"/>
              </a:rPr>
              <a:t>Depolama,</a:t>
            </a:r>
            <a:endParaRPr sz="2000" dirty="0">
              <a:latin typeface="Calibri"/>
              <a:cs typeface="Calibri"/>
            </a:endParaRPr>
          </a:p>
          <a:p>
            <a:pPr marL="355600" indent="-342900">
              <a:lnSpc>
                <a:spcPct val="100000"/>
              </a:lnSpc>
              <a:spcBef>
                <a:spcPts val="285"/>
              </a:spcBef>
              <a:buFont typeface="Calibri"/>
              <a:buChar char="-"/>
              <a:tabLst>
                <a:tab pos="355600" algn="l"/>
              </a:tabLst>
            </a:pPr>
            <a:r>
              <a:rPr sz="2000" spc="-30" dirty="0">
                <a:solidFill>
                  <a:srgbClr val="333E50"/>
                </a:solidFill>
                <a:latin typeface="Calibri"/>
                <a:cs typeface="Calibri"/>
              </a:rPr>
              <a:t>Taşıma</a:t>
            </a:r>
            <a:r>
              <a:rPr sz="2000" spc="-55" dirty="0">
                <a:solidFill>
                  <a:srgbClr val="333E50"/>
                </a:solidFill>
                <a:latin typeface="Calibri"/>
                <a:cs typeface="Calibri"/>
              </a:rPr>
              <a:t> </a:t>
            </a:r>
            <a:r>
              <a:rPr sz="2000" spc="-20" dirty="0">
                <a:solidFill>
                  <a:srgbClr val="333E50"/>
                </a:solidFill>
                <a:latin typeface="Calibri"/>
                <a:cs typeface="Calibri"/>
              </a:rPr>
              <a:t>veya</a:t>
            </a:r>
            <a:endParaRPr sz="2000" dirty="0">
              <a:latin typeface="Calibri"/>
              <a:cs typeface="Calibri"/>
            </a:endParaRPr>
          </a:p>
          <a:p>
            <a:pPr marL="355600" indent="-342900">
              <a:lnSpc>
                <a:spcPct val="100000"/>
              </a:lnSpc>
              <a:spcBef>
                <a:spcPts val="275"/>
              </a:spcBef>
              <a:buChar char="-"/>
              <a:tabLst>
                <a:tab pos="355600" algn="l"/>
              </a:tabLst>
            </a:pPr>
            <a:r>
              <a:rPr sz="2000" spc="-5" dirty="0">
                <a:solidFill>
                  <a:srgbClr val="333E50"/>
                </a:solidFill>
                <a:latin typeface="Calibri"/>
                <a:cs typeface="Calibri"/>
              </a:rPr>
              <a:t>Nakliye</a:t>
            </a:r>
            <a:r>
              <a:rPr sz="2000" spc="-90" dirty="0">
                <a:solidFill>
                  <a:srgbClr val="333E50"/>
                </a:solidFill>
                <a:latin typeface="Calibri"/>
                <a:cs typeface="Calibri"/>
              </a:rPr>
              <a:t> </a:t>
            </a:r>
            <a:r>
              <a:rPr sz="2000" spc="-30" dirty="0">
                <a:solidFill>
                  <a:srgbClr val="333E50"/>
                </a:solidFill>
                <a:latin typeface="Calibri"/>
                <a:cs typeface="Calibri"/>
              </a:rPr>
              <a:t>ve</a:t>
            </a:r>
            <a:endParaRPr sz="2000" dirty="0">
              <a:latin typeface="Calibri"/>
              <a:cs typeface="Calibri"/>
            </a:endParaRPr>
          </a:p>
          <a:p>
            <a:pPr marL="355600" indent="-342900">
              <a:lnSpc>
                <a:spcPct val="100000"/>
              </a:lnSpc>
              <a:spcBef>
                <a:spcPts val="275"/>
              </a:spcBef>
              <a:buFont typeface="Calibri"/>
              <a:buChar char="-"/>
              <a:tabLst>
                <a:tab pos="355600" algn="l"/>
              </a:tabLst>
            </a:pPr>
            <a:r>
              <a:rPr sz="2000" spc="-10" dirty="0">
                <a:solidFill>
                  <a:srgbClr val="333E50"/>
                </a:solidFill>
                <a:latin typeface="Calibri"/>
                <a:cs typeface="Calibri"/>
              </a:rPr>
              <a:t>Korumayı</a:t>
            </a:r>
            <a:r>
              <a:rPr sz="2000" spc="-70" dirty="0">
                <a:solidFill>
                  <a:srgbClr val="333E50"/>
                </a:solidFill>
                <a:latin typeface="Calibri"/>
                <a:cs typeface="Calibri"/>
              </a:rPr>
              <a:t> </a:t>
            </a:r>
            <a:r>
              <a:rPr sz="2000" spc="-25" dirty="0">
                <a:solidFill>
                  <a:srgbClr val="333E50"/>
                </a:solidFill>
                <a:latin typeface="Calibri"/>
                <a:cs typeface="Calibri"/>
              </a:rPr>
              <a:t>içerebilir.</a:t>
            </a:r>
            <a:endParaRPr sz="2000" dirty="0">
              <a:latin typeface="Calibri"/>
              <a:cs typeface="Calibri"/>
            </a:endParaRPr>
          </a:p>
        </p:txBody>
      </p:sp>
      <p:sp>
        <p:nvSpPr>
          <p:cNvPr id="4" name="object 4"/>
          <p:cNvSpPr/>
          <p:nvPr/>
        </p:nvSpPr>
        <p:spPr>
          <a:xfrm>
            <a:off x="4821935" y="2714244"/>
            <a:ext cx="3090671" cy="324764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99732" y="3276600"/>
            <a:ext cx="2144268" cy="28574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914400" y="1295400"/>
            <a:ext cx="7352792" cy="487680"/>
          </a:xfrm>
          <a:prstGeom prst="rect">
            <a:avLst/>
          </a:prstGeom>
        </p:spPr>
        <p:txBody>
          <a:bodyPr vert="horz" wrap="square" lIns="0" tIns="0" rIns="0" bIns="0" rtlCol="0">
            <a:spAutoFit/>
          </a:bodyPr>
          <a:lstStyle/>
          <a:p>
            <a:pPr marL="471170">
              <a:lnSpc>
                <a:spcPct val="100000"/>
              </a:lnSpc>
            </a:pPr>
            <a:r>
              <a:rPr spc="-5" dirty="0"/>
              <a:t>8.5.5 </a:t>
            </a:r>
            <a:r>
              <a:rPr spc="-35" dirty="0"/>
              <a:t>TESLİM</a:t>
            </a:r>
            <a:r>
              <a:rPr spc="-35" dirty="0">
                <a:latin typeface="Calibri"/>
                <a:cs typeface="Calibri"/>
              </a:rPr>
              <a:t>AT </a:t>
            </a:r>
            <a:r>
              <a:rPr dirty="0"/>
              <a:t>SONRASI</a:t>
            </a:r>
            <a:r>
              <a:rPr spc="-35" dirty="0"/>
              <a:t> </a:t>
            </a:r>
            <a:r>
              <a:rPr spc="-15" dirty="0"/>
              <a:t>FAALİYETLER</a:t>
            </a:r>
          </a:p>
        </p:txBody>
      </p:sp>
      <p:sp>
        <p:nvSpPr>
          <p:cNvPr id="4" name="object 4"/>
          <p:cNvSpPr txBox="1"/>
          <p:nvPr/>
        </p:nvSpPr>
        <p:spPr>
          <a:xfrm>
            <a:off x="707542" y="1859534"/>
            <a:ext cx="7367270" cy="365442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ürün </a:t>
            </a:r>
            <a:r>
              <a:rPr sz="2000" spc="-15" dirty="0">
                <a:solidFill>
                  <a:srgbClr val="333E50"/>
                </a:solidFill>
                <a:latin typeface="Calibri"/>
                <a:cs typeface="Calibri"/>
              </a:rPr>
              <a:t>ve </a:t>
            </a:r>
            <a:r>
              <a:rPr sz="2000" spc="-5" dirty="0">
                <a:solidFill>
                  <a:srgbClr val="333E50"/>
                </a:solidFill>
                <a:latin typeface="Calibri"/>
                <a:cs typeface="Calibri"/>
              </a:rPr>
              <a:t>hizmetlerle ilgili </a:t>
            </a:r>
            <a:r>
              <a:rPr sz="2000" spc="-10" dirty="0">
                <a:solidFill>
                  <a:srgbClr val="333E50"/>
                </a:solidFill>
                <a:latin typeface="Calibri"/>
                <a:cs typeface="Calibri"/>
              </a:rPr>
              <a:t>teslimat </a:t>
            </a:r>
            <a:r>
              <a:rPr sz="2000" spc="-5" dirty="0">
                <a:solidFill>
                  <a:srgbClr val="333E50"/>
                </a:solidFill>
                <a:latin typeface="Calibri"/>
                <a:cs typeface="Calibri"/>
              </a:rPr>
              <a:t>sonrası </a:t>
            </a:r>
            <a:r>
              <a:rPr sz="2000" spc="-10" dirty="0">
                <a:solidFill>
                  <a:srgbClr val="333E50"/>
                </a:solidFill>
                <a:latin typeface="Calibri"/>
                <a:cs typeface="Calibri"/>
              </a:rPr>
              <a:t>faaliyetler </a:t>
            </a:r>
            <a:r>
              <a:rPr sz="2000" dirty="0">
                <a:solidFill>
                  <a:srgbClr val="333E50"/>
                </a:solidFill>
                <a:latin typeface="Calibri"/>
                <a:cs typeface="Calibri"/>
              </a:rPr>
              <a:t>için </a:t>
            </a:r>
            <a:r>
              <a:rPr sz="2000" spc="-5" dirty="0">
                <a:solidFill>
                  <a:srgbClr val="333E50"/>
                </a:solidFill>
                <a:latin typeface="Calibri"/>
                <a:cs typeface="Calibri"/>
              </a:rPr>
              <a:t>şartları  </a:t>
            </a:r>
            <a:r>
              <a:rPr sz="2000" spc="-20" dirty="0">
                <a:solidFill>
                  <a:srgbClr val="333E50"/>
                </a:solidFill>
                <a:latin typeface="Calibri"/>
                <a:cs typeface="Calibri"/>
              </a:rPr>
              <a:t>karşılamalıdır.</a:t>
            </a:r>
            <a:endParaRPr sz="2000" dirty="0">
              <a:latin typeface="Calibri"/>
              <a:cs typeface="Calibri"/>
            </a:endParaRPr>
          </a:p>
          <a:p>
            <a:pPr>
              <a:lnSpc>
                <a:spcPct val="100000"/>
              </a:lnSpc>
            </a:pPr>
            <a:endParaRPr sz="2000" dirty="0">
              <a:latin typeface="Times New Roman"/>
              <a:cs typeface="Times New Roman"/>
            </a:endParaRPr>
          </a:p>
          <a:p>
            <a:pPr marL="12700">
              <a:lnSpc>
                <a:spcPts val="2280"/>
              </a:lnSpc>
              <a:spcBef>
                <a:spcPts val="1590"/>
              </a:spcBef>
            </a:pPr>
            <a:r>
              <a:rPr sz="2000" spc="-5" dirty="0">
                <a:solidFill>
                  <a:srgbClr val="333E50"/>
                </a:solidFill>
                <a:latin typeface="Calibri"/>
                <a:cs typeface="Calibri"/>
              </a:rPr>
              <a:t>Gerekli </a:t>
            </a:r>
            <a:r>
              <a:rPr sz="2000" spc="-10" dirty="0">
                <a:solidFill>
                  <a:srgbClr val="333E50"/>
                </a:solidFill>
                <a:latin typeface="Calibri"/>
                <a:cs typeface="Calibri"/>
              </a:rPr>
              <a:t>teslimat </a:t>
            </a:r>
            <a:r>
              <a:rPr sz="2000" spc="-5" dirty="0">
                <a:solidFill>
                  <a:srgbClr val="333E50"/>
                </a:solidFill>
                <a:latin typeface="Calibri"/>
                <a:cs typeface="Calibri"/>
              </a:rPr>
              <a:t>sonrası </a:t>
            </a:r>
            <a:r>
              <a:rPr sz="2000" spc="-10" dirty="0">
                <a:solidFill>
                  <a:srgbClr val="333E50"/>
                </a:solidFill>
                <a:latin typeface="Calibri"/>
                <a:cs typeface="Calibri"/>
              </a:rPr>
              <a:t>faaliyetleri </a:t>
            </a:r>
            <a:r>
              <a:rPr sz="2000" spc="-15" dirty="0">
                <a:solidFill>
                  <a:srgbClr val="333E50"/>
                </a:solidFill>
                <a:latin typeface="Calibri"/>
                <a:cs typeface="Calibri"/>
              </a:rPr>
              <a:t>tayin </a:t>
            </a:r>
            <a:r>
              <a:rPr sz="2000" spc="-10" dirty="0">
                <a:solidFill>
                  <a:srgbClr val="333E50"/>
                </a:solidFill>
                <a:latin typeface="Calibri"/>
                <a:cs typeface="Calibri"/>
              </a:rPr>
              <a:t>ederken, </a:t>
            </a:r>
            <a:r>
              <a:rPr sz="2000" spc="-5" dirty="0">
                <a:solidFill>
                  <a:srgbClr val="333E50"/>
                </a:solidFill>
                <a:latin typeface="Calibri"/>
                <a:cs typeface="Calibri"/>
              </a:rPr>
              <a:t>kuruluş</a:t>
            </a:r>
            <a:r>
              <a:rPr sz="2000" spc="170" dirty="0">
                <a:solidFill>
                  <a:srgbClr val="333E50"/>
                </a:solidFill>
                <a:latin typeface="Calibri"/>
                <a:cs typeface="Calibri"/>
              </a:rPr>
              <a:t> </a:t>
            </a:r>
            <a:r>
              <a:rPr sz="2000" dirty="0">
                <a:solidFill>
                  <a:srgbClr val="333E50"/>
                </a:solidFill>
                <a:latin typeface="Calibri"/>
                <a:cs typeface="Calibri"/>
              </a:rPr>
              <a:t>aşağıdakileri</a:t>
            </a:r>
            <a:endParaRPr sz="2000" dirty="0">
              <a:latin typeface="Calibri"/>
              <a:cs typeface="Calibri"/>
            </a:endParaRPr>
          </a:p>
          <a:p>
            <a:pPr marL="12700">
              <a:lnSpc>
                <a:spcPts val="2280"/>
              </a:lnSpc>
            </a:pPr>
            <a:r>
              <a:rPr sz="2000" spc="-5" dirty="0">
                <a:solidFill>
                  <a:srgbClr val="333E50"/>
                </a:solidFill>
                <a:latin typeface="Calibri"/>
                <a:cs typeface="Calibri"/>
              </a:rPr>
              <a:t>değerlendirmelidir:</a:t>
            </a:r>
            <a:endParaRPr sz="2000" dirty="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Birincil </a:t>
            </a:r>
            <a:r>
              <a:rPr sz="2000" spc="-15" dirty="0">
                <a:solidFill>
                  <a:srgbClr val="333E50"/>
                </a:solidFill>
                <a:latin typeface="Calibri"/>
                <a:cs typeface="Calibri"/>
              </a:rPr>
              <a:t>ve </a:t>
            </a:r>
            <a:r>
              <a:rPr sz="2000" spc="-5" dirty="0">
                <a:solidFill>
                  <a:srgbClr val="333E50"/>
                </a:solidFill>
                <a:latin typeface="Calibri"/>
                <a:cs typeface="Calibri"/>
              </a:rPr>
              <a:t>ikincil </a:t>
            </a:r>
            <a:r>
              <a:rPr sz="2000" spc="-15" dirty="0">
                <a:solidFill>
                  <a:srgbClr val="333E50"/>
                </a:solidFill>
                <a:latin typeface="Calibri"/>
                <a:cs typeface="Calibri"/>
              </a:rPr>
              <a:t>mevzuat</a:t>
            </a:r>
            <a:r>
              <a:rPr sz="2000" spc="55" dirty="0">
                <a:solidFill>
                  <a:srgbClr val="333E50"/>
                </a:solidFill>
                <a:latin typeface="Calibri"/>
                <a:cs typeface="Calibri"/>
              </a:rPr>
              <a:t> </a:t>
            </a:r>
            <a:r>
              <a:rPr sz="2000" spc="-5" dirty="0">
                <a:solidFill>
                  <a:srgbClr val="333E50"/>
                </a:solidFill>
                <a:latin typeface="Calibri"/>
                <a:cs typeface="Calibri"/>
              </a:rPr>
              <a:t>şartları,</a:t>
            </a:r>
            <a:endParaRPr sz="2000" dirty="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 ile ilgili </a:t>
            </a:r>
            <a:r>
              <a:rPr sz="2000" spc="-10" dirty="0">
                <a:solidFill>
                  <a:srgbClr val="333E50"/>
                </a:solidFill>
                <a:latin typeface="Calibri"/>
                <a:cs typeface="Calibri"/>
              </a:rPr>
              <a:t>istenmeyen </a:t>
            </a:r>
            <a:r>
              <a:rPr sz="2000" spc="-5" dirty="0">
                <a:solidFill>
                  <a:srgbClr val="333E50"/>
                </a:solidFill>
                <a:latin typeface="Calibri"/>
                <a:cs typeface="Calibri"/>
              </a:rPr>
              <a:t>potansiyel</a:t>
            </a:r>
            <a:r>
              <a:rPr sz="2000" spc="100" dirty="0">
                <a:solidFill>
                  <a:srgbClr val="333E50"/>
                </a:solidFill>
                <a:latin typeface="Calibri"/>
                <a:cs typeface="Calibri"/>
              </a:rPr>
              <a:t> </a:t>
            </a:r>
            <a:r>
              <a:rPr sz="2000" spc="-25" dirty="0">
                <a:solidFill>
                  <a:srgbClr val="333E50"/>
                </a:solidFill>
                <a:latin typeface="Calibri"/>
                <a:cs typeface="Calibri"/>
              </a:rPr>
              <a:t>sonuçlar,</a:t>
            </a:r>
            <a:endParaRPr sz="2000" dirty="0">
              <a:latin typeface="Calibri"/>
              <a:cs typeface="Calibri"/>
            </a:endParaRPr>
          </a:p>
          <a:p>
            <a:pPr marL="469900" indent="-457200">
              <a:lnSpc>
                <a:spcPct val="100000"/>
              </a:lnSpc>
              <a:spcBef>
                <a:spcPts val="765"/>
              </a:spcBef>
              <a:buAutoNum type="alphaLcParenR"/>
              <a:tabLst>
                <a:tab pos="469900" algn="l"/>
              </a:tabLst>
            </a:pP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yapısı, kullanımı </a:t>
            </a:r>
            <a:r>
              <a:rPr sz="2000" spc="-15" dirty="0">
                <a:solidFill>
                  <a:srgbClr val="333E50"/>
                </a:solidFill>
                <a:latin typeface="Calibri"/>
                <a:cs typeface="Calibri"/>
              </a:rPr>
              <a:t>ve </a:t>
            </a:r>
            <a:r>
              <a:rPr sz="2000" dirty="0">
                <a:solidFill>
                  <a:srgbClr val="333E50"/>
                </a:solidFill>
                <a:latin typeface="Calibri"/>
                <a:cs typeface="Calibri"/>
              </a:rPr>
              <a:t>amaçlanan</a:t>
            </a:r>
            <a:r>
              <a:rPr sz="2000" spc="90" dirty="0">
                <a:solidFill>
                  <a:srgbClr val="333E50"/>
                </a:solidFill>
                <a:latin typeface="Calibri"/>
                <a:cs typeface="Calibri"/>
              </a:rPr>
              <a:t> </a:t>
            </a:r>
            <a:r>
              <a:rPr sz="2000" spc="-5" dirty="0">
                <a:solidFill>
                  <a:srgbClr val="333E50"/>
                </a:solidFill>
                <a:latin typeface="Calibri"/>
                <a:cs typeface="Calibri"/>
              </a:rPr>
              <a:t>ömrü,</a:t>
            </a:r>
            <a:endParaRPr sz="2000" dirty="0">
              <a:latin typeface="Calibri"/>
              <a:cs typeface="Calibri"/>
            </a:endParaRPr>
          </a:p>
          <a:p>
            <a:pPr marL="469900" indent="-457200">
              <a:lnSpc>
                <a:spcPct val="100000"/>
              </a:lnSpc>
              <a:spcBef>
                <a:spcPts val="755"/>
              </a:spcBef>
              <a:buFont typeface="Calibri"/>
              <a:buAutoNum type="alphaLcParenR"/>
              <a:tabLst>
                <a:tab pos="469900" algn="l"/>
              </a:tabLst>
            </a:pPr>
            <a:r>
              <a:rPr sz="2000" spc="-10" dirty="0">
                <a:solidFill>
                  <a:srgbClr val="333E50"/>
                </a:solidFill>
                <a:latin typeface="Calibri"/>
                <a:cs typeface="Calibri"/>
              </a:rPr>
              <a:t>Müşteri</a:t>
            </a:r>
            <a:r>
              <a:rPr sz="2000" spc="-30" dirty="0">
                <a:solidFill>
                  <a:srgbClr val="333E50"/>
                </a:solidFill>
                <a:latin typeface="Calibri"/>
                <a:cs typeface="Calibri"/>
              </a:rPr>
              <a:t> </a:t>
            </a:r>
            <a:r>
              <a:rPr sz="2000" spc="-5" dirty="0">
                <a:solidFill>
                  <a:srgbClr val="333E50"/>
                </a:solidFill>
                <a:latin typeface="Calibri"/>
                <a:cs typeface="Calibri"/>
              </a:rPr>
              <a:t>şartları,</a:t>
            </a:r>
            <a:endParaRPr sz="2000" dirty="0">
              <a:latin typeface="Calibri"/>
              <a:cs typeface="Calibri"/>
            </a:endParaRPr>
          </a:p>
          <a:p>
            <a:pPr marL="469900" indent="-457200">
              <a:lnSpc>
                <a:spcPct val="100000"/>
              </a:lnSpc>
              <a:spcBef>
                <a:spcPts val="755"/>
              </a:spcBef>
              <a:buFont typeface="Calibri"/>
              <a:buAutoNum type="alphaLcParenR"/>
              <a:tabLst>
                <a:tab pos="469900" algn="l"/>
              </a:tabLst>
            </a:pPr>
            <a:r>
              <a:rPr sz="2000" spc="-10" dirty="0">
                <a:solidFill>
                  <a:srgbClr val="333E50"/>
                </a:solidFill>
                <a:latin typeface="Calibri"/>
                <a:cs typeface="Calibri"/>
              </a:rPr>
              <a:t>Müşteri </a:t>
            </a:r>
            <a:r>
              <a:rPr sz="2000" spc="-5" dirty="0">
                <a:solidFill>
                  <a:srgbClr val="333E50"/>
                </a:solidFill>
                <a:latin typeface="Calibri"/>
                <a:cs typeface="Calibri"/>
              </a:rPr>
              <a:t>geri</a:t>
            </a:r>
            <a:r>
              <a:rPr sz="2000" spc="-20" dirty="0">
                <a:solidFill>
                  <a:srgbClr val="333E50"/>
                </a:solidFill>
                <a:latin typeface="Calibri"/>
                <a:cs typeface="Calibri"/>
              </a:rPr>
              <a:t> </a:t>
            </a:r>
            <a:r>
              <a:rPr sz="2000" spc="-5" dirty="0">
                <a:solidFill>
                  <a:srgbClr val="333E50"/>
                </a:solidFill>
                <a:latin typeface="Calibri"/>
                <a:cs typeface="Calibri"/>
              </a:rPr>
              <a:t>bildirimleri.</a:t>
            </a:r>
            <a:endParaRPr sz="2000" dirty="0">
              <a:latin typeface="Calibri"/>
              <a:cs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218438"/>
            <a:ext cx="5265420" cy="244792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Not – </a:t>
            </a:r>
            <a:r>
              <a:rPr sz="2000" spc="-30" dirty="0">
                <a:solidFill>
                  <a:srgbClr val="333E50"/>
                </a:solidFill>
                <a:latin typeface="Calibri"/>
                <a:cs typeface="Calibri"/>
              </a:rPr>
              <a:t>Teslimat </a:t>
            </a:r>
            <a:r>
              <a:rPr sz="2000" spc="-5" dirty="0">
                <a:solidFill>
                  <a:srgbClr val="333E50"/>
                </a:solidFill>
                <a:latin typeface="Calibri"/>
                <a:cs typeface="Calibri"/>
              </a:rPr>
              <a:t>sonrası</a:t>
            </a:r>
            <a:r>
              <a:rPr sz="2000" spc="35" dirty="0">
                <a:solidFill>
                  <a:srgbClr val="333E50"/>
                </a:solidFill>
                <a:latin typeface="Calibri"/>
                <a:cs typeface="Calibri"/>
              </a:rPr>
              <a:t> </a:t>
            </a:r>
            <a:r>
              <a:rPr sz="2000" spc="-25" dirty="0">
                <a:solidFill>
                  <a:srgbClr val="333E50"/>
                </a:solidFill>
                <a:latin typeface="Calibri"/>
                <a:cs typeface="Calibri"/>
              </a:rPr>
              <a:t>faaliyetler,</a:t>
            </a:r>
            <a:endParaRPr sz="2000">
              <a:latin typeface="Calibri"/>
              <a:cs typeface="Calibri"/>
            </a:endParaRPr>
          </a:p>
          <a:p>
            <a:pPr>
              <a:lnSpc>
                <a:spcPct val="100000"/>
              </a:lnSpc>
              <a:spcBef>
                <a:spcPts val="43"/>
              </a:spcBef>
            </a:pPr>
            <a:endParaRPr sz="2250">
              <a:latin typeface="Times New Roman"/>
              <a:cs typeface="Times New Roman"/>
            </a:endParaRPr>
          </a:p>
          <a:p>
            <a:pPr marL="355600" indent="-342900">
              <a:lnSpc>
                <a:spcPct val="100000"/>
              </a:lnSpc>
              <a:buChar char="-"/>
              <a:tabLst>
                <a:tab pos="355600" algn="l"/>
              </a:tabLst>
            </a:pPr>
            <a:r>
              <a:rPr sz="2000" spc="-10" dirty="0">
                <a:solidFill>
                  <a:srgbClr val="333E50"/>
                </a:solidFill>
                <a:latin typeface="Calibri"/>
                <a:cs typeface="Calibri"/>
              </a:rPr>
              <a:t>Garanti </a:t>
            </a:r>
            <a:r>
              <a:rPr sz="2000" dirty="0">
                <a:solidFill>
                  <a:srgbClr val="333E50"/>
                </a:solidFill>
                <a:latin typeface="Calibri"/>
                <a:cs typeface="Calibri"/>
              </a:rPr>
              <a:t>hükmü </a:t>
            </a:r>
            <a:r>
              <a:rPr sz="2000" spc="-5" dirty="0">
                <a:solidFill>
                  <a:srgbClr val="333E50"/>
                </a:solidFill>
                <a:latin typeface="Calibri"/>
                <a:cs typeface="Calibri"/>
              </a:rPr>
              <a:t>kapsamındaki</a:t>
            </a:r>
            <a:r>
              <a:rPr sz="2000" spc="15" dirty="0">
                <a:solidFill>
                  <a:srgbClr val="333E50"/>
                </a:solidFill>
                <a:latin typeface="Calibri"/>
                <a:cs typeface="Calibri"/>
              </a:rPr>
              <a:t> </a:t>
            </a:r>
            <a:r>
              <a:rPr sz="2000" spc="-25" dirty="0">
                <a:solidFill>
                  <a:srgbClr val="333E50"/>
                </a:solidFill>
                <a:latin typeface="Calibri"/>
                <a:cs typeface="Calibri"/>
              </a:rPr>
              <a:t>faaliyetler,</a:t>
            </a:r>
            <a:endParaRPr sz="2000">
              <a:latin typeface="Calibri"/>
              <a:cs typeface="Calibri"/>
            </a:endParaRPr>
          </a:p>
          <a:p>
            <a:pPr marL="355600" indent="-342900">
              <a:lnSpc>
                <a:spcPct val="100000"/>
              </a:lnSpc>
              <a:spcBef>
                <a:spcPts val="755"/>
              </a:spcBef>
              <a:buChar char="-"/>
              <a:tabLst>
                <a:tab pos="355600" algn="l"/>
              </a:tabLst>
            </a:pPr>
            <a:r>
              <a:rPr sz="2000" dirty="0">
                <a:solidFill>
                  <a:srgbClr val="333E50"/>
                </a:solidFill>
                <a:latin typeface="Calibri"/>
                <a:cs typeface="Calibri"/>
              </a:rPr>
              <a:t>Servis </a:t>
            </a:r>
            <a:r>
              <a:rPr sz="2000" spc="-5" dirty="0">
                <a:solidFill>
                  <a:srgbClr val="333E50"/>
                </a:solidFill>
                <a:latin typeface="Calibri"/>
                <a:cs typeface="Calibri"/>
              </a:rPr>
              <a:t>hizmetleri </a:t>
            </a:r>
            <a:r>
              <a:rPr sz="2000" dirty="0">
                <a:solidFill>
                  <a:srgbClr val="333E50"/>
                </a:solidFill>
                <a:latin typeface="Calibri"/>
                <a:cs typeface="Calibri"/>
              </a:rPr>
              <a:t>gibi </a:t>
            </a:r>
            <a:r>
              <a:rPr sz="2000" spc="-5" dirty="0">
                <a:solidFill>
                  <a:srgbClr val="333E50"/>
                </a:solidFill>
                <a:latin typeface="Calibri"/>
                <a:cs typeface="Calibri"/>
              </a:rPr>
              <a:t>sözleşme zorunlulukları</a:t>
            </a:r>
            <a:r>
              <a:rPr sz="2000" spc="40"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355600" indent="-342900">
              <a:lnSpc>
                <a:spcPct val="100000"/>
              </a:lnSpc>
              <a:spcBef>
                <a:spcPts val="755"/>
              </a:spcBef>
              <a:buChar char="-"/>
              <a:tabLst>
                <a:tab pos="355600" algn="l"/>
              </a:tabLst>
            </a:pPr>
            <a:r>
              <a:rPr sz="2000" spc="-5" dirty="0">
                <a:solidFill>
                  <a:srgbClr val="333E50"/>
                </a:solidFill>
                <a:latin typeface="Calibri"/>
                <a:cs typeface="Calibri"/>
              </a:rPr>
              <a:t>Geri </a:t>
            </a:r>
            <a:r>
              <a:rPr sz="2000" dirty="0">
                <a:solidFill>
                  <a:srgbClr val="333E50"/>
                </a:solidFill>
                <a:latin typeface="Calibri"/>
                <a:cs typeface="Calibri"/>
              </a:rPr>
              <a:t>dönüşüm</a:t>
            </a:r>
            <a:r>
              <a:rPr sz="2000" spc="-75" dirty="0">
                <a:solidFill>
                  <a:srgbClr val="333E50"/>
                </a:solidFill>
                <a:latin typeface="Calibri"/>
                <a:cs typeface="Calibri"/>
              </a:rPr>
              <a:t> </a:t>
            </a:r>
            <a:r>
              <a:rPr sz="2000" spc="-20" dirty="0">
                <a:solidFill>
                  <a:srgbClr val="333E50"/>
                </a:solidFill>
                <a:latin typeface="Calibri"/>
                <a:cs typeface="Calibri"/>
              </a:rPr>
              <a:t>veya</a:t>
            </a:r>
            <a:endParaRPr sz="2000">
              <a:latin typeface="Calibri"/>
              <a:cs typeface="Calibri"/>
            </a:endParaRPr>
          </a:p>
          <a:p>
            <a:pPr marL="355600" marR="956944" indent="-342900">
              <a:lnSpc>
                <a:spcPts val="2160"/>
              </a:lnSpc>
              <a:spcBef>
                <a:spcPts val="1040"/>
              </a:spcBef>
              <a:buChar char="-"/>
              <a:tabLst>
                <a:tab pos="355600" algn="l"/>
              </a:tabLst>
            </a:pPr>
            <a:r>
              <a:rPr sz="2000" spc="-5" dirty="0">
                <a:solidFill>
                  <a:srgbClr val="333E50"/>
                </a:solidFill>
                <a:latin typeface="Calibri"/>
                <a:cs typeface="Calibri"/>
              </a:rPr>
              <a:t>Son elden çıkarma </a:t>
            </a:r>
            <a:r>
              <a:rPr sz="2000" dirty="0">
                <a:solidFill>
                  <a:srgbClr val="333E50"/>
                </a:solidFill>
                <a:latin typeface="Calibri"/>
                <a:cs typeface="Calibri"/>
              </a:rPr>
              <a:t>gibi </a:t>
            </a:r>
            <a:r>
              <a:rPr sz="2000" spc="-15" dirty="0">
                <a:solidFill>
                  <a:srgbClr val="333E50"/>
                </a:solidFill>
                <a:latin typeface="Calibri"/>
                <a:cs typeface="Calibri"/>
              </a:rPr>
              <a:t>ilave </a:t>
            </a:r>
            <a:r>
              <a:rPr sz="2000" spc="-5" dirty="0">
                <a:solidFill>
                  <a:srgbClr val="333E50"/>
                </a:solidFill>
                <a:latin typeface="Calibri"/>
                <a:cs typeface="Calibri"/>
              </a:rPr>
              <a:t>hizmetleri  </a:t>
            </a:r>
            <a:r>
              <a:rPr sz="2000" spc="-25" dirty="0">
                <a:solidFill>
                  <a:srgbClr val="333E50"/>
                </a:solidFill>
                <a:latin typeface="Calibri"/>
                <a:cs typeface="Calibri"/>
              </a:rPr>
              <a:t>kapsayabilir.</a:t>
            </a:r>
            <a:endParaRPr sz="2000">
              <a:latin typeface="Calibri"/>
              <a:cs typeface="Calibri"/>
            </a:endParaRPr>
          </a:p>
        </p:txBody>
      </p:sp>
      <p:sp>
        <p:nvSpPr>
          <p:cNvPr id="3" name="object 3"/>
          <p:cNvSpPr/>
          <p:nvPr/>
        </p:nvSpPr>
        <p:spPr>
          <a:xfrm>
            <a:off x="5612891" y="2423160"/>
            <a:ext cx="3389375" cy="34457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01774" y="1271296"/>
            <a:ext cx="7352792" cy="487680"/>
          </a:xfrm>
          <a:prstGeom prst="rect">
            <a:avLst/>
          </a:prstGeom>
        </p:spPr>
        <p:txBody>
          <a:bodyPr vert="horz" wrap="square" lIns="0" tIns="0" rIns="0" bIns="0" rtlCol="0">
            <a:spAutoFit/>
          </a:bodyPr>
          <a:lstStyle/>
          <a:p>
            <a:pPr marL="820419">
              <a:lnSpc>
                <a:spcPct val="100000"/>
              </a:lnSpc>
            </a:pPr>
            <a:r>
              <a:rPr spc="-5" dirty="0"/>
              <a:t>8.5.6 DEĞİŞİKLİKLERİN</a:t>
            </a:r>
            <a:r>
              <a:rPr spc="-55" dirty="0"/>
              <a:t> </a:t>
            </a:r>
            <a:r>
              <a:rPr spc="-30" dirty="0"/>
              <a:t>KONTROLÜ</a:t>
            </a:r>
          </a:p>
        </p:txBody>
      </p:sp>
      <p:sp>
        <p:nvSpPr>
          <p:cNvPr id="3" name="object 3"/>
          <p:cNvSpPr txBox="1"/>
          <p:nvPr/>
        </p:nvSpPr>
        <p:spPr>
          <a:xfrm>
            <a:off x="707542" y="1861261"/>
            <a:ext cx="7570470" cy="1988185"/>
          </a:xfrm>
          <a:prstGeom prst="rect">
            <a:avLst/>
          </a:prstGeom>
        </p:spPr>
        <p:txBody>
          <a:bodyPr vert="horz" wrap="square" lIns="0" tIns="0" rIns="0" bIns="0" rtlCol="0">
            <a:spAutoFit/>
          </a:bodyPr>
          <a:lstStyle/>
          <a:p>
            <a:pPr marL="12700" marR="302260">
              <a:lnSpc>
                <a:spcPct val="80100"/>
              </a:lnSpc>
            </a:pPr>
            <a:r>
              <a:rPr sz="2000" spc="-5" dirty="0">
                <a:solidFill>
                  <a:srgbClr val="333E50"/>
                </a:solidFill>
                <a:latin typeface="Calibri"/>
                <a:cs typeface="Calibri"/>
              </a:rPr>
              <a:t>Kuruluş, şartlara uygunluğu sürdürmeyi güvence </a:t>
            </a:r>
            <a:r>
              <a:rPr sz="2000" dirty="0">
                <a:solidFill>
                  <a:srgbClr val="333E50"/>
                </a:solidFill>
                <a:latin typeface="Calibri"/>
                <a:cs typeface="Calibri"/>
              </a:rPr>
              <a:t>altına almak amacıyla  </a:t>
            </a:r>
            <a:r>
              <a:rPr sz="2000" spc="-10" dirty="0">
                <a:solidFill>
                  <a:srgbClr val="333E50"/>
                </a:solidFill>
                <a:latin typeface="Calibri"/>
                <a:cs typeface="Calibri"/>
              </a:rPr>
              <a:t>üretim </a:t>
            </a:r>
            <a:r>
              <a:rPr sz="2000" spc="-15" dirty="0">
                <a:solidFill>
                  <a:srgbClr val="333E50"/>
                </a:solidFill>
                <a:latin typeface="Calibri"/>
                <a:cs typeface="Calibri"/>
              </a:rPr>
              <a:t>ve </a:t>
            </a:r>
            <a:r>
              <a:rPr sz="2000" spc="-5" dirty="0">
                <a:solidFill>
                  <a:srgbClr val="333E50"/>
                </a:solidFill>
                <a:latin typeface="Calibri"/>
                <a:cs typeface="Calibri"/>
              </a:rPr>
              <a:t>hizmet sunumu için değişiklikleri </a:t>
            </a:r>
            <a:r>
              <a:rPr sz="2000" spc="-10" dirty="0">
                <a:solidFill>
                  <a:srgbClr val="333E50"/>
                </a:solidFill>
                <a:latin typeface="Calibri"/>
                <a:cs typeface="Calibri"/>
              </a:rPr>
              <a:t>gerekli </a:t>
            </a:r>
            <a:r>
              <a:rPr sz="2000" spc="-5" dirty="0">
                <a:solidFill>
                  <a:srgbClr val="333E50"/>
                </a:solidFill>
                <a:latin typeface="Calibri"/>
                <a:cs typeface="Calibri"/>
              </a:rPr>
              <a:t>derecede </a:t>
            </a:r>
            <a:r>
              <a:rPr sz="2000" spc="-15" dirty="0">
                <a:solidFill>
                  <a:srgbClr val="333E50"/>
                </a:solidFill>
                <a:latin typeface="Calibri"/>
                <a:cs typeface="Calibri"/>
              </a:rPr>
              <a:t>gözden  </a:t>
            </a:r>
            <a:r>
              <a:rPr sz="2000" spc="-5" dirty="0">
                <a:solidFill>
                  <a:srgbClr val="333E50"/>
                </a:solidFill>
                <a:latin typeface="Calibri"/>
                <a:cs typeface="Calibri"/>
              </a:rPr>
              <a:t>geçirmeli </a:t>
            </a:r>
            <a:r>
              <a:rPr sz="2000" spc="-15" dirty="0">
                <a:solidFill>
                  <a:srgbClr val="333E50"/>
                </a:solidFill>
                <a:latin typeface="Calibri"/>
                <a:cs typeface="Calibri"/>
              </a:rPr>
              <a:t>ve </a:t>
            </a:r>
            <a:r>
              <a:rPr sz="2000" spc="-20" dirty="0">
                <a:solidFill>
                  <a:srgbClr val="333E50"/>
                </a:solidFill>
                <a:latin typeface="Calibri"/>
                <a:cs typeface="Calibri"/>
              </a:rPr>
              <a:t>kontrol</a:t>
            </a:r>
            <a:r>
              <a:rPr sz="200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a:p>
            <a:pPr>
              <a:lnSpc>
                <a:spcPct val="100000"/>
              </a:lnSpc>
            </a:pPr>
            <a:endParaRPr sz="2000">
              <a:latin typeface="Times New Roman"/>
              <a:cs typeface="Times New Roman"/>
            </a:endParaRPr>
          </a:p>
          <a:p>
            <a:pPr marL="12700" marR="5080">
              <a:lnSpc>
                <a:spcPts val="1920"/>
              </a:lnSpc>
              <a:spcBef>
                <a:spcPts val="1605"/>
              </a:spcBef>
            </a:pPr>
            <a:r>
              <a:rPr sz="2000" spc="-5" dirty="0">
                <a:solidFill>
                  <a:srgbClr val="333E50"/>
                </a:solidFill>
                <a:latin typeface="Calibri"/>
                <a:cs typeface="Calibri"/>
              </a:rPr>
              <a:t>Kuruluş, </a:t>
            </a:r>
            <a:r>
              <a:rPr sz="2000" spc="-15" dirty="0">
                <a:solidFill>
                  <a:srgbClr val="333E50"/>
                </a:solidFill>
                <a:latin typeface="Calibri"/>
                <a:cs typeface="Calibri"/>
              </a:rPr>
              <a:t>gözden </a:t>
            </a:r>
            <a:r>
              <a:rPr sz="2000" spc="-5" dirty="0">
                <a:solidFill>
                  <a:srgbClr val="333E50"/>
                </a:solidFill>
                <a:latin typeface="Calibri"/>
                <a:cs typeface="Calibri"/>
              </a:rPr>
              <a:t>geçirme </a:t>
            </a:r>
            <a:r>
              <a:rPr sz="2000" dirty="0">
                <a:solidFill>
                  <a:srgbClr val="333E50"/>
                </a:solidFill>
                <a:latin typeface="Calibri"/>
                <a:cs typeface="Calibri"/>
              </a:rPr>
              <a:t>sonuçlarını, </a:t>
            </a:r>
            <a:r>
              <a:rPr sz="2000" spc="-5" dirty="0">
                <a:solidFill>
                  <a:srgbClr val="333E50"/>
                </a:solidFill>
                <a:latin typeface="Calibri"/>
                <a:cs typeface="Calibri"/>
              </a:rPr>
              <a:t>değişikliğe </a:t>
            </a:r>
            <a:r>
              <a:rPr sz="2000" spc="-10" dirty="0">
                <a:solidFill>
                  <a:srgbClr val="333E50"/>
                </a:solidFill>
                <a:latin typeface="Calibri"/>
                <a:cs typeface="Calibri"/>
              </a:rPr>
              <a:t>onay </a:t>
            </a:r>
            <a:r>
              <a:rPr sz="2000" spc="-15" dirty="0">
                <a:solidFill>
                  <a:srgbClr val="333E50"/>
                </a:solidFill>
                <a:latin typeface="Calibri"/>
                <a:cs typeface="Calibri"/>
              </a:rPr>
              <a:t>veren </a:t>
            </a:r>
            <a:r>
              <a:rPr sz="2000" spc="-5" dirty="0">
                <a:solidFill>
                  <a:srgbClr val="333E50"/>
                </a:solidFill>
                <a:latin typeface="Calibri"/>
                <a:cs typeface="Calibri"/>
              </a:rPr>
              <a:t>kişi/kişileri </a:t>
            </a:r>
            <a:r>
              <a:rPr sz="2000" spc="-30" dirty="0">
                <a:solidFill>
                  <a:srgbClr val="333E50"/>
                </a:solidFill>
                <a:latin typeface="Calibri"/>
                <a:cs typeface="Calibri"/>
              </a:rPr>
              <a:t>ve  </a:t>
            </a:r>
            <a:r>
              <a:rPr sz="2000" spc="-15" dirty="0">
                <a:solidFill>
                  <a:srgbClr val="333E50"/>
                </a:solidFill>
                <a:latin typeface="Calibri"/>
                <a:cs typeface="Calibri"/>
              </a:rPr>
              <a:t>gözden </a:t>
            </a:r>
            <a:r>
              <a:rPr sz="2000" spc="-5" dirty="0">
                <a:solidFill>
                  <a:srgbClr val="333E50"/>
                </a:solidFill>
                <a:latin typeface="Calibri"/>
                <a:cs typeface="Calibri"/>
              </a:rPr>
              <a:t>geçirme sonucu </a:t>
            </a:r>
            <a:r>
              <a:rPr sz="2000" spc="-20" dirty="0">
                <a:solidFill>
                  <a:srgbClr val="333E50"/>
                </a:solidFill>
                <a:latin typeface="Calibri"/>
                <a:cs typeface="Calibri"/>
              </a:rPr>
              <a:t>ortaya </a:t>
            </a:r>
            <a:r>
              <a:rPr sz="2000" spc="-5" dirty="0">
                <a:solidFill>
                  <a:srgbClr val="333E50"/>
                </a:solidFill>
                <a:latin typeface="Calibri"/>
                <a:cs typeface="Calibri"/>
              </a:rPr>
              <a:t>çıkan </a:t>
            </a:r>
            <a:r>
              <a:rPr sz="2000" spc="-10" dirty="0">
                <a:solidFill>
                  <a:srgbClr val="333E50"/>
                </a:solidFill>
                <a:latin typeface="Calibri"/>
                <a:cs typeface="Calibri"/>
              </a:rPr>
              <a:t>gerekli </a:t>
            </a:r>
            <a:r>
              <a:rPr sz="2000" dirty="0">
                <a:solidFill>
                  <a:srgbClr val="333E50"/>
                </a:solidFill>
                <a:latin typeface="Calibri"/>
                <a:cs typeface="Calibri"/>
              </a:rPr>
              <a:t>herhangi </a:t>
            </a:r>
            <a:r>
              <a:rPr sz="2000" spc="-5" dirty="0">
                <a:solidFill>
                  <a:srgbClr val="333E50"/>
                </a:solidFill>
                <a:latin typeface="Calibri"/>
                <a:cs typeface="Calibri"/>
              </a:rPr>
              <a:t>bir </a:t>
            </a:r>
            <a:r>
              <a:rPr sz="2000" spc="-10" dirty="0">
                <a:solidFill>
                  <a:srgbClr val="333E50"/>
                </a:solidFill>
                <a:latin typeface="Calibri"/>
                <a:cs typeface="Calibri"/>
              </a:rPr>
              <a:t>faaliyeti </a:t>
            </a:r>
            <a:r>
              <a:rPr sz="2000" spc="-5" dirty="0">
                <a:solidFill>
                  <a:srgbClr val="333E50"/>
                </a:solidFill>
                <a:latin typeface="Calibri"/>
                <a:cs typeface="Calibri"/>
              </a:rPr>
              <a:t>tarif  </a:t>
            </a:r>
            <a:r>
              <a:rPr sz="2000" dirty="0">
                <a:solidFill>
                  <a:srgbClr val="333E50"/>
                </a:solidFill>
                <a:latin typeface="Calibri"/>
                <a:cs typeface="Calibri"/>
              </a:rPr>
              <a:t>eden </a:t>
            </a:r>
            <a:r>
              <a:rPr sz="2000" spc="-10" dirty="0">
                <a:solidFill>
                  <a:srgbClr val="333E50"/>
                </a:solidFill>
                <a:latin typeface="Calibri"/>
                <a:cs typeface="Calibri"/>
              </a:rPr>
              <a:t>dokümante </a:t>
            </a:r>
            <a:r>
              <a:rPr sz="2000" spc="-5" dirty="0">
                <a:solidFill>
                  <a:srgbClr val="333E50"/>
                </a:solidFill>
                <a:latin typeface="Calibri"/>
                <a:cs typeface="Calibri"/>
              </a:rPr>
              <a:t>edilmiş bilgiyi </a:t>
            </a:r>
            <a:r>
              <a:rPr sz="2000" spc="-10" dirty="0">
                <a:solidFill>
                  <a:srgbClr val="333E50"/>
                </a:solidFill>
                <a:latin typeface="Calibri"/>
                <a:cs typeface="Calibri"/>
              </a:rPr>
              <a:t>muhafaza</a:t>
            </a:r>
            <a:r>
              <a:rPr sz="2000" spc="45"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3541776" y="4195571"/>
            <a:ext cx="5189220" cy="20055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1251332"/>
            <a:ext cx="7352792" cy="487680"/>
          </a:xfrm>
          <a:prstGeom prst="rect">
            <a:avLst/>
          </a:prstGeom>
        </p:spPr>
        <p:txBody>
          <a:bodyPr vert="horz" wrap="square" lIns="0" tIns="0" rIns="0" bIns="0" rtlCol="0">
            <a:spAutoFit/>
          </a:bodyPr>
          <a:lstStyle/>
          <a:p>
            <a:pPr marL="1036955">
              <a:lnSpc>
                <a:spcPct val="100000"/>
              </a:lnSpc>
            </a:pPr>
            <a:r>
              <a:rPr dirty="0"/>
              <a:t>8.6 ÜRÜN VE HİZMET</a:t>
            </a:r>
            <a:r>
              <a:rPr spc="-100" dirty="0"/>
              <a:t> </a:t>
            </a:r>
            <a:r>
              <a:rPr dirty="0">
                <a:latin typeface="Calibri"/>
                <a:cs typeface="Calibri"/>
              </a:rPr>
              <a:t>SUNUMU</a:t>
            </a:r>
          </a:p>
        </p:txBody>
      </p:sp>
      <p:sp>
        <p:nvSpPr>
          <p:cNvPr id="3" name="object 3"/>
          <p:cNvSpPr txBox="1"/>
          <p:nvPr/>
        </p:nvSpPr>
        <p:spPr>
          <a:xfrm>
            <a:off x="707542" y="1859534"/>
            <a:ext cx="7457440" cy="1922780"/>
          </a:xfrm>
          <a:prstGeom prst="rect">
            <a:avLst/>
          </a:prstGeom>
        </p:spPr>
        <p:txBody>
          <a:bodyPr vert="horz" wrap="square" lIns="0" tIns="0" rIns="0" bIns="0" rtlCol="0">
            <a:spAutoFit/>
          </a:bodyPr>
          <a:lstStyle/>
          <a:p>
            <a:pPr marL="12700" marR="806450">
              <a:lnSpc>
                <a:spcPts val="2160"/>
              </a:lnSpc>
            </a:pPr>
            <a:r>
              <a:rPr sz="2000" spc="-5" dirty="0">
                <a:solidFill>
                  <a:srgbClr val="333E50"/>
                </a:solidFill>
                <a:latin typeface="Calibri"/>
                <a:cs typeface="Calibri"/>
              </a:rPr>
              <a:t>Kuruluş, uygun aşamalarda ürün </a:t>
            </a:r>
            <a:r>
              <a:rPr sz="2000" spc="-15" dirty="0">
                <a:solidFill>
                  <a:srgbClr val="333E50"/>
                </a:solidFill>
                <a:latin typeface="Calibri"/>
                <a:cs typeface="Calibri"/>
              </a:rPr>
              <a:t>ve </a:t>
            </a:r>
            <a:r>
              <a:rPr sz="2000" spc="-5" dirty="0">
                <a:solidFill>
                  <a:srgbClr val="333E50"/>
                </a:solidFill>
                <a:latin typeface="Calibri"/>
                <a:cs typeface="Calibri"/>
              </a:rPr>
              <a:t>hizmetin şartları </a:t>
            </a:r>
            <a:r>
              <a:rPr sz="2000" spc="-10" dirty="0">
                <a:solidFill>
                  <a:srgbClr val="333E50"/>
                </a:solidFill>
                <a:latin typeface="Calibri"/>
                <a:cs typeface="Calibri"/>
              </a:rPr>
              <a:t>karşıladığını  </a:t>
            </a:r>
            <a:r>
              <a:rPr sz="2000" dirty="0">
                <a:solidFill>
                  <a:srgbClr val="333E50"/>
                </a:solidFill>
                <a:latin typeface="Calibri"/>
                <a:cs typeface="Calibri"/>
              </a:rPr>
              <a:t>doğrulamak için planlı </a:t>
            </a:r>
            <a:r>
              <a:rPr sz="2000" spc="-5" dirty="0">
                <a:solidFill>
                  <a:srgbClr val="333E50"/>
                </a:solidFill>
                <a:latin typeface="Calibri"/>
                <a:cs typeface="Calibri"/>
              </a:rPr>
              <a:t>düzenlemeleri</a:t>
            </a:r>
            <a:r>
              <a:rPr sz="2000" spc="25" dirty="0">
                <a:solidFill>
                  <a:srgbClr val="333E50"/>
                </a:solidFill>
                <a:latin typeface="Calibri"/>
                <a:cs typeface="Calibri"/>
              </a:rPr>
              <a:t> </a:t>
            </a:r>
            <a:r>
              <a:rPr sz="2000" spc="-20" dirty="0">
                <a:solidFill>
                  <a:srgbClr val="333E50"/>
                </a:solidFill>
                <a:latin typeface="Calibri"/>
                <a:cs typeface="Calibri"/>
              </a:rPr>
              <a:t>uygulamalıdır.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24"/>
              </a:spcBef>
            </a:pPr>
            <a:endParaRPr sz="1600">
              <a:latin typeface="Times New Roman"/>
              <a:cs typeface="Times New Roman"/>
            </a:endParaRPr>
          </a:p>
          <a:p>
            <a:pPr marL="12700" marR="5080">
              <a:lnSpc>
                <a:spcPts val="2160"/>
              </a:lnSpc>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a:t>
            </a:r>
            <a:r>
              <a:rPr sz="2000" spc="-10" dirty="0">
                <a:solidFill>
                  <a:srgbClr val="333E50"/>
                </a:solidFill>
                <a:latin typeface="Calibri"/>
                <a:cs typeface="Calibri"/>
              </a:rPr>
              <a:t>müşteriye </a:t>
            </a:r>
            <a:r>
              <a:rPr sz="2000" spc="-5" dirty="0">
                <a:solidFill>
                  <a:srgbClr val="333E50"/>
                </a:solidFill>
                <a:latin typeface="Calibri"/>
                <a:cs typeface="Calibri"/>
              </a:rPr>
              <a:t>sunumu, planlanan düzenlemeler </a:t>
            </a:r>
            <a:r>
              <a:rPr sz="2000" dirty="0">
                <a:solidFill>
                  <a:srgbClr val="333E50"/>
                </a:solidFill>
                <a:latin typeface="Calibri"/>
                <a:cs typeface="Calibri"/>
              </a:rPr>
              <a:t>başarılı  </a:t>
            </a:r>
            <a:r>
              <a:rPr sz="2000" spc="-5" dirty="0">
                <a:solidFill>
                  <a:srgbClr val="333E50"/>
                </a:solidFill>
                <a:latin typeface="Calibri"/>
                <a:cs typeface="Calibri"/>
              </a:rPr>
              <a:t>bir </a:t>
            </a:r>
            <a:r>
              <a:rPr sz="2000" dirty="0">
                <a:solidFill>
                  <a:srgbClr val="333E50"/>
                </a:solidFill>
                <a:latin typeface="Calibri"/>
                <a:cs typeface="Calibri"/>
              </a:rPr>
              <a:t>şekilde </a:t>
            </a:r>
            <a:r>
              <a:rPr sz="2000" spc="-5" dirty="0">
                <a:solidFill>
                  <a:srgbClr val="333E50"/>
                </a:solidFill>
                <a:latin typeface="Calibri"/>
                <a:cs typeface="Calibri"/>
              </a:rPr>
              <a:t>tamamlanmadan, ilgili bir yetkili </a:t>
            </a:r>
            <a:r>
              <a:rPr sz="2000" spc="-15" dirty="0">
                <a:solidFill>
                  <a:srgbClr val="333E50"/>
                </a:solidFill>
                <a:latin typeface="Calibri"/>
                <a:cs typeface="Calibri"/>
              </a:rPr>
              <a:t>ve </a:t>
            </a:r>
            <a:r>
              <a:rPr sz="2000" spc="-5" dirty="0">
                <a:solidFill>
                  <a:srgbClr val="333E50"/>
                </a:solidFill>
                <a:latin typeface="Calibri"/>
                <a:cs typeface="Calibri"/>
              </a:rPr>
              <a:t>uygulanabilir </a:t>
            </a:r>
            <a:r>
              <a:rPr sz="2000" dirty="0">
                <a:solidFill>
                  <a:srgbClr val="333E50"/>
                </a:solidFill>
                <a:latin typeface="Calibri"/>
                <a:cs typeface="Calibri"/>
              </a:rPr>
              <a:t>olduğunda  </a:t>
            </a:r>
            <a:r>
              <a:rPr sz="2000" spc="-10" dirty="0">
                <a:solidFill>
                  <a:srgbClr val="333E50"/>
                </a:solidFill>
                <a:latin typeface="Calibri"/>
                <a:cs typeface="Calibri"/>
              </a:rPr>
              <a:t>müşteri tarafından </a:t>
            </a:r>
            <a:r>
              <a:rPr sz="2000" spc="-5" dirty="0">
                <a:solidFill>
                  <a:srgbClr val="333E50"/>
                </a:solidFill>
                <a:latin typeface="Calibri"/>
                <a:cs typeface="Calibri"/>
              </a:rPr>
              <a:t>onaylanmadığı </a:t>
            </a:r>
            <a:r>
              <a:rPr sz="2000" spc="-15" dirty="0">
                <a:solidFill>
                  <a:srgbClr val="333E50"/>
                </a:solidFill>
                <a:latin typeface="Calibri"/>
                <a:cs typeface="Calibri"/>
              </a:rPr>
              <a:t>takdirde</a:t>
            </a:r>
            <a:r>
              <a:rPr sz="2000" spc="95" dirty="0">
                <a:solidFill>
                  <a:srgbClr val="333E50"/>
                </a:solidFill>
                <a:latin typeface="Calibri"/>
                <a:cs typeface="Calibri"/>
              </a:rPr>
              <a:t> </a:t>
            </a:r>
            <a:r>
              <a:rPr sz="2000" spc="-15" dirty="0">
                <a:solidFill>
                  <a:srgbClr val="333E50"/>
                </a:solidFill>
                <a:latin typeface="Calibri"/>
                <a:cs typeface="Calibri"/>
              </a:rPr>
              <a:t>gerçekleşmemelidir.</a:t>
            </a:r>
            <a:endParaRPr sz="2000">
              <a:latin typeface="Calibri"/>
              <a:cs typeface="Calibri"/>
            </a:endParaRPr>
          </a:p>
        </p:txBody>
      </p:sp>
      <p:sp>
        <p:nvSpPr>
          <p:cNvPr id="4" name="object 4"/>
          <p:cNvSpPr/>
          <p:nvPr/>
        </p:nvSpPr>
        <p:spPr>
          <a:xfrm>
            <a:off x="5609844" y="4023359"/>
            <a:ext cx="3241548" cy="21732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15411" y="1317204"/>
            <a:ext cx="7352792" cy="487680"/>
          </a:xfrm>
          <a:prstGeom prst="rect">
            <a:avLst/>
          </a:prstGeom>
        </p:spPr>
        <p:txBody>
          <a:bodyPr vert="horz" wrap="square" lIns="0" tIns="0" rIns="0" bIns="0" rtlCol="0">
            <a:spAutoFit/>
          </a:bodyPr>
          <a:lstStyle/>
          <a:p>
            <a:pPr marL="1141730">
              <a:lnSpc>
                <a:spcPct val="100000"/>
              </a:lnSpc>
            </a:pPr>
            <a:r>
              <a:rPr dirty="0"/>
              <a:t>KALİTE </a:t>
            </a:r>
            <a:r>
              <a:rPr spc="-15" dirty="0"/>
              <a:t>YÖNETİM</a:t>
            </a:r>
            <a:r>
              <a:rPr spc="-114" dirty="0"/>
              <a:t> </a:t>
            </a:r>
            <a:r>
              <a:rPr dirty="0"/>
              <a:t>PRENSİPLERİ</a:t>
            </a:r>
          </a:p>
        </p:txBody>
      </p:sp>
      <p:sp>
        <p:nvSpPr>
          <p:cNvPr id="3" name="object 3"/>
          <p:cNvSpPr/>
          <p:nvPr/>
        </p:nvSpPr>
        <p:spPr>
          <a:xfrm>
            <a:off x="1124711" y="1816607"/>
            <a:ext cx="6896100" cy="431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429130"/>
            <a:ext cx="7248525" cy="1809114"/>
          </a:xfrm>
          <a:prstGeom prst="rect">
            <a:avLst/>
          </a:prstGeom>
        </p:spPr>
        <p:txBody>
          <a:bodyPr vert="horz" wrap="square" lIns="0" tIns="0" rIns="0" bIns="0" rtlCol="0">
            <a:spAutoFit/>
          </a:bodyPr>
          <a:lstStyle/>
          <a:p>
            <a:pPr marL="12700">
              <a:lnSpc>
                <a:spcPts val="2280"/>
              </a:lnSpc>
            </a:pPr>
            <a:r>
              <a:rPr sz="2000" spc="-5" dirty="0">
                <a:solidFill>
                  <a:srgbClr val="333E50"/>
                </a:solidFill>
                <a:latin typeface="Calibri"/>
                <a:cs typeface="Calibri"/>
              </a:rPr>
              <a:t>Kuruluş ürün </a:t>
            </a:r>
            <a:r>
              <a:rPr sz="2000" spc="-15" dirty="0">
                <a:solidFill>
                  <a:srgbClr val="333E50"/>
                </a:solidFill>
                <a:latin typeface="Calibri"/>
                <a:cs typeface="Calibri"/>
              </a:rPr>
              <a:t>ve </a:t>
            </a:r>
            <a:r>
              <a:rPr sz="2000" spc="-5" dirty="0">
                <a:solidFill>
                  <a:srgbClr val="333E50"/>
                </a:solidFill>
                <a:latin typeface="Calibri"/>
                <a:cs typeface="Calibri"/>
              </a:rPr>
              <a:t>hizmetin sunumu ile ilgili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35" dirty="0">
                <a:solidFill>
                  <a:srgbClr val="333E50"/>
                </a:solidFill>
                <a:latin typeface="Calibri"/>
                <a:cs typeface="Calibri"/>
              </a:rPr>
              <a:t> </a:t>
            </a:r>
            <a:r>
              <a:rPr sz="2000" b="1" u="heavy" dirty="0">
                <a:solidFill>
                  <a:srgbClr val="333E50"/>
                </a:solidFill>
                <a:latin typeface="Calibri"/>
                <a:cs typeface="Calibri"/>
              </a:rPr>
              <a:t>bilgiyi</a:t>
            </a:r>
            <a:endParaRPr sz="2000">
              <a:latin typeface="Calibri"/>
              <a:cs typeface="Calibri"/>
            </a:endParaRPr>
          </a:p>
          <a:p>
            <a:pPr marL="12700">
              <a:lnSpc>
                <a:spcPts val="2280"/>
              </a:lnSpc>
            </a:pPr>
            <a:r>
              <a:rPr sz="2000" spc="-10" dirty="0">
                <a:solidFill>
                  <a:srgbClr val="333E50"/>
                </a:solidFill>
                <a:latin typeface="Calibri"/>
                <a:cs typeface="Calibri"/>
              </a:rPr>
              <a:t>muhafaza </a:t>
            </a:r>
            <a:r>
              <a:rPr sz="2000" spc="-25" dirty="0">
                <a:solidFill>
                  <a:srgbClr val="333E50"/>
                </a:solidFill>
                <a:latin typeface="Calibri"/>
                <a:cs typeface="Calibri"/>
              </a:rPr>
              <a:t>etmelidir. </a:t>
            </a:r>
            <a:r>
              <a:rPr sz="2000" b="1" u="heavy" spc="-10" dirty="0">
                <a:solidFill>
                  <a:srgbClr val="333E50"/>
                </a:solidFill>
                <a:latin typeface="Calibri"/>
                <a:cs typeface="Calibri"/>
              </a:rPr>
              <a:t>Dokümante </a:t>
            </a:r>
            <a:r>
              <a:rPr sz="2000" b="1" u="heavy" dirty="0">
                <a:solidFill>
                  <a:srgbClr val="333E50"/>
                </a:solidFill>
                <a:latin typeface="Calibri"/>
                <a:cs typeface="Calibri"/>
              </a:rPr>
              <a:t>edilmiş bilgi </a:t>
            </a:r>
            <a:r>
              <a:rPr sz="2000" dirty="0">
                <a:solidFill>
                  <a:srgbClr val="333E50"/>
                </a:solidFill>
                <a:latin typeface="Calibri"/>
                <a:cs typeface="Calibri"/>
              </a:rPr>
              <a:t>aşağıdakileri</a:t>
            </a:r>
            <a:r>
              <a:rPr sz="2000" spc="70" dirty="0">
                <a:solidFill>
                  <a:srgbClr val="333E50"/>
                </a:solidFill>
                <a:latin typeface="Calibri"/>
                <a:cs typeface="Calibri"/>
              </a:rPr>
              <a:t> </a:t>
            </a:r>
            <a:r>
              <a:rPr sz="2000" spc="-5" dirty="0">
                <a:solidFill>
                  <a:srgbClr val="333E50"/>
                </a:solidFill>
                <a:latin typeface="Calibri"/>
                <a:cs typeface="Calibri"/>
              </a:rPr>
              <a:t>içermelidir:</a:t>
            </a:r>
            <a:endParaRPr sz="2000">
              <a:latin typeface="Calibri"/>
              <a:cs typeface="Calibri"/>
            </a:endParaRPr>
          </a:p>
          <a:p>
            <a:pPr>
              <a:lnSpc>
                <a:spcPct val="100000"/>
              </a:lnSpc>
            </a:pPr>
            <a:endParaRPr sz="2000">
              <a:latin typeface="Times New Roman"/>
              <a:cs typeface="Times New Roman"/>
            </a:endParaRPr>
          </a:p>
          <a:p>
            <a:pPr marL="469900" indent="-457200">
              <a:lnSpc>
                <a:spcPct val="100000"/>
              </a:lnSpc>
              <a:spcBef>
                <a:spcPts val="1625"/>
              </a:spcBef>
              <a:buAutoNum type="alphaLcParenR"/>
              <a:tabLst>
                <a:tab pos="469900" algn="l"/>
              </a:tabLst>
            </a:pPr>
            <a:r>
              <a:rPr sz="2000" spc="-10" dirty="0">
                <a:solidFill>
                  <a:srgbClr val="333E50"/>
                </a:solidFill>
                <a:latin typeface="Calibri"/>
                <a:cs typeface="Calibri"/>
              </a:rPr>
              <a:t>Kabul </a:t>
            </a:r>
            <a:r>
              <a:rPr sz="2000" spc="-5" dirty="0">
                <a:solidFill>
                  <a:srgbClr val="333E50"/>
                </a:solidFill>
                <a:latin typeface="Calibri"/>
                <a:cs typeface="Calibri"/>
              </a:rPr>
              <a:t>kriterlerine </a:t>
            </a:r>
            <a:r>
              <a:rPr sz="2000" spc="-10" dirty="0">
                <a:solidFill>
                  <a:srgbClr val="333E50"/>
                </a:solidFill>
                <a:latin typeface="Calibri"/>
                <a:cs typeface="Calibri"/>
              </a:rPr>
              <a:t>göre </a:t>
            </a:r>
            <a:r>
              <a:rPr sz="2000" spc="-5" dirty="0">
                <a:solidFill>
                  <a:srgbClr val="333E50"/>
                </a:solidFill>
                <a:latin typeface="Calibri"/>
                <a:cs typeface="Calibri"/>
              </a:rPr>
              <a:t>uygunluğun</a:t>
            </a:r>
            <a:r>
              <a:rPr sz="2000" spc="-20" dirty="0">
                <a:solidFill>
                  <a:srgbClr val="333E50"/>
                </a:solidFill>
                <a:latin typeface="Calibri"/>
                <a:cs typeface="Calibri"/>
              </a:rPr>
              <a:t> </a:t>
            </a:r>
            <a:r>
              <a:rPr sz="2000" spc="-5" dirty="0">
                <a:solidFill>
                  <a:srgbClr val="333E50"/>
                </a:solidFill>
                <a:latin typeface="Calibri"/>
                <a:cs typeface="Calibri"/>
              </a:rPr>
              <a:t>kanıtı,</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Sunumu </a:t>
            </a:r>
            <a:r>
              <a:rPr sz="2000" spc="-15" dirty="0">
                <a:solidFill>
                  <a:srgbClr val="333E50"/>
                </a:solidFill>
                <a:latin typeface="Calibri"/>
                <a:cs typeface="Calibri"/>
              </a:rPr>
              <a:t>onaylayan </a:t>
            </a:r>
            <a:r>
              <a:rPr sz="2000" spc="-5" dirty="0">
                <a:solidFill>
                  <a:srgbClr val="333E50"/>
                </a:solidFill>
                <a:latin typeface="Calibri"/>
                <a:cs typeface="Calibri"/>
              </a:rPr>
              <a:t>kişi/kişilere kadar</a:t>
            </a:r>
            <a:r>
              <a:rPr sz="2000" spc="25" dirty="0">
                <a:solidFill>
                  <a:srgbClr val="333E50"/>
                </a:solidFill>
                <a:latin typeface="Calibri"/>
                <a:cs typeface="Calibri"/>
              </a:rPr>
              <a:t> </a:t>
            </a:r>
            <a:r>
              <a:rPr sz="2000" spc="-5" dirty="0">
                <a:solidFill>
                  <a:srgbClr val="333E50"/>
                </a:solidFill>
                <a:latin typeface="Calibri"/>
                <a:cs typeface="Calibri"/>
              </a:rPr>
              <a:t>izlenebilirlik.</a:t>
            </a:r>
            <a:endParaRPr sz="2000">
              <a:latin typeface="Calibri"/>
              <a:cs typeface="Calibri"/>
            </a:endParaRPr>
          </a:p>
        </p:txBody>
      </p:sp>
      <p:sp>
        <p:nvSpPr>
          <p:cNvPr id="3" name="object 3"/>
          <p:cNvSpPr/>
          <p:nvPr/>
        </p:nvSpPr>
        <p:spPr>
          <a:xfrm>
            <a:off x="4789932" y="4158996"/>
            <a:ext cx="3029712" cy="17647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62050" y="1345927"/>
            <a:ext cx="7352792" cy="487680"/>
          </a:xfrm>
          <a:prstGeom prst="rect">
            <a:avLst/>
          </a:prstGeom>
        </p:spPr>
        <p:txBody>
          <a:bodyPr vert="horz" wrap="square" lIns="0" tIns="0" rIns="0" bIns="0" rtlCol="0">
            <a:spAutoFit/>
          </a:bodyPr>
          <a:lstStyle/>
          <a:p>
            <a:pPr marL="62865">
              <a:lnSpc>
                <a:spcPct val="100000"/>
              </a:lnSpc>
            </a:pPr>
            <a:r>
              <a:rPr dirty="0">
                <a:latin typeface="Calibri"/>
                <a:cs typeface="Calibri"/>
              </a:rPr>
              <a:t>8.7 </a:t>
            </a:r>
            <a:r>
              <a:rPr spc="-25" dirty="0">
                <a:latin typeface="Calibri"/>
                <a:cs typeface="Calibri"/>
              </a:rPr>
              <a:t>UYGUN </a:t>
            </a:r>
            <a:r>
              <a:rPr spc="-80" dirty="0">
                <a:latin typeface="Calibri"/>
                <a:cs typeface="Calibri"/>
              </a:rPr>
              <a:t>OLMAYAN </a:t>
            </a:r>
            <a:r>
              <a:rPr spc="-5" dirty="0">
                <a:latin typeface="Calibri"/>
                <a:cs typeface="Calibri"/>
              </a:rPr>
              <a:t>ÇIKTININ</a:t>
            </a:r>
            <a:r>
              <a:rPr spc="75" dirty="0">
                <a:latin typeface="Calibri"/>
                <a:cs typeface="Calibri"/>
              </a:rPr>
              <a:t> </a:t>
            </a:r>
            <a:r>
              <a:rPr spc="-35" dirty="0">
                <a:latin typeface="Calibri"/>
                <a:cs typeface="Calibri"/>
              </a:rPr>
              <a:t>KONTROLÜ</a:t>
            </a:r>
          </a:p>
        </p:txBody>
      </p:sp>
      <p:sp>
        <p:nvSpPr>
          <p:cNvPr id="3" name="object 3"/>
          <p:cNvSpPr txBox="1"/>
          <p:nvPr/>
        </p:nvSpPr>
        <p:spPr>
          <a:xfrm>
            <a:off x="707542" y="1855165"/>
            <a:ext cx="7607300" cy="2475865"/>
          </a:xfrm>
          <a:prstGeom prst="rect">
            <a:avLst/>
          </a:prstGeom>
        </p:spPr>
        <p:txBody>
          <a:bodyPr vert="horz" wrap="square" lIns="0" tIns="0" rIns="0" bIns="0" rtlCol="0">
            <a:spAutoFit/>
          </a:bodyPr>
          <a:lstStyle/>
          <a:p>
            <a:pPr marL="12700" marR="356870">
              <a:lnSpc>
                <a:spcPct val="90100"/>
              </a:lnSpc>
            </a:pPr>
            <a:r>
              <a:rPr sz="2000" b="1" dirty="0">
                <a:solidFill>
                  <a:srgbClr val="333E50"/>
                </a:solidFill>
                <a:latin typeface="Calibri"/>
                <a:cs typeface="Calibri"/>
              </a:rPr>
              <a:t>8.7.1 </a:t>
            </a:r>
            <a:r>
              <a:rPr sz="2000" spc="-5" dirty="0">
                <a:solidFill>
                  <a:srgbClr val="333E50"/>
                </a:solidFill>
                <a:latin typeface="Calibri"/>
                <a:cs typeface="Calibri"/>
              </a:rPr>
              <a:t>Kuruluş, şartlara </a:t>
            </a:r>
            <a:r>
              <a:rPr sz="2000" spc="-10" dirty="0">
                <a:solidFill>
                  <a:srgbClr val="333E50"/>
                </a:solidFill>
                <a:latin typeface="Calibri"/>
                <a:cs typeface="Calibri"/>
              </a:rPr>
              <a:t>uymayan </a:t>
            </a:r>
            <a:r>
              <a:rPr sz="2000" spc="-5" dirty="0">
                <a:solidFill>
                  <a:srgbClr val="333E50"/>
                </a:solidFill>
                <a:latin typeface="Calibri"/>
                <a:cs typeface="Calibri"/>
              </a:rPr>
              <a:t>çıktının, </a:t>
            </a:r>
            <a:r>
              <a:rPr sz="2000" spc="-10" dirty="0">
                <a:solidFill>
                  <a:srgbClr val="333E50"/>
                </a:solidFill>
                <a:latin typeface="Calibri"/>
                <a:cs typeface="Calibri"/>
              </a:rPr>
              <a:t>istenmeyen </a:t>
            </a:r>
            <a:r>
              <a:rPr sz="2000" spc="-5" dirty="0">
                <a:solidFill>
                  <a:srgbClr val="333E50"/>
                </a:solidFill>
                <a:latin typeface="Calibri"/>
                <a:cs typeface="Calibri"/>
              </a:rPr>
              <a:t>kullanımının </a:t>
            </a:r>
            <a:r>
              <a:rPr sz="2000" spc="-20" dirty="0">
                <a:solidFill>
                  <a:srgbClr val="333E50"/>
                </a:solidFill>
                <a:latin typeface="Calibri"/>
                <a:cs typeface="Calibri"/>
              </a:rPr>
              <a:t>veya  </a:t>
            </a:r>
            <a:r>
              <a:rPr sz="2000" spc="-5" dirty="0">
                <a:solidFill>
                  <a:srgbClr val="333E50"/>
                </a:solidFill>
                <a:latin typeface="Calibri"/>
                <a:cs typeface="Calibri"/>
              </a:rPr>
              <a:t>teslimatının önlenmesi </a:t>
            </a:r>
            <a:r>
              <a:rPr sz="2000" dirty="0">
                <a:solidFill>
                  <a:srgbClr val="333E50"/>
                </a:solidFill>
                <a:latin typeface="Calibri"/>
                <a:cs typeface="Calibri"/>
              </a:rPr>
              <a:t>için </a:t>
            </a:r>
            <a:r>
              <a:rPr sz="2000" spc="-5" dirty="0">
                <a:solidFill>
                  <a:srgbClr val="333E50"/>
                </a:solidFill>
                <a:latin typeface="Calibri"/>
                <a:cs typeface="Calibri"/>
              </a:rPr>
              <a:t>tanımlanmasını </a:t>
            </a:r>
            <a:r>
              <a:rPr sz="2000" spc="-15" dirty="0">
                <a:solidFill>
                  <a:srgbClr val="333E50"/>
                </a:solidFill>
                <a:latin typeface="Calibri"/>
                <a:cs typeface="Calibri"/>
              </a:rPr>
              <a:t>ve </a:t>
            </a:r>
            <a:r>
              <a:rPr sz="2000" spc="-20" dirty="0">
                <a:solidFill>
                  <a:srgbClr val="333E50"/>
                </a:solidFill>
                <a:latin typeface="Calibri"/>
                <a:cs typeface="Calibri"/>
              </a:rPr>
              <a:t>kontrol </a:t>
            </a:r>
            <a:r>
              <a:rPr sz="2000" dirty="0">
                <a:solidFill>
                  <a:srgbClr val="333E50"/>
                </a:solidFill>
                <a:latin typeface="Calibri"/>
                <a:cs typeface="Calibri"/>
              </a:rPr>
              <a:t>altında  bulundurulmasını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25" dirty="0">
                <a:solidFill>
                  <a:srgbClr val="333E50"/>
                </a:solidFill>
                <a:latin typeface="Calibri"/>
                <a:cs typeface="Calibri"/>
              </a:rPr>
              <a:t> almalıdır.</a:t>
            </a:r>
            <a:endParaRPr sz="2000" dirty="0">
              <a:latin typeface="Calibri"/>
              <a:cs typeface="Calibri"/>
            </a:endParaRPr>
          </a:p>
          <a:p>
            <a:pPr>
              <a:lnSpc>
                <a:spcPct val="100000"/>
              </a:lnSpc>
            </a:pPr>
            <a:endParaRPr sz="2000" dirty="0">
              <a:latin typeface="Times New Roman"/>
              <a:cs typeface="Times New Roman"/>
            </a:endParaRPr>
          </a:p>
          <a:p>
            <a:pPr>
              <a:lnSpc>
                <a:spcPct val="100000"/>
              </a:lnSpc>
              <a:spcBef>
                <a:spcPts val="24"/>
              </a:spcBef>
            </a:pPr>
            <a:endParaRPr sz="1600" dirty="0">
              <a:latin typeface="Times New Roman"/>
              <a:cs typeface="Times New Roman"/>
            </a:endParaRPr>
          </a:p>
          <a:p>
            <a:pPr marL="12700" marR="5080">
              <a:lnSpc>
                <a:spcPct val="90000"/>
              </a:lnSpc>
            </a:pPr>
            <a:r>
              <a:rPr sz="2000" spc="-5" dirty="0">
                <a:solidFill>
                  <a:srgbClr val="333E50"/>
                </a:solidFill>
                <a:latin typeface="Calibri"/>
                <a:cs typeface="Calibri"/>
              </a:rPr>
              <a:t>Kuruluş, uygunsuzluğun yapısı ile ürün </a:t>
            </a:r>
            <a:r>
              <a:rPr sz="2000" spc="-15" dirty="0">
                <a:solidFill>
                  <a:srgbClr val="333E50"/>
                </a:solidFill>
                <a:latin typeface="Calibri"/>
                <a:cs typeface="Calibri"/>
              </a:rPr>
              <a:t>ve </a:t>
            </a:r>
            <a:r>
              <a:rPr sz="2000" spc="-5" dirty="0">
                <a:solidFill>
                  <a:srgbClr val="333E50"/>
                </a:solidFill>
                <a:latin typeface="Calibri"/>
                <a:cs typeface="Calibri"/>
              </a:rPr>
              <a:t>hizmetin uygunluğu üzerindeki  etkisini </a:t>
            </a:r>
            <a:r>
              <a:rPr sz="2000" dirty="0">
                <a:solidFill>
                  <a:srgbClr val="333E50"/>
                </a:solidFill>
                <a:latin typeface="Calibri"/>
                <a:cs typeface="Calibri"/>
              </a:rPr>
              <a:t>esas </a:t>
            </a:r>
            <a:r>
              <a:rPr sz="2000" spc="-10" dirty="0">
                <a:solidFill>
                  <a:srgbClr val="333E50"/>
                </a:solidFill>
                <a:latin typeface="Calibri"/>
                <a:cs typeface="Calibri"/>
              </a:rPr>
              <a:t>alarak </a:t>
            </a:r>
            <a:r>
              <a:rPr sz="2000" spc="-5" dirty="0">
                <a:solidFill>
                  <a:srgbClr val="333E50"/>
                </a:solidFill>
                <a:latin typeface="Calibri"/>
                <a:cs typeface="Calibri"/>
              </a:rPr>
              <a:t>uygun </a:t>
            </a:r>
            <a:r>
              <a:rPr sz="2000" spc="-10" dirty="0">
                <a:solidFill>
                  <a:srgbClr val="333E50"/>
                </a:solidFill>
                <a:latin typeface="Calibri"/>
                <a:cs typeface="Calibri"/>
              </a:rPr>
              <a:t>faaliyetleri </a:t>
            </a:r>
            <a:r>
              <a:rPr sz="2000" spc="-15" dirty="0">
                <a:solidFill>
                  <a:srgbClr val="333E50"/>
                </a:solidFill>
                <a:latin typeface="Calibri"/>
                <a:cs typeface="Calibri"/>
              </a:rPr>
              <a:t>gerçekleştirmelidir. </a:t>
            </a:r>
            <a:r>
              <a:rPr sz="2000" dirty="0">
                <a:solidFill>
                  <a:srgbClr val="333E50"/>
                </a:solidFill>
                <a:latin typeface="Calibri"/>
                <a:cs typeface="Calibri"/>
              </a:rPr>
              <a:t>Bu </a:t>
            </a:r>
            <a:r>
              <a:rPr sz="2000" spc="-10" dirty="0">
                <a:solidFill>
                  <a:srgbClr val="333E50"/>
                </a:solidFill>
                <a:latin typeface="Calibri"/>
                <a:cs typeface="Calibri"/>
              </a:rPr>
              <a:t>aynı </a:t>
            </a:r>
            <a:r>
              <a:rPr sz="2000" spc="-5" dirty="0">
                <a:solidFill>
                  <a:srgbClr val="333E50"/>
                </a:solidFill>
                <a:latin typeface="Calibri"/>
                <a:cs typeface="Calibri"/>
              </a:rPr>
              <a:t>zamanda  ürünün teslimatından </a:t>
            </a:r>
            <a:r>
              <a:rPr sz="2000" spc="-10" dirty="0">
                <a:solidFill>
                  <a:srgbClr val="333E50"/>
                </a:solidFill>
                <a:latin typeface="Calibri"/>
                <a:cs typeface="Calibri"/>
              </a:rPr>
              <a:t>sonra, </a:t>
            </a:r>
            <a:r>
              <a:rPr sz="2000" spc="-5" dirty="0">
                <a:solidFill>
                  <a:srgbClr val="333E50"/>
                </a:solidFill>
                <a:latin typeface="Calibri"/>
                <a:cs typeface="Calibri"/>
              </a:rPr>
              <a:t>hizmetin sunumu </a:t>
            </a:r>
            <a:r>
              <a:rPr sz="2000" spc="-20" dirty="0">
                <a:solidFill>
                  <a:srgbClr val="333E50"/>
                </a:solidFill>
                <a:latin typeface="Calibri"/>
                <a:cs typeface="Calibri"/>
              </a:rPr>
              <a:t>veya </a:t>
            </a:r>
            <a:r>
              <a:rPr sz="2000" spc="-5" dirty="0">
                <a:solidFill>
                  <a:srgbClr val="333E50"/>
                </a:solidFill>
                <a:latin typeface="Calibri"/>
                <a:cs typeface="Calibri"/>
              </a:rPr>
              <a:t>sonrasında tespit  </a:t>
            </a:r>
            <a:r>
              <a:rPr sz="2000" dirty="0">
                <a:solidFill>
                  <a:srgbClr val="333E50"/>
                </a:solidFill>
                <a:latin typeface="Calibri"/>
                <a:cs typeface="Calibri"/>
              </a:rPr>
              <a:t>edilen </a:t>
            </a:r>
            <a:r>
              <a:rPr sz="2000" spc="-5" dirty="0">
                <a:solidFill>
                  <a:srgbClr val="333E50"/>
                </a:solidFill>
                <a:latin typeface="Calibri"/>
                <a:cs typeface="Calibri"/>
              </a:rPr>
              <a:t>uygun </a:t>
            </a:r>
            <a:r>
              <a:rPr sz="2000" spc="-15" dirty="0">
                <a:solidFill>
                  <a:srgbClr val="333E50"/>
                </a:solidFill>
                <a:latin typeface="Calibri"/>
                <a:cs typeface="Calibri"/>
              </a:rPr>
              <a:t>olmayan </a:t>
            </a:r>
            <a:r>
              <a:rPr sz="2000" dirty="0">
                <a:solidFill>
                  <a:srgbClr val="333E50"/>
                </a:solidFill>
                <a:latin typeface="Calibri"/>
                <a:cs typeface="Calibri"/>
              </a:rPr>
              <a:t>ürüne </a:t>
            </a:r>
            <a:r>
              <a:rPr sz="2000" spc="-5" dirty="0">
                <a:solidFill>
                  <a:srgbClr val="333E50"/>
                </a:solidFill>
                <a:latin typeface="Calibri"/>
                <a:cs typeface="Calibri"/>
              </a:rPr>
              <a:t>de</a:t>
            </a:r>
            <a:r>
              <a:rPr sz="2000" spc="-75" dirty="0">
                <a:solidFill>
                  <a:srgbClr val="333E50"/>
                </a:solidFill>
                <a:latin typeface="Calibri"/>
                <a:cs typeface="Calibri"/>
              </a:rPr>
              <a:t> </a:t>
            </a:r>
            <a:r>
              <a:rPr sz="2000" spc="-15" dirty="0">
                <a:solidFill>
                  <a:srgbClr val="333E50"/>
                </a:solidFill>
                <a:latin typeface="Calibri"/>
                <a:cs typeface="Calibri"/>
              </a:rPr>
              <a:t>uygulanmalıdır.</a:t>
            </a:r>
            <a:endParaRPr sz="2000" dirty="0">
              <a:latin typeface="Calibri"/>
              <a:cs typeface="Calibri"/>
            </a:endParaRPr>
          </a:p>
        </p:txBody>
      </p:sp>
      <p:sp>
        <p:nvSpPr>
          <p:cNvPr id="4" name="object 4"/>
          <p:cNvSpPr/>
          <p:nvPr/>
        </p:nvSpPr>
        <p:spPr>
          <a:xfrm>
            <a:off x="6629400" y="4337934"/>
            <a:ext cx="2261616" cy="15758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9889" y="1364869"/>
            <a:ext cx="7399020" cy="3528060"/>
          </a:xfrm>
          <a:prstGeom prst="rect">
            <a:avLst/>
          </a:prstGeom>
        </p:spPr>
        <p:txBody>
          <a:bodyPr vert="horz" wrap="square" lIns="0" tIns="0" rIns="0" bIns="0" rtlCol="0">
            <a:spAutoFit/>
          </a:bodyPr>
          <a:lstStyle/>
          <a:p>
            <a:pPr marL="12700" marR="10795">
              <a:lnSpc>
                <a:spcPts val="2160"/>
              </a:lnSpc>
            </a:pPr>
            <a:r>
              <a:rPr sz="2000" spc="-5" dirty="0">
                <a:solidFill>
                  <a:srgbClr val="333E50"/>
                </a:solidFill>
                <a:latin typeface="Calibri"/>
                <a:cs typeface="Calibri"/>
              </a:rPr>
              <a:t>Kuruluş uygun </a:t>
            </a:r>
            <a:r>
              <a:rPr sz="2000" spc="-15" dirty="0">
                <a:solidFill>
                  <a:srgbClr val="333E50"/>
                </a:solidFill>
                <a:latin typeface="Calibri"/>
                <a:cs typeface="Calibri"/>
              </a:rPr>
              <a:t>olmayan </a:t>
            </a:r>
            <a:r>
              <a:rPr sz="2000" dirty="0">
                <a:solidFill>
                  <a:srgbClr val="333E50"/>
                </a:solidFill>
                <a:latin typeface="Calibri"/>
                <a:cs typeface="Calibri"/>
              </a:rPr>
              <a:t>çıktıyı aşağıdaki </a:t>
            </a:r>
            <a:r>
              <a:rPr sz="2000" spc="-10" dirty="0">
                <a:solidFill>
                  <a:srgbClr val="333E50"/>
                </a:solidFill>
                <a:latin typeface="Calibri"/>
                <a:cs typeface="Calibri"/>
              </a:rPr>
              <a:t>yollardan </a:t>
            </a:r>
            <a:r>
              <a:rPr sz="2000" spc="-5" dirty="0">
                <a:solidFill>
                  <a:srgbClr val="333E50"/>
                </a:solidFill>
                <a:latin typeface="Calibri"/>
                <a:cs typeface="Calibri"/>
              </a:rPr>
              <a:t>biri </a:t>
            </a:r>
            <a:r>
              <a:rPr sz="2000" spc="-20" dirty="0">
                <a:solidFill>
                  <a:srgbClr val="333E50"/>
                </a:solidFill>
                <a:latin typeface="Calibri"/>
                <a:cs typeface="Calibri"/>
              </a:rPr>
              <a:t>veya </a:t>
            </a:r>
            <a:r>
              <a:rPr sz="2000" spc="-10" dirty="0">
                <a:solidFill>
                  <a:srgbClr val="333E50"/>
                </a:solidFill>
                <a:latin typeface="Calibri"/>
                <a:cs typeface="Calibri"/>
              </a:rPr>
              <a:t>fazlası </a:t>
            </a:r>
            <a:r>
              <a:rPr sz="2000" spc="-5" dirty="0">
                <a:solidFill>
                  <a:srgbClr val="333E50"/>
                </a:solidFill>
                <a:latin typeface="Calibri"/>
                <a:cs typeface="Calibri"/>
              </a:rPr>
              <a:t>ile </a:t>
            </a:r>
            <a:r>
              <a:rPr sz="2000" dirty="0">
                <a:solidFill>
                  <a:srgbClr val="333E50"/>
                </a:solidFill>
                <a:latin typeface="Calibri"/>
                <a:cs typeface="Calibri"/>
              </a:rPr>
              <a:t>ele  </a:t>
            </a:r>
            <a:r>
              <a:rPr sz="2000" spc="-5" dirty="0">
                <a:solidFill>
                  <a:srgbClr val="333E50"/>
                </a:solidFill>
                <a:latin typeface="Calibri"/>
                <a:cs typeface="Calibri"/>
              </a:rPr>
              <a:t>almalıdır:</a:t>
            </a:r>
            <a:endParaRPr sz="2000">
              <a:latin typeface="Calibri"/>
              <a:cs typeface="Calibri"/>
            </a:endParaRPr>
          </a:p>
          <a:p>
            <a:pPr marL="469900" indent="-457200">
              <a:lnSpc>
                <a:spcPct val="100000"/>
              </a:lnSpc>
              <a:spcBef>
                <a:spcPts val="725"/>
              </a:spcBef>
              <a:buAutoNum type="alphaLcParenR"/>
              <a:tabLst>
                <a:tab pos="470534" algn="l"/>
              </a:tabLst>
            </a:pPr>
            <a:r>
              <a:rPr sz="2000" spc="-5" dirty="0">
                <a:solidFill>
                  <a:srgbClr val="333E50"/>
                </a:solidFill>
                <a:latin typeface="Calibri"/>
                <a:cs typeface="Calibri"/>
              </a:rPr>
              <a:t>Düzeltilmesi,</a:t>
            </a:r>
            <a:endParaRPr sz="2000">
              <a:latin typeface="Calibri"/>
              <a:cs typeface="Calibri"/>
            </a:endParaRPr>
          </a:p>
          <a:p>
            <a:pPr marL="469900" marR="494665" indent="-457200">
              <a:lnSpc>
                <a:spcPts val="2160"/>
              </a:lnSpc>
              <a:spcBef>
                <a:spcPts val="1040"/>
              </a:spcBef>
              <a:buAutoNum type="alphaLcParenR"/>
              <a:tabLst>
                <a:tab pos="470534" algn="l"/>
              </a:tabLst>
            </a:pPr>
            <a:r>
              <a:rPr sz="2000" dirty="0">
                <a:solidFill>
                  <a:srgbClr val="333E50"/>
                </a:solidFill>
                <a:latin typeface="Calibri"/>
                <a:cs typeface="Calibri"/>
              </a:rPr>
              <a:t>Sunulan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hizmetin; ayrılması, </a:t>
            </a:r>
            <a:r>
              <a:rPr sz="2000" spc="-15" dirty="0">
                <a:solidFill>
                  <a:srgbClr val="333E50"/>
                </a:solidFill>
                <a:latin typeface="Calibri"/>
                <a:cs typeface="Calibri"/>
              </a:rPr>
              <a:t>karantinaya </a:t>
            </a:r>
            <a:r>
              <a:rPr sz="2000" spc="-5" dirty="0">
                <a:solidFill>
                  <a:srgbClr val="333E50"/>
                </a:solidFill>
                <a:latin typeface="Calibri"/>
                <a:cs typeface="Calibri"/>
              </a:rPr>
              <a:t>alınması, geri  çağırılması </a:t>
            </a:r>
            <a:r>
              <a:rPr sz="2000" spc="-20" dirty="0">
                <a:solidFill>
                  <a:srgbClr val="333E50"/>
                </a:solidFill>
                <a:latin typeface="Calibri"/>
                <a:cs typeface="Calibri"/>
              </a:rPr>
              <a:t>veya </a:t>
            </a:r>
            <a:r>
              <a:rPr sz="2000" spc="-10" dirty="0">
                <a:solidFill>
                  <a:srgbClr val="333E50"/>
                </a:solidFill>
                <a:latin typeface="Calibri"/>
                <a:cs typeface="Calibri"/>
              </a:rPr>
              <a:t>askıya</a:t>
            </a:r>
            <a:r>
              <a:rPr sz="2000" spc="70" dirty="0">
                <a:solidFill>
                  <a:srgbClr val="333E50"/>
                </a:solidFill>
                <a:latin typeface="Calibri"/>
                <a:cs typeface="Calibri"/>
              </a:rPr>
              <a:t> </a:t>
            </a:r>
            <a:r>
              <a:rPr sz="2000" spc="-5" dirty="0">
                <a:solidFill>
                  <a:srgbClr val="333E50"/>
                </a:solidFill>
                <a:latin typeface="Calibri"/>
                <a:cs typeface="Calibri"/>
              </a:rPr>
              <a:t>alınması,</a:t>
            </a:r>
            <a:endParaRPr sz="2000">
              <a:latin typeface="Calibri"/>
              <a:cs typeface="Calibri"/>
            </a:endParaRPr>
          </a:p>
          <a:p>
            <a:pPr marL="469900" indent="-457200">
              <a:lnSpc>
                <a:spcPct val="100000"/>
              </a:lnSpc>
              <a:spcBef>
                <a:spcPts val="720"/>
              </a:spcBef>
              <a:buFont typeface="Calibri"/>
              <a:buAutoNum type="alphaLcParenR"/>
              <a:tabLst>
                <a:tab pos="470534" algn="l"/>
              </a:tabLst>
            </a:pPr>
            <a:r>
              <a:rPr sz="2000" spc="-5" dirty="0">
                <a:solidFill>
                  <a:srgbClr val="333E50"/>
                </a:solidFill>
                <a:latin typeface="Calibri"/>
                <a:cs typeface="Calibri"/>
              </a:rPr>
              <a:t>Müşterinin</a:t>
            </a:r>
            <a:r>
              <a:rPr sz="2000" spc="-30" dirty="0">
                <a:solidFill>
                  <a:srgbClr val="333E50"/>
                </a:solidFill>
                <a:latin typeface="Calibri"/>
                <a:cs typeface="Calibri"/>
              </a:rPr>
              <a:t> </a:t>
            </a:r>
            <a:r>
              <a:rPr sz="2000" spc="-5" dirty="0">
                <a:solidFill>
                  <a:srgbClr val="333E50"/>
                </a:solidFill>
                <a:latin typeface="Calibri"/>
                <a:cs typeface="Calibri"/>
              </a:rPr>
              <a:t>bilgilendirilmesi,</a:t>
            </a:r>
            <a:endParaRPr sz="2000">
              <a:latin typeface="Calibri"/>
              <a:cs typeface="Calibri"/>
            </a:endParaRPr>
          </a:p>
          <a:p>
            <a:pPr marL="469900" indent="-457200">
              <a:lnSpc>
                <a:spcPct val="100000"/>
              </a:lnSpc>
              <a:spcBef>
                <a:spcPts val="755"/>
              </a:spcBef>
              <a:buFont typeface="Calibri"/>
              <a:buAutoNum type="alphaLcParenR"/>
              <a:tabLst>
                <a:tab pos="470534" algn="l"/>
              </a:tabLst>
            </a:pPr>
            <a:r>
              <a:rPr sz="2000" dirty="0">
                <a:solidFill>
                  <a:srgbClr val="333E50"/>
                </a:solidFill>
                <a:latin typeface="Calibri"/>
                <a:cs typeface="Calibri"/>
              </a:rPr>
              <a:t>Şartlı </a:t>
            </a:r>
            <a:r>
              <a:rPr sz="2000" spc="-5" dirty="0">
                <a:solidFill>
                  <a:srgbClr val="333E50"/>
                </a:solidFill>
                <a:latin typeface="Calibri"/>
                <a:cs typeface="Calibri"/>
              </a:rPr>
              <a:t>kabulü </a:t>
            </a:r>
            <a:r>
              <a:rPr sz="2000" dirty="0">
                <a:solidFill>
                  <a:srgbClr val="333E50"/>
                </a:solidFill>
                <a:latin typeface="Calibri"/>
                <a:cs typeface="Calibri"/>
              </a:rPr>
              <a:t>için </a:t>
            </a:r>
            <a:r>
              <a:rPr sz="2000" spc="-5" dirty="0">
                <a:solidFill>
                  <a:srgbClr val="333E50"/>
                </a:solidFill>
                <a:latin typeface="Calibri"/>
                <a:cs typeface="Calibri"/>
              </a:rPr>
              <a:t>yetkilendirme elde</a:t>
            </a:r>
            <a:r>
              <a:rPr sz="2000" spc="20" dirty="0">
                <a:solidFill>
                  <a:srgbClr val="333E50"/>
                </a:solidFill>
                <a:latin typeface="Calibri"/>
                <a:cs typeface="Calibri"/>
              </a:rPr>
              <a:t> </a:t>
            </a:r>
            <a:r>
              <a:rPr sz="2000" spc="-5" dirty="0">
                <a:solidFill>
                  <a:srgbClr val="333E50"/>
                </a:solidFill>
                <a:latin typeface="Calibri"/>
                <a:cs typeface="Calibri"/>
              </a:rPr>
              <a:t>edilmesi.</a:t>
            </a:r>
            <a:endParaRPr sz="2000">
              <a:latin typeface="Calibri"/>
              <a:cs typeface="Calibri"/>
            </a:endParaRPr>
          </a:p>
          <a:p>
            <a:pPr>
              <a:lnSpc>
                <a:spcPct val="100000"/>
              </a:lnSpc>
            </a:pPr>
            <a:endParaRPr sz="2000">
              <a:latin typeface="Times New Roman"/>
              <a:cs typeface="Times New Roman"/>
            </a:endParaRPr>
          </a:p>
          <a:p>
            <a:pPr marL="12700">
              <a:lnSpc>
                <a:spcPts val="2280"/>
              </a:lnSpc>
              <a:spcBef>
                <a:spcPts val="1625"/>
              </a:spcBef>
            </a:pPr>
            <a:r>
              <a:rPr sz="2000" dirty="0">
                <a:solidFill>
                  <a:srgbClr val="333E50"/>
                </a:solidFill>
                <a:latin typeface="Calibri"/>
                <a:cs typeface="Calibri"/>
              </a:rPr>
              <a:t>Uygun </a:t>
            </a:r>
            <a:r>
              <a:rPr sz="2000" spc="-15" dirty="0">
                <a:solidFill>
                  <a:srgbClr val="333E50"/>
                </a:solidFill>
                <a:latin typeface="Calibri"/>
                <a:cs typeface="Calibri"/>
              </a:rPr>
              <a:t>olmayan </a:t>
            </a:r>
            <a:r>
              <a:rPr sz="2000" spc="-5" dirty="0">
                <a:solidFill>
                  <a:srgbClr val="333E50"/>
                </a:solidFill>
                <a:latin typeface="Calibri"/>
                <a:cs typeface="Calibri"/>
              </a:rPr>
              <a:t>çıktılar düzeltildiğinde, </a:t>
            </a:r>
            <a:r>
              <a:rPr sz="2000" spc="-10" dirty="0">
                <a:solidFill>
                  <a:srgbClr val="333E50"/>
                </a:solidFill>
                <a:latin typeface="Calibri"/>
                <a:cs typeface="Calibri"/>
              </a:rPr>
              <a:t>şartlara </a:t>
            </a:r>
            <a:r>
              <a:rPr sz="2000" spc="-5" dirty="0">
                <a:solidFill>
                  <a:srgbClr val="333E50"/>
                </a:solidFill>
                <a:latin typeface="Calibri"/>
                <a:cs typeface="Calibri"/>
              </a:rPr>
              <a:t>uygunluğunu</a:t>
            </a:r>
            <a:r>
              <a:rPr sz="2000" spc="114" dirty="0">
                <a:solidFill>
                  <a:srgbClr val="333E50"/>
                </a:solidFill>
                <a:latin typeface="Calibri"/>
                <a:cs typeface="Calibri"/>
              </a:rPr>
              <a:t> </a:t>
            </a:r>
            <a:r>
              <a:rPr sz="2000" spc="-10" dirty="0">
                <a:solidFill>
                  <a:srgbClr val="333E50"/>
                </a:solidFill>
                <a:latin typeface="Calibri"/>
                <a:cs typeface="Calibri"/>
              </a:rPr>
              <a:t>göstermek</a:t>
            </a:r>
            <a:endParaRPr sz="2000">
              <a:latin typeface="Calibri"/>
              <a:cs typeface="Calibri"/>
            </a:endParaRPr>
          </a:p>
          <a:p>
            <a:pPr marL="12700">
              <a:lnSpc>
                <a:spcPts val="2280"/>
              </a:lnSpc>
            </a:pPr>
            <a:r>
              <a:rPr sz="2000" dirty="0">
                <a:solidFill>
                  <a:srgbClr val="333E50"/>
                </a:solidFill>
                <a:latin typeface="Calibri"/>
                <a:cs typeface="Calibri"/>
              </a:rPr>
              <a:t>için </a:t>
            </a:r>
            <a:r>
              <a:rPr sz="2000" spc="-5" dirty="0">
                <a:solidFill>
                  <a:srgbClr val="333E50"/>
                </a:solidFill>
                <a:latin typeface="Calibri"/>
                <a:cs typeface="Calibri"/>
              </a:rPr>
              <a:t>ürün yeniden doğrulamaya tâbi</a:t>
            </a:r>
            <a:r>
              <a:rPr sz="2000" spc="-30" dirty="0">
                <a:solidFill>
                  <a:srgbClr val="333E50"/>
                </a:solidFill>
                <a:latin typeface="Calibri"/>
                <a:cs typeface="Calibri"/>
              </a:rPr>
              <a:t> </a:t>
            </a:r>
            <a:r>
              <a:rPr sz="2000" spc="-20" dirty="0">
                <a:solidFill>
                  <a:srgbClr val="333E50"/>
                </a:solidFill>
                <a:latin typeface="Calibri"/>
                <a:cs typeface="Calibri"/>
              </a:rPr>
              <a:t>tutulmalıdır.</a:t>
            </a:r>
            <a:endParaRPr sz="2000">
              <a:latin typeface="Calibri"/>
              <a:cs typeface="Calibri"/>
            </a:endParaRPr>
          </a:p>
        </p:txBody>
      </p:sp>
      <p:sp>
        <p:nvSpPr>
          <p:cNvPr id="3" name="object 3"/>
          <p:cNvSpPr/>
          <p:nvPr/>
        </p:nvSpPr>
        <p:spPr>
          <a:xfrm>
            <a:off x="5314188" y="5079491"/>
            <a:ext cx="3083052" cy="11384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8476995" y="6388557"/>
            <a:ext cx="398779" cy="254000"/>
          </a:xfrm>
          <a:prstGeom prst="rect">
            <a:avLst/>
          </a:prstGeom>
        </p:spPr>
        <p:txBody>
          <a:bodyPr vert="horz" wrap="square" lIns="0" tIns="0" rIns="0" bIns="0" rtlCol="0">
            <a:spAutoFit/>
          </a:bodyPr>
          <a:lstStyle/>
          <a:p>
            <a:pPr marL="25400">
              <a:lnSpc>
                <a:spcPts val="1810"/>
              </a:lnSpc>
            </a:pPr>
            <a:fld id="{81D60167-4931-47E6-BA6A-407CBD079E47}" type="slidenum">
              <a:rPr dirty="0"/>
              <a:t>132</a:t>
            </a:fld>
            <a:endParaRPr dirty="0"/>
          </a:p>
        </p:txBody>
      </p:sp>
      <p:sp>
        <p:nvSpPr>
          <p:cNvPr id="5" name="object 5"/>
          <p:cNvSpPr txBox="1">
            <a:spLocks noGrp="1"/>
          </p:cNvSpPr>
          <p:nvPr>
            <p:ph type="ftr" sz="quarter" idx="4294967295"/>
          </p:nvPr>
        </p:nvSpPr>
        <p:spPr>
          <a:xfrm>
            <a:off x="176580" y="6425514"/>
            <a:ext cx="1268730" cy="304800"/>
          </a:xfrm>
          <a:prstGeom prst="rect">
            <a:avLst/>
          </a:prstGeom>
        </p:spPr>
        <p:txBody>
          <a:bodyPr vert="horz" wrap="square" lIns="0" tIns="0" rIns="0" bIns="0" rtlCol="0">
            <a:spAutoFit/>
          </a:bodyPr>
          <a:lstStyle/>
          <a:p>
            <a:pPr marL="12700">
              <a:lnSpc>
                <a:spcPts val="1045"/>
              </a:lnSpc>
            </a:pPr>
            <a:r>
              <a:rPr spc="-5" dirty="0"/>
              <a:t>01.04.2016/Rev</a:t>
            </a:r>
            <a:r>
              <a:rPr spc="-25" dirty="0"/>
              <a:t> </a:t>
            </a:r>
            <a:r>
              <a:rPr spc="-5" dirty="0"/>
              <a:t>01</a:t>
            </a:r>
          </a:p>
          <a:p>
            <a:pPr marL="12700">
              <a:lnSpc>
                <a:spcPct val="100000"/>
              </a:lnSpc>
            </a:pPr>
            <a:r>
              <a:rPr spc="-5" dirty="0">
                <a:latin typeface="Calibri"/>
                <a:cs typeface="Calibri"/>
              </a:rPr>
              <a:t>Eğitim Dairesi</a:t>
            </a:r>
            <a:r>
              <a:rPr spc="-40" dirty="0">
                <a:latin typeface="Calibri"/>
                <a:cs typeface="Calibri"/>
              </a:rPr>
              <a:t> </a:t>
            </a:r>
            <a:r>
              <a:rPr spc="-5" dirty="0">
                <a:latin typeface="Calibri"/>
                <a:cs typeface="Calibri"/>
              </a:rPr>
              <a:t>Başkanlığı</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8560" y="1294638"/>
            <a:ext cx="7622540" cy="2393315"/>
          </a:xfrm>
          <a:prstGeom prst="rect">
            <a:avLst/>
          </a:prstGeom>
        </p:spPr>
        <p:txBody>
          <a:bodyPr vert="horz" wrap="square" lIns="0" tIns="0" rIns="0" bIns="0" rtlCol="0">
            <a:spAutoFit/>
          </a:bodyPr>
          <a:lstStyle/>
          <a:p>
            <a:pPr marL="12700">
              <a:lnSpc>
                <a:spcPts val="2280"/>
              </a:lnSpc>
            </a:pPr>
            <a:r>
              <a:rPr sz="2000" b="1" dirty="0">
                <a:solidFill>
                  <a:srgbClr val="333E50"/>
                </a:solidFill>
                <a:latin typeface="Calibri"/>
                <a:cs typeface="Calibri"/>
              </a:rPr>
              <a:t>8.7.2 </a:t>
            </a:r>
            <a:r>
              <a:rPr sz="2000" spc="-5" dirty="0">
                <a:solidFill>
                  <a:srgbClr val="333E50"/>
                </a:solidFill>
                <a:latin typeface="Calibri"/>
                <a:cs typeface="Calibri"/>
              </a:rPr>
              <a:t>Kuruluş, </a:t>
            </a:r>
            <a:r>
              <a:rPr sz="2000" dirty="0">
                <a:solidFill>
                  <a:srgbClr val="333E50"/>
                </a:solidFill>
                <a:latin typeface="Calibri"/>
                <a:cs typeface="Calibri"/>
              </a:rPr>
              <a:t>aşağıdakileri </a:t>
            </a:r>
            <a:r>
              <a:rPr sz="2000" spc="-15" dirty="0">
                <a:solidFill>
                  <a:srgbClr val="333E50"/>
                </a:solidFill>
                <a:latin typeface="Calibri"/>
                <a:cs typeface="Calibri"/>
              </a:rPr>
              <a:t>kapsayan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bilgiyi</a:t>
            </a:r>
            <a:r>
              <a:rPr sz="2000" b="1" u="heavy" spc="-80" dirty="0">
                <a:solidFill>
                  <a:srgbClr val="333E50"/>
                </a:solidFill>
                <a:latin typeface="Calibri"/>
                <a:cs typeface="Calibri"/>
              </a:rPr>
              <a:t> </a:t>
            </a:r>
            <a:r>
              <a:rPr sz="2000" spc="-10" dirty="0">
                <a:solidFill>
                  <a:srgbClr val="333E50"/>
                </a:solidFill>
                <a:latin typeface="Calibri"/>
                <a:cs typeface="Calibri"/>
              </a:rPr>
              <a:t>muhafaza</a:t>
            </a:r>
            <a:endParaRPr sz="2000">
              <a:latin typeface="Calibri"/>
              <a:cs typeface="Calibri"/>
            </a:endParaRPr>
          </a:p>
          <a:p>
            <a:pPr marL="12700">
              <a:lnSpc>
                <a:spcPts val="2280"/>
              </a:lnSpc>
            </a:pPr>
            <a:r>
              <a:rPr sz="2000" spc="-5" dirty="0">
                <a:solidFill>
                  <a:srgbClr val="333E50"/>
                </a:solidFill>
                <a:latin typeface="Calibri"/>
                <a:cs typeface="Calibri"/>
              </a:rPr>
              <a:t>etmelidir:</a:t>
            </a:r>
            <a:endParaRPr sz="2000">
              <a:latin typeface="Calibri"/>
              <a:cs typeface="Calibri"/>
            </a:endParaRPr>
          </a:p>
          <a:p>
            <a:pPr>
              <a:lnSpc>
                <a:spcPct val="100000"/>
              </a:lnSpc>
              <a:spcBef>
                <a:spcPts val="14"/>
              </a:spcBef>
            </a:pPr>
            <a:endParaRPr sz="1900">
              <a:latin typeface="Times New Roman"/>
              <a:cs typeface="Times New Roman"/>
            </a:endParaRPr>
          </a:p>
          <a:p>
            <a:pPr marL="469900" indent="-457200">
              <a:lnSpc>
                <a:spcPct val="100000"/>
              </a:lnSpc>
              <a:buFont typeface="Calibri"/>
              <a:buAutoNum type="alphaLcParenR"/>
              <a:tabLst>
                <a:tab pos="470534" algn="l"/>
              </a:tabLst>
            </a:pPr>
            <a:r>
              <a:rPr sz="2000" dirty="0">
                <a:solidFill>
                  <a:srgbClr val="333E50"/>
                </a:solidFill>
                <a:latin typeface="Calibri"/>
                <a:cs typeface="Calibri"/>
              </a:rPr>
              <a:t>Uygunsuzluğu</a:t>
            </a:r>
            <a:r>
              <a:rPr sz="2000" spc="-120" dirty="0">
                <a:solidFill>
                  <a:srgbClr val="333E50"/>
                </a:solidFill>
                <a:latin typeface="Calibri"/>
                <a:cs typeface="Calibri"/>
              </a:rPr>
              <a:t> </a:t>
            </a:r>
            <a:r>
              <a:rPr sz="2000" spc="-10" dirty="0">
                <a:solidFill>
                  <a:srgbClr val="333E50"/>
                </a:solidFill>
                <a:latin typeface="Calibri"/>
                <a:cs typeface="Calibri"/>
              </a:rPr>
              <a:t>tanımlayan,</a:t>
            </a:r>
            <a:endParaRPr sz="2000">
              <a:latin typeface="Calibri"/>
              <a:cs typeface="Calibri"/>
            </a:endParaRPr>
          </a:p>
          <a:p>
            <a:pPr marL="469900" indent="-457200">
              <a:lnSpc>
                <a:spcPct val="100000"/>
              </a:lnSpc>
              <a:spcBef>
                <a:spcPts val="755"/>
              </a:spcBef>
              <a:buFont typeface="Calibri"/>
              <a:buAutoNum type="alphaLcParenR"/>
              <a:tabLst>
                <a:tab pos="470534" algn="l"/>
              </a:tabLst>
            </a:pPr>
            <a:r>
              <a:rPr sz="2000" spc="-20" dirty="0">
                <a:solidFill>
                  <a:srgbClr val="333E50"/>
                </a:solidFill>
                <a:latin typeface="Calibri"/>
                <a:cs typeface="Calibri"/>
              </a:rPr>
              <a:t>Yapılan </a:t>
            </a:r>
            <a:r>
              <a:rPr sz="2000" spc="-10" dirty="0">
                <a:solidFill>
                  <a:srgbClr val="333E50"/>
                </a:solidFill>
                <a:latin typeface="Calibri"/>
                <a:cs typeface="Calibri"/>
              </a:rPr>
              <a:t>faaliyetleri</a:t>
            </a:r>
            <a:r>
              <a:rPr sz="2000" spc="30" dirty="0">
                <a:solidFill>
                  <a:srgbClr val="333E50"/>
                </a:solidFill>
                <a:latin typeface="Calibri"/>
                <a:cs typeface="Calibri"/>
              </a:rPr>
              <a:t> </a:t>
            </a:r>
            <a:r>
              <a:rPr sz="2000" spc="-10" dirty="0">
                <a:solidFill>
                  <a:srgbClr val="333E50"/>
                </a:solidFill>
                <a:latin typeface="Calibri"/>
                <a:cs typeface="Calibri"/>
              </a:rPr>
              <a:t>tanımlayan,</a:t>
            </a:r>
            <a:endParaRPr sz="2000">
              <a:latin typeface="Calibri"/>
              <a:cs typeface="Calibri"/>
            </a:endParaRPr>
          </a:p>
          <a:p>
            <a:pPr marL="469900" indent="-457200">
              <a:lnSpc>
                <a:spcPct val="100000"/>
              </a:lnSpc>
              <a:spcBef>
                <a:spcPts val="755"/>
              </a:spcBef>
              <a:buAutoNum type="alphaLcParenR"/>
              <a:tabLst>
                <a:tab pos="470534" algn="l"/>
              </a:tabLst>
            </a:pPr>
            <a:r>
              <a:rPr sz="2000" dirty="0">
                <a:solidFill>
                  <a:srgbClr val="333E50"/>
                </a:solidFill>
                <a:latin typeface="Calibri"/>
                <a:cs typeface="Calibri"/>
              </a:rPr>
              <a:t>Herhangi </a:t>
            </a:r>
            <a:r>
              <a:rPr sz="2000" spc="-5" dirty="0">
                <a:solidFill>
                  <a:srgbClr val="333E50"/>
                </a:solidFill>
                <a:latin typeface="Calibri"/>
                <a:cs typeface="Calibri"/>
              </a:rPr>
              <a:t>bir </a:t>
            </a:r>
            <a:r>
              <a:rPr sz="2000" dirty="0">
                <a:solidFill>
                  <a:srgbClr val="333E50"/>
                </a:solidFill>
                <a:latin typeface="Calibri"/>
                <a:cs typeface="Calibri"/>
              </a:rPr>
              <a:t>şartlı </a:t>
            </a:r>
            <a:r>
              <a:rPr sz="2000" spc="-5" dirty="0">
                <a:solidFill>
                  <a:srgbClr val="333E50"/>
                </a:solidFill>
                <a:latin typeface="Calibri"/>
                <a:cs typeface="Calibri"/>
              </a:rPr>
              <a:t>kabulü</a:t>
            </a:r>
            <a:r>
              <a:rPr sz="2000" spc="-45" dirty="0">
                <a:solidFill>
                  <a:srgbClr val="333E50"/>
                </a:solidFill>
                <a:latin typeface="Calibri"/>
                <a:cs typeface="Calibri"/>
              </a:rPr>
              <a:t> </a:t>
            </a:r>
            <a:r>
              <a:rPr sz="2000" spc="-10" dirty="0">
                <a:solidFill>
                  <a:srgbClr val="333E50"/>
                </a:solidFill>
                <a:latin typeface="Calibri"/>
                <a:cs typeface="Calibri"/>
              </a:rPr>
              <a:t>tanımlayan,</a:t>
            </a:r>
            <a:endParaRPr sz="2000">
              <a:latin typeface="Calibri"/>
              <a:cs typeface="Calibri"/>
            </a:endParaRPr>
          </a:p>
          <a:p>
            <a:pPr marL="469900" indent="-457200">
              <a:lnSpc>
                <a:spcPct val="100000"/>
              </a:lnSpc>
              <a:spcBef>
                <a:spcPts val="765"/>
              </a:spcBef>
              <a:buAutoNum type="alphaLcParenR"/>
              <a:tabLst>
                <a:tab pos="470534" algn="l"/>
              </a:tabLst>
            </a:pPr>
            <a:r>
              <a:rPr sz="2000" spc="-5" dirty="0">
                <a:solidFill>
                  <a:srgbClr val="333E50"/>
                </a:solidFill>
                <a:latin typeface="Calibri"/>
                <a:cs typeface="Calibri"/>
              </a:rPr>
              <a:t>Uygunsuzlukla ilgili işleme </a:t>
            </a:r>
            <a:r>
              <a:rPr sz="2000" spc="-15" dirty="0">
                <a:solidFill>
                  <a:srgbClr val="333E50"/>
                </a:solidFill>
                <a:latin typeface="Calibri"/>
                <a:cs typeface="Calibri"/>
              </a:rPr>
              <a:t>karar veren </a:t>
            </a:r>
            <a:r>
              <a:rPr sz="2000" spc="-5" dirty="0">
                <a:solidFill>
                  <a:srgbClr val="333E50"/>
                </a:solidFill>
                <a:latin typeface="Calibri"/>
                <a:cs typeface="Calibri"/>
              </a:rPr>
              <a:t>yetkiliyi</a:t>
            </a:r>
            <a:r>
              <a:rPr sz="2000" spc="114" dirty="0">
                <a:solidFill>
                  <a:srgbClr val="333E50"/>
                </a:solidFill>
                <a:latin typeface="Calibri"/>
                <a:cs typeface="Calibri"/>
              </a:rPr>
              <a:t> </a:t>
            </a:r>
            <a:r>
              <a:rPr sz="2000" spc="-10" dirty="0">
                <a:solidFill>
                  <a:srgbClr val="333E50"/>
                </a:solidFill>
                <a:latin typeface="Calibri"/>
                <a:cs typeface="Calibri"/>
              </a:rPr>
              <a:t>tanımlayan.</a:t>
            </a:r>
            <a:endParaRPr sz="2000">
              <a:latin typeface="Calibri"/>
              <a:cs typeface="Calibri"/>
            </a:endParaRPr>
          </a:p>
        </p:txBody>
      </p:sp>
      <p:sp>
        <p:nvSpPr>
          <p:cNvPr id="3" name="object 3"/>
          <p:cNvSpPr/>
          <p:nvPr/>
        </p:nvSpPr>
        <p:spPr>
          <a:xfrm>
            <a:off x="6484620" y="4058411"/>
            <a:ext cx="2293620" cy="20772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49883" y="1341002"/>
            <a:ext cx="7352792" cy="487680"/>
          </a:xfrm>
          <a:prstGeom prst="rect">
            <a:avLst/>
          </a:prstGeom>
        </p:spPr>
        <p:txBody>
          <a:bodyPr vert="horz" wrap="square" lIns="0" tIns="0" rIns="0" bIns="0" rtlCol="0">
            <a:spAutoFit/>
          </a:bodyPr>
          <a:lstStyle/>
          <a:p>
            <a:pPr marL="771525">
              <a:lnSpc>
                <a:spcPct val="100000"/>
              </a:lnSpc>
            </a:pPr>
            <a:r>
              <a:rPr dirty="0"/>
              <a:t>9. </a:t>
            </a:r>
            <a:r>
              <a:rPr spc="-5" dirty="0"/>
              <a:t>PERFORMANS</a:t>
            </a:r>
            <a:r>
              <a:rPr spc="-60" dirty="0"/>
              <a:t> </a:t>
            </a:r>
            <a:r>
              <a:rPr spc="-5" dirty="0"/>
              <a:t>DEĞERLENDİRME</a:t>
            </a:r>
          </a:p>
        </p:txBody>
      </p:sp>
      <p:sp>
        <p:nvSpPr>
          <p:cNvPr id="3" name="object 3"/>
          <p:cNvSpPr/>
          <p:nvPr/>
        </p:nvSpPr>
        <p:spPr>
          <a:xfrm>
            <a:off x="1260347" y="1825751"/>
            <a:ext cx="6531864" cy="43510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38200" y="1295400"/>
            <a:ext cx="7478395" cy="420370"/>
          </a:xfrm>
          <a:prstGeom prst="rect">
            <a:avLst/>
          </a:prstGeom>
        </p:spPr>
        <p:txBody>
          <a:bodyPr vert="horz" wrap="square" lIns="0" tIns="0" rIns="0" bIns="0" rtlCol="0">
            <a:spAutoFit/>
          </a:bodyPr>
          <a:lstStyle/>
          <a:p>
            <a:pPr marL="12700">
              <a:lnSpc>
                <a:spcPts val="3304"/>
              </a:lnSpc>
            </a:pPr>
            <a:r>
              <a:rPr sz="2900" dirty="0"/>
              <a:t>9.1 İZLEME, </a:t>
            </a:r>
            <a:r>
              <a:rPr sz="2900" spc="-5" dirty="0"/>
              <a:t>ÖLÇME, </a:t>
            </a:r>
            <a:r>
              <a:rPr sz="2900" dirty="0"/>
              <a:t>ANALİZ VE</a:t>
            </a:r>
            <a:r>
              <a:rPr sz="2900" spc="-60" dirty="0"/>
              <a:t> </a:t>
            </a:r>
            <a:r>
              <a:rPr sz="2900" spc="-5" dirty="0"/>
              <a:t>DEĞERLENDİRME</a:t>
            </a:r>
            <a:endParaRPr sz="2900" dirty="0"/>
          </a:p>
        </p:txBody>
      </p:sp>
      <p:sp>
        <p:nvSpPr>
          <p:cNvPr id="3" name="object 3"/>
          <p:cNvSpPr txBox="1"/>
          <p:nvPr/>
        </p:nvSpPr>
        <p:spPr>
          <a:xfrm>
            <a:off x="381000" y="1828800"/>
            <a:ext cx="7377430" cy="3103880"/>
          </a:xfrm>
          <a:prstGeom prst="rect">
            <a:avLst/>
          </a:prstGeom>
        </p:spPr>
        <p:txBody>
          <a:bodyPr vert="horz" wrap="square" lIns="0" tIns="0" rIns="0" bIns="0" rtlCol="0">
            <a:spAutoFit/>
          </a:bodyPr>
          <a:lstStyle/>
          <a:p>
            <a:pPr marL="3213735">
              <a:lnSpc>
                <a:spcPts val="3304"/>
              </a:lnSpc>
            </a:pPr>
            <a:r>
              <a:rPr sz="2900" b="1" dirty="0">
                <a:solidFill>
                  <a:srgbClr val="333E50"/>
                </a:solidFill>
                <a:latin typeface="Calibri"/>
                <a:cs typeface="Calibri"/>
              </a:rPr>
              <a:t>9.1.1</a:t>
            </a:r>
            <a:r>
              <a:rPr sz="2900" b="1" spc="-80" dirty="0">
                <a:solidFill>
                  <a:srgbClr val="333E50"/>
                </a:solidFill>
                <a:latin typeface="Calibri"/>
                <a:cs typeface="Calibri"/>
              </a:rPr>
              <a:t> </a:t>
            </a:r>
            <a:r>
              <a:rPr sz="2900" b="1" spc="-5" dirty="0">
                <a:solidFill>
                  <a:srgbClr val="333E50"/>
                </a:solidFill>
                <a:latin typeface="Calibri"/>
                <a:cs typeface="Calibri"/>
              </a:rPr>
              <a:t>GENEL</a:t>
            </a:r>
            <a:endParaRPr sz="2900" dirty="0">
              <a:latin typeface="Calibri"/>
              <a:cs typeface="Calibri"/>
            </a:endParaRPr>
          </a:p>
          <a:p>
            <a:pPr marL="12700">
              <a:lnSpc>
                <a:spcPct val="100000"/>
              </a:lnSpc>
              <a:spcBef>
                <a:spcPts val="1570"/>
              </a:spcBef>
            </a:pPr>
            <a:r>
              <a:rPr sz="2000" spc="-5" dirty="0">
                <a:solidFill>
                  <a:srgbClr val="333E50"/>
                </a:solidFill>
                <a:latin typeface="Calibri"/>
                <a:cs typeface="Calibri"/>
              </a:rPr>
              <a:t>Kuruluş </a:t>
            </a:r>
            <a:r>
              <a:rPr sz="2000" dirty="0">
                <a:solidFill>
                  <a:srgbClr val="333E50"/>
                </a:solidFill>
                <a:latin typeface="Calibri"/>
                <a:cs typeface="Calibri"/>
              </a:rPr>
              <a:t>aşağıdakileri </a:t>
            </a:r>
            <a:r>
              <a:rPr sz="2000" spc="-15" dirty="0">
                <a:solidFill>
                  <a:srgbClr val="333E50"/>
                </a:solidFill>
                <a:latin typeface="Calibri"/>
                <a:cs typeface="Calibri"/>
              </a:rPr>
              <a:t>tayin</a:t>
            </a:r>
            <a:r>
              <a:rPr sz="2000" spc="-25" dirty="0">
                <a:solidFill>
                  <a:srgbClr val="333E50"/>
                </a:solidFill>
                <a:latin typeface="Calibri"/>
                <a:cs typeface="Calibri"/>
              </a:rPr>
              <a:t> </a:t>
            </a:r>
            <a:r>
              <a:rPr sz="2000" spc="-5" dirty="0">
                <a:solidFill>
                  <a:srgbClr val="333E50"/>
                </a:solidFill>
                <a:latin typeface="Calibri"/>
                <a:cs typeface="Calibri"/>
              </a:rPr>
              <a:t>etmelidir:</a:t>
            </a:r>
            <a:endParaRPr sz="2000" dirty="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Neyin izlenmesi </a:t>
            </a:r>
            <a:r>
              <a:rPr sz="2000" spc="-15" dirty="0">
                <a:solidFill>
                  <a:srgbClr val="333E50"/>
                </a:solidFill>
                <a:latin typeface="Calibri"/>
                <a:cs typeface="Calibri"/>
              </a:rPr>
              <a:t>ve </a:t>
            </a:r>
            <a:r>
              <a:rPr sz="2000" spc="-5" dirty="0">
                <a:solidFill>
                  <a:srgbClr val="333E50"/>
                </a:solidFill>
                <a:latin typeface="Calibri"/>
                <a:cs typeface="Calibri"/>
              </a:rPr>
              <a:t>ölçülmesi</a:t>
            </a:r>
            <a:r>
              <a:rPr sz="2000" spc="40" dirty="0">
                <a:solidFill>
                  <a:srgbClr val="333E50"/>
                </a:solidFill>
                <a:latin typeface="Calibri"/>
                <a:cs typeface="Calibri"/>
              </a:rPr>
              <a:t> </a:t>
            </a:r>
            <a:r>
              <a:rPr sz="2000" spc="-5" dirty="0">
                <a:solidFill>
                  <a:srgbClr val="333E50"/>
                </a:solidFill>
                <a:latin typeface="Calibri"/>
                <a:cs typeface="Calibri"/>
              </a:rPr>
              <a:t>gerektiğini,</a:t>
            </a:r>
            <a:endParaRPr sz="2000" dirty="0">
              <a:latin typeface="Calibri"/>
              <a:cs typeface="Calibri"/>
            </a:endParaRPr>
          </a:p>
          <a:p>
            <a:pPr marL="469900" marR="354330" indent="-457200">
              <a:lnSpc>
                <a:spcPts val="2160"/>
              </a:lnSpc>
              <a:spcBef>
                <a:spcPts val="1040"/>
              </a:spcBef>
              <a:buAutoNum type="alphaLcParenR"/>
              <a:tabLst>
                <a:tab pos="469900" algn="l"/>
              </a:tabLst>
            </a:pPr>
            <a:r>
              <a:rPr sz="2000" dirty="0">
                <a:solidFill>
                  <a:srgbClr val="333E50"/>
                </a:solidFill>
                <a:latin typeface="Calibri"/>
                <a:cs typeface="Calibri"/>
              </a:rPr>
              <a:t>Geçerli sonuçları </a:t>
            </a:r>
            <a:r>
              <a:rPr sz="2000" spc="-5" dirty="0">
                <a:solidFill>
                  <a:srgbClr val="333E50"/>
                </a:solidFill>
                <a:latin typeface="Calibri"/>
                <a:cs typeface="Calibri"/>
              </a:rPr>
              <a:t>güvence </a:t>
            </a:r>
            <a:r>
              <a:rPr sz="2000" dirty="0">
                <a:solidFill>
                  <a:srgbClr val="333E50"/>
                </a:solidFill>
                <a:latin typeface="Calibri"/>
                <a:cs typeface="Calibri"/>
              </a:rPr>
              <a:t>altına almak amacıyla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5" dirty="0">
                <a:solidFill>
                  <a:srgbClr val="333E50"/>
                </a:solidFill>
                <a:latin typeface="Calibri"/>
                <a:cs typeface="Calibri"/>
              </a:rPr>
              <a:t>izleme, ölçme, </a:t>
            </a:r>
            <a:r>
              <a:rPr sz="2000" dirty="0">
                <a:solidFill>
                  <a:srgbClr val="333E50"/>
                </a:solidFill>
                <a:latin typeface="Calibri"/>
                <a:cs typeface="Calibri"/>
              </a:rPr>
              <a:t>analiz </a:t>
            </a:r>
            <a:r>
              <a:rPr sz="2000" spc="-15" dirty="0">
                <a:solidFill>
                  <a:srgbClr val="333E50"/>
                </a:solidFill>
                <a:latin typeface="Calibri"/>
                <a:cs typeface="Calibri"/>
              </a:rPr>
              <a:t>ve </a:t>
            </a:r>
            <a:r>
              <a:rPr sz="2000" dirty="0">
                <a:solidFill>
                  <a:srgbClr val="333E50"/>
                </a:solidFill>
                <a:latin typeface="Calibri"/>
                <a:cs typeface="Calibri"/>
              </a:rPr>
              <a:t>değerlendirme için</a:t>
            </a:r>
            <a:r>
              <a:rPr sz="2000" spc="40" dirty="0">
                <a:solidFill>
                  <a:srgbClr val="333E50"/>
                </a:solidFill>
                <a:latin typeface="Calibri"/>
                <a:cs typeface="Calibri"/>
              </a:rPr>
              <a:t> </a:t>
            </a:r>
            <a:r>
              <a:rPr sz="2000" spc="-10" dirty="0">
                <a:solidFill>
                  <a:srgbClr val="333E50"/>
                </a:solidFill>
                <a:latin typeface="Calibri"/>
                <a:cs typeface="Calibri"/>
              </a:rPr>
              <a:t>yöntemlerini,</a:t>
            </a:r>
            <a:endParaRPr sz="2000" dirty="0">
              <a:latin typeface="Calibri"/>
              <a:cs typeface="Calibri"/>
            </a:endParaRPr>
          </a:p>
          <a:p>
            <a:pPr marL="469900" indent="-457200">
              <a:lnSpc>
                <a:spcPct val="100000"/>
              </a:lnSpc>
              <a:spcBef>
                <a:spcPts val="725"/>
              </a:spcBef>
              <a:buFont typeface="Calibri"/>
              <a:buAutoNum type="alphaLcParenR"/>
              <a:tabLst>
                <a:tab pos="469900" algn="l"/>
              </a:tabLst>
            </a:pPr>
            <a:r>
              <a:rPr sz="2000" dirty="0">
                <a:solidFill>
                  <a:srgbClr val="333E50"/>
                </a:solidFill>
                <a:latin typeface="Calibri"/>
                <a:cs typeface="Calibri"/>
              </a:rPr>
              <a:t>İzleme </a:t>
            </a:r>
            <a:r>
              <a:rPr sz="2000" spc="-15" dirty="0">
                <a:solidFill>
                  <a:srgbClr val="333E50"/>
                </a:solidFill>
                <a:latin typeface="Calibri"/>
                <a:cs typeface="Calibri"/>
              </a:rPr>
              <a:t>ve </a:t>
            </a:r>
            <a:r>
              <a:rPr sz="2000" spc="-5" dirty="0">
                <a:solidFill>
                  <a:srgbClr val="333E50"/>
                </a:solidFill>
                <a:latin typeface="Calibri"/>
                <a:cs typeface="Calibri"/>
              </a:rPr>
              <a:t>ölçmenin ne </a:t>
            </a:r>
            <a:r>
              <a:rPr sz="2000" spc="-10" dirty="0">
                <a:solidFill>
                  <a:srgbClr val="333E50"/>
                </a:solidFill>
                <a:latin typeface="Calibri"/>
                <a:cs typeface="Calibri"/>
              </a:rPr>
              <a:t>zaman </a:t>
            </a:r>
            <a:r>
              <a:rPr sz="2000" spc="-5" dirty="0">
                <a:solidFill>
                  <a:srgbClr val="333E50"/>
                </a:solidFill>
                <a:latin typeface="Calibri"/>
                <a:cs typeface="Calibri"/>
              </a:rPr>
              <a:t>gerçekleştirmesi</a:t>
            </a:r>
            <a:r>
              <a:rPr sz="2000" spc="70" dirty="0">
                <a:solidFill>
                  <a:srgbClr val="333E50"/>
                </a:solidFill>
                <a:latin typeface="Calibri"/>
                <a:cs typeface="Calibri"/>
              </a:rPr>
              <a:t> </a:t>
            </a:r>
            <a:r>
              <a:rPr sz="2000" spc="-5" dirty="0">
                <a:solidFill>
                  <a:srgbClr val="333E50"/>
                </a:solidFill>
                <a:latin typeface="Calibri"/>
                <a:cs typeface="Calibri"/>
              </a:rPr>
              <a:t>gerektiğini,</a:t>
            </a:r>
            <a:endParaRPr sz="2000" dirty="0">
              <a:latin typeface="Calibri"/>
              <a:cs typeface="Calibri"/>
            </a:endParaRPr>
          </a:p>
          <a:p>
            <a:pPr marL="469900" indent="-457200">
              <a:lnSpc>
                <a:spcPts val="2280"/>
              </a:lnSpc>
              <a:spcBef>
                <a:spcPts val="755"/>
              </a:spcBef>
              <a:buFont typeface="Calibri"/>
              <a:buAutoNum type="alphaLcParenR"/>
              <a:tabLst>
                <a:tab pos="469900" algn="l"/>
              </a:tabLst>
            </a:pPr>
            <a:r>
              <a:rPr sz="2000" dirty="0">
                <a:solidFill>
                  <a:srgbClr val="333E50"/>
                </a:solidFill>
                <a:latin typeface="Calibri"/>
                <a:cs typeface="Calibri"/>
              </a:rPr>
              <a:t>İzleme </a:t>
            </a:r>
            <a:r>
              <a:rPr sz="2000" spc="-15" dirty="0">
                <a:solidFill>
                  <a:srgbClr val="333E50"/>
                </a:solidFill>
                <a:latin typeface="Calibri"/>
                <a:cs typeface="Calibri"/>
              </a:rPr>
              <a:t>ve </a:t>
            </a:r>
            <a:r>
              <a:rPr sz="2000" dirty="0">
                <a:solidFill>
                  <a:srgbClr val="333E50"/>
                </a:solidFill>
                <a:latin typeface="Calibri"/>
                <a:cs typeface="Calibri"/>
              </a:rPr>
              <a:t>ölçme sonuçlarının ne </a:t>
            </a:r>
            <a:r>
              <a:rPr sz="2000" spc="-10" dirty="0">
                <a:solidFill>
                  <a:srgbClr val="333E50"/>
                </a:solidFill>
                <a:latin typeface="Calibri"/>
                <a:cs typeface="Calibri"/>
              </a:rPr>
              <a:t>zaman </a:t>
            </a:r>
            <a:r>
              <a:rPr sz="2000" dirty="0">
                <a:solidFill>
                  <a:srgbClr val="333E50"/>
                </a:solidFill>
                <a:latin typeface="Calibri"/>
                <a:cs typeface="Calibri"/>
              </a:rPr>
              <a:t>analizi </a:t>
            </a:r>
            <a:r>
              <a:rPr sz="2000" spc="-15" dirty="0">
                <a:solidFill>
                  <a:srgbClr val="333E50"/>
                </a:solidFill>
                <a:latin typeface="Calibri"/>
                <a:cs typeface="Calibri"/>
              </a:rPr>
              <a:t>ve</a:t>
            </a:r>
            <a:r>
              <a:rPr sz="2000" spc="40" dirty="0">
                <a:solidFill>
                  <a:srgbClr val="333E50"/>
                </a:solidFill>
                <a:latin typeface="Calibri"/>
                <a:cs typeface="Calibri"/>
              </a:rPr>
              <a:t> </a:t>
            </a:r>
            <a:r>
              <a:rPr sz="2000" spc="-5" dirty="0">
                <a:solidFill>
                  <a:srgbClr val="333E50"/>
                </a:solidFill>
                <a:latin typeface="Calibri"/>
                <a:cs typeface="Calibri"/>
              </a:rPr>
              <a:t>değerlendirilmesi</a:t>
            </a:r>
            <a:endParaRPr sz="2000" dirty="0">
              <a:latin typeface="Calibri"/>
              <a:cs typeface="Calibri"/>
            </a:endParaRPr>
          </a:p>
          <a:p>
            <a:pPr marL="469900">
              <a:lnSpc>
                <a:spcPts val="2280"/>
              </a:lnSpc>
            </a:pPr>
            <a:r>
              <a:rPr sz="2000" spc="-5" dirty="0">
                <a:solidFill>
                  <a:srgbClr val="333E50"/>
                </a:solidFill>
                <a:latin typeface="Calibri"/>
                <a:cs typeface="Calibri"/>
              </a:rPr>
              <a:t>gerektiğini.</a:t>
            </a:r>
            <a:endParaRPr sz="2000" dirty="0">
              <a:latin typeface="Calibri"/>
              <a:cs typeface="Calibri"/>
            </a:endParaRPr>
          </a:p>
        </p:txBody>
      </p:sp>
      <p:sp>
        <p:nvSpPr>
          <p:cNvPr id="4" name="object 4"/>
          <p:cNvSpPr/>
          <p:nvPr/>
        </p:nvSpPr>
        <p:spPr>
          <a:xfrm>
            <a:off x="5637276" y="4018788"/>
            <a:ext cx="3296412" cy="23820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655953"/>
            <a:ext cx="4487545" cy="570230"/>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KYSnin performansını </a:t>
            </a:r>
            <a:r>
              <a:rPr sz="2000" spc="-15" dirty="0">
                <a:solidFill>
                  <a:srgbClr val="333E50"/>
                </a:solidFill>
                <a:latin typeface="Calibri"/>
                <a:cs typeface="Calibri"/>
              </a:rPr>
              <a:t>ve </a:t>
            </a:r>
            <a:r>
              <a:rPr sz="2000" spc="-5" dirty="0">
                <a:solidFill>
                  <a:srgbClr val="333E50"/>
                </a:solidFill>
                <a:latin typeface="Calibri"/>
                <a:cs typeface="Calibri"/>
              </a:rPr>
              <a:t>etkinliğini  </a:t>
            </a:r>
            <a:r>
              <a:rPr sz="2000" spc="-15" dirty="0">
                <a:solidFill>
                  <a:srgbClr val="333E50"/>
                </a:solidFill>
                <a:latin typeface="Calibri"/>
                <a:cs typeface="Calibri"/>
              </a:rPr>
              <a:t>değerlendirmelidir.</a:t>
            </a:r>
            <a:endParaRPr sz="2000">
              <a:latin typeface="Calibri"/>
              <a:cs typeface="Calibri"/>
            </a:endParaRPr>
          </a:p>
        </p:txBody>
      </p:sp>
      <p:sp>
        <p:nvSpPr>
          <p:cNvPr id="3" name="object 3"/>
          <p:cNvSpPr txBox="1"/>
          <p:nvPr/>
        </p:nvSpPr>
        <p:spPr>
          <a:xfrm>
            <a:off x="707542" y="2733802"/>
            <a:ext cx="4069079" cy="844550"/>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sonuçların </a:t>
            </a:r>
            <a:r>
              <a:rPr sz="2000" spc="-5" dirty="0">
                <a:solidFill>
                  <a:srgbClr val="333E50"/>
                </a:solidFill>
                <a:latin typeface="Calibri"/>
                <a:cs typeface="Calibri"/>
              </a:rPr>
              <a:t>kanıtı </a:t>
            </a:r>
            <a:r>
              <a:rPr sz="2000" spc="-10" dirty="0">
                <a:solidFill>
                  <a:srgbClr val="333E50"/>
                </a:solidFill>
                <a:latin typeface="Calibri"/>
                <a:cs typeface="Calibri"/>
              </a:rPr>
              <a:t>olarak, </a:t>
            </a:r>
            <a:r>
              <a:rPr sz="2000" spc="-5" dirty="0">
                <a:solidFill>
                  <a:srgbClr val="333E50"/>
                </a:solidFill>
                <a:latin typeface="Calibri"/>
                <a:cs typeface="Calibri"/>
              </a:rPr>
              <a:t>uygun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bilgiyi </a:t>
            </a:r>
            <a:r>
              <a:rPr sz="2000" spc="-10" dirty="0">
                <a:solidFill>
                  <a:srgbClr val="333E50"/>
                </a:solidFill>
                <a:latin typeface="Calibri"/>
                <a:cs typeface="Calibri"/>
              </a:rPr>
              <a:t>muhafaza  </a:t>
            </a:r>
            <a:r>
              <a:rPr sz="2000" spc="-2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5303520" y="2612135"/>
            <a:ext cx="3441191" cy="33345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29486" y="1269873"/>
            <a:ext cx="7352792" cy="487680"/>
          </a:xfrm>
          <a:prstGeom prst="rect">
            <a:avLst/>
          </a:prstGeom>
        </p:spPr>
        <p:txBody>
          <a:bodyPr vert="horz" wrap="square" lIns="0" tIns="0" rIns="0" bIns="0" rtlCol="0">
            <a:spAutoFit/>
          </a:bodyPr>
          <a:lstStyle/>
          <a:p>
            <a:pPr marL="1125220">
              <a:lnSpc>
                <a:spcPct val="100000"/>
              </a:lnSpc>
            </a:pPr>
            <a:r>
              <a:rPr spc="-5" dirty="0"/>
              <a:t>9.1.2 MÜŞTERİ</a:t>
            </a:r>
            <a:r>
              <a:rPr spc="-65" dirty="0"/>
              <a:t> </a:t>
            </a:r>
            <a:r>
              <a:rPr dirty="0"/>
              <a:t>MEMNUNİYETİ</a:t>
            </a:r>
          </a:p>
        </p:txBody>
      </p:sp>
      <p:sp>
        <p:nvSpPr>
          <p:cNvPr id="3" name="object 3"/>
          <p:cNvSpPr txBox="1"/>
          <p:nvPr/>
        </p:nvSpPr>
        <p:spPr>
          <a:xfrm>
            <a:off x="453644" y="1799844"/>
            <a:ext cx="7713980" cy="164782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müşterinin </a:t>
            </a:r>
            <a:r>
              <a:rPr sz="2000" spc="-15" dirty="0">
                <a:solidFill>
                  <a:srgbClr val="333E50"/>
                </a:solidFill>
                <a:latin typeface="Calibri"/>
                <a:cs typeface="Calibri"/>
              </a:rPr>
              <a:t>kendi </a:t>
            </a:r>
            <a:r>
              <a:rPr sz="2000" spc="-10" dirty="0">
                <a:solidFill>
                  <a:srgbClr val="333E50"/>
                </a:solidFill>
                <a:latin typeface="Calibri"/>
                <a:cs typeface="Calibri"/>
              </a:rPr>
              <a:t>ihtiyaç </a:t>
            </a:r>
            <a:r>
              <a:rPr sz="2000" spc="-15" dirty="0">
                <a:solidFill>
                  <a:srgbClr val="333E50"/>
                </a:solidFill>
                <a:latin typeface="Calibri"/>
                <a:cs typeface="Calibri"/>
              </a:rPr>
              <a:t>ve </a:t>
            </a:r>
            <a:r>
              <a:rPr sz="2000" spc="-5" dirty="0">
                <a:solidFill>
                  <a:srgbClr val="333E50"/>
                </a:solidFill>
                <a:latin typeface="Calibri"/>
                <a:cs typeface="Calibri"/>
              </a:rPr>
              <a:t>beklentilerinin ne ölçüde karşılandığını  </a:t>
            </a:r>
            <a:r>
              <a:rPr sz="2000" dirty="0">
                <a:solidFill>
                  <a:srgbClr val="333E50"/>
                </a:solidFill>
                <a:latin typeface="Calibri"/>
                <a:cs typeface="Calibri"/>
              </a:rPr>
              <a:t>algılamasını</a:t>
            </a:r>
            <a:r>
              <a:rPr sz="2000" spc="-65" dirty="0">
                <a:solidFill>
                  <a:srgbClr val="333E50"/>
                </a:solidFill>
                <a:latin typeface="Calibri"/>
                <a:cs typeface="Calibri"/>
              </a:rPr>
              <a:t> </a:t>
            </a:r>
            <a:r>
              <a:rPr sz="2000" spc="-20" dirty="0">
                <a:solidFill>
                  <a:srgbClr val="333E50"/>
                </a:solidFill>
                <a:latin typeface="Calibri"/>
                <a:cs typeface="Calibri"/>
              </a:rPr>
              <a:t>izlemelidir.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26"/>
              </a:spcBef>
            </a:pPr>
            <a:endParaRPr sz="1600">
              <a:latin typeface="Times New Roman"/>
              <a:cs typeface="Times New Roman"/>
            </a:endParaRPr>
          </a:p>
          <a:p>
            <a:pPr marL="12700" marR="53594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bu bilginin </a:t>
            </a:r>
            <a:r>
              <a:rPr sz="2000" spc="-5" dirty="0">
                <a:solidFill>
                  <a:srgbClr val="333E50"/>
                </a:solidFill>
                <a:latin typeface="Calibri"/>
                <a:cs typeface="Calibri"/>
              </a:rPr>
              <a:t>elde edilmesi, izlenmesi </a:t>
            </a:r>
            <a:r>
              <a:rPr sz="2000" spc="-15" dirty="0">
                <a:solidFill>
                  <a:srgbClr val="333E50"/>
                </a:solidFill>
                <a:latin typeface="Calibri"/>
                <a:cs typeface="Calibri"/>
              </a:rPr>
              <a:t>ve gözden </a:t>
            </a:r>
            <a:r>
              <a:rPr sz="2000" spc="-5" dirty="0">
                <a:solidFill>
                  <a:srgbClr val="333E50"/>
                </a:solidFill>
                <a:latin typeface="Calibri"/>
                <a:cs typeface="Calibri"/>
              </a:rPr>
              <a:t>geçirilmesi </a:t>
            </a:r>
            <a:r>
              <a:rPr sz="2000" dirty="0">
                <a:solidFill>
                  <a:srgbClr val="333E50"/>
                </a:solidFill>
                <a:latin typeface="Calibri"/>
                <a:cs typeface="Calibri"/>
              </a:rPr>
              <a:t>için  </a:t>
            </a:r>
            <a:r>
              <a:rPr sz="2000" spc="-10" dirty="0">
                <a:solidFill>
                  <a:srgbClr val="333E50"/>
                </a:solidFill>
                <a:latin typeface="Calibri"/>
                <a:cs typeface="Calibri"/>
              </a:rPr>
              <a:t>yöntemler </a:t>
            </a:r>
            <a:r>
              <a:rPr sz="2000" spc="-15" dirty="0">
                <a:solidFill>
                  <a:srgbClr val="333E50"/>
                </a:solidFill>
                <a:latin typeface="Calibri"/>
                <a:cs typeface="Calibri"/>
              </a:rPr>
              <a:t>tayin</a:t>
            </a:r>
            <a:r>
              <a:rPr sz="2000" spc="-5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4049267" y="3977640"/>
            <a:ext cx="4466844" cy="20223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42559" y="4652771"/>
            <a:ext cx="3779520" cy="13898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45668" y="1263015"/>
            <a:ext cx="6166485" cy="3685540"/>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Not – </a:t>
            </a:r>
            <a:r>
              <a:rPr sz="2000" spc="-10" dirty="0">
                <a:solidFill>
                  <a:srgbClr val="333E50"/>
                </a:solidFill>
                <a:latin typeface="Calibri"/>
                <a:cs typeface="Calibri"/>
              </a:rPr>
              <a:t>Müşteri </a:t>
            </a:r>
            <a:r>
              <a:rPr sz="2000" dirty="0">
                <a:solidFill>
                  <a:srgbClr val="333E50"/>
                </a:solidFill>
                <a:latin typeface="Calibri"/>
                <a:cs typeface="Calibri"/>
              </a:rPr>
              <a:t>algılamasının </a:t>
            </a:r>
            <a:r>
              <a:rPr sz="2000" spc="-5" dirty="0">
                <a:solidFill>
                  <a:srgbClr val="333E50"/>
                </a:solidFill>
                <a:latin typeface="Calibri"/>
                <a:cs typeface="Calibri"/>
              </a:rPr>
              <a:t>izlenmesine</a:t>
            </a:r>
            <a:r>
              <a:rPr sz="2000" spc="50" dirty="0">
                <a:solidFill>
                  <a:srgbClr val="333E50"/>
                </a:solidFill>
                <a:latin typeface="Calibri"/>
                <a:cs typeface="Calibri"/>
              </a:rPr>
              <a:t> </a:t>
            </a:r>
            <a:r>
              <a:rPr sz="2000" spc="-5" dirty="0">
                <a:solidFill>
                  <a:srgbClr val="333E50"/>
                </a:solidFill>
                <a:latin typeface="Calibri"/>
                <a:cs typeface="Calibri"/>
              </a:rPr>
              <a:t>örnekler;</a:t>
            </a:r>
            <a:endParaRPr sz="2000">
              <a:latin typeface="Calibri"/>
              <a:cs typeface="Calibri"/>
            </a:endParaRPr>
          </a:p>
          <a:p>
            <a:pPr>
              <a:lnSpc>
                <a:spcPct val="100000"/>
              </a:lnSpc>
              <a:spcBef>
                <a:spcPts val="17"/>
              </a:spcBef>
            </a:pPr>
            <a:endParaRPr sz="2500">
              <a:latin typeface="Times New Roman"/>
              <a:cs typeface="Times New Roman"/>
            </a:endParaRPr>
          </a:p>
          <a:p>
            <a:pPr marL="355600" indent="-342900">
              <a:lnSpc>
                <a:spcPct val="100000"/>
              </a:lnSpc>
              <a:buFont typeface="Calibri"/>
              <a:buChar char="-"/>
              <a:tabLst>
                <a:tab pos="355600" algn="l"/>
              </a:tabLst>
            </a:pPr>
            <a:r>
              <a:rPr sz="2000" spc="-10" dirty="0">
                <a:solidFill>
                  <a:srgbClr val="333E50"/>
                </a:solidFill>
                <a:latin typeface="Calibri"/>
                <a:cs typeface="Calibri"/>
              </a:rPr>
              <a:t>Müşteri</a:t>
            </a:r>
            <a:r>
              <a:rPr sz="2000" spc="-35" dirty="0">
                <a:solidFill>
                  <a:srgbClr val="333E50"/>
                </a:solidFill>
                <a:latin typeface="Calibri"/>
                <a:cs typeface="Calibri"/>
              </a:rPr>
              <a:t> </a:t>
            </a:r>
            <a:r>
              <a:rPr sz="2000" spc="-10" dirty="0">
                <a:solidFill>
                  <a:srgbClr val="333E50"/>
                </a:solidFill>
                <a:latin typeface="Calibri"/>
                <a:cs typeface="Calibri"/>
              </a:rPr>
              <a:t>anketleri,</a:t>
            </a:r>
            <a:endParaRPr sz="2000">
              <a:latin typeface="Calibri"/>
              <a:cs typeface="Calibri"/>
            </a:endParaRPr>
          </a:p>
          <a:p>
            <a:pPr marL="355600" marR="5080" indent="-342900">
              <a:lnSpc>
                <a:spcPts val="2160"/>
              </a:lnSpc>
              <a:spcBef>
                <a:spcPts val="1040"/>
              </a:spcBef>
              <a:buChar char="-"/>
              <a:tabLst>
                <a:tab pos="355600" algn="l"/>
              </a:tabLst>
            </a:pPr>
            <a:r>
              <a:rPr sz="2000" spc="-35" dirty="0">
                <a:solidFill>
                  <a:srgbClr val="333E50"/>
                </a:solidFill>
                <a:latin typeface="Calibri"/>
                <a:cs typeface="Calibri"/>
              </a:rPr>
              <a:t>Teslim </a:t>
            </a:r>
            <a:r>
              <a:rPr sz="2000" dirty="0">
                <a:solidFill>
                  <a:srgbClr val="333E50"/>
                </a:solidFill>
                <a:latin typeface="Calibri"/>
                <a:cs typeface="Calibri"/>
              </a:rPr>
              <a:t>edilen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 </a:t>
            </a:r>
            <a:r>
              <a:rPr sz="2000" spc="-10" dirty="0">
                <a:solidFill>
                  <a:srgbClr val="333E50"/>
                </a:solidFill>
                <a:latin typeface="Calibri"/>
                <a:cs typeface="Calibri"/>
              </a:rPr>
              <a:t>kalitesi </a:t>
            </a:r>
            <a:r>
              <a:rPr sz="2000" spc="-5" dirty="0">
                <a:solidFill>
                  <a:srgbClr val="333E50"/>
                </a:solidFill>
                <a:latin typeface="Calibri"/>
                <a:cs typeface="Calibri"/>
              </a:rPr>
              <a:t>ile ilgili </a:t>
            </a:r>
            <a:r>
              <a:rPr sz="2000" spc="-10" dirty="0">
                <a:solidFill>
                  <a:srgbClr val="333E50"/>
                </a:solidFill>
                <a:latin typeface="Calibri"/>
                <a:cs typeface="Calibri"/>
              </a:rPr>
              <a:t>müşteri </a:t>
            </a:r>
            <a:r>
              <a:rPr sz="2000" spc="-5" dirty="0">
                <a:solidFill>
                  <a:srgbClr val="333E50"/>
                </a:solidFill>
                <a:latin typeface="Calibri"/>
                <a:cs typeface="Calibri"/>
              </a:rPr>
              <a:t>geri  bildirimleri,</a:t>
            </a:r>
            <a:endParaRPr sz="2000">
              <a:latin typeface="Calibri"/>
              <a:cs typeface="Calibri"/>
            </a:endParaRPr>
          </a:p>
          <a:p>
            <a:pPr marL="355600" indent="-342900">
              <a:lnSpc>
                <a:spcPct val="100000"/>
              </a:lnSpc>
              <a:spcBef>
                <a:spcPts val="720"/>
              </a:spcBef>
              <a:buFont typeface="Calibri"/>
              <a:buChar char="-"/>
              <a:tabLst>
                <a:tab pos="355600" algn="l"/>
              </a:tabLst>
            </a:pPr>
            <a:r>
              <a:rPr sz="2000" spc="-10" dirty="0">
                <a:solidFill>
                  <a:srgbClr val="333E50"/>
                </a:solidFill>
                <a:latin typeface="Calibri"/>
                <a:cs typeface="Calibri"/>
              </a:rPr>
              <a:t>Müşteri </a:t>
            </a:r>
            <a:r>
              <a:rPr sz="2000" spc="-5" dirty="0">
                <a:solidFill>
                  <a:srgbClr val="333E50"/>
                </a:solidFill>
                <a:latin typeface="Calibri"/>
                <a:cs typeface="Calibri"/>
              </a:rPr>
              <a:t>ile </a:t>
            </a:r>
            <a:r>
              <a:rPr sz="2000" spc="-20" dirty="0">
                <a:solidFill>
                  <a:srgbClr val="333E50"/>
                </a:solidFill>
                <a:latin typeface="Calibri"/>
                <a:cs typeface="Calibri"/>
              </a:rPr>
              <a:t>toplantılar,</a:t>
            </a:r>
            <a:endParaRPr sz="2000">
              <a:latin typeface="Calibri"/>
              <a:cs typeface="Calibri"/>
            </a:endParaRPr>
          </a:p>
          <a:p>
            <a:pPr marL="355600" indent="-342900">
              <a:lnSpc>
                <a:spcPct val="100000"/>
              </a:lnSpc>
              <a:spcBef>
                <a:spcPts val="755"/>
              </a:spcBef>
              <a:buChar char="-"/>
              <a:tabLst>
                <a:tab pos="355600" algn="l"/>
              </a:tabLst>
            </a:pPr>
            <a:r>
              <a:rPr sz="2000" spc="-20" dirty="0">
                <a:solidFill>
                  <a:srgbClr val="333E50"/>
                </a:solidFill>
                <a:latin typeface="Calibri"/>
                <a:cs typeface="Calibri"/>
              </a:rPr>
              <a:t>Pazar </a:t>
            </a:r>
            <a:r>
              <a:rPr sz="2000" spc="-10" dirty="0">
                <a:solidFill>
                  <a:srgbClr val="333E50"/>
                </a:solidFill>
                <a:latin typeface="Calibri"/>
                <a:cs typeface="Calibri"/>
              </a:rPr>
              <a:t>payı</a:t>
            </a:r>
            <a:r>
              <a:rPr sz="2000" dirty="0">
                <a:solidFill>
                  <a:srgbClr val="333E50"/>
                </a:solidFill>
                <a:latin typeface="Calibri"/>
                <a:cs typeface="Calibri"/>
              </a:rPr>
              <a:t> </a:t>
            </a:r>
            <a:r>
              <a:rPr sz="2000" spc="-5" dirty="0">
                <a:solidFill>
                  <a:srgbClr val="333E50"/>
                </a:solidFill>
                <a:latin typeface="Calibri"/>
                <a:cs typeface="Calibri"/>
              </a:rPr>
              <a:t>analizleri,</a:t>
            </a:r>
            <a:endParaRPr sz="2000">
              <a:latin typeface="Calibri"/>
              <a:cs typeface="Calibri"/>
            </a:endParaRPr>
          </a:p>
          <a:p>
            <a:pPr marL="355600" indent="-342900">
              <a:lnSpc>
                <a:spcPct val="100000"/>
              </a:lnSpc>
              <a:spcBef>
                <a:spcPts val="770"/>
              </a:spcBef>
              <a:buChar char="-"/>
              <a:tabLst>
                <a:tab pos="355600" algn="l"/>
              </a:tabLst>
            </a:pPr>
            <a:r>
              <a:rPr sz="2000" spc="-25" dirty="0">
                <a:solidFill>
                  <a:srgbClr val="333E50"/>
                </a:solidFill>
                <a:latin typeface="Calibri"/>
                <a:cs typeface="Calibri"/>
              </a:rPr>
              <a:t>Övgüler,</a:t>
            </a:r>
            <a:endParaRPr sz="2000">
              <a:latin typeface="Calibri"/>
              <a:cs typeface="Calibri"/>
            </a:endParaRPr>
          </a:p>
          <a:p>
            <a:pPr marL="355600" indent="-342900">
              <a:lnSpc>
                <a:spcPct val="100000"/>
              </a:lnSpc>
              <a:spcBef>
                <a:spcPts val="755"/>
              </a:spcBef>
              <a:buChar char="-"/>
              <a:tabLst>
                <a:tab pos="355600" algn="l"/>
              </a:tabLst>
            </a:pPr>
            <a:r>
              <a:rPr sz="2000" spc="-10" dirty="0">
                <a:solidFill>
                  <a:srgbClr val="333E50"/>
                </a:solidFill>
                <a:latin typeface="Calibri"/>
                <a:cs typeface="Calibri"/>
              </a:rPr>
              <a:t>Garanti </a:t>
            </a:r>
            <a:r>
              <a:rPr sz="2000" spc="-5" dirty="0">
                <a:solidFill>
                  <a:srgbClr val="333E50"/>
                </a:solidFill>
                <a:latin typeface="Calibri"/>
                <a:cs typeface="Calibri"/>
              </a:rPr>
              <a:t>kapsamında gelen talepler</a:t>
            </a:r>
            <a:r>
              <a:rPr sz="2000" spc="5"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355600" indent="-342900">
              <a:lnSpc>
                <a:spcPct val="100000"/>
              </a:lnSpc>
              <a:spcBef>
                <a:spcPts val="755"/>
              </a:spcBef>
              <a:buFont typeface="Calibri"/>
              <a:buChar char="-"/>
              <a:tabLst>
                <a:tab pos="355600" algn="l"/>
              </a:tabLst>
            </a:pPr>
            <a:r>
              <a:rPr sz="2000" spc="-5" dirty="0">
                <a:solidFill>
                  <a:srgbClr val="333E50"/>
                </a:solidFill>
                <a:latin typeface="Calibri"/>
                <a:cs typeface="Calibri"/>
              </a:rPr>
              <a:t>Satıcılardan gelen raporları</a:t>
            </a:r>
            <a:r>
              <a:rPr sz="2000" spc="5" dirty="0">
                <a:solidFill>
                  <a:srgbClr val="333E50"/>
                </a:solidFill>
                <a:latin typeface="Calibri"/>
                <a:cs typeface="Calibri"/>
              </a:rPr>
              <a:t> </a:t>
            </a:r>
            <a:r>
              <a:rPr sz="2000" spc="-25" dirty="0">
                <a:solidFill>
                  <a:srgbClr val="333E50"/>
                </a:solidFill>
                <a:latin typeface="Calibri"/>
                <a:cs typeface="Calibri"/>
              </a:rPr>
              <a:t>içerebilir.</a:t>
            </a:r>
            <a:endParaRPr sz="2000">
              <a:latin typeface="Calibri"/>
              <a:cs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idx="4294967295"/>
          </p:nvPr>
        </p:nvSpPr>
        <p:spPr>
          <a:xfrm>
            <a:off x="1524000" y="1300671"/>
            <a:ext cx="5883909" cy="487680"/>
          </a:xfrm>
          <a:prstGeom prst="rect">
            <a:avLst/>
          </a:prstGeom>
        </p:spPr>
        <p:txBody>
          <a:bodyPr vert="horz" wrap="square" lIns="0" tIns="0" rIns="0" bIns="0" rtlCol="0">
            <a:spAutoFit/>
          </a:bodyPr>
          <a:lstStyle/>
          <a:p>
            <a:pPr marL="90805">
              <a:lnSpc>
                <a:spcPct val="100000"/>
              </a:lnSpc>
            </a:pPr>
            <a:r>
              <a:rPr spc="-5" dirty="0">
                <a:latin typeface="Calibri"/>
                <a:cs typeface="Calibri"/>
              </a:rPr>
              <a:t>9.1.3 </a:t>
            </a:r>
            <a:r>
              <a:rPr dirty="0">
                <a:latin typeface="Calibri"/>
                <a:cs typeface="Calibri"/>
              </a:rPr>
              <a:t>ANALİZ VE</a:t>
            </a:r>
            <a:r>
              <a:rPr spc="-75" dirty="0">
                <a:latin typeface="Calibri"/>
                <a:cs typeface="Calibri"/>
              </a:rPr>
              <a:t> </a:t>
            </a:r>
            <a:r>
              <a:rPr spc="-5" dirty="0">
                <a:latin typeface="Calibri"/>
                <a:cs typeface="Calibri"/>
              </a:rPr>
              <a:t>DEĞERLENDİRME</a:t>
            </a:r>
          </a:p>
        </p:txBody>
      </p:sp>
      <p:sp>
        <p:nvSpPr>
          <p:cNvPr id="3" name="object 3"/>
          <p:cNvSpPr txBox="1"/>
          <p:nvPr/>
        </p:nvSpPr>
        <p:spPr>
          <a:xfrm>
            <a:off x="707542" y="1859534"/>
            <a:ext cx="5017135" cy="54927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izleme </a:t>
            </a:r>
            <a:r>
              <a:rPr sz="2000" spc="-15" dirty="0">
                <a:solidFill>
                  <a:srgbClr val="333E50"/>
                </a:solidFill>
                <a:latin typeface="Calibri"/>
                <a:cs typeface="Calibri"/>
              </a:rPr>
              <a:t>ve </a:t>
            </a:r>
            <a:r>
              <a:rPr sz="2000" spc="-5" dirty="0">
                <a:solidFill>
                  <a:srgbClr val="333E50"/>
                </a:solidFill>
                <a:latin typeface="Calibri"/>
                <a:cs typeface="Calibri"/>
              </a:rPr>
              <a:t>ölçmeden gelen uygun </a:t>
            </a:r>
            <a:r>
              <a:rPr sz="2000" spc="-10" dirty="0">
                <a:solidFill>
                  <a:srgbClr val="333E50"/>
                </a:solidFill>
                <a:latin typeface="Calibri"/>
                <a:cs typeface="Calibri"/>
              </a:rPr>
              <a:t>veri </a:t>
            </a:r>
            <a:r>
              <a:rPr sz="2000" spc="-30" dirty="0">
                <a:solidFill>
                  <a:srgbClr val="333E50"/>
                </a:solidFill>
                <a:latin typeface="Calibri"/>
                <a:cs typeface="Calibri"/>
              </a:rPr>
              <a:t>ve  </a:t>
            </a:r>
            <a:r>
              <a:rPr sz="2000" spc="-5" dirty="0">
                <a:solidFill>
                  <a:srgbClr val="333E50"/>
                </a:solidFill>
                <a:latin typeface="Calibri"/>
                <a:cs typeface="Calibri"/>
              </a:rPr>
              <a:t>bilgiyi </a:t>
            </a:r>
            <a:r>
              <a:rPr sz="2000" dirty="0">
                <a:solidFill>
                  <a:srgbClr val="333E50"/>
                </a:solidFill>
                <a:latin typeface="Calibri"/>
                <a:cs typeface="Calibri"/>
              </a:rPr>
              <a:t>analiz </a:t>
            </a:r>
            <a:r>
              <a:rPr sz="2000" spc="-5" dirty="0">
                <a:solidFill>
                  <a:srgbClr val="333E50"/>
                </a:solidFill>
                <a:latin typeface="Calibri"/>
                <a:cs typeface="Calibri"/>
              </a:rPr>
              <a:t>etmeli </a:t>
            </a:r>
            <a:r>
              <a:rPr sz="2000" spc="-15" dirty="0">
                <a:solidFill>
                  <a:srgbClr val="333E50"/>
                </a:solidFill>
                <a:latin typeface="Calibri"/>
                <a:cs typeface="Calibri"/>
              </a:rPr>
              <a:t>ve</a:t>
            </a:r>
            <a:r>
              <a:rPr sz="2000" spc="50" dirty="0">
                <a:solidFill>
                  <a:srgbClr val="333E50"/>
                </a:solidFill>
                <a:latin typeface="Calibri"/>
                <a:cs typeface="Calibri"/>
              </a:rPr>
              <a:t> </a:t>
            </a:r>
            <a:r>
              <a:rPr sz="2000" spc="-15" dirty="0">
                <a:solidFill>
                  <a:srgbClr val="333E50"/>
                </a:solidFill>
                <a:latin typeface="Calibri"/>
                <a:cs typeface="Calibri"/>
              </a:rPr>
              <a:t>değerlendirmelidir.</a:t>
            </a:r>
            <a:endParaRPr sz="2000">
              <a:latin typeface="Calibri"/>
              <a:cs typeface="Calibri"/>
            </a:endParaRPr>
          </a:p>
        </p:txBody>
      </p:sp>
      <p:sp>
        <p:nvSpPr>
          <p:cNvPr id="4" name="object 4"/>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
        <p:nvSpPr>
          <p:cNvPr id="5" name="object 5"/>
          <p:cNvSpPr/>
          <p:nvPr/>
        </p:nvSpPr>
        <p:spPr>
          <a:xfrm>
            <a:off x="4136135" y="2551176"/>
            <a:ext cx="4494275" cy="27203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1186180"/>
            <a:ext cx="6148070" cy="871219"/>
          </a:xfrm>
          <a:prstGeom prst="rect">
            <a:avLst/>
          </a:prstGeom>
        </p:spPr>
        <p:txBody>
          <a:bodyPr vert="horz" wrap="square" lIns="0" tIns="0" rIns="0" bIns="0" rtlCol="0">
            <a:spAutoFit/>
          </a:bodyPr>
          <a:lstStyle/>
          <a:p>
            <a:pPr algn="ctr">
              <a:lnSpc>
                <a:spcPts val="3304"/>
              </a:lnSpc>
            </a:pPr>
            <a:r>
              <a:rPr sz="2900" b="1" dirty="0">
                <a:solidFill>
                  <a:srgbClr val="333E50"/>
                </a:solidFill>
                <a:latin typeface="Calibri"/>
                <a:cs typeface="Calibri"/>
              </a:rPr>
              <a:t>KALİTE </a:t>
            </a:r>
            <a:r>
              <a:rPr sz="2900" b="1" spc="-15" dirty="0">
                <a:solidFill>
                  <a:srgbClr val="333E50"/>
                </a:solidFill>
                <a:latin typeface="Calibri"/>
                <a:cs typeface="Calibri"/>
              </a:rPr>
              <a:t>YÖNETİM</a:t>
            </a:r>
            <a:r>
              <a:rPr sz="2900" b="1" spc="-100" dirty="0">
                <a:solidFill>
                  <a:srgbClr val="333E50"/>
                </a:solidFill>
                <a:latin typeface="Calibri"/>
                <a:cs typeface="Calibri"/>
              </a:rPr>
              <a:t> </a:t>
            </a:r>
            <a:r>
              <a:rPr sz="2900" b="1" dirty="0">
                <a:solidFill>
                  <a:srgbClr val="333E50"/>
                </a:solidFill>
                <a:latin typeface="Calibri"/>
                <a:cs typeface="Calibri"/>
              </a:rPr>
              <a:t>PRENSİPLERİ</a:t>
            </a:r>
            <a:endParaRPr sz="2900" dirty="0">
              <a:latin typeface="Calibri"/>
              <a:cs typeface="Calibri"/>
            </a:endParaRPr>
          </a:p>
          <a:p>
            <a:pPr algn="ctr">
              <a:lnSpc>
                <a:spcPts val="3304"/>
              </a:lnSpc>
            </a:pPr>
            <a:r>
              <a:rPr sz="2900" b="1" spc="-10" dirty="0">
                <a:solidFill>
                  <a:srgbClr val="333E50"/>
                </a:solidFill>
                <a:latin typeface="Calibri"/>
                <a:cs typeface="Calibri"/>
              </a:rPr>
              <a:t>ESKİ </a:t>
            </a:r>
            <a:r>
              <a:rPr sz="2900" b="1" dirty="0">
                <a:solidFill>
                  <a:srgbClr val="333E50"/>
                </a:solidFill>
                <a:latin typeface="Calibri"/>
                <a:cs typeface="Calibri"/>
              </a:rPr>
              <a:t>VE YENİ </a:t>
            </a:r>
            <a:r>
              <a:rPr sz="2900" b="1" spc="-15" dirty="0">
                <a:solidFill>
                  <a:srgbClr val="333E50"/>
                </a:solidFill>
                <a:latin typeface="Calibri"/>
                <a:cs typeface="Calibri"/>
              </a:rPr>
              <a:t>VERSİYON</a:t>
            </a:r>
            <a:r>
              <a:rPr sz="2900" b="1" spc="-75" dirty="0">
                <a:solidFill>
                  <a:srgbClr val="333E50"/>
                </a:solidFill>
                <a:latin typeface="Calibri"/>
                <a:cs typeface="Calibri"/>
              </a:rPr>
              <a:t> </a:t>
            </a:r>
            <a:r>
              <a:rPr sz="2900" b="1" spc="-5" dirty="0">
                <a:solidFill>
                  <a:srgbClr val="333E50"/>
                </a:solidFill>
                <a:latin typeface="Calibri"/>
                <a:cs typeface="Calibri"/>
              </a:rPr>
              <a:t>KARŞILAŞTIRMA</a:t>
            </a:r>
            <a:endParaRPr sz="2900"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864169383"/>
              </p:ext>
            </p:extLst>
          </p:nvPr>
        </p:nvGraphicFramePr>
        <p:xfrm>
          <a:off x="475691" y="2057399"/>
          <a:ext cx="8434374" cy="3733802"/>
        </p:xfrm>
        <a:graphic>
          <a:graphicData uri="http://schemas.openxmlformats.org/drawingml/2006/table">
            <a:tbl>
              <a:tblPr firstRow="1" bandRow="1">
                <a:tableStyleId>{2D5ABB26-0587-4C30-8999-92F81FD0307C}</a:tableStyleId>
              </a:tblPr>
              <a:tblGrid>
                <a:gridCol w="4541570">
                  <a:extLst>
                    <a:ext uri="{9D8B030D-6E8A-4147-A177-3AD203B41FA5}">
                      <a16:colId xmlns:a16="http://schemas.microsoft.com/office/drawing/2014/main" val="20000"/>
                    </a:ext>
                  </a:extLst>
                </a:gridCol>
                <a:gridCol w="3892804">
                  <a:extLst>
                    <a:ext uri="{9D8B030D-6E8A-4147-A177-3AD203B41FA5}">
                      <a16:colId xmlns:a16="http://schemas.microsoft.com/office/drawing/2014/main" val="20001"/>
                    </a:ext>
                  </a:extLst>
                </a:gridCol>
              </a:tblGrid>
              <a:tr h="365813">
                <a:tc>
                  <a:txBody>
                    <a:bodyPr/>
                    <a:lstStyle/>
                    <a:p>
                      <a:pPr marL="1179830">
                        <a:lnSpc>
                          <a:spcPct val="100000"/>
                        </a:lnSpc>
                        <a:spcBef>
                          <a:spcPts val="30"/>
                        </a:spcBef>
                      </a:pPr>
                      <a:r>
                        <a:rPr sz="2000" b="1" spc="-5" dirty="0">
                          <a:solidFill>
                            <a:srgbClr val="333E50"/>
                          </a:solidFill>
                          <a:latin typeface="Calibri"/>
                          <a:cs typeface="Calibri"/>
                        </a:rPr>
                        <a:t>TS EN </a:t>
                      </a:r>
                      <a:r>
                        <a:rPr sz="2000" b="1" dirty="0">
                          <a:solidFill>
                            <a:srgbClr val="333E50"/>
                          </a:solidFill>
                          <a:latin typeface="Calibri"/>
                          <a:cs typeface="Calibri"/>
                        </a:rPr>
                        <a:t>ISO</a:t>
                      </a:r>
                      <a:r>
                        <a:rPr sz="2000" b="1" spc="-75" dirty="0">
                          <a:solidFill>
                            <a:srgbClr val="333E50"/>
                          </a:solidFill>
                          <a:latin typeface="Calibri"/>
                          <a:cs typeface="Calibri"/>
                        </a:rPr>
                        <a:t> </a:t>
                      </a:r>
                      <a:r>
                        <a:rPr sz="2000" b="1" dirty="0">
                          <a:solidFill>
                            <a:srgbClr val="333E50"/>
                          </a:solidFill>
                          <a:latin typeface="Calibri"/>
                          <a:cs typeface="Calibri"/>
                        </a:rPr>
                        <a:t>9000:2007</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5980">
                        <a:lnSpc>
                          <a:spcPct val="100000"/>
                        </a:lnSpc>
                        <a:spcBef>
                          <a:spcPts val="30"/>
                        </a:spcBef>
                      </a:pPr>
                      <a:r>
                        <a:rPr sz="2000" b="1" spc="-5" dirty="0">
                          <a:solidFill>
                            <a:srgbClr val="333E50"/>
                          </a:solidFill>
                          <a:latin typeface="Calibri"/>
                          <a:cs typeface="Calibri"/>
                        </a:rPr>
                        <a:t>TS EN </a:t>
                      </a:r>
                      <a:r>
                        <a:rPr sz="2000" b="1" dirty="0">
                          <a:solidFill>
                            <a:srgbClr val="333E50"/>
                          </a:solidFill>
                          <a:latin typeface="Calibri"/>
                          <a:cs typeface="Calibri"/>
                        </a:rPr>
                        <a:t>ISO</a:t>
                      </a:r>
                      <a:r>
                        <a:rPr sz="2000" b="1" spc="-75" dirty="0">
                          <a:solidFill>
                            <a:srgbClr val="333E50"/>
                          </a:solidFill>
                          <a:latin typeface="Calibri"/>
                          <a:cs typeface="Calibri"/>
                        </a:rPr>
                        <a:t> </a:t>
                      </a:r>
                      <a:r>
                        <a:rPr sz="2000" b="1" dirty="0">
                          <a:solidFill>
                            <a:srgbClr val="333E50"/>
                          </a:solidFill>
                          <a:latin typeface="Calibri"/>
                          <a:cs typeface="Calibri"/>
                        </a:rPr>
                        <a:t>9000:2015</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08">
                <a:tc>
                  <a:txBody>
                    <a:bodyPr/>
                    <a:lstStyle/>
                    <a:p>
                      <a:pPr marL="62230">
                        <a:lnSpc>
                          <a:spcPct val="100000"/>
                        </a:lnSpc>
                        <a:spcBef>
                          <a:spcPts val="30"/>
                        </a:spcBef>
                      </a:pPr>
                      <a:r>
                        <a:rPr sz="2000" spc="-10" dirty="0">
                          <a:solidFill>
                            <a:srgbClr val="333E50"/>
                          </a:solidFill>
                          <a:latin typeface="Calibri"/>
                          <a:cs typeface="Calibri"/>
                        </a:rPr>
                        <a:t>Müşteri</a:t>
                      </a:r>
                      <a:r>
                        <a:rPr sz="2000" spc="-70" dirty="0">
                          <a:solidFill>
                            <a:srgbClr val="333E50"/>
                          </a:solidFill>
                          <a:latin typeface="Calibri"/>
                          <a:cs typeface="Calibri"/>
                        </a:rPr>
                        <a:t> </a:t>
                      </a:r>
                      <a:r>
                        <a:rPr sz="2000" dirty="0">
                          <a:solidFill>
                            <a:srgbClr val="333E50"/>
                          </a:solidFill>
                          <a:latin typeface="Calibri"/>
                          <a:cs typeface="Calibri"/>
                        </a:rPr>
                        <a:t>Odaklılık</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EAF0"/>
                    </a:solidFill>
                  </a:tcPr>
                </a:tc>
                <a:tc>
                  <a:txBody>
                    <a:bodyPr/>
                    <a:lstStyle/>
                    <a:p>
                      <a:pPr marL="62865">
                        <a:lnSpc>
                          <a:spcPct val="100000"/>
                        </a:lnSpc>
                        <a:spcBef>
                          <a:spcPts val="30"/>
                        </a:spcBef>
                      </a:pPr>
                      <a:r>
                        <a:rPr sz="2000" spc="-10" dirty="0">
                          <a:solidFill>
                            <a:srgbClr val="333E50"/>
                          </a:solidFill>
                          <a:latin typeface="Calibri"/>
                          <a:cs typeface="Calibri"/>
                        </a:rPr>
                        <a:t>Müşteri</a:t>
                      </a:r>
                      <a:r>
                        <a:rPr sz="2000" spc="-70" dirty="0">
                          <a:solidFill>
                            <a:srgbClr val="333E50"/>
                          </a:solidFill>
                          <a:latin typeface="Calibri"/>
                          <a:cs typeface="Calibri"/>
                        </a:rPr>
                        <a:t> </a:t>
                      </a:r>
                      <a:r>
                        <a:rPr sz="2000" dirty="0">
                          <a:solidFill>
                            <a:srgbClr val="333E50"/>
                          </a:solidFill>
                          <a:latin typeface="Calibri"/>
                          <a:cs typeface="Calibri"/>
                        </a:rPr>
                        <a:t>Odaklılık</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EAF0"/>
                    </a:solidFill>
                  </a:tcPr>
                </a:tc>
                <a:extLst>
                  <a:ext uri="{0D108BD9-81ED-4DB2-BD59-A6C34878D82A}">
                    <a16:rowId xmlns:a16="http://schemas.microsoft.com/office/drawing/2014/main" val="10001"/>
                  </a:ext>
                </a:extLst>
              </a:tr>
              <a:tr h="365709">
                <a:tc>
                  <a:txBody>
                    <a:bodyPr/>
                    <a:lstStyle/>
                    <a:p>
                      <a:pPr marL="62230">
                        <a:lnSpc>
                          <a:spcPct val="100000"/>
                        </a:lnSpc>
                        <a:spcBef>
                          <a:spcPts val="30"/>
                        </a:spcBef>
                      </a:pPr>
                      <a:r>
                        <a:rPr sz="2000" spc="-5" dirty="0">
                          <a:solidFill>
                            <a:srgbClr val="333E50"/>
                          </a:solidFill>
                          <a:latin typeface="Calibri"/>
                          <a:cs typeface="Calibri"/>
                        </a:rPr>
                        <a:t>Liderlik</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30"/>
                        </a:spcBef>
                      </a:pPr>
                      <a:r>
                        <a:rPr sz="2000" spc="-5" dirty="0">
                          <a:solidFill>
                            <a:srgbClr val="333E50"/>
                          </a:solidFill>
                          <a:latin typeface="Calibri"/>
                          <a:cs typeface="Calibri"/>
                        </a:rPr>
                        <a:t>Liderlik</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65708">
                <a:tc>
                  <a:txBody>
                    <a:bodyPr/>
                    <a:lstStyle/>
                    <a:p>
                      <a:pPr marL="62230">
                        <a:lnSpc>
                          <a:spcPct val="100000"/>
                        </a:lnSpc>
                        <a:spcBef>
                          <a:spcPts val="30"/>
                        </a:spcBef>
                      </a:pPr>
                      <a:r>
                        <a:rPr sz="2000" dirty="0">
                          <a:solidFill>
                            <a:srgbClr val="333E50"/>
                          </a:solidFill>
                          <a:latin typeface="Calibri"/>
                          <a:cs typeface="Calibri"/>
                        </a:rPr>
                        <a:t>Çalışanların</a:t>
                      </a:r>
                      <a:r>
                        <a:rPr sz="2000" spc="-65" dirty="0">
                          <a:solidFill>
                            <a:srgbClr val="333E50"/>
                          </a:solidFill>
                          <a:latin typeface="Calibri"/>
                          <a:cs typeface="Calibri"/>
                        </a:rPr>
                        <a:t> </a:t>
                      </a:r>
                      <a:r>
                        <a:rPr sz="2000" spc="-10" dirty="0">
                          <a:solidFill>
                            <a:srgbClr val="333E50"/>
                          </a:solidFill>
                          <a:latin typeface="Calibri"/>
                          <a:cs typeface="Calibri"/>
                        </a:rPr>
                        <a:t>Katılımı</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EAF0"/>
                    </a:solidFill>
                  </a:tcPr>
                </a:tc>
                <a:tc>
                  <a:txBody>
                    <a:bodyPr/>
                    <a:lstStyle/>
                    <a:p>
                      <a:pPr marL="62865">
                        <a:lnSpc>
                          <a:spcPct val="100000"/>
                        </a:lnSpc>
                        <a:spcBef>
                          <a:spcPts val="30"/>
                        </a:spcBef>
                      </a:pPr>
                      <a:r>
                        <a:rPr sz="2000" spc="-10" dirty="0">
                          <a:solidFill>
                            <a:srgbClr val="333E50"/>
                          </a:solidFill>
                          <a:latin typeface="Calibri"/>
                          <a:cs typeface="Calibri"/>
                        </a:rPr>
                        <a:t>Personelin</a:t>
                      </a:r>
                      <a:r>
                        <a:rPr sz="2000" spc="-40" dirty="0">
                          <a:solidFill>
                            <a:srgbClr val="333E50"/>
                          </a:solidFill>
                          <a:latin typeface="Calibri"/>
                          <a:cs typeface="Calibri"/>
                        </a:rPr>
                        <a:t> </a:t>
                      </a:r>
                      <a:r>
                        <a:rPr sz="2000" spc="-5" dirty="0">
                          <a:solidFill>
                            <a:srgbClr val="333E50"/>
                          </a:solidFill>
                          <a:latin typeface="Calibri"/>
                          <a:cs typeface="Calibri"/>
                        </a:rPr>
                        <a:t>Bağlılığı</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EAF0"/>
                    </a:solidFill>
                  </a:tcPr>
                </a:tc>
                <a:extLst>
                  <a:ext uri="{0D108BD9-81ED-4DB2-BD59-A6C34878D82A}">
                    <a16:rowId xmlns:a16="http://schemas.microsoft.com/office/drawing/2014/main" val="10003"/>
                  </a:ext>
                </a:extLst>
              </a:tr>
              <a:tr h="410831">
                <a:tc>
                  <a:txBody>
                    <a:bodyPr/>
                    <a:lstStyle/>
                    <a:p>
                      <a:pPr marL="62230">
                        <a:lnSpc>
                          <a:spcPct val="100000"/>
                        </a:lnSpc>
                        <a:spcBef>
                          <a:spcPts val="30"/>
                        </a:spcBef>
                      </a:pPr>
                      <a:r>
                        <a:rPr sz="2000" spc="-10" dirty="0">
                          <a:solidFill>
                            <a:srgbClr val="333E50"/>
                          </a:solidFill>
                          <a:latin typeface="Calibri"/>
                          <a:cs typeface="Calibri"/>
                        </a:rPr>
                        <a:t>Proses</a:t>
                      </a:r>
                      <a:r>
                        <a:rPr sz="2000" spc="-30" dirty="0">
                          <a:solidFill>
                            <a:srgbClr val="333E50"/>
                          </a:solidFill>
                          <a:latin typeface="Calibri"/>
                          <a:cs typeface="Calibri"/>
                        </a:rPr>
                        <a:t> </a:t>
                      </a:r>
                      <a:r>
                        <a:rPr sz="2000" spc="-20" dirty="0">
                          <a:solidFill>
                            <a:srgbClr val="333E50"/>
                          </a:solidFill>
                          <a:latin typeface="Calibri"/>
                          <a:cs typeface="Calibri"/>
                        </a:rPr>
                        <a:t>Yaklaşımı</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spcBef>
                          <a:spcPts val="36"/>
                        </a:spcBef>
                      </a:pPr>
                      <a:endParaRPr sz="2400">
                        <a:latin typeface="Times New Roman"/>
                        <a:cs typeface="Times New Roman"/>
                      </a:endParaRPr>
                    </a:p>
                    <a:p>
                      <a:pPr marL="62865">
                        <a:lnSpc>
                          <a:spcPct val="100000"/>
                        </a:lnSpc>
                      </a:pPr>
                      <a:r>
                        <a:rPr sz="2000" spc="-10" dirty="0">
                          <a:solidFill>
                            <a:srgbClr val="333E50"/>
                          </a:solidFill>
                          <a:latin typeface="Calibri"/>
                          <a:cs typeface="Calibri"/>
                        </a:rPr>
                        <a:t>Proses</a:t>
                      </a:r>
                      <a:r>
                        <a:rPr sz="2000" spc="-20" dirty="0">
                          <a:solidFill>
                            <a:srgbClr val="333E50"/>
                          </a:solidFill>
                          <a:latin typeface="Calibri"/>
                          <a:cs typeface="Calibri"/>
                        </a:rPr>
                        <a:t> Yaklaşımı</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65708">
                <a:tc>
                  <a:txBody>
                    <a:bodyPr/>
                    <a:lstStyle/>
                    <a:p>
                      <a:pPr marL="62230">
                        <a:lnSpc>
                          <a:spcPct val="100000"/>
                        </a:lnSpc>
                        <a:spcBef>
                          <a:spcPts val="35"/>
                        </a:spcBef>
                      </a:pPr>
                      <a:r>
                        <a:rPr sz="2000" spc="-20" dirty="0">
                          <a:solidFill>
                            <a:srgbClr val="333E50"/>
                          </a:solidFill>
                          <a:latin typeface="Calibri"/>
                          <a:cs typeface="Calibri"/>
                        </a:rPr>
                        <a:t>Yönetimde </a:t>
                      </a:r>
                      <a:r>
                        <a:rPr sz="2000" spc="-10" dirty="0">
                          <a:solidFill>
                            <a:srgbClr val="333E50"/>
                          </a:solidFill>
                          <a:latin typeface="Calibri"/>
                          <a:cs typeface="Calibri"/>
                        </a:rPr>
                        <a:t>Sistem</a:t>
                      </a:r>
                      <a:r>
                        <a:rPr sz="2000" spc="15" dirty="0">
                          <a:solidFill>
                            <a:srgbClr val="333E50"/>
                          </a:solidFill>
                          <a:latin typeface="Calibri"/>
                          <a:cs typeface="Calibri"/>
                        </a:rPr>
                        <a:t> </a:t>
                      </a:r>
                      <a:r>
                        <a:rPr sz="2000" spc="-20" dirty="0">
                          <a:solidFill>
                            <a:srgbClr val="333E50"/>
                          </a:solidFill>
                          <a:latin typeface="Calibri"/>
                          <a:cs typeface="Calibri"/>
                        </a:rPr>
                        <a:t>Yaklaşımı</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EAF0"/>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65709">
                <a:tc>
                  <a:txBody>
                    <a:bodyPr/>
                    <a:lstStyle/>
                    <a:p>
                      <a:pPr marL="62230">
                        <a:lnSpc>
                          <a:spcPct val="100000"/>
                        </a:lnSpc>
                        <a:spcBef>
                          <a:spcPts val="35"/>
                        </a:spcBef>
                      </a:pPr>
                      <a:r>
                        <a:rPr sz="2000" spc="-5" dirty="0">
                          <a:solidFill>
                            <a:srgbClr val="333E50"/>
                          </a:solidFill>
                          <a:latin typeface="Calibri"/>
                          <a:cs typeface="Calibri"/>
                        </a:rPr>
                        <a:t>Sürekli</a:t>
                      </a:r>
                      <a:r>
                        <a:rPr sz="2000" spc="-55" dirty="0">
                          <a:solidFill>
                            <a:srgbClr val="333E50"/>
                          </a:solidFill>
                          <a:latin typeface="Calibri"/>
                          <a:cs typeface="Calibri"/>
                        </a:rPr>
                        <a:t> </a:t>
                      </a:r>
                      <a:r>
                        <a:rPr sz="2000" spc="-5" dirty="0">
                          <a:solidFill>
                            <a:srgbClr val="333E50"/>
                          </a:solidFill>
                          <a:latin typeface="Calibri"/>
                          <a:cs typeface="Calibri"/>
                        </a:rPr>
                        <a:t>İyileştirme</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35"/>
                        </a:spcBef>
                      </a:pPr>
                      <a:r>
                        <a:rPr sz="2000" spc="-5" dirty="0">
                          <a:solidFill>
                            <a:srgbClr val="333E50"/>
                          </a:solidFill>
                          <a:latin typeface="Calibri"/>
                          <a:cs typeface="Calibri"/>
                        </a:rPr>
                        <a:t>İyileştirme</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489294">
                <a:tc>
                  <a:txBody>
                    <a:bodyPr/>
                    <a:lstStyle/>
                    <a:p>
                      <a:pPr marL="62230">
                        <a:lnSpc>
                          <a:spcPct val="100000"/>
                        </a:lnSpc>
                        <a:spcBef>
                          <a:spcPts val="35"/>
                        </a:spcBef>
                      </a:pPr>
                      <a:r>
                        <a:rPr sz="2000" spc="-15" dirty="0">
                          <a:solidFill>
                            <a:srgbClr val="333E50"/>
                          </a:solidFill>
                          <a:latin typeface="Calibri"/>
                          <a:cs typeface="Calibri"/>
                        </a:rPr>
                        <a:t>Karar Vermede </a:t>
                      </a:r>
                      <a:r>
                        <a:rPr sz="2000" spc="-10" dirty="0">
                          <a:solidFill>
                            <a:srgbClr val="333E50"/>
                          </a:solidFill>
                          <a:latin typeface="Calibri"/>
                          <a:cs typeface="Calibri"/>
                        </a:rPr>
                        <a:t>Gerçekçi </a:t>
                      </a:r>
                      <a:r>
                        <a:rPr sz="2000" spc="-20" dirty="0">
                          <a:solidFill>
                            <a:srgbClr val="333E50"/>
                          </a:solidFill>
                          <a:latin typeface="Calibri"/>
                          <a:cs typeface="Calibri"/>
                        </a:rPr>
                        <a:t>Yaklaşım</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EAF0"/>
                    </a:solidFill>
                  </a:tcPr>
                </a:tc>
                <a:tc>
                  <a:txBody>
                    <a:bodyPr/>
                    <a:lstStyle/>
                    <a:p>
                      <a:pPr marL="62865">
                        <a:lnSpc>
                          <a:spcPct val="100000"/>
                        </a:lnSpc>
                        <a:spcBef>
                          <a:spcPts val="35"/>
                        </a:spcBef>
                      </a:pPr>
                      <a:r>
                        <a:rPr sz="2000" spc="-5" dirty="0">
                          <a:solidFill>
                            <a:srgbClr val="333E50"/>
                          </a:solidFill>
                          <a:latin typeface="Calibri"/>
                          <a:cs typeface="Calibri"/>
                        </a:rPr>
                        <a:t>Kanıt </a:t>
                      </a:r>
                      <a:r>
                        <a:rPr sz="2000" dirty="0">
                          <a:solidFill>
                            <a:srgbClr val="333E50"/>
                          </a:solidFill>
                          <a:latin typeface="Calibri"/>
                          <a:cs typeface="Calibri"/>
                        </a:rPr>
                        <a:t>Esaslı </a:t>
                      </a:r>
                      <a:r>
                        <a:rPr sz="2000" spc="-15" dirty="0">
                          <a:solidFill>
                            <a:srgbClr val="333E50"/>
                          </a:solidFill>
                          <a:latin typeface="Calibri"/>
                          <a:cs typeface="Calibri"/>
                        </a:rPr>
                        <a:t>Karar</a:t>
                      </a:r>
                      <a:r>
                        <a:rPr sz="2000" spc="-80" dirty="0">
                          <a:solidFill>
                            <a:srgbClr val="333E50"/>
                          </a:solidFill>
                          <a:latin typeface="Calibri"/>
                          <a:cs typeface="Calibri"/>
                        </a:rPr>
                        <a:t> </a:t>
                      </a:r>
                      <a:r>
                        <a:rPr sz="2000" dirty="0">
                          <a:solidFill>
                            <a:srgbClr val="333E50"/>
                          </a:solidFill>
                          <a:latin typeface="Calibri"/>
                          <a:cs typeface="Calibri"/>
                        </a:rPr>
                        <a:t>Alma</a:t>
                      </a:r>
                      <a:endParaRPr sz="20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EAF0"/>
                    </a:solidFill>
                  </a:tcPr>
                </a:tc>
                <a:extLst>
                  <a:ext uri="{0D108BD9-81ED-4DB2-BD59-A6C34878D82A}">
                    <a16:rowId xmlns:a16="http://schemas.microsoft.com/office/drawing/2014/main" val="10007"/>
                  </a:ext>
                </a:extLst>
              </a:tr>
              <a:tr h="639322">
                <a:tc>
                  <a:txBody>
                    <a:bodyPr/>
                    <a:lstStyle/>
                    <a:p>
                      <a:pPr marL="62230">
                        <a:lnSpc>
                          <a:spcPct val="100000"/>
                        </a:lnSpc>
                        <a:spcBef>
                          <a:spcPts val="35"/>
                        </a:spcBef>
                      </a:pPr>
                      <a:r>
                        <a:rPr sz="2000" spc="-10" dirty="0">
                          <a:solidFill>
                            <a:srgbClr val="333E50"/>
                          </a:solidFill>
                          <a:latin typeface="Calibri"/>
                          <a:cs typeface="Calibri"/>
                        </a:rPr>
                        <a:t>Karşılıklı </a:t>
                      </a:r>
                      <a:r>
                        <a:rPr sz="2000" spc="-35" dirty="0">
                          <a:solidFill>
                            <a:srgbClr val="333E50"/>
                          </a:solidFill>
                          <a:latin typeface="Calibri"/>
                          <a:cs typeface="Calibri"/>
                        </a:rPr>
                        <a:t>Yarar </a:t>
                      </a:r>
                      <a:r>
                        <a:rPr sz="2000" spc="-10" dirty="0">
                          <a:solidFill>
                            <a:srgbClr val="333E50"/>
                          </a:solidFill>
                          <a:latin typeface="Calibri"/>
                          <a:cs typeface="Calibri"/>
                        </a:rPr>
                        <a:t>Sağlayan </a:t>
                      </a:r>
                      <a:r>
                        <a:rPr sz="2000" spc="-30" dirty="0">
                          <a:solidFill>
                            <a:srgbClr val="333E50"/>
                          </a:solidFill>
                          <a:latin typeface="Calibri"/>
                          <a:cs typeface="Calibri"/>
                        </a:rPr>
                        <a:t>Tedarikçi</a:t>
                      </a:r>
                      <a:r>
                        <a:rPr sz="2000" spc="130" dirty="0">
                          <a:solidFill>
                            <a:srgbClr val="333E50"/>
                          </a:solidFill>
                          <a:latin typeface="Calibri"/>
                          <a:cs typeface="Calibri"/>
                        </a:rPr>
                        <a:t> </a:t>
                      </a:r>
                      <a:r>
                        <a:rPr sz="2000" spc="-5" dirty="0">
                          <a:solidFill>
                            <a:srgbClr val="333E50"/>
                          </a:solidFill>
                          <a:latin typeface="Calibri"/>
                          <a:cs typeface="Calibri"/>
                        </a:rPr>
                        <a:t>İlişkileri</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35"/>
                        </a:spcBef>
                      </a:pPr>
                      <a:r>
                        <a:rPr sz="2000" dirty="0">
                          <a:solidFill>
                            <a:srgbClr val="333E50"/>
                          </a:solidFill>
                          <a:latin typeface="Calibri"/>
                          <a:cs typeface="Calibri"/>
                        </a:rPr>
                        <a:t>İlişki</a:t>
                      </a:r>
                      <a:r>
                        <a:rPr sz="2000" spc="-90" dirty="0">
                          <a:solidFill>
                            <a:srgbClr val="333E50"/>
                          </a:solidFill>
                          <a:latin typeface="Calibri"/>
                          <a:cs typeface="Calibri"/>
                        </a:rPr>
                        <a:t> </a:t>
                      </a:r>
                      <a:r>
                        <a:rPr sz="2000" spc="-20" dirty="0">
                          <a:solidFill>
                            <a:srgbClr val="333E50"/>
                          </a:solidFill>
                          <a:latin typeface="Calibri"/>
                          <a:cs typeface="Calibri"/>
                        </a:rPr>
                        <a:t>Yönetimi</a:t>
                      </a:r>
                      <a:endParaRPr sz="20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83907" y="5017008"/>
            <a:ext cx="2057400" cy="1171956"/>
          </a:xfrm>
          <a:prstGeom prst="rect">
            <a:avLst/>
          </a:prstGeom>
          <a:blipFill>
            <a:blip r:embed="rId2" cstate="print"/>
            <a:stretch>
              <a:fillRect/>
            </a:stretch>
          </a:blipFill>
        </p:spPr>
        <p:txBody>
          <a:bodyPr wrap="square" lIns="0" tIns="0" rIns="0" bIns="0" rtlCol="0"/>
          <a:lstStyle/>
          <a:p>
            <a:endParaRPr/>
          </a:p>
        </p:txBody>
      </p:sp>
      <p:sp>
        <p:nvSpPr>
          <p:cNvPr id="2" name="object 2"/>
          <p:cNvSpPr txBox="1"/>
          <p:nvPr/>
        </p:nvSpPr>
        <p:spPr>
          <a:xfrm>
            <a:off x="609600" y="1295400"/>
            <a:ext cx="7624445" cy="4094479"/>
          </a:xfrm>
          <a:prstGeom prst="rect">
            <a:avLst/>
          </a:prstGeom>
        </p:spPr>
        <p:txBody>
          <a:bodyPr vert="horz" wrap="square" lIns="0" tIns="0" rIns="0" bIns="0" rtlCol="0">
            <a:spAutoFit/>
          </a:bodyPr>
          <a:lstStyle/>
          <a:p>
            <a:pPr marL="12700">
              <a:lnSpc>
                <a:spcPct val="100000"/>
              </a:lnSpc>
            </a:pPr>
            <a:r>
              <a:rPr sz="2000" dirty="0">
                <a:solidFill>
                  <a:srgbClr val="333E50"/>
                </a:solidFill>
                <a:latin typeface="Calibri"/>
                <a:cs typeface="Calibri"/>
              </a:rPr>
              <a:t>Analiz sonuçları, aşağıdakilerin değerlendirmesi için</a:t>
            </a:r>
            <a:r>
              <a:rPr sz="2000" spc="30" dirty="0">
                <a:solidFill>
                  <a:srgbClr val="333E50"/>
                </a:solidFill>
                <a:latin typeface="Calibri"/>
                <a:cs typeface="Calibri"/>
              </a:rPr>
              <a:t> </a:t>
            </a:r>
            <a:r>
              <a:rPr sz="2000" spc="-5" dirty="0">
                <a:solidFill>
                  <a:srgbClr val="333E50"/>
                </a:solidFill>
                <a:latin typeface="Calibri"/>
                <a:cs typeface="Calibri"/>
              </a:rPr>
              <a:t>kullanılmalıdır:</a:t>
            </a:r>
            <a:endParaRPr sz="2000" dirty="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a:t>
            </a:r>
            <a:r>
              <a:rPr sz="2000" spc="30" dirty="0">
                <a:solidFill>
                  <a:srgbClr val="333E50"/>
                </a:solidFill>
                <a:latin typeface="Calibri"/>
                <a:cs typeface="Calibri"/>
              </a:rPr>
              <a:t> </a:t>
            </a:r>
            <a:r>
              <a:rPr sz="2000" spc="-5" dirty="0">
                <a:solidFill>
                  <a:srgbClr val="333E50"/>
                </a:solidFill>
                <a:latin typeface="Calibri"/>
                <a:cs typeface="Calibri"/>
              </a:rPr>
              <a:t>uygunluğu,</a:t>
            </a:r>
            <a:endParaRPr sz="2000" dirty="0">
              <a:latin typeface="Calibri"/>
              <a:cs typeface="Calibri"/>
            </a:endParaRPr>
          </a:p>
          <a:p>
            <a:pPr marL="469900" indent="-457200">
              <a:lnSpc>
                <a:spcPct val="100000"/>
              </a:lnSpc>
              <a:spcBef>
                <a:spcPts val="770"/>
              </a:spcBef>
              <a:buFont typeface="Calibri"/>
              <a:buAutoNum type="alphaLcParenR"/>
              <a:tabLst>
                <a:tab pos="469900" algn="l"/>
              </a:tabLst>
            </a:pPr>
            <a:r>
              <a:rPr sz="2000" spc="-10" dirty="0">
                <a:solidFill>
                  <a:srgbClr val="333E50"/>
                </a:solidFill>
                <a:latin typeface="Calibri"/>
                <a:cs typeface="Calibri"/>
              </a:rPr>
              <a:t>Müşteri </a:t>
            </a:r>
            <a:r>
              <a:rPr sz="2000" spc="-5" dirty="0">
                <a:solidFill>
                  <a:srgbClr val="333E50"/>
                </a:solidFill>
                <a:latin typeface="Calibri"/>
                <a:cs typeface="Calibri"/>
              </a:rPr>
              <a:t>memnuniyet</a:t>
            </a:r>
            <a:r>
              <a:rPr sz="2000" spc="-30" dirty="0">
                <a:solidFill>
                  <a:srgbClr val="333E50"/>
                </a:solidFill>
                <a:latin typeface="Calibri"/>
                <a:cs typeface="Calibri"/>
              </a:rPr>
              <a:t> </a:t>
            </a:r>
            <a:r>
              <a:rPr sz="2000" spc="-5" dirty="0">
                <a:solidFill>
                  <a:srgbClr val="333E50"/>
                </a:solidFill>
                <a:latin typeface="Calibri"/>
                <a:cs typeface="Calibri"/>
              </a:rPr>
              <a:t>derecesi,</a:t>
            </a:r>
            <a:endParaRPr sz="2000" dirty="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KYSnin performansı </a:t>
            </a:r>
            <a:r>
              <a:rPr sz="2000" spc="-15" dirty="0">
                <a:solidFill>
                  <a:srgbClr val="333E50"/>
                </a:solidFill>
                <a:latin typeface="Calibri"/>
                <a:cs typeface="Calibri"/>
              </a:rPr>
              <a:t>ve</a:t>
            </a:r>
            <a:r>
              <a:rPr sz="2000" spc="-5" dirty="0">
                <a:solidFill>
                  <a:srgbClr val="333E50"/>
                </a:solidFill>
                <a:latin typeface="Calibri"/>
                <a:cs typeface="Calibri"/>
              </a:rPr>
              <a:t> etkinliği,</a:t>
            </a:r>
            <a:endParaRPr sz="2000" dirty="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Planlamanın </a:t>
            </a:r>
            <a:r>
              <a:rPr sz="2000" spc="-5" dirty="0">
                <a:solidFill>
                  <a:srgbClr val="333E50"/>
                </a:solidFill>
                <a:latin typeface="Calibri"/>
                <a:cs typeface="Calibri"/>
              </a:rPr>
              <a:t>etkin </a:t>
            </a:r>
            <a:r>
              <a:rPr sz="2000" dirty="0">
                <a:solidFill>
                  <a:srgbClr val="333E50"/>
                </a:solidFill>
                <a:latin typeface="Calibri"/>
                <a:cs typeface="Calibri"/>
              </a:rPr>
              <a:t>şekilde </a:t>
            </a:r>
            <a:r>
              <a:rPr sz="2000" spc="-5" dirty="0">
                <a:solidFill>
                  <a:srgbClr val="333E50"/>
                </a:solidFill>
                <a:latin typeface="Calibri"/>
                <a:cs typeface="Calibri"/>
              </a:rPr>
              <a:t>yapılıp</a:t>
            </a:r>
            <a:r>
              <a:rPr sz="2000" spc="10" dirty="0">
                <a:solidFill>
                  <a:srgbClr val="333E50"/>
                </a:solidFill>
                <a:latin typeface="Calibri"/>
                <a:cs typeface="Calibri"/>
              </a:rPr>
              <a:t> </a:t>
            </a:r>
            <a:r>
              <a:rPr sz="2000" spc="-5" dirty="0">
                <a:solidFill>
                  <a:srgbClr val="333E50"/>
                </a:solidFill>
                <a:latin typeface="Calibri"/>
                <a:cs typeface="Calibri"/>
              </a:rPr>
              <a:t>yapılmadığı,</a:t>
            </a:r>
            <a:endParaRPr sz="2000" dirty="0">
              <a:latin typeface="Calibri"/>
              <a:cs typeface="Calibri"/>
            </a:endParaRPr>
          </a:p>
          <a:p>
            <a:pPr marL="469900" indent="-457200">
              <a:lnSpc>
                <a:spcPct val="100000"/>
              </a:lnSpc>
              <a:spcBef>
                <a:spcPts val="770"/>
              </a:spcBef>
              <a:buAutoNum type="alphaLcParenR"/>
              <a:tabLst>
                <a:tab pos="469900" algn="l"/>
              </a:tabLst>
            </a:pPr>
            <a:r>
              <a:rPr sz="2000" dirty="0">
                <a:solidFill>
                  <a:srgbClr val="333E50"/>
                </a:solidFill>
                <a:latin typeface="Calibri"/>
                <a:cs typeface="Calibri"/>
              </a:rPr>
              <a:t>Risk </a:t>
            </a:r>
            <a:r>
              <a:rPr sz="2000" spc="-15" dirty="0">
                <a:solidFill>
                  <a:srgbClr val="333E50"/>
                </a:solidFill>
                <a:latin typeface="Calibri"/>
                <a:cs typeface="Calibri"/>
              </a:rPr>
              <a:t>ve </a:t>
            </a:r>
            <a:r>
              <a:rPr sz="2000" spc="-10" dirty="0">
                <a:solidFill>
                  <a:srgbClr val="333E50"/>
                </a:solidFill>
                <a:latin typeface="Calibri"/>
                <a:cs typeface="Calibri"/>
              </a:rPr>
              <a:t>fırsatları </a:t>
            </a:r>
            <a:r>
              <a:rPr sz="2000" spc="-5" dirty="0">
                <a:solidFill>
                  <a:srgbClr val="333E50"/>
                </a:solidFill>
                <a:latin typeface="Calibri"/>
                <a:cs typeface="Calibri"/>
              </a:rPr>
              <a:t>belirlemek </a:t>
            </a:r>
            <a:r>
              <a:rPr sz="2000" dirty="0">
                <a:solidFill>
                  <a:srgbClr val="333E50"/>
                </a:solidFill>
                <a:latin typeface="Calibri"/>
                <a:cs typeface="Calibri"/>
              </a:rPr>
              <a:t>için yürütülen </a:t>
            </a:r>
            <a:r>
              <a:rPr sz="2000" spc="-10" dirty="0">
                <a:solidFill>
                  <a:srgbClr val="333E50"/>
                </a:solidFill>
                <a:latin typeface="Calibri"/>
                <a:cs typeface="Calibri"/>
              </a:rPr>
              <a:t>faaliyetlerin</a:t>
            </a:r>
            <a:r>
              <a:rPr sz="2000" spc="204" dirty="0">
                <a:solidFill>
                  <a:srgbClr val="333E50"/>
                </a:solidFill>
                <a:latin typeface="Calibri"/>
                <a:cs typeface="Calibri"/>
              </a:rPr>
              <a:t> </a:t>
            </a:r>
            <a:r>
              <a:rPr sz="2000" spc="-5" dirty="0">
                <a:solidFill>
                  <a:srgbClr val="333E50"/>
                </a:solidFill>
                <a:latin typeface="Calibri"/>
                <a:cs typeface="Calibri"/>
              </a:rPr>
              <a:t>etkinliği,</a:t>
            </a:r>
            <a:endParaRPr sz="2000" dirty="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Dış </a:t>
            </a:r>
            <a:r>
              <a:rPr sz="2000" spc="-10" dirty="0">
                <a:solidFill>
                  <a:srgbClr val="333E50"/>
                </a:solidFill>
                <a:latin typeface="Calibri"/>
                <a:cs typeface="Calibri"/>
              </a:rPr>
              <a:t>tedarikçilerin</a:t>
            </a:r>
            <a:r>
              <a:rPr sz="2000" spc="10" dirty="0">
                <a:solidFill>
                  <a:srgbClr val="333E50"/>
                </a:solidFill>
                <a:latin typeface="Calibri"/>
                <a:cs typeface="Calibri"/>
              </a:rPr>
              <a:t> </a:t>
            </a:r>
            <a:r>
              <a:rPr sz="2000" spc="-5" dirty="0">
                <a:solidFill>
                  <a:srgbClr val="333E50"/>
                </a:solidFill>
                <a:latin typeface="Calibri"/>
                <a:cs typeface="Calibri"/>
              </a:rPr>
              <a:t>performansı,</a:t>
            </a:r>
            <a:endParaRPr sz="2000" dirty="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KYSnin iyileştirme</a:t>
            </a:r>
            <a:r>
              <a:rPr sz="2000" spc="-25" dirty="0">
                <a:solidFill>
                  <a:srgbClr val="333E50"/>
                </a:solidFill>
                <a:latin typeface="Calibri"/>
                <a:cs typeface="Calibri"/>
              </a:rPr>
              <a:t> </a:t>
            </a:r>
            <a:r>
              <a:rPr sz="2000" spc="-5" dirty="0">
                <a:solidFill>
                  <a:srgbClr val="333E50"/>
                </a:solidFill>
                <a:latin typeface="Calibri"/>
                <a:cs typeface="Calibri"/>
              </a:rPr>
              <a:t>ihtiyaçları.</a:t>
            </a:r>
            <a:endParaRPr sz="2000" dirty="0">
              <a:latin typeface="Calibri"/>
              <a:cs typeface="Calibri"/>
            </a:endParaRPr>
          </a:p>
          <a:p>
            <a:pPr>
              <a:lnSpc>
                <a:spcPct val="100000"/>
              </a:lnSpc>
              <a:spcBef>
                <a:spcPts val="6"/>
              </a:spcBef>
            </a:pPr>
            <a:endParaRPr sz="2800" dirty="0">
              <a:latin typeface="Times New Roman"/>
              <a:cs typeface="Times New Roman"/>
            </a:endParaRPr>
          </a:p>
          <a:p>
            <a:pPr marL="12700" marR="5080">
              <a:lnSpc>
                <a:spcPts val="2160"/>
              </a:lnSpc>
            </a:pPr>
            <a:r>
              <a:rPr sz="2000" b="1" dirty="0">
                <a:solidFill>
                  <a:srgbClr val="333E50"/>
                </a:solidFill>
                <a:latin typeface="Calibri"/>
                <a:cs typeface="Calibri"/>
              </a:rPr>
              <a:t>Not – </a:t>
            </a:r>
            <a:r>
              <a:rPr sz="2000" spc="-20" dirty="0">
                <a:solidFill>
                  <a:srgbClr val="333E50"/>
                </a:solidFill>
                <a:latin typeface="Calibri"/>
                <a:cs typeface="Calibri"/>
              </a:rPr>
              <a:t>Veriyi </a:t>
            </a:r>
            <a:r>
              <a:rPr sz="2000" dirty="0">
                <a:solidFill>
                  <a:srgbClr val="333E50"/>
                </a:solidFill>
                <a:latin typeface="Calibri"/>
                <a:cs typeface="Calibri"/>
              </a:rPr>
              <a:t>analiz </a:t>
            </a:r>
            <a:r>
              <a:rPr sz="2000" spc="-5" dirty="0">
                <a:solidFill>
                  <a:srgbClr val="333E50"/>
                </a:solidFill>
                <a:latin typeface="Calibri"/>
                <a:cs typeface="Calibri"/>
              </a:rPr>
              <a:t>etmek </a:t>
            </a:r>
            <a:r>
              <a:rPr sz="2000" dirty="0">
                <a:solidFill>
                  <a:srgbClr val="333E50"/>
                </a:solidFill>
                <a:latin typeface="Calibri"/>
                <a:cs typeface="Calibri"/>
              </a:rPr>
              <a:t>için </a:t>
            </a:r>
            <a:r>
              <a:rPr sz="2000" spc="-5" dirty="0">
                <a:solidFill>
                  <a:srgbClr val="333E50"/>
                </a:solidFill>
                <a:latin typeface="Calibri"/>
                <a:cs typeface="Calibri"/>
              </a:rPr>
              <a:t>kullanılacak </a:t>
            </a:r>
            <a:r>
              <a:rPr sz="2000" spc="-10" dirty="0">
                <a:solidFill>
                  <a:srgbClr val="333E50"/>
                </a:solidFill>
                <a:latin typeface="Calibri"/>
                <a:cs typeface="Calibri"/>
              </a:rPr>
              <a:t>yöntemler istatistiksel </a:t>
            </a:r>
            <a:r>
              <a:rPr sz="2000" spc="-5" dirty="0">
                <a:solidFill>
                  <a:srgbClr val="333E50"/>
                </a:solidFill>
                <a:latin typeface="Calibri"/>
                <a:cs typeface="Calibri"/>
              </a:rPr>
              <a:t>teknikleri  </a:t>
            </a:r>
            <a:r>
              <a:rPr sz="2000" spc="-25" dirty="0">
                <a:solidFill>
                  <a:srgbClr val="333E50"/>
                </a:solidFill>
                <a:latin typeface="Calibri"/>
                <a:cs typeface="Calibri"/>
              </a:rPr>
              <a:t>içerebilir.</a:t>
            </a:r>
            <a:endParaRPr sz="2000" dirty="0">
              <a:latin typeface="Calibri"/>
              <a:cs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411982" y="1235202"/>
            <a:ext cx="2208530" cy="487680"/>
          </a:xfrm>
          <a:prstGeom prst="rect">
            <a:avLst/>
          </a:prstGeom>
        </p:spPr>
        <p:txBody>
          <a:bodyPr vert="horz" wrap="square" lIns="0" tIns="0" rIns="0" bIns="0" rtlCol="0">
            <a:spAutoFit/>
          </a:bodyPr>
          <a:lstStyle/>
          <a:p>
            <a:pPr marL="12700">
              <a:lnSpc>
                <a:spcPct val="100000"/>
              </a:lnSpc>
            </a:pPr>
            <a:r>
              <a:rPr dirty="0"/>
              <a:t>9.2 İÇ</a:t>
            </a:r>
            <a:r>
              <a:rPr spc="-95" dirty="0"/>
              <a:t> </a:t>
            </a:r>
            <a:r>
              <a:rPr dirty="0"/>
              <a:t>TETKİK</a:t>
            </a:r>
          </a:p>
        </p:txBody>
      </p:sp>
      <p:sp>
        <p:nvSpPr>
          <p:cNvPr id="3" name="object 3"/>
          <p:cNvSpPr txBox="1"/>
          <p:nvPr/>
        </p:nvSpPr>
        <p:spPr>
          <a:xfrm>
            <a:off x="510336" y="1910841"/>
            <a:ext cx="6859270" cy="2468245"/>
          </a:xfrm>
          <a:prstGeom prst="rect">
            <a:avLst/>
          </a:prstGeom>
        </p:spPr>
        <p:txBody>
          <a:bodyPr vert="horz" wrap="square" lIns="0" tIns="0" rIns="0" bIns="0" rtlCol="0">
            <a:spAutoFit/>
          </a:bodyPr>
          <a:lstStyle/>
          <a:p>
            <a:pPr marL="12700" marR="5080">
              <a:lnSpc>
                <a:spcPts val="2160"/>
              </a:lnSpc>
            </a:pPr>
            <a:r>
              <a:rPr sz="2000" b="1" dirty="0">
                <a:solidFill>
                  <a:srgbClr val="333E50"/>
                </a:solidFill>
                <a:latin typeface="Calibri"/>
                <a:cs typeface="Calibri"/>
              </a:rPr>
              <a:t>9.2.1 </a:t>
            </a:r>
            <a:r>
              <a:rPr sz="2000" spc="-5" dirty="0">
                <a:solidFill>
                  <a:srgbClr val="333E50"/>
                </a:solidFill>
                <a:latin typeface="Calibri"/>
                <a:cs typeface="Calibri"/>
              </a:rPr>
              <a:t>Kuruluş, KYSnin </a:t>
            </a:r>
            <a:r>
              <a:rPr sz="2000" dirty="0">
                <a:solidFill>
                  <a:srgbClr val="333E50"/>
                </a:solidFill>
                <a:latin typeface="Calibri"/>
                <a:cs typeface="Calibri"/>
              </a:rPr>
              <a:t>aşağıdakilerle </a:t>
            </a:r>
            <a:r>
              <a:rPr sz="2000" spc="-5" dirty="0">
                <a:solidFill>
                  <a:srgbClr val="333E50"/>
                </a:solidFill>
                <a:latin typeface="Calibri"/>
                <a:cs typeface="Calibri"/>
              </a:rPr>
              <a:t>ilgili </a:t>
            </a:r>
            <a:r>
              <a:rPr sz="2000" dirty="0">
                <a:solidFill>
                  <a:srgbClr val="333E50"/>
                </a:solidFill>
                <a:latin typeface="Calibri"/>
                <a:cs typeface="Calibri"/>
              </a:rPr>
              <a:t>durumunu </a:t>
            </a:r>
            <a:r>
              <a:rPr sz="2000" spc="-5" dirty="0">
                <a:solidFill>
                  <a:srgbClr val="333E50"/>
                </a:solidFill>
                <a:latin typeface="Calibri"/>
                <a:cs typeface="Calibri"/>
              </a:rPr>
              <a:t>belirlemek </a:t>
            </a:r>
            <a:r>
              <a:rPr sz="2000" dirty="0">
                <a:solidFill>
                  <a:srgbClr val="333E50"/>
                </a:solidFill>
                <a:latin typeface="Calibri"/>
                <a:cs typeface="Calibri"/>
              </a:rPr>
              <a:t>için  </a:t>
            </a:r>
            <a:r>
              <a:rPr sz="2000" spc="-5" dirty="0">
                <a:solidFill>
                  <a:srgbClr val="333E50"/>
                </a:solidFill>
                <a:latin typeface="Calibri"/>
                <a:cs typeface="Calibri"/>
              </a:rPr>
              <a:t>planlanan </a:t>
            </a:r>
            <a:r>
              <a:rPr sz="2000" spc="-10" dirty="0">
                <a:solidFill>
                  <a:srgbClr val="333E50"/>
                </a:solidFill>
                <a:latin typeface="Calibri"/>
                <a:cs typeface="Calibri"/>
              </a:rPr>
              <a:t>aralıklarda </a:t>
            </a:r>
            <a:r>
              <a:rPr sz="2000" spc="-5" dirty="0">
                <a:solidFill>
                  <a:srgbClr val="333E50"/>
                </a:solidFill>
                <a:latin typeface="Calibri"/>
                <a:cs typeface="Calibri"/>
              </a:rPr>
              <a:t>iç tetkikler</a:t>
            </a:r>
            <a:r>
              <a:rPr sz="2000" spc="90" dirty="0">
                <a:solidFill>
                  <a:srgbClr val="333E50"/>
                </a:solidFill>
                <a:latin typeface="Calibri"/>
                <a:cs typeface="Calibri"/>
              </a:rPr>
              <a:t> </a:t>
            </a:r>
            <a:r>
              <a:rPr sz="2000" spc="-5" dirty="0">
                <a:solidFill>
                  <a:srgbClr val="333E50"/>
                </a:solidFill>
                <a:latin typeface="Calibri"/>
                <a:cs typeface="Calibri"/>
              </a:rPr>
              <a:t>yapmalıdır:</a:t>
            </a:r>
            <a:endParaRPr sz="2000">
              <a:latin typeface="Calibri"/>
              <a:cs typeface="Calibri"/>
            </a:endParaRPr>
          </a:p>
          <a:p>
            <a:pPr>
              <a:lnSpc>
                <a:spcPct val="100000"/>
              </a:lnSpc>
              <a:spcBef>
                <a:spcPts val="38"/>
              </a:spcBef>
            </a:pPr>
            <a:endParaRPr sz="2600">
              <a:latin typeface="Times New Roman"/>
              <a:cs typeface="Times New Roman"/>
            </a:endParaRPr>
          </a:p>
          <a:p>
            <a:pPr marL="469900" indent="-457200">
              <a:lnSpc>
                <a:spcPct val="100000"/>
              </a:lnSpc>
              <a:buFont typeface="Calibri"/>
              <a:buAutoNum type="alphaLcParenR"/>
              <a:tabLst>
                <a:tab pos="469900" algn="l"/>
              </a:tabLst>
            </a:pPr>
            <a:r>
              <a:rPr sz="2000" spc="-5" dirty="0">
                <a:solidFill>
                  <a:srgbClr val="333E50"/>
                </a:solidFill>
                <a:latin typeface="Calibri"/>
                <a:cs typeface="Calibri"/>
              </a:rPr>
              <a:t>Aşağıdakilere</a:t>
            </a:r>
            <a:r>
              <a:rPr sz="2000" spc="10" dirty="0">
                <a:solidFill>
                  <a:srgbClr val="333E50"/>
                </a:solidFill>
                <a:latin typeface="Calibri"/>
                <a:cs typeface="Calibri"/>
              </a:rPr>
              <a:t> </a:t>
            </a:r>
            <a:r>
              <a:rPr sz="2000" spc="-5" dirty="0">
                <a:solidFill>
                  <a:srgbClr val="333E50"/>
                </a:solidFill>
                <a:latin typeface="Calibri"/>
                <a:cs typeface="Calibri"/>
              </a:rPr>
              <a:t>uygunluğu:</a:t>
            </a:r>
            <a:endParaRPr sz="2000">
              <a:latin typeface="Calibri"/>
              <a:cs typeface="Calibri"/>
            </a:endParaRPr>
          </a:p>
          <a:p>
            <a:pPr marL="727075" lvl="1" indent="-275590">
              <a:lnSpc>
                <a:spcPct val="100000"/>
              </a:lnSpc>
              <a:spcBef>
                <a:spcPts val="755"/>
              </a:spcBef>
              <a:buFont typeface="Calibri"/>
              <a:buAutoNum type="arabicParenR"/>
              <a:tabLst>
                <a:tab pos="727710" algn="l"/>
              </a:tabLst>
            </a:pPr>
            <a:r>
              <a:rPr sz="2000" spc="-5" dirty="0">
                <a:solidFill>
                  <a:srgbClr val="333E50"/>
                </a:solidFill>
                <a:latin typeface="Calibri"/>
                <a:cs typeface="Calibri"/>
              </a:rPr>
              <a:t>Kuruluşun KYSnin</a:t>
            </a:r>
            <a:r>
              <a:rPr sz="2000" spc="-65" dirty="0">
                <a:solidFill>
                  <a:srgbClr val="333E50"/>
                </a:solidFill>
                <a:latin typeface="Calibri"/>
                <a:cs typeface="Calibri"/>
              </a:rPr>
              <a:t> </a:t>
            </a:r>
            <a:r>
              <a:rPr sz="2000" dirty="0">
                <a:solidFill>
                  <a:srgbClr val="333E50"/>
                </a:solidFill>
                <a:latin typeface="Calibri"/>
                <a:cs typeface="Calibri"/>
              </a:rPr>
              <a:t>şartlarına,</a:t>
            </a:r>
            <a:endParaRPr sz="2000">
              <a:latin typeface="Calibri"/>
              <a:cs typeface="Calibri"/>
            </a:endParaRPr>
          </a:p>
          <a:p>
            <a:pPr marL="727075" lvl="1" indent="-275590">
              <a:lnSpc>
                <a:spcPct val="100000"/>
              </a:lnSpc>
              <a:spcBef>
                <a:spcPts val="755"/>
              </a:spcBef>
              <a:buAutoNum type="arabicParenR"/>
              <a:tabLst>
                <a:tab pos="727710" algn="l"/>
              </a:tabLst>
            </a:pPr>
            <a:r>
              <a:rPr sz="2000" dirty="0">
                <a:solidFill>
                  <a:srgbClr val="333E50"/>
                </a:solidFill>
                <a:latin typeface="Calibri"/>
                <a:cs typeface="Calibri"/>
              </a:rPr>
              <a:t>Bu </a:t>
            </a:r>
            <a:r>
              <a:rPr sz="2000" spc="-5" dirty="0">
                <a:solidFill>
                  <a:srgbClr val="333E50"/>
                </a:solidFill>
                <a:latin typeface="Calibri"/>
                <a:cs typeface="Calibri"/>
              </a:rPr>
              <a:t>standartın</a:t>
            </a:r>
            <a:r>
              <a:rPr sz="2000" spc="-40" dirty="0">
                <a:solidFill>
                  <a:srgbClr val="333E50"/>
                </a:solidFill>
                <a:latin typeface="Calibri"/>
                <a:cs typeface="Calibri"/>
              </a:rPr>
              <a:t> </a:t>
            </a:r>
            <a:r>
              <a:rPr sz="2000" spc="-5" dirty="0">
                <a:solidFill>
                  <a:srgbClr val="333E50"/>
                </a:solidFill>
                <a:latin typeface="Calibri"/>
                <a:cs typeface="Calibri"/>
              </a:rPr>
              <a:t>şartlarına.</a:t>
            </a:r>
            <a:endParaRPr sz="2000">
              <a:latin typeface="Calibri"/>
              <a:cs typeface="Calibri"/>
            </a:endParaRPr>
          </a:p>
          <a:p>
            <a:pPr marL="469900" indent="-457200">
              <a:lnSpc>
                <a:spcPct val="100000"/>
              </a:lnSpc>
              <a:spcBef>
                <a:spcPts val="765"/>
              </a:spcBef>
              <a:buAutoNum type="alphaLcParenR"/>
              <a:tabLst>
                <a:tab pos="469900" algn="l"/>
              </a:tabLst>
            </a:pPr>
            <a:r>
              <a:rPr sz="2000" spc="-5" dirty="0">
                <a:solidFill>
                  <a:srgbClr val="333E50"/>
                </a:solidFill>
                <a:latin typeface="Calibri"/>
                <a:cs typeface="Calibri"/>
              </a:rPr>
              <a:t>Etkili bir </a:t>
            </a:r>
            <a:r>
              <a:rPr sz="2000" dirty="0">
                <a:solidFill>
                  <a:srgbClr val="333E50"/>
                </a:solidFill>
                <a:latin typeface="Calibri"/>
                <a:cs typeface="Calibri"/>
              </a:rPr>
              <a:t>şekilde uygulandığı </a:t>
            </a:r>
            <a:r>
              <a:rPr sz="2000" spc="-15" dirty="0">
                <a:solidFill>
                  <a:srgbClr val="333E50"/>
                </a:solidFill>
                <a:latin typeface="Calibri"/>
                <a:cs typeface="Calibri"/>
              </a:rPr>
              <a:t>ve </a:t>
            </a:r>
            <a:r>
              <a:rPr sz="2000" spc="-5" dirty="0">
                <a:solidFill>
                  <a:srgbClr val="333E50"/>
                </a:solidFill>
                <a:latin typeface="Calibri"/>
                <a:cs typeface="Calibri"/>
              </a:rPr>
              <a:t>sürekliliğinin</a:t>
            </a:r>
            <a:r>
              <a:rPr sz="2000" spc="15" dirty="0">
                <a:solidFill>
                  <a:srgbClr val="333E50"/>
                </a:solidFill>
                <a:latin typeface="Calibri"/>
                <a:cs typeface="Calibri"/>
              </a:rPr>
              <a:t> </a:t>
            </a:r>
            <a:r>
              <a:rPr sz="2000" dirty="0">
                <a:solidFill>
                  <a:srgbClr val="333E50"/>
                </a:solidFill>
                <a:latin typeface="Calibri"/>
                <a:cs typeface="Calibri"/>
              </a:rPr>
              <a:t>sağlandığı.</a:t>
            </a:r>
            <a:endParaRPr sz="2000">
              <a:latin typeface="Calibri"/>
              <a:cs typeface="Calibri"/>
            </a:endParaRPr>
          </a:p>
        </p:txBody>
      </p:sp>
      <p:sp>
        <p:nvSpPr>
          <p:cNvPr id="4" name="object 4"/>
          <p:cNvSpPr/>
          <p:nvPr/>
        </p:nvSpPr>
        <p:spPr>
          <a:xfrm>
            <a:off x="6365747" y="4389120"/>
            <a:ext cx="2778252" cy="19232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122171"/>
            <a:ext cx="7663815" cy="487743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9.2.2</a:t>
            </a:r>
            <a:r>
              <a:rPr sz="2000" b="1" spc="-105" dirty="0">
                <a:solidFill>
                  <a:srgbClr val="333E50"/>
                </a:solidFill>
                <a:latin typeface="Calibri"/>
                <a:cs typeface="Calibri"/>
              </a:rPr>
              <a:t> </a:t>
            </a:r>
            <a:r>
              <a:rPr sz="2000" spc="-5" dirty="0">
                <a:solidFill>
                  <a:srgbClr val="333E50"/>
                </a:solidFill>
                <a:latin typeface="Calibri"/>
                <a:cs typeface="Calibri"/>
              </a:rPr>
              <a:t>Kuruluş:</a:t>
            </a:r>
            <a:endParaRPr sz="2000">
              <a:latin typeface="Calibri"/>
              <a:cs typeface="Calibri"/>
            </a:endParaRPr>
          </a:p>
          <a:p>
            <a:pPr marL="469900" marR="62865" indent="-457200">
              <a:lnSpc>
                <a:spcPct val="80000"/>
              </a:lnSpc>
              <a:spcBef>
                <a:spcPts val="994"/>
              </a:spcBef>
              <a:buFont typeface="Calibri"/>
              <a:buAutoNum type="alphaLcParenR"/>
              <a:tabLst>
                <a:tab pos="469900" algn="l"/>
              </a:tabLst>
            </a:pPr>
            <a:r>
              <a:rPr sz="2000" spc="-5" dirty="0">
                <a:solidFill>
                  <a:srgbClr val="333E50"/>
                </a:solidFill>
                <a:latin typeface="Calibri"/>
                <a:cs typeface="Calibri"/>
              </a:rPr>
              <a:t>Sıklık, </a:t>
            </a:r>
            <a:r>
              <a:rPr sz="2000" spc="-25" dirty="0">
                <a:solidFill>
                  <a:srgbClr val="333E50"/>
                </a:solidFill>
                <a:latin typeface="Calibri"/>
                <a:cs typeface="Calibri"/>
              </a:rPr>
              <a:t>yöntemler, </a:t>
            </a:r>
            <a:r>
              <a:rPr sz="2000" spc="-15" dirty="0">
                <a:solidFill>
                  <a:srgbClr val="333E50"/>
                </a:solidFill>
                <a:latin typeface="Calibri"/>
                <a:cs typeface="Calibri"/>
              </a:rPr>
              <a:t>sorumluluklar, </a:t>
            </a:r>
            <a:r>
              <a:rPr sz="2000" spc="-5" dirty="0">
                <a:solidFill>
                  <a:srgbClr val="333E50"/>
                </a:solidFill>
                <a:latin typeface="Calibri"/>
                <a:cs typeface="Calibri"/>
              </a:rPr>
              <a:t>planlama şartları </a:t>
            </a:r>
            <a:r>
              <a:rPr sz="2000" spc="-15" dirty="0">
                <a:solidFill>
                  <a:srgbClr val="333E50"/>
                </a:solidFill>
                <a:latin typeface="Calibri"/>
                <a:cs typeface="Calibri"/>
              </a:rPr>
              <a:t>ve </a:t>
            </a:r>
            <a:r>
              <a:rPr sz="2000" spc="-5" dirty="0">
                <a:solidFill>
                  <a:srgbClr val="333E50"/>
                </a:solidFill>
                <a:latin typeface="Calibri"/>
                <a:cs typeface="Calibri"/>
              </a:rPr>
              <a:t>raporlama dahil,  </a:t>
            </a:r>
            <a:r>
              <a:rPr sz="2000" spc="-10" dirty="0">
                <a:solidFill>
                  <a:srgbClr val="333E50"/>
                </a:solidFill>
                <a:latin typeface="Calibri"/>
                <a:cs typeface="Calibri"/>
              </a:rPr>
              <a:t>söz </a:t>
            </a:r>
            <a:r>
              <a:rPr sz="2000" spc="-15" dirty="0">
                <a:solidFill>
                  <a:srgbClr val="333E50"/>
                </a:solidFill>
                <a:latin typeface="Calibri"/>
                <a:cs typeface="Calibri"/>
              </a:rPr>
              <a:t>konusu </a:t>
            </a:r>
            <a:r>
              <a:rPr sz="2000" spc="-10" dirty="0">
                <a:solidFill>
                  <a:srgbClr val="333E50"/>
                </a:solidFill>
                <a:latin typeface="Calibri"/>
                <a:cs typeface="Calibri"/>
              </a:rPr>
              <a:t>proseslerin </a:t>
            </a:r>
            <a:r>
              <a:rPr sz="2000" spc="-5" dirty="0">
                <a:solidFill>
                  <a:srgbClr val="333E50"/>
                </a:solidFill>
                <a:latin typeface="Calibri"/>
                <a:cs typeface="Calibri"/>
              </a:rPr>
              <a:t>önemi, kuruluşu etkileyen değişiklikler </a:t>
            </a:r>
            <a:r>
              <a:rPr sz="2000" spc="-30" dirty="0">
                <a:solidFill>
                  <a:srgbClr val="333E50"/>
                </a:solidFill>
                <a:latin typeface="Calibri"/>
                <a:cs typeface="Calibri"/>
              </a:rPr>
              <a:t>ve  </a:t>
            </a:r>
            <a:r>
              <a:rPr sz="2000" spc="-5" dirty="0">
                <a:solidFill>
                  <a:srgbClr val="333E50"/>
                </a:solidFill>
                <a:latin typeface="Calibri"/>
                <a:cs typeface="Calibri"/>
              </a:rPr>
              <a:t>önceki </a:t>
            </a:r>
            <a:r>
              <a:rPr sz="2000" spc="-10" dirty="0">
                <a:solidFill>
                  <a:srgbClr val="333E50"/>
                </a:solidFill>
                <a:latin typeface="Calibri"/>
                <a:cs typeface="Calibri"/>
              </a:rPr>
              <a:t>tetkik </a:t>
            </a:r>
            <a:r>
              <a:rPr sz="2000" dirty="0">
                <a:solidFill>
                  <a:srgbClr val="333E50"/>
                </a:solidFill>
                <a:latin typeface="Calibri"/>
                <a:cs typeface="Calibri"/>
              </a:rPr>
              <a:t>sonuçları </a:t>
            </a:r>
            <a:r>
              <a:rPr sz="2000" spc="-5" dirty="0">
                <a:solidFill>
                  <a:srgbClr val="333E50"/>
                </a:solidFill>
                <a:latin typeface="Calibri"/>
                <a:cs typeface="Calibri"/>
              </a:rPr>
              <a:t>değerlendirilerek, bir </a:t>
            </a:r>
            <a:r>
              <a:rPr sz="2000" spc="-10" dirty="0">
                <a:solidFill>
                  <a:srgbClr val="333E50"/>
                </a:solidFill>
                <a:latin typeface="Calibri"/>
                <a:cs typeface="Calibri"/>
              </a:rPr>
              <a:t>tetkik  programı/programları </a:t>
            </a:r>
            <a:r>
              <a:rPr sz="2000" dirty="0">
                <a:solidFill>
                  <a:srgbClr val="333E50"/>
                </a:solidFill>
                <a:latin typeface="Calibri"/>
                <a:cs typeface="Calibri"/>
              </a:rPr>
              <a:t>planlamalı, </a:t>
            </a:r>
            <a:r>
              <a:rPr sz="2000" spc="-5" dirty="0">
                <a:solidFill>
                  <a:srgbClr val="333E50"/>
                </a:solidFill>
                <a:latin typeface="Calibri"/>
                <a:cs typeface="Calibri"/>
              </a:rPr>
              <a:t>oluşturmalı </a:t>
            </a:r>
            <a:r>
              <a:rPr sz="2000" spc="-15" dirty="0">
                <a:solidFill>
                  <a:srgbClr val="333E50"/>
                </a:solidFill>
                <a:latin typeface="Calibri"/>
                <a:cs typeface="Calibri"/>
              </a:rPr>
              <a:t>ve </a:t>
            </a:r>
            <a:r>
              <a:rPr sz="2000" spc="-5" dirty="0">
                <a:solidFill>
                  <a:srgbClr val="333E50"/>
                </a:solidFill>
                <a:latin typeface="Calibri"/>
                <a:cs typeface="Calibri"/>
              </a:rPr>
              <a:t>sürekliliğini  </a:t>
            </a:r>
            <a:r>
              <a:rPr sz="2000" dirty="0">
                <a:solidFill>
                  <a:srgbClr val="333E50"/>
                </a:solidFill>
                <a:latin typeface="Calibri"/>
                <a:cs typeface="Calibri"/>
              </a:rPr>
              <a:t>sağlamalı,</a:t>
            </a:r>
            <a:endParaRPr sz="2000">
              <a:latin typeface="Calibri"/>
              <a:cs typeface="Calibri"/>
            </a:endParaRPr>
          </a:p>
          <a:p>
            <a:pPr marL="469900" indent="-457200">
              <a:lnSpc>
                <a:spcPct val="100000"/>
              </a:lnSpc>
              <a:spcBef>
                <a:spcPts val="525"/>
              </a:spcBef>
              <a:buAutoNum type="alphaLcParenR"/>
              <a:tabLst>
                <a:tab pos="469900" algn="l"/>
              </a:tabLst>
            </a:pPr>
            <a:r>
              <a:rPr sz="2000" spc="-5" dirty="0">
                <a:solidFill>
                  <a:srgbClr val="333E50"/>
                </a:solidFill>
                <a:latin typeface="Calibri"/>
                <a:cs typeface="Calibri"/>
              </a:rPr>
              <a:t>Her bir </a:t>
            </a:r>
            <a:r>
              <a:rPr sz="2000" spc="-10" dirty="0">
                <a:solidFill>
                  <a:srgbClr val="333E50"/>
                </a:solidFill>
                <a:latin typeface="Calibri"/>
                <a:cs typeface="Calibri"/>
              </a:rPr>
              <a:t>tetkik </a:t>
            </a:r>
            <a:r>
              <a:rPr sz="2000" dirty="0">
                <a:solidFill>
                  <a:srgbClr val="333E50"/>
                </a:solidFill>
                <a:latin typeface="Calibri"/>
                <a:cs typeface="Calibri"/>
              </a:rPr>
              <a:t>için </a:t>
            </a:r>
            <a:r>
              <a:rPr sz="2000" spc="-10" dirty="0">
                <a:solidFill>
                  <a:srgbClr val="333E50"/>
                </a:solidFill>
                <a:latin typeface="Calibri"/>
                <a:cs typeface="Calibri"/>
              </a:rPr>
              <a:t>tetkik </a:t>
            </a:r>
            <a:r>
              <a:rPr sz="2000" spc="-5" dirty="0">
                <a:solidFill>
                  <a:srgbClr val="333E50"/>
                </a:solidFill>
                <a:latin typeface="Calibri"/>
                <a:cs typeface="Calibri"/>
              </a:rPr>
              <a:t>kriteri </a:t>
            </a:r>
            <a:r>
              <a:rPr sz="2000" spc="-15" dirty="0">
                <a:solidFill>
                  <a:srgbClr val="333E50"/>
                </a:solidFill>
                <a:latin typeface="Calibri"/>
                <a:cs typeface="Calibri"/>
              </a:rPr>
              <a:t>ve </a:t>
            </a:r>
            <a:r>
              <a:rPr sz="2000" spc="-10" dirty="0">
                <a:solidFill>
                  <a:srgbClr val="333E50"/>
                </a:solidFill>
                <a:latin typeface="Calibri"/>
                <a:cs typeface="Calibri"/>
              </a:rPr>
              <a:t>kapsamı</a:t>
            </a:r>
            <a:r>
              <a:rPr sz="2000" spc="170" dirty="0">
                <a:solidFill>
                  <a:srgbClr val="333E50"/>
                </a:solidFill>
                <a:latin typeface="Calibri"/>
                <a:cs typeface="Calibri"/>
              </a:rPr>
              <a:t> </a:t>
            </a:r>
            <a:r>
              <a:rPr sz="2000" spc="-5" dirty="0">
                <a:solidFill>
                  <a:srgbClr val="333E50"/>
                </a:solidFill>
                <a:latin typeface="Calibri"/>
                <a:cs typeface="Calibri"/>
              </a:rPr>
              <a:t>belirlenmeli,</a:t>
            </a:r>
            <a:endParaRPr sz="2000">
              <a:latin typeface="Calibri"/>
              <a:cs typeface="Calibri"/>
            </a:endParaRPr>
          </a:p>
          <a:p>
            <a:pPr marL="469900" indent="-457200">
              <a:lnSpc>
                <a:spcPts val="2160"/>
              </a:lnSpc>
              <a:spcBef>
                <a:spcPts val="515"/>
              </a:spcBef>
              <a:buAutoNum type="alphaLcParenR"/>
              <a:tabLst>
                <a:tab pos="469900" algn="l"/>
              </a:tabLst>
            </a:pPr>
            <a:r>
              <a:rPr sz="2000" spc="-35" dirty="0">
                <a:solidFill>
                  <a:srgbClr val="333E50"/>
                </a:solidFill>
                <a:latin typeface="Calibri"/>
                <a:cs typeface="Calibri"/>
              </a:rPr>
              <a:t>Tetkik </a:t>
            </a:r>
            <a:r>
              <a:rPr sz="2000" spc="-10" dirty="0">
                <a:solidFill>
                  <a:srgbClr val="333E50"/>
                </a:solidFill>
                <a:latin typeface="Calibri"/>
                <a:cs typeface="Calibri"/>
              </a:rPr>
              <a:t>prosesinin </a:t>
            </a:r>
            <a:r>
              <a:rPr sz="2000" dirty="0">
                <a:solidFill>
                  <a:srgbClr val="333E50"/>
                </a:solidFill>
                <a:latin typeface="Calibri"/>
                <a:cs typeface="Calibri"/>
              </a:rPr>
              <a:t>objektifliği </a:t>
            </a:r>
            <a:r>
              <a:rPr sz="2000" spc="-15" dirty="0">
                <a:solidFill>
                  <a:srgbClr val="333E50"/>
                </a:solidFill>
                <a:latin typeface="Calibri"/>
                <a:cs typeface="Calibri"/>
              </a:rPr>
              <a:t>ve </a:t>
            </a:r>
            <a:r>
              <a:rPr sz="2000" spc="-10" dirty="0">
                <a:solidFill>
                  <a:srgbClr val="333E50"/>
                </a:solidFill>
                <a:latin typeface="Calibri"/>
                <a:cs typeface="Calibri"/>
              </a:rPr>
              <a:t>tarafsızlığını </a:t>
            </a:r>
            <a:r>
              <a:rPr sz="2000" spc="-5" dirty="0">
                <a:solidFill>
                  <a:srgbClr val="333E50"/>
                </a:solidFill>
                <a:latin typeface="Calibri"/>
                <a:cs typeface="Calibri"/>
              </a:rPr>
              <a:t>güvence </a:t>
            </a:r>
            <a:r>
              <a:rPr sz="2000" dirty="0">
                <a:solidFill>
                  <a:srgbClr val="333E50"/>
                </a:solidFill>
                <a:latin typeface="Calibri"/>
                <a:cs typeface="Calibri"/>
              </a:rPr>
              <a:t>altına almak</a:t>
            </a:r>
            <a:r>
              <a:rPr sz="2000" spc="170" dirty="0">
                <a:solidFill>
                  <a:srgbClr val="333E50"/>
                </a:solidFill>
                <a:latin typeface="Calibri"/>
                <a:cs typeface="Calibri"/>
              </a:rPr>
              <a:t> </a:t>
            </a:r>
            <a:r>
              <a:rPr sz="2000" spc="-5" dirty="0">
                <a:solidFill>
                  <a:srgbClr val="333E50"/>
                </a:solidFill>
                <a:latin typeface="Calibri"/>
                <a:cs typeface="Calibri"/>
              </a:rPr>
              <a:t>için</a:t>
            </a:r>
            <a:endParaRPr sz="2000">
              <a:latin typeface="Calibri"/>
              <a:cs typeface="Calibri"/>
            </a:endParaRPr>
          </a:p>
          <a:p>
            <a:pPr marL="469900">
              <a:lnSpc>
                <a:spcPts val="2160"/>
              </a:lnSpc>
            </a:pPr>
            <a:r>
              <a:rPr sz="2000" spc="-10" dirty="0">
                <a:solidFill>
                  <a:srgbClr val="333E50"/>
                </a:solidFill>
                <a:latin typeface="Calibri"/>
                <a:cs typeface="Calibri"/>
              </a:rPr>
              <a:t>tetkikçiler </a:t>
            </a:r>
            <a:r>
              <a:rPr sz="2000" spc="-5" dirty="0">
                <a:solidFill>
                  <a:srgbClr val="333E50"/>
                </a:solidFill>
                <a:latin typeface="Calibri"/>
                <a:cs typeface="Calibri"/>
              </a:rPr>
              <a:t>seçilmeli </a:t>
            </a:r>
            <a:r>
              <a:rPr sz="2000" spc="-15" dirty="0">
                <a:solidFill>
                  <a:srgbClr val="333E50"/>
                </a:solidFill>
                <a:latin typeface="Calibri"/>
                <a:cs typeface="Calibri"/>
              </a:rPr>
              <a:t>ve </a:t>
            </a:r>
            <a:r>
              <a:rPr sz="2000" spc="-5" dirty="0">
                <a:solidFill>
                  <a:srgbClr val="333E50"/>
                </a:solidFill>
                <a:latin typeface="Calibri"/>
                <a:cs typeface="Calibri"/>
              </a:rPr>
              <a:t>tetkikleri</a:t>
            </a:r>
            <a:r>
              <a:rPr sz="2000" spc="100" dirty="0">
                <a:solidFill>
                  <a:srgbClr val="333E50"/>
                </a:solidFill>
                <a:latin typeface="Calibri"/>
                <a:cs typeface="Calibri"/>
              </a:rPr>
              <a:t> </a:t>
            </a:r>
            <a:r>
              <a:rPr sz="2000" spc="-5" dirty="0">
                <a:solidFill>
                  <a:srgbClr val="333E50"/>
                </a:solidFill>
                <a:latin typeface="Calibri"/>
                <a:cs typeface="Calibri"/>
              </a:rPr>
              <a:t>yapmalı,</a:t>
            </a:r>
            <a:endParaRPr sz="2000">
              <a:latin typeface="Calibri"/>
              <a:cs typeface="Calibri"/>
            </a:endParaRPr>
          </a:p>
          <a:p>
            <a:pPr marL="469900" marR="335915" indent="-457200">
              <a:lnSpc>
                <a:spcPct val="80000"/>
              </a:lnSpc>
              <a:spcBef>
                <a:spcPts val="994"/>
              </a:spcBef>
              <a:buAutoNum type="alphaLcParenR" startAt="4"/>
              <a:tabLst>
                <a:tab pos="469900" algn="l"/>
              </a:tabLst>
            </a:pPr>
            <a:r>
              <a:rPr sz="2000" spc="-35" dirty="0">
                <a:solidFill>
                  <a:srgbClr val="333E50"/>
                </a:solidFill>
                <a:latin typeface="Calibri"/>
                <a:cs typeface="Calibri"/>
              </a:rPr>
              <a:t>Tetkik </a:t>
            </a:r>
            <a:r>
              <a:rPr sz="2000" dirty="0">
                <a:solidFill>
                  <a:srgbClr val="333E50"/>
                </a:solidFill>
                <a:latin typeface="Calibri"/>
                <a:cs typeface="Calibri"/>
              </a:rPr>
              <a:t>sonuçlarının </a:t>
            </a:r>
            <a:r>
              <a:rPr sz="2000" spc="-5" dirty="0">
                <a:solidFill>
                  <a:srgbClr val="333E50"/>
                </a:solidFill>
                <a:latin typeface="Calibri"/>
                <a:cs typeface="Calibri"/>
              </a:rPr>
              <a:t>ilgili yönetime </a:t>
            </a:r>
            <a:r>
              <a:rPr sz="2000" spc="-10" dirty="0">
                <a:solidFill>
                  <a:srgbClr val="333E50"/>
                </a:solidFill>
                <a:latin typeface="Calibri"/>
                <a:cs typeface="Calibri"/>
              </a:rPr>
              <a:t>rapor </a:t>
            </a:r>
            <a:r>
              <a:rPr sz="2000" spc="-5" dirty="0">
                <a:solidFill>
                  <a:srgbClr val="333E50"/>
                </a:solidFill>
                <a:latin typeface="Calibri"/>
                <a:cs typeface="Calibri"/>
              </a:rPr>
              <a:t>edilmesinin güvence </a:t>
            </a:r>
            <a:r>
              <a:rPr sz="2000" dirty="0">
                <a:solidFill>
                  <a:srgbClr val="333E50"/>
                </a:solidFill>
                <a:latin typeface="Calibri"/>
                <a:cs typeface="Calibri"/>
              </a:rPr>
              <a:t>altına  </a:t>
            </a:r>
            <a:r>
              <a:rPr sz="2000" spc="-5" dirty="0">
                <a:solidFill>
                  <a:srgbClr val="333E50"/>
                </a:solidFill>
                <a:latin typeface="Calibri"/>
                <a:cs typeface="Calibri"/>
              </a:rPr>
              <a:t>almalı,</a:t>
            </a:r>
            <a:endParaRPr sz="2000">
              <a:latin typeface="Calibri"/>
              <a:cs typeface="Calibri"/>
            </a:endParaRPr>
          </a:p>
          <a:p>
            <a:pPr marL="469900" indent="-457200">
              <a:lnSpc>
                <a:spcPts val="2160"/>
              </a:lnSpc>
              <a:spcBef>
                <a:spcPts val="525"/>
              </a:spcBef>
              <a:buAutoNum type="alphaLcParenR" startAt="4"/>
              <a:tabLst>
                <a:tab pos="469900" algn="l"/>
              </a:tabLst>
            </a:pPr>
            <a:r>
              <a:rPr sz="2000" dirty="0">
                <a:solidFill>
                  <a:srgbClr val="333E50"/>
                </a:solidFill>
                <a:latin typeface="Calibri"/>
                <a:cs typeface="Calibri"/>
              </a:rPr>
              <a:t>Herhangi </a:t>
            </a:r>
            <a:r>
              <a:rPr sz="2000" spc="-5" dirty="0">
                <a:solidFill>
                  <a:srgbClr val="333E50"/>
                </a:solidFill>
                <a:latin typeface="Calibri"/>
                <a:cs typeface="Calibri"/>
              </a:rPr>
              <a:t>bir gecikmeye </a:t>
            </a:r>
            <a:r>
              <a:rPr sz="2000" dirty="0">
                <a:solidFill>
                  <a:srgbClr val="333E50"/>
                </a:solidFill>
                <a:latin typeface="Calibri"/>
                <a:cs typeface="Calibri"/>
              </a:rPr>
              <a:t>mahal </a:t>
            </a:r>
            <a:r>
              <a:rPr sz="2000" spc="-5" dirty="0">
                <a:solidFill>
                  <a:srgbClr val="333E50"/>
                </a:solidFill>
                <a:latin typeface="Calibri"/>
                <a:cs typeface="Calibri"/>
              </a:rPr>
              <a:t>vermeden uygun </a:t>
            </a:r>
            <a:r>
              <a:rPr sz="2000" spc="-10" dirty="0">
                <a:solidFill>
                  <a:srgbClr val="333E50"/>
                </a:solidFill>
                <a:latin typeface="Calibri"/>
                <a:cs typeface="Calibri"/>
              </a:rPr>
              <a:t>düzeltme </a:t>
            </a:r>
            <a:r>
              <a:rPr sz="2000" spc="-15" dirty="0">
                <a:solidFill>
                  <a:srgbClr val="333E50"/>
                </a:solidFill>
                <a:latin typeface="Calibri"/>
                <a:cs typeface="Calibri"/>
              </a:rPr>
              <a:t>ve</a:t>
            </a:r>
            <a:r>
              <a:rPr sz="2000" spc="-30" dirty="0">
                <a:solidFill>
                  <a:srgbClr val="333E50"/>
                </a:solidFill>
                <a:latin typeface="Calibri"/>
                <a:cs typeface="Calibri"/>
              </a:rPr>
              <a:t> </a:t>
            </a:r>
            <a:r>
              <a:rPr sz="2000" spc="-5" dirty="0">
                <a:solidFill>
                  <a:srgbClr val="333E50"/>
                </a:solidFill>
                <a:latin typeface="Calibri"/>
                <a:cs typeface="Calibri"/>
              </a:rPr>
              <a:t>düzeltici</a:t>
            </a:r>
            <a:endParaRPr sz="2000">
              <a:latin typeface="Calibri"/>
              <a:cs typeface="Calibri"/>
            </a:endParaRPr>
          </a:p>
          <a:p>
            <a:pPr marL="469900">
              <a:lnSpc>
                <a:spcPts val="2160"/>
              </a:lnSpc>
            </a:pPr>
            <a:r>
              <a:rPr sz="2000" spc="-10" dirty="0">
                <a:solidFill>
                  <a:srgbClr val="333E50"/>
                </a:solidFill>
                <a:latin typeface="Calibri"/>
                <a:cs typeface="Calibri"/>
              </a:rPr>
              <a:t>faaliyet</a:t>
            </a:r>
            <a:r>
              <a:rPr sz="2000" spc="-70" dirty="0">
                <a:solidFill>
                  <a:srgbClr val="333E50"/>
                </a:solidFill>
                <a:latin typeface="Calibri"/>
                <a:cs typeface="Calibri"/>
              </a:rPr>
              <a:t> </a:t>
            </a:r>
            <a:r>
              <a:rPr sz="2000" spc="-5" dirty="0">
                <a:solidFill>
                  <a:srgbClr val="333E50"/>
                </a:solidFill>
                <a:latin typeface="Calibri"/>
                <a:cs typeface="Calibri"/>
              </a:rPr>
              <a:t>gerçekleştirmeli,</a:t>
            </a:r>
            <a:endParaRPr sz="2000">
              <a:latin typeface="Calibri"/>
              <a:cs typeface="Calibri"/>
            </a:endParaRPr>
          </a:p>
          <a:p>
            <a:pPr marL="469900" marR="5080" indent="-457200">
              <a:lnSpc>
                <a:spcPts val="1920"/>
              </a:lnSpc>
              <a:spcBef>
                <a:spcPts val="980"/>
              </a:spcBef>
              <a:buAutoNum type="alphaLcParenR" startAt="6"/>
              <a:tabLst>
                <a:tab pos="469900" algn="l"/>
              </a:tabLst>
            </a:pPr>
            <a:r>
              <a:rPr sz="2000" spc="-35" dirty="0">
                <a:solidFill>
                  <a:srgbClr val="333E50"/>
                </a:solidFill>
                <a:latin typeface="Calibri"/>
                <a:cs typeface="Calibri"/>
              </a:rPr>
              <a:t>Tetkik </a:t>
            </a:r>
            <a:r>
              <a:rPr sz="2000" spc="-10" dirty="0">
                <a:solidFill>
                  <a:srgbClr val="333E50"/>
                </a:solidFill>
                <a:latin typeface="Calibri"/>
                <a:cs typeface="Calibri"/>
              </a:rPr>
              <a:t>programının </a:t>
            </a:r>
            <a:r>
              <a:rPr sz="2000" spc="-5" dirty="0">
                <a:solidFill>
                  <a:srgbClr val="333E50"/>
                </a:solidFill>
                <a:latin typeface="Calibri"/>
                <a:cs typeface="Calibri"/>
              </a:rPr>
              <a:t>uygulanmasının </a:t>
            </a:r>
            <a:r>
              <a:rPr sz="2000" spc="-15" dirty="0">
                <a:solidFill>
                  <a:srgbClr val="333E50"/>
                </a:solidFill>
                <a:latin typeface="Calibri"/>
                <a:cs typeface="Calibri"/>
              </a:rPr>
              <a:t>ve </a:t>
            </a:r>
            <a:r>
              <a:rPr sz="2000" spc="-10" dirty="0">
                <a:solidFill>
                  <a:srgbClr val="333E50"/>
                </a:solidFill>
                <a:latin typeface="Calibri"/>
                <a:cs typeface="Calibri"/>
              </a:rPr>
              <a:t>tetkik </a:t>
            </a:r>
            <a:r>
              <a:rPr sz="2000" dirty="0">
                <a:solidFill>
                  <a:srgbClr val="333E50"/>
                </a:solidFill>
                <a:latin typeface="Calibri"/>
                <a:cs typeface="Calibri"/>
              </a:rPr>
              <a:t>sonuçlarının </a:t>
            </a:r>
            <a:r>
              <a:rPr sz="2000" spc="-5" dirty="0">
                <a:solidFill>
                  <a:srgbClr val="333E50"/>
                </a:solidFill>
                <a:latin typeface="Calibri"/>
                <a:cs typeface="Calibri"/>
              </a:rPr>
              <a:t>kanıtı </a:t>
            </a:r>
            <a:r>
              <a:rPr sz="2000" spc="-10" dirty="0">
                <a:solidFill>
                  <a:srgbClr val="333E50"/>
                </a:solidFill>
                <a:latin typeface="Calibri"/>
                <a:cs typeface="Calibri"/>
              </a:rPr>
              <a:t>olarak  dokümante </a:t>
            </a:r>
            <a:r>
              <a:rPr sz="2000" spc="-5" dirty="0">
                <a:solidFill>
                  <a:srgbClr val="333E50"/>
                </a:solidFill>
                <a:latin typeface="Calibri"/>
                <a:cs typeface="Calibri"/>
              </a:rPr>
              <a:t>edilmiş bilgiyi </a:t>
            </a:r>
            <a:r>
              <a:rPr sz="2000" spc="-10" dirty="0">
                <a:solidFill>
                  <a:srgbClr val="333E50"/>
                </a:solidFill>
                <a:latin typeface="Calibri"/>
                <a:cs typeface="Calibri"/>
              </a:rPr>
              <a:t>muhafaza </a:t>
            </a:r>
            <a:r>
              <a:rPr sz="2000" spc="-5" dirty="0">
                <a:solidFill>
                  <a:srgbClr val="333E50"/>
                </a:solidFill>
                <a:latin typeface="Calibri"/>
                <a:cs typeface="Calibri"/>
              </a:rPr>
              <a:t>edilmeli</a:t>
            </a:r>
            <a:r>
              <a:rPr sz="2000" spc="95" dirty="0">
                <a:solidFill>
                  <a:srgbClr val="333E50"/>
                </a:solidFill>
                <a:latin typeface="Calibri"/>
                <a:cs typeface="Calibri"/>
              </a:rPr>
              <a:t> </a:t>
            </a:r>
            <a:r>
              <a:rPr sz="2000" spc="-55" dirty="0">
                <a:solidFill>
                  <a:srgbClr val="333E50"/>
                </a:solidFill>
                <a:latin typeface="Calibri"/>
                <a:cs typeface="Calibri"/>
              </a:rPr>
              <a:t>dir.</a:t>
            </a:r>
            <a:endParaRPr sz="2000">
              <a:latin typeface="Calibri"/>
              <a:cs typeface="Calibri"/>
            </a:endParaRPr>
          </a:p>
          <a:p>
            <a:pPr marL="12700">
              <a:lnSpc>
                <a:spcPct val="100000"/>
              </a:lnSpc>
              <a:spcBef>
                <a:spcPts val="530"/>
              </a:spcBef>
            </a:pPr>
            <a:r>
              <a:rPr sz="2000" b="1" dirty="0">
                <a:solidFill>
                  <a:srgbClr val="333E50"/>
                </a:solidFill>
                <a:latin typeface="Calibri"/>
                <a:cs typeface="Calibri"/>
              </a:rPr>
              <a:t>Not – </a:t>
            </a:r>
            <a:r>
              <a:rPr sz="2000" spc="-10" dirty="0">
                <a:solidFill>
                  <a:srgbClr val="333E50"/>
                </a:solidFill>
                <a:latin typeface="Calibri"/>
                <a:cs typeface="Calibri"/>
              </a:rPr>
              <a:t>Kılavuzluk </a:t>
            </a:r>
            <a:r>
              <a:rPr sz="2000" spc="-5" dirty="0">
                <a:solidFill>
                  <a:srgbClr val="333E50"/>
                </a:solidFill>
                <a:latin typeface="Calibri"/>
                <a:cs typeface="Calibri"/>
              </a:rPr>
              <a:t>için </a:t>
            </a:r>
            <a:r>
              <a:rPr sz="2000" dirty="0">
                <a:solidFill>
                  <a:srgbClr val="333E50"/>
                </a:solidFill>
                <a:latin typeface="Calibri"/>
                <a:cs typeface="Calibri"/>
              </a:rPr>
              <a:t>ISO </a:t>
            </a:r>
            <a:r>
              <a:rPr sz="2000" spc="-20" dirty="0">
                <a:solidFill>
                  <a:srgbClr val="333E50"/>
                </a:solidFill>
                <a:latin typeface="Calibri"/>
                <a:cs typeface="Calibri"/>
              </a:rPr>
              <a:t>19011’e</a:t>
            </a:r>
            <a:r>
              <a:rPr sz="2000" spc="-10" dirty="0">
                <a:solidFill>
                  <a:srgbClr val="333E50"/>
                </a:solidFill>
                <a:latin typeface="Calibri"/>
                <a:cs typeface="Calibri"/>
              </a:rPr>
              <a:t> </a:t>
            </a:r>
            <a:r>
              <a:rPr sz="2000" spc="-20" dirty="0">
                <a:solidFill>
                  <a:srgbClr val="333E50"/>
                </a:solidFill>
                <a:latin typeface="Calibri"/>
                <a:cs typeface="Calibri"/>
              </a:rPr>
              <a:t>bakılmalıdır.</a:t>
            </a:r>
            <a:endParaRPr sz="2000">
              <a:latin typeface="Calibri"/>
              <a:cs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4" y="1331448"/>
            <a:ext cx="7352792" cy="487680"/>
          </a:xfrm>
          <a:prstGeom prst="rect">
            <a:avLst/>
          </a:prstGeom>
        </p:spPr>
        <p:txBody>
          <a:bodyPr vert="horz" wrap="square" lIns="0" tIns="0" rIns="0" bIns="0" rtlCol="0">
            <a:spAutoFit/>
          </a:bodyPr>
          <a:lstStyle/>
          <a:p>
            <a:pPr marL="640080">
              <a:lnSpc>
                <a:spcPct val="100000"/>
              </a:lnSpc>
            </a:pPr>
            <a:r>
              <a:rPr dirty="0"/>
              <a:t>9.3 </a:t>
            </a:r>
            <a:r>
              <a:rPr spc="-10" dirty="0"/>
              <a:t>YÖNETİMİN </a:t>
            </a:r>
            <a:r>
              <a:rPr spc="-5" dirty="0"/>
              <a:t>GÖZDEN</a:t>
            </a:r>
            <a:r>
              <a:rPr spc="-95" dirty="0"/>
              <a:t> </a:t>
            </a:r>
            <a:r>
              <a:rPr spc="-10" dirty="0"/>
              <a:t>GEÇİRMESİ</a:t>
            </a:r>
          </a:p>
        </p:txBody>
      </p:sp>
      <p:sp>
        <p:nvSpPr>
          <p:cNvPr id="3" name="object 3"/>
          <p:cNvSpPr txBox="1"/>
          <p:nvPr/>
        </p:nvSpPr>
        <p:spPr>
          <a:xfrm>
            <a:off x="707542" y="1824990"/>
            <a:ext cx="7134225" cy="1259205"/>
          </a:xfrm>
          <a:prstGeom prst="rect">
            <a:avLst/>
          </a:prstGeom>
        </p:spPr>
        <p:txBody>
          <a:bodyPr vert="horz" wrap="square" lIns="0" tIns="0" rIns="0" bIns="0" rtlCol="0">
            <a:spAutoFit/>
          </a:bodyPr>
          <a:lstStyle/>
          <a:p>
            <a:pPr marL="12700" algn="just">
              <a:lnSpc>
                <a:spcPct val="100000"/>
              </a:lnSpc>
            </a:pPr>
            <a:r>
              <a:rPr sz="2000" b="1" dirty="0">
                <a:solidFill>
                  <a:srgbClr val="333E50"/>
                </a:solidFill>
                <a:latin typeface="Calibri"/>
                <a:cs typeface="Calibri"/>
              </a:rPr>
              <a:t>9.3.1</a:t>
            </a:r>
            <a:r>
              <a:rPr sz="2000" b="1" spc="-114" dirty="0">
                <a:solidFill>
                  <a:srgbClr val="333E50"/>
                </a:solidFill>
                <a:latin typeface="Calibri"/>
                <a:cs typeface="Calibri"/>
              </a:rPr>
              <a:t> </a:t>
            </a:r>
            <a:r>
              <a:rPr sz="2000" b="1" spc="-5" dirty="0">
                <a:solidFill>
                  <a:srgbClr val="333E50"/>
                </a:solidFill>
                <a:latin typeface="Calibri"/>
                <a:cs typeface="Calibri"/>
              </a:rPr>
              <a:t>Genel</a:t>
            </a:r>
            <a:endParaRPr sz="2000">
              <a:latin typeface="Calibri"/>
              <a:cs typeface="Calibri"/>
            </a:endParaRPr>
          </a:p>
          <a:p>
            <a:pPr marL="12700" marR="5080" algn="just">
              <a:lnSpc>
                <a:spcPts val="2160"/>
              </a:lnSpc>
              <a:spcBef>
                <a:spcPts val="1030"/>
              </a:spcBef>
            </a:pPr>
            <a:r>
              <a:rPr sz="2000" spc="-10" dirty="0">
                <a:solidFill>
                  <a:srgbClr val="333E50"/>
                </a:solidFill>
                <a:latin typeface="Calibri"/>
                <a:cs typeface="Calibri"/>
              </a:rPr>
              <a:t>Üst </a:t>
            </a:r>
            <a:r>
              <a:rPr sz="2000" spc="-5" dirty="0">
                <a:solidFill>
                  <a:srgbClr val="333E50"/>
                </a:solidFill>
                <a:latin typeface="Calibri"/>
                <a:cs typeface="Calibri"/>
              </a:rPr>
              <a:t>yönetim, kuruluşun KYSnin </a:t>
            </a:r>
            <a:r>
              <a:rPr sz="2000" dirty="0">
                <a:solidFill>
                  <a:srgbClr val="333E50"/>
                </a:solidFill>
                <a:latin typeface="Calibri"/>
                <a:cs typeface="Calibri"/>
              </a:rPr>
              <a:t>amacına </a:t>
            </a:r>
            <a:r>
              <a:rPr sz="2000" spc="-5" dirty="0">
                <a:solidFill>
                  <a:srgbClr val="333E50"/>
                </a:solidFill>
                <a:latin typeface="Calibri"/>
                <a:cs typeface="Calibri"/>
              </a:rPr>
              <a:t>uygunluğunu, yeterliliğini </a:t>
            </a:r>
            <a:r>
              <a:rPr sz="2000" spc="-30" dirty="0">
                <a:solidFill>
                  <a:srgbClr val="333E50"/>
                </a:solidFill>
                <a:latin typeface="Calibri"/>
                <a:cs typeface="Calibri"/>
              </a:rPr>
              <a:t>ve  </a:t>
            </a:r>
            <a:r>
              <a:rPr sz="2000" spc="-5" dirty="0">
                <a:solidFill>
                  <a:srgbClr val="333E50"/>
                </a:solidFill>
                <a:latin typeface="Calibri"/>
                <a:cs typeface="Calibri"/>
              </a:rPr>
              <a:t>etkinliğini sürdürmesini </a:t>
            </a:r>
            <a:r>
              <a:rPr sz="2000" spc="-15" dirty="0">
                <a:solidFill>
                  <a:srgbClr val="333E50"/>
                </a:solidFill>
                <a:latin typeface="Calibri"/>
                <a:cs typeface="Calibri"/>
              </a:rPr>
              <a:t>ve </a:t>
            </a:r>
            <a:r>
              <a:rPr sz="2000" spc="-5" dirty="0">
                <a:solidFill>
                  <a:srgbClr val="333E50"/>
                </a:solidFill>
                <a:latin typeface="Calibri"/>
                <a:cs typeface="Calibri"/>
              </a:rPr>
              <a:t>kuruluşun </a:t>
            </a:r>
            <a:r>
              <a:rPr sz="2000" spc="-15" dirty="0">
                <a:solidFill>
                  <a:srgbClr val="333E50"/>
                </a:solidFill>
                <a:latin typeface="Calibri"/>
                <a:cs typeface="Calibri"/>
              </a:rPr>
              <a:t>stratejik </a:t>
            </a:r>
            <a:r>
              <a:rPr sz="2000" spc="-10" dirty="0">
                <a:solidFill>
                  <a:srgbClr val="333E50"/>
                </a:solidFill>
                <a:latin typeface="Calibri"/>
                <a:cs typeface="Calibri"/>
              </a:rPr>
              <a:t>yönü </a:t>
            </a:r>
            <a:r>
              <a:rPr sz="2000" spc="-5" dirty="0">
                <a:solidFill>
                  <a:srgbClr val="333E50"/>
                </a:solidFill>
                <a:latin typeface="Calibri"/>
                <a:cs typeface="Calibri"/>
              </a:rPr>
              <a:t>ile </a:t>
            </a:r>
            <a:r>
              <a:rPr sz="2000" dirty="0">
                <a:solidFill>
                  <a:srgbClr val="333E50"/>
                </a:solidFill>
                <a:latin typeface="Calibri"/>
                <a:cs typeface="Calibri"/>
              </a:rPr>
              <a:t>uyumluluğunu  </a:t>
            </a:r>
            <a:r>
              <a:rPr sz="2000" spc="-5" dirty="0">
                <a:solidFill>
                  <a:srgbClr val="333E50"/>
                </a:solidFill>
                <a:latin typeface="Calibri"/>
                <a:cs typeface="Calibri"/>
              </a:rPr>
              <a:t>güvence </a:t>
            </a:r>
            <a:r>
              <a:rPr sz="2000" dirty="0">
                <a:solidFill>
                  <a:srgbClr val="333E50"/>
                </a:solidFill>
                <a:latin typeface="Calibri"/>
                <a:cs typeface="Calibri"/>
              </a:rPr>
              <a:t>altına almak için planlı </a:t>
            </a:r>
            <a:r>
              <a:rPr sz="2000" spc="-5" dirty="0">
                <a:solidFill>
                  <a:srgbClr val="333E50"/>
                </a:solidFill>
                <a:latin typeface="Calibri"/>
                <a:cs typeface="Calibri"/>
              </a:rPr>
              <a:t>aralıklarla </a:t>
            </a:r>
            <a:r>
              <a:rPr sz="2000" spc="-10" dirty="0">
                <a:solidFill>
                  <a:srgbClr val="333E50"/>
                </a:solidFill>
                <a:latin typeface="Calibri"/>
                <a:cs typeface="Calibri"/>
              </a:rPr>
              <a:t>KYSyi </a:t>
            </a:r>
            <a:r>
              <a:rPr sz="2000" spc="-15" dirty="0">
                <a:solidFill>
                  <a:srgbClr val="333E50"/>
                </a:solidFill>
                <a:latin typeface="Calibri"/>
                <a:cs typeface="Calibri"/>
              </a:rPr>
              <a:t>gözden</a:t>
            </a:r>
            <a:r>
              <a:rPr sz="2000" spc="40" dirty="0">
                <a:solidFill>
                  <a:srgbClr val="333E50"/>
                </a:solidFill>
                <a:latin typeface="Calibri"/>
                <a:cs typeface="Calibri"/>
              </a:rPr>
              <a:t> </a:t>
            </a:r>
            <a:r>
              <a:rPr sz="2000" spc="-20" dirty="0">
                <a:solidFill>
                  <a:srgbClr val="333E50"/>
                </a:solidFill>
                <a:latin typeface="Calibri"/>
                <a:cs typeface="Calibri"/>
              </a:rPr>
              <a:t>geçirmelidir.</a:t>
            </a:r>
            <a:endParaRPr sz="2000">
              <a:latin typeface="Calibri"/>
              <a:cs typeface="Calibri"/>
            </a:endParaRPr>
          </a:p>
        </p:txBody>
      </p:sp>
      <p:sp>
        <p:nvSpPr>
          <p:cNvPr id="4" name="object 4"/>
          <p:cNvSpPr/>
          <p:nvPr/>
        </p:nvSpPr>
        <p:spPr>
          <a:xfrm>
            <a:off x="4572000" y="3840479"/>
            <a:ext cx="3890772" cy="18836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159" y="3180943"/>
            <a:ext cx="3233991" cy="328613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914400" y="1219200"/>
            <a:ext cx="7413625" cy="441959"/>
          </a:xfrm>
          <a:prstGeom prst="rect">
            <a:avLst/>
          </a:prstGeom>
        </p:spPr>
        <p:txBody>
          <a:bodyPr vert="horz" wrap="square" lIns="0" tIns="0" rIns="0" bIns="0" rtlCol="0">
            <a:spAutoFit/>
          </a:bodyPr>
          <a:lstStyle/>
          <a:p>
            <a:pPr marL="12700">
              <a:lnSpc>
                <a:spcPct val="100000"/>
              </a:lnSpc>
            </a:pPr>
            <a:r>
              <a:rPr sz="2900" dirty="0"/>
              <a:t>9.3.2 </a:t>
            </a:r>
            <a:r>
              <a:rPr sz="2900" spc="-10" dirty="0"/>
              <a:t>YÖNETİMİN </a:t>
            </a:r>
            <a:r>
              <a:rPr sz="2900" spc="-5" dirty="0"/>
              <a:t>GÖZDEN </a:t>
            </a:r>
            <a:r>
              <a:rPr sz="2900" spc="-10" dirty="0"/>
              <a:t>GEÇİRMESİ</a:t>
            </a:r>
            <a:r>
              <a:rPr sz="2900" spc="-85" dirty="0"/>
              <a:t> </a:t>
            </a:r>
            <a:r>
              <a:rPr sz="2900" dirty="0"/>
              <a:t>GİRDİLERİ</a:t>
            </a:r>
            <a:endParaRPr sz="2900"/>
          </a:p>
        </p:txBody>
      </p:sp>
      <p:sp>
        <p:nvSpPr>
          <p:cNvPr id="4" name="object 4"/>
          <p:cNvSpPr txBox="1"/>
          <p:nvPr/>
        </p:nvSpPr>
        <p:spPr>
          <a:xfrm>
            <a:off x="707542" y="1859534"/>
            <a:ext cx="7479030" cy="1648460"/>
          </a:xfrm>
          <a:prstGeom prst="rect">
            <a:avLst/>
          </a:prstGeom>
        </p:spPr>
        <p:txBody>
          <a:bodyPr vert="horz" wrap="square" lIns="0" tIns="0" rIns="0" bIns="0" rtlCol="0">
            <a:spAutoFit/>
          </a:bodyPr>
          <a:lstStyle/>
          <a:p>
            <a:pPr marL="12700" marR="5080">
              <a:lnSpc>
                <a:spcPts val="2160"/>
              </a:lnSpc>
            </a:pPr>
            <a:r>
              <a:rPr sz="2000" spc="-20" dirty="0">
                <a:solidFill>
                  <a:srgbClr val="333E50"/>
                </a:solidFill>
                <a:latin typeface="Calibri"/>
                <a:cs typeface="Calibri"/>
              </a:rPr>
              <a:t>Yönetimin </a:t>
            </a:r>
            <a:r>
              <a:rPr sz="2000" spc="-15" dirty="0">
                <a:solidFill>
                  <a:srgbClr val="333E50"/>
                </a:solidFill>
                <a:latin typeface="Calibri"/>
                <a:cs typeface="Calibri"/>
              </a:rPr>
              <a:t>gözden </a:t>
            </a:r>
            <a:r>
              <a:rPr sz="2000" spc="-5" dirty="0">
                <a:solidFill>
                  <a:srgbClr val="333E50"/>
                </a:solidFill>
                <a:latin typeface="Calibri"/>
                <a:cs typeface="Calibri"/>
              </a:rPr>
              <a:t>geçirmesi </a:t>
            </a:r>
            <a:r>
              <a:rPr sz="2000" dirty="0">
                <a:solidFill>
                  <a:srgbClr val="333E50"/>
                </a:solidFill>
                <a:latin typeface="Calibri"/>
                <a:cs typeface="Calibri"/>
              </a:rPr>
              <a:t>aşağıdakileri </a:t>
            </a:r>
            <a:r>
              <a:rPr sz="2000" spc="-15" dirty="0">
                <a:solidFill>
                  <a:srgbClr val="333E50"/>
                </a:solidFill>
                <a:latin typeface="Calibri"/>
                <a:cs typeface="Calibri"/>
              </a:rPr>
              <a:t>dikkate </a:t>
            </a:r>
            <a:r>
              <a:rPr sz="2000" spc="-5" dirty="0">
                <a:solidFill>
                  <a:srgbClr val="333E50"/>
                </a:solidFill>
                <a:latin typeface="Calibri"/>
                <a:cs typeface="Calibri"/>
              </a:rPr>
              <a:t>alınarak </a:t>
            </a:r>
            <a:r>
              <a:rPr sz="2000" dirty="0">
                <a:solidFill>
                  <a:srgbClr val="333E50"/>
                </a:solidFill>
                <a:latin typeface="Calibri"/>
                <a:cs typeface="Calibri"/>
              </a:rPr>
              <a:t>planlanmalı </a:t>
            </a:r>
            <a:r>
              <a:rPr sz="2000" spc="-30" dirty="0">
                <a:solidFill>
                  <a:srgbClr val="333E50"/>
                </a:solidFill>
                <a:latin typeface="Calibri"/>
                <a:cs typeface="Calibri"/>
              </a:rPr>
              <a:t>ve  </a:t>
            </a:r>
            <a:r>
              <a:rPr sz="2000" spc="-5" dirty="0">
                <a:solidFill>
                  <a:srgbClr val="333E50"/>
                </a:solidFill>
                <a:latin typeface="Calibri"/>
                <a:cs typeface="Calibri"/>
              </a:rPr>
              <a:t>gerçekleştirilmelidir:</a:t>
            </a:r>
            <a:endParaRPr sz="2000">
              <a:latin typeface="Calibri"/>
              <a:cs typeface="Calibri"/>
            </a:endParaRPr>
          </a:p>
          <a:p>
            <a:pPr marL="469900" marR="657860" indent="-457200">
              <a:lnSpc>
                <a:spcPts val="2160"/>
              </a:lnSpc>
              <a:spcBef>
                <a:spcPts val="994"/>
              </a:spcBef>
              <a:buAutoNum type="alphaLcParenR"/>
              <a:tabLst>
                <a:tab pos="469900" algn="l"/>
              </a:tabLst>
            </a:pPr>
            <a:r>
              <a:rPr sz="2000" dirty="0">
                <a:solidFill>
                  <a:srgbClr val="333E50"/>
                </a:solidFill>
                <a:latin typeface="Calibri"/>
                <a:cs typeface="Calibri"/>
              </a:rPr>
              <a:t>Önceki </a:t>
            </a:r>
            <a:r>
              <a:rPr sz="2000" spc="-5" dirty="0">
                <a:solidFill>
                  <a:srgbClr val="333E50"/>
                </a:solidFill>
                <a:latin typeface="Calibri"/>
                <a:cs typeface="Calibri"/>
              </a:rPr>
              <a:t>yönetimin </a:t>
            </a:r>
            <a:r>
              <a:rPr sz="2000" spc="-15" dirty="0">
                <a:solidFill>
                  <a:srgbClr val="333E50"/>
                </a:solidFill>
                <a:latin typeface="Calibri"/>
                <a:cs typeface="Calibri"/>
              </a:rPr>
              <a:t>gözden </a:t>
            </a:r>
            <a:r>
              <a:rPr sz="2000" spc="-5" dirty="0">
                <a:solidFill>
                  <a:srgbClr val="333E50"/>
                </a:solidFill>
                <a:latin typeface="Calibri"/>
                <a:cs typeface="Calibri"/>
              </a:rPr>
              <a:t>geçirme toplantılarında </a:t>
            </a:r>
            <a:r>
              <a:rPr sz="2000" spc="-15" dirty="0">
                <a:solidFill>
                  <a:srgbClr val="333E50"/>
                </a:solidFill>
                <a:latin typeface="Calibri"/>
                <a:cs typeface="Calibri"/>
              </a:rPr>
              <a:t>karar </a:t>
            </a:r>
            <a:r>
              <a:rPr sz="2000" dirty="0">
                <a:solidFill>
                  <a:srgbClr val="333E50"/>
                </a:solidFill>
                <a:latin typeface="Calibri"/>
                <a:cs typeface="Calibri"/>
              </a:rPr>
              <a:t>alınan  </a:t>
            </a:r>
            <a:r>
              <a:rPr sz="2000" spc="-10" dirty="0">
                <a:solidFill>
                  <a:srgbClr val="333E50"/>
                </a:solidFill>
                <a:latin typeface="Calibri"/>
                <a:cs typeface="Calibri"/>
              </a:rPr>
              <a:t>faaliyetlerinin</a:t>
            </a:r>
            <a:r>
              <a:rPr sz="2000" spc="5" dirty="0">
                <a:solidFill>
                  <a:srgbClr val="333E50"/>
                </a:solidFill>
                <a:latin typeface="Calibri"/>
                <a:cs typeface="Calibri"/>
              </a:rPr>
              <a:t> </a:t>
            </a:r>
            <a:r>
              <a:rPr sz="2000" dirty="0">
                <a:solidFill>
                  <a:srgbClr val="333E50"/>
                </a:solidFill>
                <a:latin typeface="Calibri"/>
                <a:cs typeface="Calibri"/>
              </a:rPr>
              <a:t>durumu,</a:t>
            </a:r>
            <a:endParaRPr sz="2000">
              <a:latin typeface="Calibri"/>
              <a:cs typeface="Calibri"/>
            </a:endParaRPr>
          </a:p>
          <a:p>
            <a:pPr marL="469900" indent="-457200">
              <a:lnSpc>
                <a:spcPct val="100000"/>
              </a:lnSpc>
              <a:spcBef>
                <a:spcPts val="735"/>
              </a:spcBef>
              <a:buAutoNum type="alphaLcParenR"/>
              <a:tabLst>
                <a:tab pos="469900" algn="l"/>
              </a:tabLst>
            </a:pPr>
            <a:r>
              <a:rPr sz="2000" spc="-5" dirty="0">
                <a:solidFill>
                  <a:srgbClr val="333E50"/>
                </a:solidFill>
                <a:latin typeface="Calibri"/>
                <a:cs typeface="Calibri"/>
              </a:rPr>
              <a:t>KYS ile ilgili iç </a:t>
            </a:r>
            <a:r>
              <a:rPr sz="2000" spc="-15" dirty="0">
                <a:solidFill>
                  <a:srgbClr val="333E50"/>
                </a:solidFill>
                <a:latin typeface="Calibri"/>
                <a:cs typeface="Calibri"/>
              </a:rPr>
              <a:t>ve </a:t>
            </a:r>
            <a:r>
              <a:rPr sz="2000" dirty="0">
                <a:solidFill>
                  <a:srgbClr val="333E50"/>
                </a:solidFill>
                <a:latin typeface="Calibri"/>
                <a:cs typeface="Calibri"/>
              </a:rPr>
              <a:t>dış </a:t>
            </a:r>
            <a:r>
              <a:rPr sz="2000" spc="-5" dirty="0">
                <a:solidFill>
                  <a:srgbClr val="333E50"/>
                </a:solidFill>
                <a:latin typeface="Calibri"/>
                <a:cs typeface="Calibri"/>
              </a:rPr>
              <a:t>hususlardaki</a:t>
            </a:r>
            <a:r>
              <a:rPr sz="2000" spc="70" dirty="0">
                <a:solidFill>
                  <a:srgbClr val="333E50"/>
                </a:solidFill>
                <a:latin typeface="Calibri"/>
                <a:cs typeface="Calibri"/>
              </a:rPr>
              <a:t> </a:t>
            </a:r>
            <a:r>
              <a:rPr sz="2000" spc="-15" dirty="0">
                <a:solidFill>
                  <a:srgbClr val="333E50"/>
                </a:solidFill>
                <a:latin typeface="Calibri"/>
                <a:cs typeface="Calibri"/>
              </a:rPr>
              <a:t>değişiklikler,</a:t>
            </a:r>
            <a:endParaRPr sz="2000">
              <a:latin typeface="Calibri"/>
              <a:cs typeface="Calibri"/>
            </a:endParaRPr>
          </a:p>
        </p:txBody>
      </p:sp>
      <p:sp>
        <p:nvSpPr>
          <p:cNvPr id="5" name="object 5"/>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402842"/>
            <a:ext cx="7762240" cy="4465955"/>
          </a:xfrm>
          <a:prstGeom prst="rect">
            <a:avLst/>
          </a:prstGeom>
        </p:spPr>
        <p:txBody>
          <a:bodyPr vert="horz" wrap="square" lIns="0" tIns="0" rIns="0" bIns="0" rtlCol="0">
            <a:spAutoFit/>
          </a:bodyPr>
          <a:lstStyle/>
          <a:p>
            <a:pPr marL="469900" marR="5080" indent="-457200">
              <a:lnSpc>
                <a:spcPct val="80000"/>
              </a:lnSpc>
              <a:buFont typeface="Calibri"/>
              <a:buAutoNum type="alphaLcParenR" startAt="3"/>
              <a:tabLst>
                <a:tab pos="469900" algn="l"/>
              </a:tabLst>
            </a:pPr>
            <a:r>
              <a:rPr sz="2000" spc="-5" dirty="0">
                <a:solidFill>
                  <a:srgbClr val="333E50"/>
                </a:solidFill>
                <a:latin typeface="Calibri"/>
                <a:cs typeface="Calibri"/>
              </a:rPr>
              <a:t>Aşağıdakilerdeki eğilimler dahil, KYSnin performansı </a:t>
            </a:r>
            <a:r>
              <a:rPr sz="2000" spc="-15" dirty="0">
                <a:solidFill>
                  <a:srgbClr val="333E50"/>
                </a:solidFill>
                <a:latin typeface="Calibri"/>
                <a:cs typeface="Calibri"/>
              </a:rPr>
              <a:t>ve </a:t>
            </a:r>
            <a:r>
              <a:rPr sz="2000" spc="-5" dirty="0">
                <a:solidFill>
                  <a:srgbClr val="333E50"/>
                </a:solidFill>
                <a:latin typeface="Calibri"/>
                <a:cs typeface="Calibri"/>
              </a:rPr>
              <a:t>etkinliği ile ilgili  bilgi:</a:t>
            </a:r>
            <a:endParaRPr sz="2000">
              <a:latin typeface="Calibri"/>
              <a:cs typeface="Calibri"/>
            </a:endParaRPr>
          </a:p>
          <a:p>
            <a:pPr marL="827405" lvl="1" indent="-275590">
              <a:lnSpc>
                <a:spcPct val="100000"/>
              </a:lnSpc>
              <a:spcBef>
                <a:spcPts val="515"/>
              </a:spcBef>
              <a:buFont typeface="Calibri"/>
              <a:buAutoNum type="arabicParenR"/>
              <a:tabLst>
                <a:tab pos="828040" algn="l"/>
              </a:tabLst>
            </a:pPr>
            <a:r>
              <a:rPr sz="2000" spc="-10" dirty="0">
                <a:solidFill>
                  <a:srgbClr val="333E50"/>
                </a:solidFill>
                <a:latin typeface="Calibri"/>
                <a:cs typeface="Calibri"/>
              </a:rPr>
              <a:t>Müşteri </a:t>
            </a:r>
            <a:r>
              <a:rPr sz="2000" spc="-5" dirty="0">
                <a:solidFill>
                  <a:srgbClr val="333E50"/>
                </a:solidFill>
                <a:latin typeface="Calibri"/>
                <a:cs typeface="Calibri"/>
              </a:rPr>
              <a:t>memnuniyeti </a:t>
            </a:r>
            <a:r>
              <a:rPr sz="2000" spc="-15" dirty="0">
                <a:solidFill>
                  <a:srgbClr val="333E50"/>
                </a:solidFill>
                <a:latin typeface="Calibri"/>
                <a:cs typeface="Calibri"/>
              </a:rPr>
              <a:t>ve </a:t>
            </a:r>
            <a:r>
              <a:rPr sz="2000" spc="-5" dirty="0">
                <a:solidFill>
                  <a:srgbClr val="333E50"/>
                </a:solidFill>
                <a:latin typeface="Calibri"/>
                <a:cs typeface="Calibri"/>
              </a:rPr>
              <a:t>ilgili </a:t>
            </a:r>
            <a:r>
              <a:rPr sz="2000" spc="-10" dirty="0">
                <a:solidFill>
                  <a:srgbClr val="333E50"/>
                </a:solidFill>
                <a:latin typeface="Calibri"/>
                <a:cs typeface="Calibri"/>
              </a:rPr>
              <a:t>taraflardan </a:t>
            </a:r>
            <a:r>
              <a:rPr sz="2000" spc="-5" dirty="0">
                <a:solidFill>
                  <a:srgbClr val="333E50"/>
                </a:solidFill>
                <a:latin typeface="Calibri"/>
                <a:cs typeface="Calibri"/>
              </a:rPr>
              <a:t>gelen geri</a:t>
            </a:r>
            <a:r>
              <a:rPr sz="2000" spc="85" dirty="0">
                <a:solidFill>
                  <a:srgbClr val="333E50"/>
                </a:solidFill>
                <a:latin typeface="Calibri"/>
                <a:cs typeface="Calibri"/>
              </a:rPr>
              <a:t> </a:t>
            </a:r>
            <a:r>
              <a:rPr sz="2000" spc="-20" dirty="0">
                <a:solidFill>
                  <a:srgbClr val="333E50"/>
                </a:solidFill>
                <a:latin typeface="Calibri"/>
                <a:cs typeface="Calibri"/>
              </a:rPr>
              <a:t>bildirimler,</a:t>
            </a:r>
            <a:endParaRPr sz="2000">
              <a:latin typeface="Calibri"/>
              <a:cs typeface="Calibri"/>
            </a:endParaRPr>
          </a:p>
          <a:p>
            <a:pPr marL="827405" lvl="1" indent="-275590">
              <a:lnSpc>
                <a:spcPct val="100000"/>
              </a:lnSpc>
              <a:spcBef>
                <a:spcPts val="530"/>
              </a:spcBef>
              <a:buAutoNum type="arabicParenR"/>
              <a:tabLst>
                <a:tab pos="828040" algn="l"/>
              </a:tabLst>
            </a:pPr>
            <a:r>
              <a:rPr sz="2000" spc="-15" dirty="0">
                <a:solidFill>
                  <a:srgbClr val="333E50"/>
                </a:solidFill>
                <a:latin typeface="Calibri"/>
                <a:cs typeface="Calibri"/>
              </a:rPr>
              <a:t>Kalite </a:t>
            </a:r>
            <a:r>
              <a:rPr sz="2000" dirty="0">
                <a:solidFill>
                  <a:srgbClr val="333E50"/>
                </a:solidFill>
                <a:latin typeface="Calibri"/>
                <a:cs typeface="Calibri"/>
              </a:rPr>
              <a:t>amaçlarına </a:t>
            </a:r>
            <a:r>
              <a:rPr sz="2000" spc="-5" dirty="0">
                <a:solidFill>
                  <a:srgbClr val="333E50"/>
                </a:solidFill>
                <a:latin typeface="Calibri"/>
                <a:cs typeface="Calibri"/>
              </a:rPr>
              <a:t>erişme</a:t>
            </a:r>
            <a:r>
              <a:rPr sz="2000" spc="55" dirty="0">
                <a:solidFill>
                  <a:srgbClr val="333E50"/>
                </a:solidFill>
                <a:latin typeface="Calibri"/>
                <a:cs typeface="Calibri"/>
              </a:rPr>
              <a:t> </a:t>
            </a:r>
            <a:r>
              <a:rPr sz="2000" spc="-5" dirty="0">
                <a:solidFill>
                  <a:srgbClr val="333E50"/>
                </a:solidFill>
                <a:latin typeface="Calibri"/>
                <a:cs typeface="Calibri"/>
              </a:rPr>
              <a:t>derecesi,</a:t>
            </a:r>
            <a:endParaRPr sz="2000">
              <a:latin typeface="Calibri"/>
              <a:cs typeface="Calibri"/>
            </a:endParaRPr>
          </a:p>
          <a:p>
            <a:pPr marL="827405" lvl="1" indent="-275590">
              <a:lnSpc>
                <a:spcPct val="100000"/>
              </a:lnSpc>
              <a:spcBef>
                <a:spcPts val="515"/>
              </a:spcBef>
              <a:buAutoNum type="arabicParenR"/>
              <a:tabLst>
                <a:tab pos="828040" algn="l"/>
              </a:tabLst>
            </a:pPr>
            <a:r>
              <a:rPr sz="2000" spc="-10" dirty="0">
                <a:solidFill>
                  <a:srgbClr val="333E50"/>
                </a:solidFill>
                <a:latin typeface="Calibri"/>
                <a:cs typeface="Calibri"/>
              </a:rPr>
              <a:t>Proses </a:t>
            </a:r>
            <a:r>
              <a:rPr sz="2000" spc="-5" dirty="0">
                <a:solidFill>
                  <a:srgbClr val="333E50"/>
                </a:solidFill>
                <a:latin typeface="Calibri"/>
                <a:cs typeface="Calibri"/>
              </a:rPr>
              <a:t>performansı ile ürün </a:t>
            </a:r>
            <a:r>
              <a:rPr sz="2000" spc="-15" dirty="0">
                <a:solidFill>
                  <a:srgbClr val="333E50"/>
                </a:solidFill>
                <a:latin typeface="Calibri"/>
                <a:cs typeface="Calibri"/>
              </a:rPr>
              <a:t>ve </a:t>
            </a:r>
            <a:r>
              <a:rPr sz="2000" spc="-5" dirty="0">
                <a:solidFill>
                  <a:srgbClr val="333E50"/>
                </a:solidFill>
                <a:latin typeface="Calibri"/>
                <a:cs typeface="Calibri"/>
              </a:rPr>
              <a:t>hizmetlerin</a:t>
            </a:r>
            <a:r>
              <a:rPr sz="2000" spc="100" dirty="0">
                <a:solidFill>
                  <a:srgbClr val="333E50"/>
                </a:solidFill>
                <a:latin typeface="Calibri"/>
                <a:cs typeface="Calibri"/>
              </a:rPr>
              <a:t> </a:t>
            </a:r>
            <a:r>
              <a:rPr sz="2000" spc="-5" dirty="0">
                <a:solidFill>
                  <a:srgbClr val="333E50"/>
                </a:solidFill>
                <a:latin typeface="Calibri"/>
                <a:cs typeface="Calibri"/>
              </a:rPr>
              <a:t>uygunluğu,</a:t>
            </a:r>
            <a:endParaRPr sz="2000">
              <a:latin typeface="Calibri"/>
              <a:cs typeface="Calibri"/>
            </a:endParaRPr>
          </a:p>
          <a:p>
            <a:pPr marL="827405" lvl="1" indent="-275590">
              <a:lnSpc>
                <a:spcPct val="100000"/>
              </a:lnSpc>
              <a:spcBef>
                <a:spcPts val="515"/>
              </a:spcBef>
              <a:buAutoNum type="arabicParenR"/>
              <a:tabLst>
                <a:tab pos="828040" algn="l"/>
              </a:tabLst>
            </a:pPr>
            <a:r>
              <a:rPr sz="2000" spc="-5" dirty="0">
                <a:solidFill>
                  <a:srgbClr val="333E50"/>
                </a:solidFill>
                <a:latin typeface="Calibri"/>
                <a:cs typeface="Calibri"/>
              </a:rPr>
              <a:t>Uygunsuzluklar </a:t>
            </a:r>
            <a:r>
              <a:rPr sz="2000" spc="-15" dirty="0">
                <a:solidFill>
                  <a:srgbClr val="333E50"/>
                </a:solidFill>
                <a:latin typeface="Calibri"/>
                <a:cs typeface="Calibri"/>
              </a:rPr>
              <a:t>ve </a:t>
            </a:r>
            <a:r>
              <a:rPr sz="2000" spc="-10" dirty="0">
                <a:solidFill>
                  <a:srgbClr val="333E50"/>
                </a:solidFill>
                <a:latin typeface="Calibri"/>
                <a:cs typeface="Calibri"/>
              </a:rPr>
              <a:t>düzeltici</a:t>
            </a:r>
            <a:r>
              <a:rPr sz="2000" spc="35" dirty="0">
                <a:solidFill>
                  <a:srgbClr val="333E50"/>
                </a:solidFill>
                <a:latin typeface="Calibri"/>
                <a:cs typeface="Calibri"/>
              </a:rPr>
              <a:t> </a:t>
            </a:r>
            <a:r>
              <a:rPr sz="2000" spc="-25" dirty="0">
                <a:solidFill>
                  <a:srgbClr val="333E50"/>
                </a:solidFill>
                <a:latin typeface="Calibri"/>
                <a:cs typeface="Calibri"/>
              </a:rPr>
              <a:t>faaliyetler,</a:t>
            </a:r>
            <a:endParaRPr sz="2000">
              <a:latin typeface="Calibri"/>
              <a:cs typeface="Calibri"/>
            </a:endParaRPr>
          </a:p>
          <a:p>
            <a:pPr marL="827405" lvl="1" indent="-275590">
              <a:lnSpc>
                <a:spcPct val="100000"/>
              </a:lnSpc>
              <a:spcBef>
                <a:spcPts val="530"/>
              </a:spcBef>
              <a:buFont typeface="Calibri"/>
              <a:buAutoNum type="arabicParenR"/>
              <a:tabLst>
                <a:tab pos="828040" algn="l"/>
              </a:tabLst>
            </a:pPr>
            <a:r>
              <a:rPr sz="2000" dirty="0">
                <a:solidFill>
                  <a:srgbClr val="333E50"/>
                </a:solidFill>
                <a:latin typeface="Calibri"/>
                <a:cs typeface="Calibri"/>
              </a:rPr>
              <a:t>İzleme </a:t>
            </a:r>
            <a:r>
              <a:rPr sz="2000" spc="-15" dirty="0">
                <a:solidFill>
                  <a:srgbClr val="333E50"/>
                </a:solidFill>
                <a:latin typeface="Calibri"/>
                <a:cs typeface="Calibri"/>
              </a:rPr>
              <a:t>ve </a:t>
            </a:r>
            <a:r>
              <a:rPr sz="2000" spc="-5" dirty="0">
                <a:solidFill>
                  <a:srgbClr val="333E50"/>
                </a:solidFill>
                <a:latin typeface="Calibri"/>
                <a:cs typeface="Calibri"/>
              </a:rPr>
              <a:t>ölçme</a:t>
            </a:r>
            <a:r>
              <a:rPr sz="2000" spc="-45" dirty="0">
                <a:solidFill>
                  <a:srgbClr val="333E50"/>
                </a:solidFill>
                <a:latin typeface="Calibri"/>
                <a:cs typeface="Calibri"/>
              </a:rPr>
              <a:t> </a:t>
            </a:r>
            <a:r>
              <a:rPr sz="2000" dirty="0">
                <a:solidFill>
                  <a:srgbClr val="333E50"/>
                </a:solidFill>
                <a:latin typeface="Calibri"/>
                <a:cs typeface="Calibri"/>
              </a:rPr>
              <a:t>sonuçları,</a:t>
            </a:r>
            <a:endParaRPr sz="2000">
              <a:latin typeface="Calibri"/>
              <a:cs typeface="Calibri"/>
            </a:endParaRPr>
          </a:p>
          <a:p>
            <a:pPr marL="827405" lvl="1" indent="-275590">
              <a:lnSpc>
                <a:spcPct val="100000"/>
              </a:lnSpc>
              <a:spcBef>
                <a:spcPts val="515"/>
              </a:spcBef>
              <a:buAutoNum type="arabicParenR"/>
              <a:tabLst>
                <a:tab pos="828040" algn="l"/>
              </a:tabLst>
            </a:pPr>
            <a:r>
              <a:rPr sz="2000" spc="-35" dirty="0">
                <a:solidFill>
                  <a:srgbClr val="333E50"/>
                </a:solidFill>
                <a:latin typeface="Calibri"/>
                <a:cs typeface="Calibri"/>
              </a:rPr>
              <a:t>Tetkik</a:t>
            </a:r>
            <a:r>
              <a:rPr sz="2000" spc="-60" dirty="0">
                <a:solidFill>
                  <a:srgbClr val="333E50"/>
                </a:solidFill>
                <a:latin typeface="Calibri"/>
                <a:cs typeface="Calibri"/>
              </a:rPr>
              <a:t> </a:t>
            </a:r>
            <a:r>
              <a:rPr sz="2000" dirty="0">
                <a:solidFill>
                  <a:srgbClr val="333E50"/>
                </a:solidFill>
                <a:latin typeface="Calibri"/>
                <a:cs typeface="Calibri"/>
              </a:rPr>
              <a:t>sonuçları,</a:t>
            </a:r>
            <a:endParaRPr sz="2000">
              <a:latin typeface="Calibri"/>
              <a:cs typeface="Calibri"/>
            </a:endParaRPr>
          </a:p>
          <a:p>
            <a:pPr marL="827405" lvl="1" indent="-275590">
              <a:lnSpc>
                <a:spcPct val="100000"/>
              </a:lnSpc>
              <a:spcBef>
                <a:spcPts val="515"/>
              </a:spcBef>
              <a:buFont typeface="Calibri"/>
              <a:buAutoNum type="arabicParenR"/>
              <a:tabLst>
                <a:tab pos="828040" algn="l"/>
              </a:tabLst>
            </a:pPr>
            <a:r>
              <a:rPr sz="2000" dirty="0">
                <a:solidFill>
                  <a:srgbClr val="333E50"/>
                </a:solidFill>
                <a:latin typeface="Calibri"/>
                <a:cs typeface="Calibri"/>
              </a:rPr>
              <a:t>Dış </a:t>
            </a:r>
            <a:r>
              <a:rPr sz="2000" spc="-10" dirty="0">
                <a:solidFill>
                  <a:srgbClr val="333E50"/>
                </a:solidFill>
                <a:latin typeface="Calibri"/>
                <a:cs typeface="Calibri"/>
              </a:rPr>
              <a:t>tedarikçilerin</a:t>
            </a:r>
            <a:r>
              <a:rPr sz="2000" spc="15" dirty="0">
                <a:solidFill>
                  <a:srgbClr val="333E50"/>
                </a:solidFill>
                <a:latin typeface="Calibri"/>
                <a:cs typeface="Calibri"/>
              </a:rPr>
              <a:t> </a:t>
            </a:r>
            <a:r>
              <a:rPr sz="2000" spc="-5" dirty="0">
                <a:solidFill>
                  <a:srgbClr val="333E50"/>
                </a:solidFill>
                <a:latin typeface="Calibri"/>
                <a:cs typeface="Calibri"/>
              </a:rPr>
              <a:t>performansı.</a:t>
            </a:r>
            <a:endParaRPr sz="2000">
              <a:latin typeface="Calibri"/>
              <a:cs typeface="Calibri"/>
            </a:endParaRPr>
          </a:p>
          <a:p>
            <a:pPr marL="469900" indent="-457200">
              <a:lnSpc>
                <a:spcPct val="100000"/>
              </a:lnSpc>
              <a:spcBef>
                <a:spcPts val="525"/>
              </a:spcBef>
              <a:buFont typeface="Calibri"/>
              <a:buAutoNum type="alphaLcParenR" startAt="3"/>
              <a:tabLst>
                <a:tab pos="469900" algn="l"/>
              </a:tabLst>
            </a:pPr>
            <a:r>
              <a:rPr sz="2000" spc="-10" dirty="0">
                <a:solidFill>
                  <a:srgbClr val="333E50"/>
                </a:solidFill>
                <a:latin typeface="Calibri"/>
                <a:cs typeface="Calibri"/>
              </a:rPr>
              <a:t>Kaynakların</a:t>
            </a:r>
            <a:r>
              <a:rPr sz="2000" spc="-45" dirty="0">
                <a:solidFill>
                  <a:srgbClr val="333E50"/>
                </a:solidFill>
                <a:latin typeface="Calibri"/>
                <a:cs typeface="Calibri"/>
              </a:rPr>
              <a:t> </a:t>
            </a:r>
            <a:r>
              <a:rPr sz="2000" spc="-5" dirty="0">
                <a:solidFill>
                  <a:srgbClr val="333E50"/>
                </a:solidFill>
                <a:latin typeface="Calibri"/>
                <a:cs typeface="Calibri"/>
              </a:rPr>
              <a:t>varlığı,</a:t>
            </a:r>
            <a:endParaRPr sz="2000">
              <a:latin typeface="Calibri"/>
              <a:cs typeface="Calibri"/>
            </a:endParaRPr>
          </a:p>
          <a:p>
            <a:pPr marL="469900" marR="147955" indent="-457200">
              <a:lnSpc>
                <a:spcPct val="80000"/>
              </a:lnSpc>
              <a:spcBef>
                <a:spcPts val="1000"/>
              </a:spcBef>
              <a:buAutoNum type="alphaLcParenR" startAt="3"/>
              <a:tabLst>
                <a:tab pos="469900" algn="l"/>
              </a:tabLst>
            </a:pPr>
            <a:r>
              <a:rPr sz="2000" dirty="0">
                <a:solidFill>
                  <a:srgbClr val="333E50"/>
                </a:solidFill>
                <a:latin typeface="Calibri"/>
                <a:cs typeface="Calibri"/>
              </a:rPr>
              <a:t>Risk </a:t>
            </a:r>
            <a:r>
              <a:rPr sz="2000" spc="-15" dirty="0">
                <a:solidFill>
                  <a:srgbClr val="333E50"/>
                </a:solidFill>
                <a:latin typeface="Calibri"/>
                <a:cs typeface="Calibri"/>
              </a:rPr>
              <a:t>ve </a:t>
            </a:r>
            <a:r>
              <a:rPr sz="2000" spc="-10" dirty="0">
                <a:solidFill>
                  <a:srgbClr val="333E50"/>
                </a:solidFill>
                <a:latin typeface="Calibri"/>
                <a:cs typeface="Calibri"/>
              </a:rPr>
              <a:t>fırsatları </a:t>
            </a:r>
            <a:r>
              <a:rPr sz="2000" spc="-5" dirty="0">
                <a:solidFill>
                  <a:srgbClr val="333E50"/>
                </a:solidFill>
                <a:latin typeface="Calibri"/>
                <a:cs typeface="Calibri"/>
              </a:rPr>
              <a:t>belirleme </a:t>
            </a:r>
            <a:r>
              <a:rPr sz="2000" spc="-10" dirty="0">
                <a:solidFill>
                  <a:srgbClr val="333E50"/>
                </a:solidFill>
                <a:latin typeface="Calibri"/>
                <a:cs typeface="Calibri"/>
              </a:rPr>
              <a:t>faaliyetleri </a:t>
            </a:r>
            <a:r>
              <a:rPr sz="2000" dirty="0">
                <a:solidFill>
                  <a:srgbClr val="333E50"/>
                </a:solidFill>
                <a:latin typeface="Calibri"/>
                <a:cs typeface="Calibri"/>
              </a:rPr>
              <a:t>için </a:t>
            </a:r>
            <a:r>
              <a:rPr sz="2000" spc="-5" dirty="0">
                <a:solidFill>
                  <a:srgbClr val="333E50"/>
                </a:solidFill>
                <a:latin typeface="Calibri"/>
                <a:cs typeface="Calibri"/>
              </a:rPr>
              <a:t>gerçekleştirilen faaliyetlerin  etkinliği,</a:t>
            </a:r>
            <a:endParaRPr sz="2000">
              <a:latin typeface="Calibri"/>
              <a:cs typeface="Calibri"/>
            </a:endParaRPr>
          </a:p>
          <a:p>
            <a:pPr marL="469900" indent="-457200">
              <a:lnSpc>
                <a:spcPct val="100000"/>
              </a:lnSpc>
              <a:spcBef>
                <a:spcPts val="515"/>
              </a:spcBef>
              <a:buFont typeface="Calibri"/>
              <a:buAutoNum type="alphaLcParenR" startAt="3"/>
              <a:tabLst>
                <a:tab pos="469900" algn="l"/>
              </a:tabLst>
            </a:pPr>
            <a:r>
              <a:rPr sz="2000" spc="-5" dirty="0">
                <a:solidFill>
                  <a:srgbClr val="333E50"/>
                </a:solidFill>
                <a:latin typeface="Calibri"/>
                <a:cs typeface="Calibri"/>
              </a:rPr>
              <a:t>İyileştirme </a:t>
            </a:r>
            <a:r>
              <a:rPr sz="2000" dirty="0">
                <a:solidFill>
                  <a:srgbClr val="333E50"/>
                </a:solidFill>
                <a:latin typeface="Calibri"/>
                <a:cs typeface="Calibri"/>
              </a:rPr>
              <a:t>için</a:t>
            </a:r>
            <a:r>
              <a:rPr sz="2000" spc="-15" dirty="0">
                <a:solidFill>
                  <a:srgbClr val="333E50"/>
                </a:solidFill>
                <a:latin typeface="Calibri"/>
                <a:cs typeface="Calibri"/>
              </a:rPr>
              <a:t> </a:t>
            </a:r>
            <a:r>
              <a:rPr sz="2000" spc="-30" dirty="0">
                <a:solidFill>
                  <a:srgbClr val="333E50"/>
                </a:solidFill>
                <a:latin typeface="Calibri"/>
                <a:cs typeface="Calibri"/>
              </a:rPr>
              <a:t>fırsatlar.</a:t>
            </a:r>
            <a:endParaRPr sz="2000">
              <a:latin typeface="Calibri"/>
              <a:cs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88619" y="1219200"/>
            <a:ext cx="7352792" cy="487680"/>
          </a:xfrm>
          <a:prstGeom prst="rect">
            <a:avLst/>
          </a:prstGeom>
        </p:spPr>
        <p:txBody>
          <a:bodyPr vert="horz" wrap="square" lIns="0" tIns="0" rIns="0" bIns="0" rtlCol="0">
            <a:spAutoFit/>
          </a:bodyPr>
          <a:lstStyle/>
          <a:p>
            <a:pPr marL="7620">
              <a:lnSpc>
                <a:spcPct val="100000"/>
              </a:lnSpc>
            </a:pPr>
            <a:r>
              <a:rPr sz="2900" dirty="0"/>
              <a:t>9.3.3 </a:t>
            </a:r>
            <a:r>
              <a:rPr sz="2900" spc="-10" dirty="0"/>
              <a:t>YÖNETİMİN </a:t>
            </a:r>
            <a:r>
              <a:rPr sz="2900" spc="-5" dirty="0"/>
              <a:t>GÖZDEN </a:t>
            </a:r>
            <a:r>
              <a:rPr sz="2900" spc="-10" dirty="0"/>
              <a:t>GEÇİRMESİ</a:t>
            </a:r>
            <a:r>
              <a:rPr sz="2900" spc="-90" dirty="0"/>
              <a:t> </a:t>
            </a:r>
            <a:r>
              <a:rPr sz="2900" dirty="0"/>
              <a:t>ÇIKTILARI</a:t>
            </a:r>
          </a:p>
        </p:txBody>
      </p:sp>
      <p:sp>
        <p:nvSpPr>
          <p:cNvPr id="3" name="object 3"/>
          <p:cNvSpPr txBox="1"/>
          <p:nvPr/>
        </p:nvSpPr>
        <p:spPr>
          <a:xfrm>
            <a:off x="707390" y="1866265"/>
            <a:ext cx="7715250" cy="2715260"/>
          </a:xfrm>
          <a:prstGeom prst="rect">
            <a:avLst/>
          </a:prstGeom>
        </p:spPr>
        <p:txBody>
          <a:bodyPr vert="horz" wrap="square" lIns="0" tIns="0" rIns="0" bIns="0" rtlCol="0">
            <a:spAutoFit/>
          </a:bodyPr>
          <a:lstStyle/>
          <a:p>
            <a:pPr marL="12700" marR="570230">
              <a:lnSpc>
                <a:spcPts val="2160"/>
              </a:lnSpc>
            </a:pPr>
            <a:r>
              <a:rPr sz="2000" spc="-20" dirty="0">
                <a:solidFill>
                  <a:srgbClr val="333E50"/>
                </a:solidFill>
                <a:latin typeface="Calibri"/>
                <a:cs typeface="Calibri"/>
              </a:rPr>
              <a:t>Yönetimin </a:t>
            </a:r>
            <a:r>
              <a:rPr sz="2000" spc="-15" dirty="0">
                <a:solidFill>
                  <a:srgbClr val="333E50"/>
                </a:solidFill>
                <a:latin typeface="Calibri"/>
                <a:cs typeface="Calibri"/>
              </a:rPr>
              <a:t>gözden </a:t>
            </a:r>
            <a:r>
              <a:rPr sz="2000" spc="-5" dirty="0">
                <a:solidFill>
                  <a:srgbClr val="333E50"/>
                </a:solidFill>
                <a:latin typeface="Calibri"/>
                <a:cs typeface="Calibri"/>
              </a:rPr>
              <a:t>geçirmesi çıktıları, </a:t>
            </a:r>
            <a:r>
              <a:rPr sz="2000" dirty="0">
                <a:solidFill>
                  <a:srgbClr val="333E50"/>
                </a:solidFill>
                <a:latin typeface="Calibri"/>
                <a:cs typeface="Calibri"/>
              </a:rPr>
              <a:t>aşağıdaki </a:t>
            </a:r>
            <a:r>
              <a:rPr sz="2000" spc="-10" dirty="0">
                <a:solidFill>
                  <a:srgbClr val="333E50"/>
                </a:solidFill>
                <a:latin typeface="Calibri"/>
                <a:cs typeface="Calibri"/>
              </a:rPr>
              <a:t>konularla </a:t>
            </a:r>
            <a:r>
              <a:rPr sz="2000" spc="-5" dirty="0">
                <a:solidFill>
                  <a:srgbClr val="333E50"/>
                </a:solidFill>
                <a:latin typeface="Calibri"/>
                <a:cs typeface="Calibri"/>
              </a:rPr>
              <a:t>ilgili </a:t>
            </a:r>
            <a:r>
              <a:rPr sz="2000" spc="-15" dirty="0">
                <a:solidFill>
                  <a:srgbClr val="333E50"/>
                </a:solidFill>
                <a:latin typeface="Calibri"/>
                <a:cs typeface="Calibri"/>
              </a:rPr>
              <a:t>karar </a:t>
            </a:r>
            <a:r>
              <a:rPr sz="2000" spc="-30" dirty="0">
                <a:solidFill>
                  <a:srgbClr val="333E50"/>
                </a:solidFill>
                <a:latin typeface="Calibri"/>
                <a:cs typeface="Calibri"/>
              </a:rPr>
              <a:t>ve  </a:t>
            </a:r>
            <a:r>
              <a:rPr sz="2000" spc="-10" dirty="0">
                <a:solidFill>
                  <a:srgbClr val="333E50"/>
                </a:solidFill>
                <a:latin typeface="Calibri"/>
                <a:cs typeface="Calibri"/>
              </a:rPr>
              <a:t>faaliyetleri</a:t>
            </a:r>
            <a:r>
              <a:rPr sz="2000" spc="-20" dirty="0">
                <a:solidFill>
                  <a:srgbClr val="333E50"/>
                </a:solidFill>
                <a:latin typeface="Calibri"/>
                <a:cs typeface="Calibri"/>
              </a:rPr>
              <a:t> </a:t>
            </a:r>
            <a:r>
              <a:rPr sz="2000" spc="-5" dirty="0">
                <a:solidFill>
                  <a:srgbClr val="333E50"/>
                </a:solidFill>
                <a:latin typeface="Calibri"/>
                <a:cs typeface="Calibri"/>
              </a:rPr>
              <a:t>kapsamalıdır:</a:t>
            </a:r>
            <a:endParaRPr sz="2000">
              <a:latin typeface="Calibri"/>
              <a:cs typeface="Calibri"/>
            </a:endParaRPr>
          </a:p>
          <a:p>
            <a:pPr marL="269875" indent="-257175">
              <a:lnSpc>
                <a:spcPct val="100000"/>
              </a:lnSpc>
              <a:spcBef>
                <a:spcPts val="725"/>
              </a:spcBef>
              <a:buFont typeface="Calibri"/>
              <a:buAutoNum type="alphaLcParenR"/>
              <a:tabLst>
                <a:tab pos="270510" algn="l"/>
              </a:tabLst>
            </a:pPr>
            <a:r>
              <a:rPr sz="2000" spc="-5" dirty="0">
                <a:solidFill>
                  <a:srgbClr val="333E50"/>
                </a:solidFill>
                <a:latin typeface="Calibri"/>
                <a:cs typeface="Calibri"/>
              </a:rPr>
              <a:t>İyileştirme </a:t>
            </a:r>
            <a:r>
              <a:rPr sz="2000" dirty="0">
                <a:solidFill>
                  <a:srgbClr val="333E50"/>
                </a:solidFill>
                <a:latin typeface="Calibri"/>
                <a:cs typeface="Calibri"/>
              </a:rPr>
              <a:t>için</a:t>
            </a:r>
            <a:r>
              <a:rPr sz="2000" spc="-25" dirty="0">
                <a:solidFill>
                  <a:srgbClr val="333E50"/>
                </a:solidFill>
                <a:latin typeface="Calibri"/>
                <a:cs typeface="Calibri"/>
              </a:rPr>
              <a:t> fırsatlar,</a:t>
            </a:r>
            <a:endParaRPr sz="2000">
              <a:latin typeface="Calibri"/>
              <a:cs typeface="Calibri"/>
            </a:endParaRPr>
          </a:p>
          <a:p>
            <a:pPr marL="280670" indent="-267970">
              <a:lnSpc>
                <a:spcPct val="100000"/>
              </a:lnSpc>
              <a:spcBef>
                <a:spcPts val="765"/>
              </a:spcBef>
              <a:buAutoNum type="alphaLcParenR"/>
              <a:tabLst>
                <a:tab pos="281305" algn="l"/>
              </a:tabLst>
            </a:pPr>
            <a:r>
              <a:rPr sz="2000" spc="-5" dirty="0">
                <a:solidFill>
                  <a:srgbClr val="333E50"/>
                </a:solidFill>
                <a:latin typeface="Calibri"/>
                <a:cs typeface="Calibri"/>
              </a:rPr>
              <a:t>KYS ile </a:t>
            </a:r>
            <a:r>
              <a:rPr sz="2000" dirty="0">
                <a:solidFill>
                  <a:srgbClr val="333E50"/>
                </a:solidFill>
                <a:latin typeface="Calibri"/>
                <a:cs typeface="Calibri"/>
              </a:rPr>
              <a:t>ilgili değişiklik</a:t>
            </a:r>
            <a:r>
              <a:rPr sz="2000" spc="-10" dirty="0">
                <a:solidFill>
                  <a:srgbClr val="333E50"/>
                </a:solidFill>
                <a:latin typeface="Calibri"/>
                <a:cs typeface="Calibri"/>
              </a:rPr>
              <a:t> ihtiyacı,</a:t>
            </a:r>
            <a:endParaRPr sz="2000">
              <a:latin typeface="Calibri"/>
              <a:cs typeface="Calibri"/>
            </a:endParaRPr>
          </a:p>
          <a:p>
            <a:pPr marL="254635" indent="-241935">
              <a:lnSpc>
                <a:spcPct val="100000"/>
              </a:lnSpc>
              <a:spcBef>
                <a:spcPts val="755"/>
              </a:spcBef>
              <a:buFont typeface="Calibri"/>
              <a:buAutoNum type="alphaLcParenR"/>
              <a:tabLst>
                <a:tab pos="255270" algn="l"/>
              </a:tabLst>
            </a:pPr>
            <a:r>
              <a:rPr sz="2000" spc="-10" dirty="0">
                <a:solidFill>
                  <a:srgbClr val="333E50"/>
                </a:solidFill>
                <a:latin typeface="Calibri"/>
                <a:cs typeface="Calibri"/>
              </a:rPr>
              <a:t>İhtiyaç </a:t>
            </a:r>
            <a:r>
              <a:rPr sz="2000" dirty="0">
                <a:solidFill>
                  <a:srgbClr val="333E50"/>
                </a:solidFill>
                <a:latin typeface="Calibri"/>
                <a:cs typeface="Calibri"/>
              </a:rPr>
              <a:t>duyulan</a:t>
            </a:r>
            <a:r>
              <a:rPr sz="2000" spc="-60" dirty="0">
                <a:solidFill>
                  <a:srgbClr val="333E50"/>
                </a:solidFill>
                <a:latin typeface="Calibri"/>
                <a:cs typeface="Calibri"/>
              </a:rPr>
              <a:t> </a:t>
            </a:r>
            <a:r>
              <a:rPr sz="2000" spc="-30" dirty="0">
                <a:solidFill>
                  <a:srgbClr val="333E50"/>
                </a:solidFill>
                <a:latin typeface="Calibri"/>
                <a:cs typeface="Calibri"/>
              </a:rPr>
              <a:t>kaynaklar.</a:t>
            </a:r>
            <a:endParaRPr sz="2000">
              <a:latin typeface="Calibri"/>
              <a:cs typeface="Calibri"/>
            </a:endParaRPr>
          </a:p>
          <a:p>
            <a:pPr>
              <a:lnSpc>
                <a:spcPct val="100000"/>
              </a:lnSpc>
              <a:spcBef>
                <a:spcPts val="26"/>
              </a:spcBef>
            </a:pPr>
            <a:endParaRPr sz="2450">
              <a:latin typeface="Times New Roman"/>
              <a:cs typeface="Times New Roman"/>
            </a:endParaRPr>
          </a:p>
          <a:p>
            <a:pPr marL="12700">
              <a:lnSpc>
                <a:spcPts val="2280"/>
              </a:lnSpc>
            </a:pPr>
            <a:r>
              <a:rPr sz="2000" spc="-5" dirty="0">
                <a:solidFill>
                  <a:srgbClr val="333E50"/>
                </a:solidFill>
                <a:latin typeface="Calibri"/>
                <a:cs typeface="Calibri"/>
              </a:rPr>
              <a:t>Kuruluş, yönetimin </a:t>
            </a:r>
            <a:r>
              <a:rPr sz="2000" spc="-15" dirty="0">
                <a:solidFill>
                  <a:srgbClr val="333E50"/>
                </a:solidFill>
                <a:latin typeface="Calibri"/>
                <a:cs typeface="Calibri"/>
              </a:rPr>
              <a:t>gözden </a:t>
            </a:r>
            <a:r>
              <a:rPr sz="2000" dirty="0">
                <a:solidFill>
                  <a:srgbClr val="333E50"/>
                </a:solidFill>
                <a:latin typeface="Calibri"/>
                <a:cs typeface="Calibri"/>
              </a:rPr>
              <a:t>geçirmesi sonuçlarının </a:t>
            </a:r>
            <a:r>
              <a:rPr sz="2000" spc="-5" dirty="0">
                <a:solidFill>
                  <a:srgbClr val="333E50"/>
                </a:solidFill>
                <a:latin typeface="Calibri"/>
                <a:cs typeface="Calibri"/>
              </a:rPr>
              <a:t>kanıtı </a:t>
            </a:r>
            <a:r>
              <a:rPr sz="2000" spc="-10" dirty="0">
                <a:solidFill>
                  <a:srgbClr val="333E50"/>
                </a:solidFill>
                <a:latin typeface="Calibri"/>
                <a:cs typeface="Calibri"/>
              </a:rPr>
              <a:t>olarak</a:t>
            </a:r>
            <a:r>
              <a:rPr sz="2000" spc="-25" dirty="0">
                <a:solidFill>
                  <a:srgbClr val="333E50"/>
                </a:solidFill>
                <a:latin typeface="Calibri"/>
                <a:cs typeface="Calibri"/>
              </a:rPr>
              <a:t> </a:t>
            </a:r>
            <a:r>
              <a:rPr sz="2000" b="1" u="heavy" spc="-5" dirty="0">
                <a:solidFill>
                  <a:srgbClr val="333E50"/>
                </a:solidFill>
                <a:latin typeface="Calibri"/>
                <a:cs typeface="Calibri"/>
              </a:rPr>
              <a:t>dokümante</a:t>
            </a:r>
            <a:endParaRPr sz="2000">
              <a:latin typeface="Calibri"/>
              <a:cs typeface="Calibri"/>
            </a:endParaRPr>
          </a:p>
          <a:p>
            <a:pPr marL="12700">
              <a:lnSpc>
                <a:spcPts val="2280"/>
              </a:lnSpc>
            </a:pPr>
            <a:r>
              <a:rPr sz="2000" u="heavy" spc="-505" dirty="0">
                <a:solidFill>
                  <a:srgbClr val="333E50"/>
                </a:solidFill>
                <a:latin typeface="Times New Roman"/>
                <a:cs typeface="Times New Roman"/>
              </a:rPr>
              <a:t> </a:t>
            </a:r>
            <a:r>
              <a:rPr sz="2000" b="1" u="heavy" dirty="0">
                <a:solidFill>
                  <a:srgbClr val="333E50"/>
                </a:solidFill>
                <a:latin typeface="Calibri"/>
                <a:cs typeface="Calibri"/>
              </a:rPr>
              <a:t>edilmiş bilgiyi </a:t>
            </a:r>
            <a:r>
              <a:rPr sz="2000" spc="-15" dirty="0">
                <a:solidFill>
                  <a:srgbClr val="333E50"/>
                </a:solidFill>
                <a:latin typeface="Calibri"/>
                <a:cs typeface="Calibri"/>
              </a:rPr>
              <a:t>muhafaza</a:t>
            </a:r>
            <a:r>
              <a:rPr sz="2000" spc="-75"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6400800" y="4267200"/>
            <a:ext cx="2525267" cy="19370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90600" y="1311600"/>
            <a:ext cx="7352792" cy="487680"/>
          </a:xfrm>
          <a:prstGeom prst="rect">
            <a:avLst/>
          </a:prstGeom>
        </p:spPr>
        <p:txBody>
          <a:bodyPr vert="horz" wrap="square" lIns="0" tIns="0" rIns="0" bIns="0" rtlCol="0">
            <a:spAutoFit/>
          </a:bodyPr>
          <a:lstStyle/>
          <a:p>
            <a:pPr marL="2334260">
              <a:lnSpc>
                <a:spcPct val="100000"/>
              </a:lnSpc>
            </a:pPr>
            <a:r>
              <a:rPr dirty="0"/>
              <a:t>10.</a:t>
            </a:r>
            <a:r>
              <a:rPr spc="-70" dirty="0"/>
              <a:t> </a:t>
            </a:r>
            <a:r>
              <a:rPr spc="-10" dirty="0"/>
              <a:t>İYİLEŞTİRME</a:t>
            </a:r>
          </a:p>
        </p:txBody>
      </p:sp>
      <p:sp>
        <p:nvSpPr>
          <p:cNvPr id="3" name="object 3"/>
          <p:cNvSpPr/>
          <p:nvPr/>
        </p:nvSpPr>
        <p:spPr>
          <a:xfrm>
            <a:off x="1423416" y="1690116"/>
            <a:ext cx="6591300" cy="43891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idx="4294967295"/>
          </p:nvPr>
        </p:nvSpPr>
        <p:spPr>
          <a:xfrm>
            <a:off x="1630045" y="1328064"/>
            <a:ext cx="5883909" cy="487680"/>
          </a:xfrm>
          <a:prstGeom prst="rect">
            <a:avLst/>
          </a:prstGeom>
        </p:spPr>
        <p:txBody>
          <a:bodyPr vert="horz" wrap="square" lIns="0" tIns="0" rIns="0" bIns="0" rtlCol="0">
            <a:spAutoFit/>
          </a:bodyPr>
          <a:lstStyle/>
          <a:p>
            <a:pPr marL="1985010">
              <a:lnSpc>
                <a:spcPct val="100000"/>
              </a:lnSpc>
            </a:pPr>
            <a:r>
              <a:rPr spc="-5" dirty="0"/>
              <a:t>10.1</a:t>
            </a:r>
            <a:r>
              <a:rPr spc="-80" dirty="0"/>
              <a:t> </a:t>
            </a:r>
            <a:r>
              <a:rPr spc="-5" dirty="0"/>
              <a:t>GENEL</a:t>
            </a:r>
          </a:p>
        </p:txBody>
      </p:sp>
      <p:sp>
        <p:nvSpPr>
          <p:cNvPr id="3" name="object 3"/>
          <p:cNvSpPr txBox="1"/>
          <p:nvPr/>
        </p:nvSpPr>
        <p:spPr>
          <a:xfrm>
            <a:off x="707542" y="1855165"/>
            <a:ext cx="7565390" cy="824230"/>
          </a:xfrm>
          <a:prstGeom prst="rect">
            <a:avLst/>
          </a:prstGeom>
        </p:spPr>
        <p:txBody>
          <a:bodyPr vert="horz" wrap="square" lIns="0" tIns="0" rIns="0" bIns="0" rtlCol="0">
            <a:spAutoFit/>
          </a:bodyPr>
          <a:lstStyle/>
          <a:p>
            <a:pPr marL="12700" marR="5080">
              <a:lnSpc>
                <a:spcPct val="90100"/>
              </a:lnSpc>
            </a:pPr>
            <a:r>
              <a:rPr sz="2000" spc="-5" dirty="0">
                <a:solidFill>
                  <a:srgbClr val="333E50"/>
                </a:solidFill>
                <a:latin typeface="Calibri"/>
                <a:cs typeface="Calibri"/>
              </a:rPr>
              <a:t>Kuruluş iyileştirme </a:t>
            </a:r>
            <a:r>
              <a:rPr sz="2000" dirty="0">
                <a:solidFill>
                  <a:srgbClr val="333E50"/>
                </a:solidFill>
                <a:latin typeface="Calibri"/>
                <a:cs typeface="Calibri"/>
              </a:rPr>
              <a:t>için </a:t>
            </a:r>
            <a:r>
              <a:rPr sz="2000" spc="-10" dirty="0">
                <a:solidFill>
                  <a:srgbClr val="333E50"/>
                </a:solidFill>
                <a:latin typeface="Calibri"/>
                <a:cs typeface="Calibri"/>
              </a:rPr>
              <a:t>fırsatları </a:t>
            </a:r>
            <a:r>
              <a:rPr sz="2000" spc="-15" dirty="0">
                <a:solidFill>
                  <a:srgbClr val="333E50"/>
                </a:solidFill>
                <a:latin typeface="Calibri"/>
                <a:cs typeface="Calibri"/>
              </a:rPr>
              <a:t>tayin </a:t>
            </a:r>
            <a:r>
              <a:rPr sz="2000" spc="-5" dirty="0">
                <a:solidFill>
                  <a:srgbClr val="333E50"/>
                </a:solidFill>
                <a:latin typeface="Calibri"/>
                <a:cs typeface="Calibri"/>
              </a:rPr>
              <a:t>etmeli </a:t>
            </a:r>
            <a:r>
              <a:rPr sz="2000" spc="-15" dirty="0">
                <a:solidFill>
                  <a:srgbClr val="333E50"/>
                </a:solidFill>
                <a:latin typeface="Calibri"/>
                <a:cs typeface="Calibri"/>
              </a:rPr>
              <a:t>ve </a:t>
            </a:r>
            <a:r>
              <a:rPr sz="2000" spc="-5" dirty="0">
                <a:solidFill>
                  <a:srgbClr val="333E50"/>
                </a:solidFill>
                <a:latin typeface="Calibri"/>
                <a:cs typeface="Calibri"/>
              </a:rPr>
              <a:t>seçmeli, </a:t>
            </a:r>
            <a:r>
              <a:rPr sz="2000" spc="-10" dirty="0">
                <a:solidFill>
                  <a:srgbClr val="333E50"/>
                </a:solidFill>
                <a:latin typeface="Calibri"/>
                <a:cs typeface="Calibri"/>
              </a:rPr>
              <a:t>müşteri </a:t>
            </a:r>
            <a:r>
              <a:rPr sz="2000" spc="-5" dirty="0">
                <a:solidFill>
                  <a:srgbClr val="333E50"/>
                </a:solidFill>
                <a:latin typeface="Calibri"/>
                <a:cs typeface="Calibri"/>
              </a:rPr>
              <a:t>şartlarını  </a:t>
            </a:r>
            <a:r>
              <a:rPr sz="2000" spc="-10" dirty="0">
                <a:solidFill>
                  <a:srgbClr val="333E50"/>
                </a:solidFill>
                <a:latin typeface="Calibri"/>
                <a:cs typeface="Calibri"/>
              </a:rPr>
              <a:t>karşılamak </a:t>
            </a:r>
            <a:r>
              <a:rPr sz="2000" spc="-15" dirty="0">
                <a:solidFill>
                  <a:srgbClr val="333E50"/>
                </a:solidFill>
                <a:latin typeface="Calibri"/>
                <a:cs typeface="Calibri"/>
              </a:rPr>
              <a:t>ve </a:t>
            </a:r>
            <a:r>
              <a:rPr sz="2000" spc="-10" dirty="0">
                <a:solidFill>
                  <a:srgbClr val="333E50"/>
                </a:solidFill>
                <a:latin typeface="Calibri"/>
                <a:cs typeface="Calibri"/>
              </a:rPr>
              <a:t>müşteri </a:t>
            </a:r>
            <a:r>
              <a:rPr sz="2000" spc="-5" dirty="0">
                <a:solidFill>
                  <a:srgbClr val="333E50"/>
                </a:solidFill>
                <a:latin typeface="Calibri"/>
                <a:cs typeface="Calibri"/>
              </a:rPr>
              <a:t>memnuniyetini arttırmak </a:t>
            </a:r>
            <a:r>
              <a:rPr sz="2000" dirty="0">
                <a:solidFill>
                  <a:srgbClr val="333E50"/>
                </a:solidFill>
                <a:latin typeface="Calibri"/>
                <a:cs typeface="Calibri"/>
              </a:rPr>
              <a:t>için </a:t>
            </a:r>
            <a:r>
              <a:rPr sz="2000" spc="-5" dirty="0">
                <a:solidFill>
                  <a:srgbClr val="333E50"/>
                </a:solidFill>
                <a:latin typeface="Calibri"/>
                <a:cs typeface="Calibri"/>
              </a:rPr>
              <a:t>gerekli </a:t>
            </a:r>
            <a:r>
              <a:rPr sz="2000" spc="-10" dirty="0">
                <a:solidFill>
                  <a:srgbClr val="333E50"/>
                </a:solidFill>
                <a:latin typeface="Calibri"/>
                <a:cs typeface="Calibri"/>
              </a:rPr>
              <a:t>faaliyetleri  </a:t>
            </a:r>
            <a:r>
              <a:rPr sz="2000" spc="-20" dirty="0">
                <a:solidFill>
                  <a:srgbClr val="333E50"/>
                </a:solidFill>
                <a:latin typeface="Calibri"/>
                <a:cs typeface="Calibri"/>
              </a:rPr>
              <a:t>uygulamalıdır.</a:t>
            </a:r>
            <a:endParaRPr sz="2000">
              <a:latin typeface="Calibri"/>
              <a:cs typeface="Calibri"/>
            </a:endParaRPr>
          </a:p>
        </p:txBody>
      </p:sp>
      <p:sp>
        <p:nvSpPr>
          <p:cNvPr id="4" name="object 4"/>
          <p:cNvSpPr/>
          <p:nvPr/>
        </p:nvSpPr>
        <p:spPr>
          <a:xfrm>
            <a:off x="4572000" y="2718816"/>
            <a:ext cx="3584448" cy="303580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394714"/>
            <a:ext cx="7637780" cy="1809114"/>
          </a:xfrm>
          <a:prstGeom prst="rect">
            <a:avLst/>
          </a:prstGeom>
        </p:spPr>
        <p:txBody>
          <a:bodyPr vert="horz" wrap="square" lIns="0" tIns="0" rIns="0" bIns="0" rtlCol="0">
            <a:spAutoFit/>
          </a:bodyPr>
          <a:lstStyle/>
          <a:p>
            <a:pPr marL="12700">
              <a:lnSpc>
                <a:spcPct val="100000"/>
              </a:lnSpc>
            </a:pPr>
            <a:r>
              <a:rPr sz="2000" dirty="0">
                <a:solidFill>
                  <a:srgbClr val="333E50"/>
                </a:solidFill>
                <a:latin typeface="Calibri"/>
                <a:cs typeface="Calibri"/>
              </a:rPr>
              <a:t>Bunlar aşağıdakileri</a:t>
            </a:r>
            <a:r>
              <a:rPr sz="2000" spc="-20" dirty="0">
                <a:solidFill>
                  <a:srgbClr val="333E50"/>
                </a:solidFill>
                <a:latin typeface="Calibri"/>
                <a:cs typeface="Calibri"/>
              </a:rPr>
              <a:t> </a:t>
            </a:r>
            <a:r>
              <a:rPr sz="2000" spc="-5" dirty="0">
                <a:solidFill>
                  <a:srgbClr val="333E50"/>
                </a:solidFill>
                <a:latin typeface="Calibri"/>
                <a:cs typeface="Calibri"/>
              </a:rPr>
              <a:t>içermelidir:</a:t>
            </a:r>
            <a:endParaRPr sz="2000">
              <a:latin typeface="Calibri"/>
              <a:cs typeface="Calibri"/>
            </a:endParaRPr>
          </a:p>
          <a:p>
            <a:pPr marL="12700" marR="5080">
              <a:lnSpc>
                <a:spcPts val="2160"/>
              </a:lnSpc>
              <a:spcBef>
                <a:spcPts val="1025"/>
              </a:spcBef>
              <a:buFont typeface="Calibri"/>
              <a:buAutoNum type="alphaLcParenR"/>
              <a:tabLst>
                <a:tab pos="270510" algn="l"/>
              </a:tabLst>
            </a:pPr>
            <a:r>
              <a:rPr sz="2000" dirty="0">
                <a:solidFill>
                  <a:srgbClr val="333E50"/>
                </a:solidFill>
                <a:latin typeface="Calibri"/>
                <a:cs typeface="Calibri"/>
              </a:rPr>
              <a:t>Şartları </a:t>
            </a:r>
            <a:r>
              <a:rPr sz="2000" spc="-10" dirty="0">
                <a:solidFill>
                  <a:srgbClr val="333E50"/>
                </a:solidFill>
                <a:latin typeface="Calibri"/>
                <a:cs typeface="Calibri"/>
              </a:rPr>
              <a:t>karşılamak </a:t>
            </a:r>
            <a:r>
              <a:rPr sz="2000" spc="-15" dirty="0">
                <a:solidFill>
                  <a:srgbClr val="333E50"/>
                </a:solidFill>
                <a:latin typeface="Calibri"/>
                <a:cs typeface="Calibri"/>
              </a:rPr>
              <a:t>ve </a:t>
            </a:r>
            <a:r>
              <a:rPr sz="2000" dirty="0">
                <a:solidFill>
                  <a:srgbClr val="333E50"/>
                </a:solidFill>
                <a:latin typeface="Calibri"/>
                <a:cs typeface="Calibri"/>
              </a:rPr>
              <a:t>bununla </a:t>
            </a:r>
            <a:r>
              <a:rPr sz="2000" spc="-10" dirty="0">
                <a:solidFill>
                  <a:srgbClr val="333E50"/>
                </a:solidFill>
                <a:latin typeface="Calibri"/>
                <a:cs typeface="Calibri"/>
              </a:rPr>
              <a:t>birlikte </a:t>
            </a:r>
            <a:r>
              <a:rPr sz="2000" spc="-5" dirty="0">
                <a:solidFill>
                  <a:srgbClr val="333E50"/>
                </a:solidFill>
                <a:latin typeface="Calibri"/>
                <a:cs typeface="Calibri"/>
              </a:rPr>
              <a:t>gelecekteki </a:t>
            </a:r>
            <a:r>
              <a:rPr sz="2000" spc="-10" dirty="0">
                <a:solidFill>
                  <a:srgbClr val="333E50"/>
                </a:solidFill>
                <a:latin typeface="Calibri"/>
                <a:cs typeface="Calibri"/>
              </a:rPr>
              <a:t>ihtiyaç </a:t>
            </a:r>
            <a:r>
              <a:rPr sz="2000" spc="-15" dirty="0">
                <a:solidFill>
                  <a:srgbClr val="333E50"/>
                </a:solidFill>
                <a:latin typeface="Calibri"/>
                <a:cs typeface="Calibri"/>
              </a:rPr>
              <a:t>ve </a:t>
            </a:r>
            <a:r>
              <a:rPr sz="2000" spc="-5" dirty="0">
                <a:solidFill>
                  <a:srgbClr val="333E50"/>
                </a:solidFill>
                <a:latin typeface="Calibri"/>
                <a:cs typeface="Calibri"/>
              </a:rPr>
              <a:t>beklentileri  de </a:t>
            </a:r>
            <a:r>
              <a:rPr sz="2000" spc="-10" dirty="0">
                <a:solidFill>
                  <a:srgbClr val="333E50"/>
                </a:solidFill>
                <a:latin typeface="Calibri"/>
                <a:cs typeface="Calibri"/>
              </a:rPr>
              <a:t>belirleyerek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a:t>
            </a:r>
            <a:r>
              <a:rPr sz="2000" spc="85" dirty="0">
                <a:solidFill>
                  <a:srgbClr val="333E50"/>
                </a:solidFill>
                <a:latin typeface="Calibri"/>
                <a:cs typeface="Calibri"/>
              </a:rPr>
              <a:t> </a:t>
            </a:r>
            <a:r>
              <a:rPr sz="2000" spc="-5" dirty="0">
                <a:solidFill>
                  <a:srgbClr val="333E50"/>
                </a:solidFill>
                <a:latin typeface="Calibri"/>
                <a:cs typeface="Calibri"/>
              </a:rPr>
              <a:t>iyileştirmek,</a:t>
            </a:r>
            <a:endParaRPr sz="2000">
              <a:latin typeface="Calibri"/>
              <a:cs typeface="Calibri"/>
            </a:endParaRPr>
          </a:p>
          <a:p>
            <a:pPr marL="280670" indent="-267970">
              <a:lnSpc>
                <a:spcPct val="100000"/>
              </a:lnSpc>
              <a:spcBef>
                <a:spcPts val="735"/>
              </a:spcBef>
              <a:buFont typeface="Calibri"/>
              <a:buAutoNum type="alphaLcParenR"/>
              <a:tabLst>
                <a:tab pos="281305" algn="l"/>
              </a:tabLst>
            </a:pPr>
            <a:r>
              <a:rPr sz="2000" spc="-10" dirty="0">
                <a:solidFill>
                  <a:srgbClr val="333E50"/>
                </a:solidFill>
                <a:latin typeface="Calibri"/>
                <a:cs typeface="Calibri"/>
              </a:rPr>
              <a:t>İstenmeyen </a:t>
            </a:r>
            <a:r>
              <a:rPr sz="2000" spc="-5" dirty="0">
                <a:solidFill>
                  <a:srgbClr val="333E50"/>
                </a:solidFill>
                <a:latin typeface="Calibri"/>
                <a:cs typeface="Calibri"/>
              </a:rPr>
              <a:t>etkileri düzeltmek, önlemek </a:t>
            </a:r>
            <a:r>
              <a:rPr sz="2000" spc="-20" dirty="0">
                <a:solidFill>
                  <a:srgbClr val="333E50"/>
                </a:solidFill>
                <a:latin typeface="Calibri"/>
                <a:cs typeface="Calibri"/>
              </a:rPr>
              <a:t>veya</a:t>
            </a:r>
            <a:r>
              <a:rPr sz="2000" spc="55" dirty="0">
                <a:solidFill>
                  <a:srgbClr val="333E50"/>
                </a:solidFill>
                <a:latin typeface="Calibri"/>
                <a:cs typeface="Calibri"/>
              </a:rPr>
              <a:t> </a:t>
            </a:r>
            <a:r>
              <a:rPr sz="2000" spc="-5" dirty="0">
                <a:solidFill>
                  <a:srgbClr val="333E50"/>
                </a:solidFill>
                <a:latin typeface="Calibri"/>
                <a:cs typeface="Calibri"/>
              </a:rPr>
              <a:t>azaltmak,</a:t>
            </a:r>
            <a:endParaRPr sz="2000">
              <a:latin typeface="Calibri"/>
              <a:cs typeface="Calibri"/>
            </a:endParaRPr>
          </a:p>
          <a:p>
            <a:pPr marL="254635" indent="-241935">
              <a:lnSpc>
                <a:spcPct val="100000"/>
              </a:lnSpc>
              <a:spcBef>
                <a:spcPts val="755"/>
              </a:spcBef>
              <a:buAutoNum type="alphaLcParenR"/>
              <a:tabLst>
                <a:tab pos="255270" algn="l"/>
              </a:tabLst>
            </a:pPr>
            <a:r>
              <a:rPr sz="2000" spc="-5" dirty="0">
                <a:solidFill>
                  <a:srgbClr val="333E50"/>
                </a:solidFill>
                <a:latin typeface="Calibri"/>
                <a:cs typeface="Calibri"/>
              </a:rPr>
              <a:t>KYS </a:t>
            </a:r>
            <a:r>
              <a:rPr sz="2000" spc="-10" dirty="0">
                <a:solidFill>
                  <a:srgbClr val="333E50"/>
                </a:solidFill>
                <a:latin typeface="Calibri"/>
                <a:cs typeface="Calibri"/>
              </a:rPr>
              <a:t>performans </a:t>
            </a:r>
            <a:r>
              <a:rPr sz="2000" spc="-15" dirty="0">
                <a:solidFill>
                  <a:srgbClr val="333E50"/>
                </a:solidFill>
                <a:latin typeface="Calibri"/>
                <a:cs typeface="Calibri"/>
              </a:rPr>
              <a:t>ve </a:t>
            </a:r>
            <a:r>
              <a:rPr sz="2000" spc="-5" dirty="0">
                <a:solidFill>
                  <a:srgbClr val="333E50"/>
                </a:solidFill>
                <a:latin typeface="Calibri"/>
                <a:cs typeface="Calibri"/>
              </a:rPr>
              <a:t>etkinliğini</a:t>
            </a:r>
            <a:r>
              <a:rPr sz="2000" spc="70" dirty="0">
                <a:solidFill>
                  <a:srgbClr val="333E50"/>
                </a:solidFill>
                <a:latin typeface="Calibri"/>
                <a:cs typeface="Calibri"/>
              </a:rPr>
              <a:t> </a:t>
            </a:r>
            <a:r>
              <a:rPr sz="2000" spc="-5" dirty="0">
                <a:solidFill>
                  <a:srgbClr val="333E50"/>
                </a:solidFill>
                <a:latin typeface="Calibri"/>
                <a:cs typeface="Calibri"/>
              </a:rPr>
              <a:t>arttırmak.</a:t>
            </a:r>
            <a:endParaRPr sz="2000">
              <a:latin typeface="Calibri"/>
              <a:cs typeface="Calibri"/>
            </a:endParaRPr>
          </a:p>
        </p:txBody>
      </p:sp>
      <p:sp>
        <p:nvSpPr>
          <p:cNvPr id="3" name="object 3"/>
          <p:cNvSpPr/>
          <p:nvPr/>
        </p:nvSpPr>
        <p:spPr>
          <a:xfrm>
            <a:off x="5378196" y="3657600"/>
            <a:ext cx="3011424" cy="20619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447800" y="1391236"/>
            <a:ext cx="7352792" cy="487680"/>
          </a:xfrm>
          <a:prstGeom prst="rect">
            <a:avLst/>
          </a:prstGeom>
        </p:spPr>
        <p:txBody>
          <a:bodyPr vert="horz" wrap="square" lIns="0" tIns="0" rIns="0" bIns="0" rtlCol="0">
            <a:spAutoFit/>
          </a:bodyPr>
          <a:lstStyle/>
          <a:p>
            <a:pPr marL="1969770">
              <a:lnSpc>
                <a:spcPct val="100000"/>
              </a:lnSpc>
            </a:pPr>
            <a:r>
              <a:rPr spc="-5" dirty="0"/>
              <a:t>MÜŞTERİ</a:t>
            </a:r>
            <a:r>
              <a:rPr spc="-75" dirty="0"/>
              <a:t> </a:t>
            </a:r>
            <a:r>
              <a:rPr spc="-10" dirty="0"/>
              <a:t>ODAKLILIK</a:t>
            </a:r>
          </a:p>
        </p:txBody>
      </p:sp>
      <p:sp>
        <p:nvSpPr>
          <p:cNvPr id="3" name="object 3"/>
          <p:cNvSpPr txBox="1"/>
          <p:nvPr/>
        </p:nvSpPr>
        <p:spPr>
          <a:xfrm>
            <a:off x="707542" y="1855470"/>
            <a:ext cx="6854825" cy="4236720"/>
          </a:xfrm>
          <a:prstGeom prst="rect">
            <a:avLst/>
          </a:prstGeom>
        </p:spPr>
        <p:txBody>
          <a:bodyPr vert="horz" wrap="square" lIns="0" tIns="0" rIns="0" bIns="0" rtlCol="0">
            <a:spAutoFit/>
          </a:bodyPr>
          <a:lstStyle/>
          <a:p>
            <a:pPr marL="12700">
              <a:lnSpc>
                <a:spcPct val="100000"/>
              </a:lnSpc>
            </a:pPr>
            <a:r>
              <a:rPr sz="2000" b="1" dirty="0">
                <a:solidFill>
                  <a:srgbClr val="D15FB3"/>
                </a:solidFill>
                <a:latin typeface="Calibri"/>
                <a:cs typeface="Calibri"/>
              </a:rPr>
              <a:t>Nedir: </a:t>
            </a:r>
            <a:r>
              <a:rPr sz="2000" spc="-10" dirty="0">
                <a:solidFill>
                  <a:srgbClr val="333E50"/>
                </a:solidFill>
                <a:latin typeface="Calibri"/>
                <a:cs typeface="Calibri"/>
              </a:rPr>
              <a:t>Müşteri </a:t>
            </a:r>
            <a:r>
              <a:rPr sz="2000" spc="-5" dirty="0">
                <a:solidFill>
                  <a:srgbClr val="333E50"/>
                </a:solidFill>
                <a:latin typeface="Calibri"/>
                <a:cs typeface="Calibri"/>
              </a:rPr>
              <a:t>beklentilerinin </a:t>
            </a:r>
            <a:r>
              <a:rPr sz="2000" dirty="0">
                <a:solidFill>
                  <a:srgbClr val="333E50"/>
                </a:solidFill>
                <a:latin typeface="Calibri"/>
                <a:cs typeface="Calibri"/>
              </a:rPr>
              <a:t>(şimdiki </a:t>
            </a:r>
            <a:r>
              <a:rPr sz="2000" spc="-15" dirty="0">
                <a:solidFill>
                  <a:srgbClr val="333E50"/>
                </a:solidFill>
                <a:latin typeface="Calibri"/>
                <a:cs typeface="Calibri"/>
              </a:rPr>
              <a:t>ve </a:t>
            </a:r>
            <a:r>
              <a:rPr sz="2000" spc="-5" dirty="0">
                <a:solidFill>
                  <a:srgbClr val="333E50"/>
                </a:solidFill>
                <a:latin typeface="Calibri"/>
                <a:cs typeface="Calibri"/>
              </a:rPr>
              <a:t>gelecekteki)</a:t>
            </a:r>
            <a:r>
              <a:rPr sz="2000" spc="120" dirty="0">
                <a:solidFill>
                  <a:srgbClr val="333E50"/>
                </a:solidFill>
                <a:latin typeface="Calibri"/>
                <a:cs typeface="Calibri"/>
              </a:rPr>
              <a:t> </a:t>
            </a:r>
            <a:r>
              <a:rPr sz="2000" spc="-5" dirty="0">
                <a:solidFill>
                  <a:srgbClr val="333E50"/>
                </a:solidFill>
                <a:latin typeface="Calibri"/>
                <a:cs typeface="Calibri"/>
              </a:rPr>
              <a:t>tamamının</a:t>
            </a:r>
            <a:endParaRPr sz="2000">
              <a:latin typeface="Calibri"/>
              <a:cs typeface="Calibri"/>
            </a:endParaRPr>
          </a:p>
          <a:p>
            <a:pPr marL="12700">
              <a:lnSpc>
                <a:spcPct val="100000"/>
              </a:lnSpc>
            </a:pPr>
            <a:r>
              <a:rPr sz="2000" dirty="0">
                <a:solidFill>
                  <a:srgbClr val="333E50"/>
                </a:solidFill>
                <a:latin typeface="Calibri"/>
                <a:cs typeface="Calibri"/>
              </a:rPr>
              <a:t>anlaşılması </a:t>
            </a:r>
            <a:r>
              <a:rPr sz="2000" spc="-15" dirty="0">
                <a:solidFill>
                  <a:srgbClr val="333E50"/>
                </a:solidFill>
                <a:latin typeface="Calibri"/>
                <a:cs typeface="Calibri"/>
              </a:rPr>
              <a:t>ve </a:t>
            </a:r>
            <a:r>
              <a:rPr sz="2000" spc="-5" dirty="0">
                <a:solidFill>
                  <a:srgbClr val="333E50"/>
                </a:solidFill>
                <a:latin typeface="Calibri"/>
                <a:cs typeface="Calibri"/>
              </a:rPr>
              <a:t>aşılmasına</a:t>
            </a:r>
            <a:r>
              <a:rPr sz="2000" spc="35" dirty="0">
                <a:solidFill>
                  <a:srgbClr val="333E50"/>
                </a:solidFill>
                <a:latin typeface="Calibri"/>
                <a:cs typeface="Calibri"/>
              </a:rPr>
              <a:t> </a:t>
            </a:r>
            <a:r>
              <a:rPr sz="2000" dirty="0">
                <a:solidFill>
                  <a:srgbClr val="333E50"/>
                </a:solidFill>
                <a:latin typeface="Calibri"/>
                <a:cs typeface="Calibri"/>
              </a:rPr>
              <a:t>odaklanılması</a:t>
            </a:r>
            <a:endParaRPr sz="2000">
              <a:latin typeface="Calibri"/>
              <a:cs typeface="Calibri"/>
            </a:endParaRPr>
          </a:p>
          <a:p>
            <a:pPr>
              <a:lnSpc>
                <a:spcPct val="100000"/>
              </a:lnSpc>
              <a:spcBef>
                <a:spcPts val="25"/>
              </a:spcBef>
            </a:pPr>
            <a:endParaRPr sz="2900">
              <a:latin typeface="Times New Roman"/>
              <a:cs typeface="Times New Roman"/>
            </a:endParaRPr>
          </a:p>
          <a:p>
            <a:pPr marL="12700">
              <a:lnSpc>
                <a:spcPct val="100000"/>
              </a:lnSpc>
            </a:pPr>
            <a:r>
              <a:rPr sz="2000" b="1" dirty="0">
                <a:solidFill>
                  <a:srgbClr val="5AAAA6"/>
                </a:solidFill>
                <a:latin typeface="Calibri"/>
                <a:cs typeface="Calibri"/>
              </a:rPr>
              <a:t>Neden Önemli: </a:t>
            </a: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dirty="0">
                <a:solidFill>
                  <a:srgbClr val="333E50"/>
                </a:solidFill>
                <a:latin typeface="Calibri"/>
                <a:cs typeface="Calibri"/>
              </a:rPr>
              <a:t>ilgili </a:t>
            </a:r>
            <a:r>
              <a:rPr sz="2000" spc="-10" dirty="0">
                <a:solidFill>
                  <a:srgbClr val="333E50"/>
                </a:solidFill>
                <a:latin typeface="Calibri"/>
                <a:cs typeface="Calibri"/>
              </a:rPr>
              <a:t>tarafların </a:t>
            </a:r>
            <a:r>
              <a:rPr sz="2000" spc="-5" dirty="0">
                <a:solidFill>
                  <a:srgbClr val="333E50"/>
                </a:solidFill>
                <a:latin typeface="Calibri"/>
                <a:cs typeface="Calibri"/>
              </a:rPr>
              <a:t>güveninin </a:t>
            </a:r>
            <a:r>
              <a:rPr sz="2000" spc="-10" dirty="0">
                <a:solidFill>
                  <a:srgbClr val="333E50"/>
                </a:solidFill>
                <a:latin typeface="Calibri"/>
                <a:cs typeface="Calibri"/>
              </a:rPr>
              <a:t>kazanılması</a:t>
            </a:r>
            <a:r>
              <a:rPr sz="2000" spc="80" dirty="0">
                <a:solidFill>
                  <a:srgbClr val="333E50"/>
                </a:solidFill>
                <a:latin typeface="Calibri"/>
                <a:cs typeface="Calibri"/>
              </a:rPr>
              <a:t> </a:t>
            </a:r>
            <a:r>
              <a:rPr sz="2000" spc="-15" dirty="0">
                <a:solidFill>
                  <a:srgbClr val="333E50"/>
                </a:solidFill>
                <a:latin typeface="Calibri"/>
                <a:cs typeface="Calibri"/>
              </a:rPr>
              <a:t>ve</a:t>
            </a:r>
            <a:endParaRPr sz="2000">
              <a:latin typeface="Calibri"/>
              <a:cs typeface="Calibri"/>
            </a:endParaRPr>
          </a:p>
          <a:p>
            <a:pPr marL="12700">
              <a:lnSpc>
                <a:spcPct val="100000"/>
              </a:lnSpc>
            </a:pPr>
            <a:r>
              <a:rPr sz="2000" spc="-5" dirty="0">
                <a:solidFill>
                  <a:srgbClr val="333E50"/>
                </a:solidFill>
                <a:latin typeface="Calibri"/>
                <a:cs typeface="Calibri"/>
              </a:rPr>
              <a:t>süreklilik </a:t>
            </a:r>
            <a:r>
              <a:rPr sz="2000" dirty="0">
                <a:solidFill>
                  <a:srgbClr val="333E50"/>
                </a:solidFill>
                <a:latin typeface="Calibri"/>
                <a:cs typeface="Calibri"/>
              </a:rPr>
              <a:t>sağlanması, başarıyı da </a:t>
            </a:r>
            <a:r>
              <a:rPr sz="2000" spc="-5" dirty="0">
                <a:solidFill>
                  <a:srgbClr val="333E50"/>
                </a:solidFill>
                <a:latin typeface="Calibri"/>
                <a:cs typeface="Calibri"/>
              </a:rPr>
              <a:t>sürekli </a:t>
            </a:r>
            <a:r>
              <a:rPr sz="2000" dirty="0">
                <a:solidFill>
                  <a:srgbClr val="333E50"/>
                </a:solidFill>
                <a:latin typeface="Calibri"/>
                <a:cs typeface="Calibri"/>
              </a:rPr>
              <a:t>hale</a:t>
            </a:r>
            <a:r>
              <a:rPr sz="2000" spc="15" dirty="0">
                <a:solidFill>
                  <a:srgbClr val="333E50"/>
                </a:solidFill>
                <a:latin typeface="Calibri"/>
                <a:cs typeface="Calibri"/>
              </a:rPr>
              <a:t> </a:t>
            </a:r>
            <a:r>
              <a:rPr sz="2000" spc="-30" dirty="0">
                <a:solidFill>
                  <a:srgbClr val="333E50"/>
                </a:solidFill>
                <a:latin typeface="Calibri"/>
                <a:cs typeface="Calibri"/>
              </a:rPr>
              <a:t>getirir.</a:t>
            </a:r>
            <a:endParaRPr sz="2000">
              <a:latin typeface="Calibri"/>
              <a:cs typeface="Calibri"/>
            </a:endParaRPr>
          </a:p>
          <a:p>
            <a:pPr>
              <a:lnSpc>
                <a:spcPct val="100000"/>
              </a:lnSpc>
              <a:spcBef>
                <a:spcPts val="27"/>
              </a:spcBef>
            </a:pPr>
            <a:endParaRPr sz="2900">
              <a:latin typeface="Times New Roman"/>
              <a:cs typeface="Times New Roman"/>
            </a:endParaRPr>
          </a:p>
          <a:p>
            <a:pPr marL="12700">
              <a:lnSpc>
                <a:spcPct val="100000"/>
              </a:lnSpc>
            </a:pPr>
            <a:r>
              <a:rPr sz="2000" b="1" spc="-15" dirty="0">
                <a:solidFill>
                  <a:srgbClr val="2D75B6"/>
                </a:solidFill>
                <a:latin typeface="Calibri"/>
                <a:cs typeface="Calibri"/>
              </a:rPr>
              <a:t>Faydaları:</a:t>
            </a:r>
            <a:endParaRPr sz="2000">
              <a:latin typeface="Calibri"/>
              <a:cs typeface="Calibri"/>
            </a:endParaRPr>
          </a:p>
          <a:p>
            <a:pPr marL="355600" indent="-342900">
              <a:lnSpc>
                <a:spcPct val="100000"/>
              </a:lnSpc>
              <a:spcBef>
                <a:spcPts val="480"/>
              </a:spcBef>
              <a:buFont typeface="Courier New"/>
              <a:buChar char="o"/>
              <a:tabLst>
                <a:tab pos="355600" algn="l"/>
              </a:tabLst>
            </a:pPr>
            <a:r>
              <a:rPr sz="2000" spc="-10" dirty="0">
                <a:solidFill>
                  <a:srgbClr val="333E50"/>
                </a:solidFill>
                <a:latin typeface="Calibri"/>
                <a:cs typeface="Calibri"/>
              </a:rPr>
              <a:t>Müşteri </a:t>
            </a:r>
            <a:r>
              <a:rPr sz="2000" spc="-5" dirty="0">
                <a:solidFill>
                  <a:srgbClr val="333E50"/>
                </a:solidFill>
                <a:latin typeface="Calibri"/>
                <a:cs typeface="Calibri"/>
              </a:rPr>
              <a:t>değerinin</a:t>
            </a:r>
            <a:r>
              <a:rPr sz="2000" spc="-25" dirty="0">
                <a:solidFill>
                  <a:srgbClr val="333E50"/>
                </a:solidFill>
                <a:latin typeface="Calibri"/>
                <a:cs typeface="Calibri"/>
              </a:rPr>
              <a:t> </a:t>
            </a:r>
            <a:r>
              <a:rPr sz="2000" dirty="0">
                <a:solidFill>
                  <a:srgbClr val="333E50"/>
                </a:solidFill>
                <a:latin typeface="Calibri"/>
                <a:cs typeface="Calibri"/>
              </a:rPr>
              <a:t>artması</a:t>
            </a:r>
            <a:endParaRPr sz="2000">
              <a:latin typeface="Calibri"/>
              <a:cs typeface="Calibri"/>
            </a:endParaRPr>
          </a:p>
          <a:p>
            <a:pPr marL="355600" indent="-342900">
              <a:lnSpc>
                <a:spcPct val="100000"/>
              </a:lnSpc>
              <a:spcBef>
                <a:spcPts val="480"/>
              </a:spcBef>
              <a:buFont typeface="Courier New"/>
              <a:buChar char="o"/>
              <a:tabLst>
                <a:tab pos="355600" algn="l"/>
              </a:tabLst>
            </a:pPr>
            <a:r>
              <a:rPr sz="2000" spc="-10" dirty="0">
                <a:solidFill>
                  <a:srgbClr val="333E50"/>
                </a:solidFill>
                <a:latin typeface="Calibri"/>
                <a:cs typeface="Calibri"/>
              </a:rPr>
              <a:t>Müşteri </a:t>
            </a:r>
            <a:r>
              <a:rPr sz="2000" spc="-5" dirty="0">
                <a:solidFill>
                  <a:srgbClr val="333E50"/>
                </a:solidFill>
                <a:latin typeface="Calibri"/>
                <a:cs typeface="Calibri"/>
              </a:rPr>
              <a:t>memnuniyetinin </a:t>
            </a:r>
            <a:r>
              <a:rPr sz="2000" spc="-15" dirty="0">
                <a:solidFill>
                  <a:srgbClr val="333E50"/>
                </a:solidFill>
                <a:latin typeface="Calibri"/>
                <a:cs typeface="Calibri"/>
              </a:rPr>
              <a:t>ve </a:t>
            </a:r>
            <a:r>
              <a:rPr sz="2000" spc="-5" dirty="0">
                <a:solidFill>
                  <a:srgbClr val="333E50"/>
                </a:solidFill>
                <a:latin typeface="Calibri"/>
                <a:cs typeface="Calibri"/>
              </a:rPr>
              <a:t>sadakatinin</a:t>
            </a:r>
            <a:r>
              <a:rPr sz="2000" spc="35" dirty="0">
                <a:solidFill>
                  <a:srgbClr val="333E50"/>
                </a:solidFill>
                <a:latin typeface="Calibri"/>
                <a:cs typeface="Calibri"/>
              </a:rPr>
              <a:t> </a:t>
            </a:r>
            <a:r>
              <a:rPr sz="2000" dirty="0">
                <a:solidFill>
                  <a:srgbClr val="333E50"/>
                </a:solidFill>
                <a:latin typeface="Calibri"/>
                <a:cs typeface="Calibri"/>
              </a:rPr>
              <a:t>artması</a:t>
            </a:r>
            <a:endParaRPr sz="2000">
              <a:latin typeface="Calibri"/>
              <a:cs typeface="Calibri"/>
            </a:endParaRPr>
          </a:p>
          <a:p>
            <a:pPr marL="355600" indent="-342900">
              <a:lnSpc>
                <a:spcPct val="100000"/>
              </a:lnSpc>
              <a:spcBef>
                <a:spcPts val="480"/>
              </a:spcBef>
              <a:buFont typeface="Courier New"/>
              <a:buChar char="o"/>
              <a:tabLst>
                <a:tab pos="355600" algn="l"/>
              </a:tabLst>
            </a:pPr>
            <a:r>
              <a:rPr sz="2000" spc="-5" dirty="0">
                <a:solidFill>
                  <a:srgbClr val="333E50"/>
                </a:solidFill>
                <a:latin typeface="Calibri"/>
                <a:cs typeface="Calibri"/>
              </a:rPr>
              <a:t>Devamlılığı </a:t>
            </a:r>
            <a:r>
              <a:rPr sz="2000" dirty="0">
                <a:solidFill>
                  <a:srgbClr val="333E50"/>
                </a:solidFill>
                <a:latin typeface="Calibri"/>
                <a:cs typeface="Calibri"/>
              </a:rPr>
              <a:t>olan iş </a:t>
            </a:r>
            <a:r>
              <a:rPr sz="2000" spc="-5" dirty="0">
                <a:solidFill>
                  <a:srgbClr val="333E50"/>
                </a:solidFill>
                <a:latin typeface="Calibri"/>
                <a:cs typeface="Calibri"/>
              </a:rPr>
              <a:t>sayısının</a:t>
            </a:r>
            <a:r>
              <a:rPr sz="2000" spc="-55" dirty="0">
                <a:solidFill>
                  <a:srgbClr val="333E50"/>
                </a:solidFill>
                <a:latin typeface="Calibri"/>
                <a:cs typeface="Calibri"/>
              </a:rPr>
              <a:t> </a:t>
            </a:r>
            <a:r>
              <a:rPr sz="2000" dirty="0">
                <a:solidFill>
                  <a:srgbClr val="333E50"/>
                </a:solidFill>
                <a:latin typeface="Calibri"/>
                <a:cs typeface="Calibri"/>
              </a:rPr>
              <a:t>artması</a:t>
            </a:r>
            <a:endParaRPr sz="2000">
              <a:latin typeface="Calibri"/>
              <a:cs typeface="Calibri"/>
            </a:endParaRPr>
          </a:p>
          <a:p>
            <a:pPr marL="355600" indent="-342900">
              <a:lnSpc>
                <a:spcPct val="100000"/>
              </a:lnSpc>
              <a:spcBef>
                <a:spcPts val="480"/>
              </a:spcBef>
              <a:buFont typeface="Courier New"/>
              <a:buChar char="o"/>
              <a:tabLst>
                <a:tab pos="355600" algn="l"/>
              </a:tabLst>
            </a:pPr>
            <a:r>
              <a:rPr sz="2000" spc="-10" dirty="0">
                <a:solidFill>
                  <a:srgbClr val="333E50"/>
                </a:solidFill>
                <a:latin typeface="Calibri"/>
                <a:cs typeface="Calibri"/>
              </a:rPr>
              <a:t>Müşteri </a:t>
            </a:r>
            <a:r>
              <a:rPr sz="2000" dirty="0">
                <a:solidFill>
                  <a:srgbClr val="333E50"/>
                </a:solidFill>
                <a:latin typeface="Calibri"/>
                <a:cs typeface="Calibri"/>
              </a:rPr>
              <a:t>ağının</a:t>
            </a:r>
            <a:r>
              <a:rPr sz="2000" spc="-55" dirty="0">
                <a:solidFill>
                  <a:srgbClr val="333E50"/>
                </a:solidFill>
                <a:latin typeface="Calibri"/>
                <a:cs typeface="Calibri"/>
              </a:rPr>
              <a:t> </a:t>
            </a:r>
            <a:r>
              <a:rPr sz="2000" spc="-5" dirty="0">
                <a:solidFill>
                  <a:srgbClr val="333E50"/>
                </a:solidFill>
                <a:latin typeface="Calibri"/>
                <a:cs typeface="Calibri"/>
              </a:rPr>
              <a:t>geliştirilmesi</a:t>
            </a:r>
            <a:endParaRPr sz="2000">
              <a:latin typeface="Calibri"/>
              <a:cs typeface="Calibri"/>
            </a:endParaRPr>
          </a:p>
          <a:p>
            <a:pPr marL="355600" indent="-342900">
              <a:lnSpc>
                <a:spcPct val="100000"/>
              </a:lnSpc>
              <a:spcBef>
                <a:spcPts val="480"/>
              </a:spcBef>
              <a:buFont typeface="Courier New"/>
              <a:buChar char="o"/>
              <a:tabLst>
                <a:tab pos="355600" algn="l"/>
              </a:tabLst>
            </a:pPr>
            <a:r>
              <a:rPr sz="2000" spc="-5" dirty="0">
                <a:solidFill>
                  <a:srgbClr val="333E50"/>
                </a:solidFill>
                <a:latin typeface="Calibri"/>
                <a:cs typeface="Calibri"/>
              </a:rPr>
              <a:t>Gelir </a:t>
            </a:r>
            <a:r>
              <a:rPr sz="2000" spc="-15" dirty="0">
                <a:solidFill>
                  <a:srgbClr val="333E50"/>
                </a:solidFill>
                <a:latin typeface="Calibri"/>
                <a:cs typeface="Calibri"/>
              </a:rPr>
              <a:t>ve </a:t>
            </a:r>
            <a:r>
              <a:rPr sz="2000" spc="-5" dirty="0">
                <a:solidFill>
                  <a:srgbClr val="333E50"/>
                </a:solidFill>
                <a:latin typeface="Calibri"/>
                <a:cs typeface="Calibri"/>
              </a:rPr>
              <a:t>pazar payını</a:t>
            </a:r>
            <a:r>
              <a:rPr sz="2000" spc="-20" dirty="0">
                <a:solidFill>
                  <a:srgbClr val="333E50"/>
                </a:solidFill>
                <a:latin typeface="Calibri"/>
                <a:cs typeface="Calibri"/>
              </a:rPr>
              <a:t> </a:t>
            </a:r>
            <a:r>
              <a:rPr sz="2000" spc="-5" dirty="0">
                <a:solidFill>
                  <a:srgbClr val="333E50"/>
                </a:solidFill>
                <a:latin typeface="Calibri"/>
                <a:cs typeface="Calibri"/>
              </a:rPr>
              <a:t>artırma</a:t>
            </a:r>
            <a:endParaRPr sz="2000">
              <a:latin typeface="Calibri"/>
              <a:cs typeface="Calibri"/>
            </a:endParaRPr>
          </a:p>
        </p:txBody>
      </p:sp>
      <p:sp>
        <p:nvSpPr>
          <p:cNvPr id="4" name="object 4"/>
          <p:cNvSpPr/>
          <p:nvPr/>
        </p:nvSpPr>
        <p:spPr>
          <a:xfrm>
            <a:off x="6350508" y="3890771"/>
            <a:ext cx="2590799" cy="2286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422653"/>
            <a:ext cx="3996690" cy="2739390"/>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Not – </a:t>
            </a:r>
            <a:r>
              <a:rPr sz="2000" spc="-5" dirty="0">
                <a:solidFill>
                  <a:srgbClr val="333E50"/>
                </a:solidFill>
                <a:latin typeface="Calibri"/>
                <a:cs typeface="Calibri"/>
              </a:rPr>
              <a:t>İyileştirmeye</a:t>
            </a:r>
            <a:r>
              <a:rPr sz="2000" spc="-65" dirty="0">
                <a:solidFill>
                  <a:srgbClr val="333E50"/>
                </a:solidFill>
                <a:latin typeface="Calibri"/>
                <a:cs typeface="Calibri"/>
              </a:rPr>
              <a:t> </a:t>
            </a:r>
            <a:r>
              <a:rPr sz="2000" spc="-5" dirty="0">
                <a:solidFill>
                  <a:srgbClr val="333E50"/>
                </a:solidFill>
                <a:latin typeface="Calibri"/>
                <a:cs typeface="Calibri"/>
              </a:rPr>
              <a:t>örnekler;</a:t>
            </a:r>
            <a:endParaRPr sz="2000">
              <a:latin typeface="Calibri"/>
              <a:cs typeface="Calibri"/>
            </a:endParaRPr>
          </a:p>
          <a:p>
            <a:pPr marL="355600" indent="-342900">
              <a:lnSpc>
                <a:spcPct val="100000"/>
              </a:lnSpc>
              <a:spcBef>
                <a:spcPts val="755"/>
              </a:spcBef>
              <a:buChar char="-"/>
              <a:tabLst>
                <a:tab pos="355600" algn="l"/>
              </a:tabLst>
            </a:pPr>
            <a:r>
              <a:rPr sz="2000" spc="-5" dirty="0">
                <a:solidFill>
                  <a:srgbClr val="333E50"/>
                </a:solidFill>
                <a:latin typeface="Calibri"/>
                <a:cs typeface="Calibri"/>
              </a:rPr>
              <a:t>Düzeltme,</a:t>
            </a:r>
            <a:endParaRPr sz="2000">
              <a:latin typeface="Calibri"/>
              <a:cs typeface="Calibri"/>
            </a:endParaRPr>
          </a:p>
          <a:p>
            <a:pPr marL="355600" indent="-342900">
              <a:lnSpc>
                <a:spcPct val="100000"/>
              </a:lnSpc>
              <a:spcBef>
                <a:spcPts val="765"/>
              </a:spcBef>
              <a:buChar char="-"/>
              <a:tabLst>
                <a:tab pos="355600" algn="l"/>
              </a:tabLst>
            </a:pPr>
            <a:r>
              <a:rPr sz="2000" spc="-5" dirty="0">
                <a:solidFill>
                  <a:srgbClr val="333E50"/>
                </a:solidFill>
                <a:latin typeface="Calibri"/>
                <a:cs typeface="Calibri"/>
              </a:rPr>
              <a:t>Düzeltici</a:t>
            </a:r>
            <a:r>
              <a:rPr sz="2000" spc="-75" dirty="0">
                <a:solidFill>
                  <a:srgbClr val="333E50"/>
                </a:solidFill>
                <a:latin typeface="Calibri"/>
                <a:cs typeface="Calibri"/>
              </a:rPr>
              <a:t> </a:t>
            </a:r>
            <a:r>
              <a:rPr sz="2000" spc="-10" dirty="0">
                <a:solidFill>
                  <a:srgbClr val="333E50"/>
                </a:solidFill>
                <a:latin typeface="Calibri"/>
                <a:cs typeface="Calibri"/>
              </a:rPr>
              <a:t>faaliyet,</a:t>
            </a:r>
            <a:endParaRPr sz="2000">
              <a:latin typeface="Calibri"/>
              <a:cs typeface="Calibri"/>
            </a:endParaRPr>
          </a:p>
          <a:p>
            <a:pPr marL="355600" indent="-342900">
              <a:lnSpc>
                <a:spcPct val="100000"/>
              </a:lnSpc>
              <a:spcBef>
                <a:spcPts val="755"/>
              </a:spcBef>
              <a:buChar char="-"/>
              <a:tabLst>
                <a:tab pos="355600" algn="l"/>
              </a:tabLst>
            </a:pPr>
            <a:r>
              <a:rPr sz="2000" spc="-5" dirty="0">
                <a:solidFill>
                  <a:srgbClr val="333E50"/>
                </a:solidFill>
                <a:latin typeface="Calibri"/>
                <a:cs typeface="Calibri"/>
              </a:rPr>
              <a:t>Sürekli</a:t>
            </a:r>
            <a:r>
              <a:rPr sz="2000" spc="-65" dirty="0">
                <a:solidFill>
                  <a:srgbClr val="333E50"/>
                </a:solidFill>
                <a:latin typeface="Calibri"/>
                <a:cs typeface="Calibri"/>
              </a:rPr>
              <a:t> </a:t>
            </a:r>
            <a:r>
              <a:rPr sz="2000" spc="-5" dirty="0">
                <a:solidFill>
                  <a:srgbClr val="333E50"/>
                </a:solidFill>
                <a:latin typeface="Calibri"/>
                <a:cs typeface="Calibri"/>
              </a:rPr>
              <a:t>iyileştirme,</a:t>
            </a:r>
            <a:endParaRPr sz="2000">
              <a:latin typeface="Calibri"/>
              <a:cs typeface="Calibri"/>
            </a:endParaRPr>
          </a:p>
          <a:p>
            <a:pPr marL="355600" indent="-342900">
              <a:lnSpc>
                <a:spcPct val="100000"/>
              </a:lnSpc>
              <a:spcBef>
                <a:spcPts val="755"/>
              </a:spcBef>
              <a:buChar char="-"/>
              <a:tabLst>
                <a:tab pos="355600" algn="l"/>
              </a:tabLst>
            </a:pPr>
            <a:r>
              <a:rPr sz="2000" dirty="0">
                <a:solidFill>
                  <a:srgbClr val="333E50"/>
                </a:solidFill>
                <a:latin typeface="Calibri"/>
                <a:cs typeface="Calibri"/>
              </a:rPr>
              <a:t>Önemli</a:t>
            </a:r>
            <a:r>
              <a:rPr sz="2000" spc="-55" dirty="0">
                <a:solidFill>
                  <a:srgbClr val="333E50"/>
                </a:solidFill>
                <a:latin typeface="Calibri"/>
                <a:cs typeface="Calibri"/>
              </a:rPr>
              <a:t> </a:t>
            </a:r>
            <a:r>
              <a:rPr sz="2000" spc="-5" dirty="0">
                <a:solidFill>
                  <a:srgbClr val="333E50"/>
                </a:solidFill>
                <a:latin typeface="Calibri"/>
                <a:cs typeface="Calibri"/>
              </a:rPr>
              <a:t>değişiklik,</a:t>
            </a:r>
            <a:endParaRPr sz="2000">
              <a:latin typeface="Calibri"/>
              <a:cs typeface="Calibri"/>
            </a:endParaRPr>
          </a:p>
          <a:p>
            <a:pPr marL="355600" indent="-342900">
              <a:lnSpc>
                <a:spcPct val="100000"/>
              </a:lnSpc>
              <a:spcBef>
                <a:spcPts val="765"/>
              </a:spcBef>
              <a:buFont typeface="Calibri"/>
              <a:buChar char="-"/>
              <a:tabLst>
                <a:tab pos="355600" algn="l"/>
              </a:tabLst>
            </a:pPr>
            <a:r>
              <a:rPr sz="2000" spc="-10" dirty="0">
                <a:solidFill>
                  <a:srgbClr val="333E50"/>
                </a:solidFill>
                <a:latin typeface="Calibri"/>
                <a:cs typeface="Calibri"/>
              </a:rPr>
              <a:t>İnovasyon</a:t>
            </a:r>
            <a:r>
              <a:rPr sz="2000" spc="-120"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355600" indent="-342900">
              <a:lnSpc>
                <a:spcPct val="100000"/>
              </a:lnSpc>
              <a:spcBef>
                <a:spcPts val="755"/>
              </a:spcBef>
              <a:buChar char="-"/>
              <a:tabLst>
                <a:tab pos="355600" algn="l"/>
              </a:tabLst>
            </a:pPr>
            <a:r>
              <a:rPr sz="2000" spc="-15" dirty="0">
                <a:solidFill>
                  <a:srgbClr val="333E50"/>
                </a:solidFill>
                <a:latin typeface="Calibri"/>
                <a:cs typeface="Calibri"/>
              </a:rPr>
              <a:t>Organizasyon </a:t>
            </a:r>
            <a:r>
              <a:rPr sz="2000" dirty="0">
                <a:solidFill>
                  <a:srgbClr val="333E50"/>
                </a:solidFill>
                <a:latin typeface="Calibri"/>
                <a:cs typeface="Calibri"/>
              </a:rPr>
              <a:t>değişikliğini</a:t>
            </a:r>
            <a:r>
              <a:rPr sz="2000" spc="-30" dirty="0">
                <a:solidFill>
                  <a:srgbClr val="333E50"/>
                </a:solidFill>
                <a:latin typeface="Calibri"/>
                <a:cs typeface="Calibri"/>
              </a:rPr>
              <a:t> </a:t>
            </a:r>
            <a:r>
              <a:rPr sz="2000" spc="-25" dirty="0">
                <a:solidFill>
                  <a:srgbClr val="333E50"/>
                </a:solidFill>
                <a:latin typeface="Calibri"/>
                <a:cs typeface="Calibri"/>
              </a:rPr>
              <a:t>içerebilir.</a:t>
            </a:r>
            <a:endParaRPr sz="2000">
              <a:latin typeface="Calibri"/>
              <a:cs typeface="Calibri"/>
            </a:endParaRPr>
          </a:p>
        </p:txBody>
      </p:sp>
      <p:sp>
        <p:nvSpPr>
          <p:cNvPr id="3" name="object 3"/>
          <p:cNvSpPr/>
          <p:nvPr/>
        </p:nvSpPr>
        <p:spPr>
          <a:xfrm>
            <a:off x="5672328" y="3198876"/>
            <a:ext cx="2884931" cy="24048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48524" y="1295400"/>
            <a:ext cx="7359015" cy="487680"/>
          </a:xfrm>
          <a:prstGeom prst="rect">
            <a:avLst/>
          </a:prstGeom>
        </p:spPr>
        <p:txBody>
          <a:bodyPr vert="horz" wrap="square" lIns="0" tIns="0" rIns="0" bIns="0" rtlCol="0">
            <a:spAutoFit/>
          </a:bodyPr>
          <a:lstStyle/>
          <a:p>
            <a:pPr marL="12700">
              <a:lnSpc>
                <a:spcPct val="100000"/>
              </a:lnSpc>
            </a:pPr>
            <a:r>
              <a:rPr dirty="0"/>
              <a:t>10.2 </a:t>
            </a:r>
            <a:r>
              <a:rPr spc="-15" dirty="0"/>
              <a:t>UYGUNSUZLUK </a:t>
            </a:r>
            <a:r>
              <a:rPr dirty="0"/>
              <a:t>VE </a:t>
            </a:r>
            <a:r>
              <a:rPr spc="-25" dirty="0"/>
              <a:t>DÜZELTİCİ</a:t>
            </a:r>
            <a:r>
              <a:rPr spc="-85" dirty="0"/>
              <a:t> </a:t>
            </a:r>
            <a:r>
              <a:rPr spc="-20" dirty="0"/>
              <a:t>FAALİYET</a:t>
            </a:r>
          </a:p>
        </p:txBody>
      </p:sp>
      <p:sp>
        <p:nvSpPr>
          <p:cNvPr id="3" name="object 3"/>
          <p:cNvSpPr txBox="1"/>
          <p:nvPr/>
        </p:nvSpPr>
        <p:spPr>
          <a:xfrm>
            <a:off x="822147" y="1975992"/>
            <a:ext cx="7423784" cy="2038350"/>
          </a:xfrm>
          <a:prstGeom prst="rect">
            <a:avLst/>
          </a:prstGeom>
        </p:spPr>
        <p:txBody>
          <a:bodyPr vert="horz" wrap="square" lIns="0" tIns="0" rIns="0" bIns="0" rtlCol="0">
            <a:spAutoFit/>
          </a:bodyPr>
          <a:lstStyle/>
          <a:p>
            <a:pPr marL="12700" marR="5080">
              <a:lnSpc>
                <a:spcPts val="2160"/>
              </a:lnSpc>
            </a:pPr>
            <a:r>
              <a:rPr sz="2000" b="1" dirty="0">
                <a:solidFill>
                  <a:srgbClr val="333E50"/>
                </a:solidFill>
                <a:latin typeface="Calibri"/>
                <a:cs typeface="Calibri"/>
              </a:rPr>
              <a:t>10.2.1 </a:t>
            </a:r>
            <a:r>
              <a:rPr sz="2000" dirty="0">
                <a:solidFill>
                  <a:srgbClr val="333E50"/>
                </a:solidFill>
                <a:latin typeface="Calibri"/>
                <a:cs typeface="Calibri"/>
              </a:rPr>
              <a:t>Bir </a:t>
            </a:r>
            <a:r>
              <a:rPr sz="2000" spc="-5" dirty="0">
                <a:solidFill>
                  <a:srgbClr val="333E50"/>
                </a:solidFill>
                <a:latin typeface="Calibri"/>
                <a:cs typeface="Calibri"/>
              </a:rPr>
              <a:t>uygunsuzluk </a:t>
            </a:r>
            <a:r>
              <a:rPr sz="2000" dirty="0">
                <a:solidFill>
                  <a:srgbClr val="333E50"/>
                </a:solidFill>
                <a:latin typeface="Calibri"/>
                <a:cs typeface="Calibri"/>
              </a:rPr>
              <a:t>oluştuğunda, </a:t>
            </a:r>
            <a:r>
              <a:rPr sz="2000" spc="-15" dirty="0">
                <a:solidFill>
                  <a:srgbClr val="333E50"/>
                </a:solidFill>
                <a:latin typeface="Calibri"/>
                <a:cs typeface="Calibri"/>
              </a:rPr>
              <a:t>şikayetlerden </a:t>
            </a:r>
            <a:r>
              <a:rPr sz="2000" spc="-5" dirty="0">
                <a:solidFill>
                  <a:srgbClr val="333E50"/>
                </a:solidFill>
                <a:latin typeface="Calibri"/>
                <a:cs typeface="Calibri"/>
              </a:rPr>
              <a:t>kaynaklananlar dahil,  kuruluş:</a:t>
            </a:r>
            <a:endParaRPr sz="2000">
              <a:latin typeface="Calibri"/>
              <a:cs typeface="Calibri"/>
            </a:endParaRPr>
          </a:p>
          <a:p>
            <a:pPr>
              <a:lnSpc>
                <a:spcPct val="100000"/>
              </a:lnSpc>
              <a:spcBef>
                <a:spcPts val="55"/>
              </a:spcBef>
            </a:pPr>
            <a:endParaRPr sz="2400">
              <a:latin typeface="Times New Roman"/>
              <a:cs typeface="Times New Roman"/>
            </a:endParaRPr>
          </a:p>
          <a:p>
            <a:pPr marL="469900" indent="-457200">
              <a:lnSpc>
                <a:spcPct val="100000"/>
              </a:lnSpc>
              <a:buFont typeface="Calibri"/>
              <a:buAutoNum type="alphaLcParenR"/>
              <a:tabLst>
                <a:tab pos="470534" algn="l"/>
              </a:tabLst>
            </a:pPr>
            <a:r>
              <a:rPr sz="2000" spc="-5" dirty="0">
                <a:solidFill>
                  <a:srgbClr val="333E50"/>
                </a:solidFill>
                <a:latin typeface="Calibri"/>
                <a:cs typeface="Calibri"/>
              </a:rPr>
              <a:t>Uygunsuzluğa tepki vermeli </a:t>
            </a:r>
            <a:r>
              <a:rPr sz="2000" spc="-15" dirty="0">
                <a:solidFill>
                  <a:srgbClr val="333E50"/>
                </a:solidFill>
                <a:latin typeface="Calibri"/>
                <a:cs typeface="Calibri"/>
              </a:rPr>
              <a:t>ve </a:t>
            </a:r>
            <a:r>
              <a:rPr sz="2000" dirty="0">
                <a:solidFill>
                  <a:srgbClr val="333E50"/>
                </a:solidFill>
                <a:latin typeface="Calibri"/>
                <a:cs typeface="Calibri"/>
              </a:rPr>
              <a:t>uygulanabildiği</a:t>
            </a:r>
            <a:r>
              <a:rPr sz="2000" spc="-65" dirty="0">
                <a:solidFill>
                  <a:srgbClr val="333E50"/>
                </a:solidFill>
                <a:latin typeface="Calibri"/>
                <a:cs typeface="Calibri"/>
              </a:rPr>
              <a:t> </a:t>
            </a:r>
            <a:r>
              <a:rPr sz="2000" dirty="0">
                <a:solidFill>
                  <a:srgbClr val="333E50"/>
                </a:solidFill>
                <a:latin typeface="Calibri"/>
                <a:cs typeface="Calibri"/>
              </a:rPr>
              <a:t>şekilde:</a:t>
            </a:r>
            <a:endParaRPr sz="2000">
              <a:latin typeface="Calibri"/>
              <a:cs typeface="Calibri"/>
            </a:endParaRPr>
          </a:p>
          <a:p>
            <a:pPr marL="544195" lvl="1" indent="-274320">
              <a:lnSpc>
                <a:spcPct val="100000"/>
              </a:lnSpc>
              <a:spcBef>
                <a:spcPts val="755"/>
              </a:spcBef>
              <a:buFont typeface="Calibri"/>
              <a:buAutoNum type="arabicParenR"/>
              <a:tabLst>
                <a:tab pos="544830" algn="l"/>
              </a:tabLst>
            </a:pPr>
            <a:r>
              <a:rPr sz="2000" dirty="0">
                <a:solidFill>
                  <a:srgbClr val="333E50"/>
                </a:solidFill>
                <a:latin typeface="Calibri"/>
                <a:cs typeface="Calibri"/>
              </a:rPr>
              <a:t>Uygunsuzluğu </a:t>
            </a:r>
            <a:r>
              <a:rPr sz="2000" spc="-20" dirty="0">
                <a:solidFill>
                  <a:srgbClr val="333E50"/>
                </a:solidFill>
                <a:latin typeface="Calibri"/>
                <a:cs typeface="Calibri"/>
              </a:rPr>
              <a:t>kontrol </a:t>
            </a:r>
            <a:r>
              <a:rPr sz="2000" spc="-5" dirty="0">
                <a:solidFill>
                  <a:srgbClr val="333E50"/>
                </a:solidFill>
                <a:latin typeface="Calibri"/>
                <a:cs typeface="Calibri"/>
              </a:rPr>
              <a:t>etmek </a:t>
            </a:r>
            <a:r>
              <a:rPr sz="2000" spc="-15" dirty="0">
                <a:solidFill>
                  <a:srgbClr val="333E50"/>
                </a:solidFill>
                <a:latin typeface="Calibri"/>
                <a:cs typeface="Calibri"/>
              </a:rPr>
              <a:t>ve </a:t>
            </a:r>
            <a:r>
              <a:rPr sz="2000" spc="-10" dirty="0">
                <a:solidFill>
                  <a:srgbClr val="333E50"/>
                </a:solidFill>
                <a:latin typeface="Calibri"/>
                <a:cs typeface="Calibri"/>
              </a:rPr>
              <a:t>düzelmek </a:t>
            </a:r>
            <a:r>
              <a:rPr sz="2000" dirty="0">
                <a:solidFill>
                  <a:srgbClr val="333E50"/>
                </a:solidFill>
                <a:latin typeface="Calibri"/>
                <a:cs typeface="Calibri"/>
              </a:rPr>
              <a:t>için </a:t>
            </a:r>
            <a:r>
              <a:rPr sz="2000" spc="-10" dirty="0">
                <a:solidFill>
                  <a:srgbClr val="333E50"/>
                </a:solidFill>
                <a:latin typeface="Calibri"/>
                <a:cs typeface="Calibri"/>
              </a:rPr>
              <a:t>faaliyet</a:t>
            </a:r>
            <a:r>
              <a:rPr sz="2000" spc="10" dirty="0">
                <a:solidFill>
                  <a:srgbClr val="333E50"/>
                </a:solidFill>
                <a:latin typeface="Calibri"/>
                <a:cs typeface="Calibri"/>
              </a:rPr>
              <a:t> </a:t>
            </a:r>
            <a:r>
              <a:rPr sz="2000" spc="-5" dirty="0">
                <a:solidFill>
                  <a:srgbClr val="333E50"/>
                </a:solidFill>
                <a:latin typeface="Calibri"/>
                <a:cs typeface="Calibri"/>
              </a:rPr>
              <a:t>yapmalı,</a:t>
            </a:r>
            <a:endParaRPr sz="2000">
              <a:latin typeface="Calibri"/>
              <a:cs typeface="Calibri"/>
            </a:endParaRPr>
          </a:p>
          <a:p>
            <a:pPr marL="544195" lvl="1" indent="-274320">
              <a:lnSpc>
                <a:spcPct val="100000"/>
              </a:lnSpc>
              <a:spcBef>
                <a:spcPts val="755"/>
              </a:spcBef>
              <a:buFont typeface="Calibri"/>
              <a:buAutoNum type="arabicParenR"/>
              <a:tabLst>
                <a:tab pos="544830" algn="l"/>
              </a:tabLst>
            </a:pPr>
            <a:r>
              <a:rPr sz="2000" dirty="0">
                <a:solidFill>
                  <a:srgbClr val="333E50"/>
                </a:solidFill>
                <a:latin typeface="Calibri"/>
                <a:cs typeface="Calibri"/>
              </a:rPr>
              <a:t>Sonuçları</a:t>
            </a:r>
            <a:r>
              <a:rPr sz="2000" spc="-20" dirty="0">
                <a:solidFill>
                  <a:srgbClr val="333E50"/>
                </a:solidFill>
                <a:latin typeface="Calibri"/>
                <a:cs typeface="Calibri"/>
              </a:rPr>
              <a:t> </a:t>
            </a:r>
            <a:r>
              <a:rPr sz="2000" spc="-5" dirty="0">
                <a:solidFill>
                  <a:srgbClr val="333E50"/>
                </a:solidFill>
                <a:latin typeface="Calibri"/>
                <a:cs typeface="Calibri"/>
              </a:rPr>
              <a:t>değerlendirmeli.</a:t>
            </a:r>
            <a:endParaRPr sz="2000">
              <a:latin typeface="Calibri"/>
              <a:cs typeface="Calibri"/>
            </a:endParaRPr>
          </a:p>
        </p:txBody>
      </p:sp>
      <p:sp>
        <p:nvSpPr>
          <p:cNvPr id="4" name="object 4"/>
          <p:cNvSpPr/>
          <p:nvPr/>
        </p:nvSpPr>
        <p:spPr>
          <a:xfrm>
            <a:off x="6883907" y="5611367"/>
            <a:ext cx="1752600" cy="631190"/>
          </a:xfrm>
          <a:custGeom>
            <a:avLst/>
            <a:gdLst/>
            <a:ahLst/>
            <a:cxnLst/>
            <a:rect l="l" t="t" r="r" b="b"/>
            <a:pathLst>
              <a:path w="1752600" h="631189">
                <a:moveTo>
                  <a:pt x="1437132" y="0"/>
                </a:moveTo>
                <a:lnTo>
                  <a:pt x="1437132" y="157733"/>
                </a:lnTo>
                <a:lnTo>
                  <a:pt x="0" y="157733"/>
                </a:lnTo>
                <a:lnTo>
                  <a:pt x="0" y="473201"/>
                </a:lnTo>
                <a:lnTo>
                  <a:pt x="1437132" y="473201"/>
                </a:lnTo>
                <a:lnTo>
                  <a:pt x="1437132" y="630935"/>
                </a:lnTo>
                <a:lnTo>
                  <a:pt x="1752600" y="315467"/>
                </a:lnTo>
                <a:lnTo>
                  <a:pt x="1437132" y="0"/>
                </a:lnTo>
                <a:close/>
              </a:path>
            </a:pathLst>
          </a:custGeom>
          <a:solidFill>
            <a:srgbClr val="333E50"/>
          </a:solidFill>
        </p:spPr>
        <p:txBody>
          <a:bodyPr wrap="square" lIns="0" tIns="0" rIns="0" bIns="0" rtlCol="0"/>
          <a:lstStyle/>
          <a:p>
            <a:endParaRPr/>
          </a:p>
        </p:txBody>
      </p:sp>
      <p:sp>
        <p:nvSpPr>
          <p:cNvPr id="5" name="object 5"/>
          <p:cNvSpPr/>
          <p:nvPr/>
        </p:nvSpPr>
        <p:spPr>
          <a:xfrm>
            <a:off x="4539996" y="3857244"/>
            <a:ext cx="3220211" cy="16901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513585"/>
            <a:ext cx="6662420" cy="2323465"/>
          </a:xfrm>
          <a:prstGeom prst="rect">
            <a:avLst/>
          </a:prstGeom>
        </p:spPr>
        <p:txBody>
          <a:bodyPr vert="horz" wrap="square" lIns="0" tIns="0" rIns="0" bIns="0" rtlCol="0">
            <a:spAutoFit/>
          </a:bodyPr>
          <a:lstStyle/>
          <a:p>
            <a:pPr marL="469900" marR="5080" indent="-457200">
              <a:lnSpc>
                <a:spcPts val="2160"/>
              </a:lnSpc>
              <a:buFont typeface="Calibri"/>
              <a:buAutoNum type="alphaLcParenR" startAt="2"/>
              <a:tabLst>
                <a:tab pos="469900" algn="l"/>
              </a:tabLst>
            </a:pPr>
            <a:r>
              <a:rPr sz="2000" dirty="0">
                <a:solidFill>
                  <a:srgbClr val="333E50"/>
                </a:solidFill>
                <a:latin typeface="Calibri"/>
                <a:cs typeface="Calibri"/>
              </a:rPr>
              <a:t>Uygunsuzluğun; </a:t>
            </a:r>
            <a:r>
              <a:rPr sz="2000" spc="-10" dirty="0">
                <a:solidFill>
                  <a:srgbClr val="333E50"/>
                </a:solidFill>
                <a:latin typeface="Calibri"/>
                <a:cs typeface="Calibri"/>
              </a:rPr>
              <a:t>tekrar </a:t>
            </a:r>
            <a:r>
              <a:rPr sz="2000" spc="-20" dirty="0">
                <a:solidFill>
                  <a:srgbClr val="333E50"/>
                </a:solidFill>
                <a:latin typeface="Calibri"/>
                <a:cs typeface="Calibri"/>
              </a:rPr>
              <a:t>veya </a:t>
            </a:r>
            <a:r>
              <a:rPr sz="2000" spc="-10" dirty="0">
                <a:solidFill>
                  <a:srgbClr val="333E50"/>
                </a:solidFill>
                <a:latin typeface="Calibri"/>
                <a:cs typeface="Calibri"/>
              </a:rPr>
              <a:t>başka </a:t>
            </a:r>
            <a:r>
              <a:rPr sz="2000" spc="-5" dirty="0">
                <a:solidFill>
                  <a:srgbClr val="333E50"/>
                </a:solidFill>
                <a:latin typeface="Calibri"/>
                <a:cs typeface="Calibri"/>
              </a:rPr>
              <a:t>bir </a:t>
            </a:r>
            <a:r>
              <a:rPr sz="2000" spc="-10" dirty="0">
                <a:solidFill>
                  <a:srgbClr val="333E50"/>
                </a:solidFill>
                <a:latin typeface="Calibri"/>
                <a:cs typeface="Calibri"/>
              </a:rPr>
              <a:t>yerde </a:t>
            </a:r>
            <a:r>
              <a:rPr sz="2000" dirty="0">
                <a:solidFill>
                  <a:srgbClr val="333E50"/>
                </a:solidFill>
                <a:latin typeface="Calibri"/>
                <a:cs typeface="Calibri"/>
              </a:rPr>
              <a:t>oluşmaması için  </a:t>
            </a:r>
            <a:r>
              <a:rPr sz="2000" spc="-5" dirty="0">
                <a:solidFill>
                  <a:srgbClr val="333E50"/>
                </a:solidFill>
                <a:latin typeface="Calibri"/>
                <a:cs typeface="Calibri"/>
              </a:rPr>
              <a:t>nedenlerini ortadan kaldırmak </a:t>
            </a:r>
            <a:r>
              <a:rPr sz="2000" dirty="0">
                <a:solidFill>
                  <a:srgbClr val="333E50"/>
                </a:solidFill>
                <a:latin typeface="Calibri"/>
                <a:cs typeface="Calibri"/>
              </a:rPr>
              <a:t>amacıyla </a:t>
            </a:r>
            <a:r>
              <a:rPr sz="2000" spc="-10" dirty="0">
                <a:solidFill>
                  <a:srgbClr val="333E50"/>
                </a:solidFill>
                <a:latin typeface="Calibri"/>
                <a:cs typeface="Calibri"/>
              </a:rPr>
              <a:t>faaliyet </a:t>
            </a:r>
            <a:r>
              <a:rPr sz="2000" spc="-5" dirty="0">
                <a:solidFill>
                  <a:srgbClr val="333E50"/>
                </a:solidFill>
                <a:latin typeface="Calibri"/>
                <a:cs typeface="Calibri"/>
              </a:rPr>
              <a:t>ihtiyacının  </a:t>
            </a:r>
            <a:r>
              <a:rPr sz="2000" dirty="0">
                <a:solidFill>
                  <a:srgbClr val="333E50"/>
                </a:solidFill>
                <a:latin typeface="Calibri"/>
                <a:cs typeface="Calibri"/>
              </a:rPr>
              <a:t>aşağıdakileri </a:t>
            </a:r>
            <a:r>
              <a:rPr sz="2000" spc="-15" dirty="0">
                <a:solidFill>
                  <a:srgbClr val="333E50"/>
                </a:solidFill>
                <a:latin typeface="Calibri"/>
                <a:cs typeface="Calibri"/>
              </a:rPr>
              <a:t>dikkate </a:t>
            </a:r>
            <a:r>
              <a:rPr sz="2000" spc="-10" dirty="0">
                <a:solidFill>
                  <a:srgbClr val="333E50"/>
                </a:solidFill>
                <a:latin typeface="Calibri"/>
                <a:cs typeface="Calibri"/>
              </a:rPr>
              <a:t>alarak</a:t>
            </a:r>
            <a:r>
              <a:rPr sz="2000" spc="80" dirty="0">
                <a:solidFill>
                  <a:srgbClr val="333E50"/>
                </a:solidFill>
                <a:latin typeface="Calibri"/>
                <a:cs typeface="Calibri"/>
              </a:rPr>
              <a:t> </a:t>
            </a:r>
            <a:r>
              <a:rPr sz="2000" spc="-5" dirty="0">
                <a:solidFill>
                  <a:srgbClr val="333E50"/>
                </a:solidFill>
                <a:latin typeface="Calibri"/>
                <a:cs typeface="Calibri"/>
              </a:rPr>
              <a:t>değerlendirmeli:</a:t>
            </a:r>
            <a:endParaRPr sz="2000">
              <a:latin typeface="Calibri"/>
              <a:cs typeface="Calibri"/>
            </a:endParaRPr>
          </a:p>
          <a:p>
            <a:pPr marL="544195" lvl="1" indent="-264795">
              <a:lnSpc>
                <a:spcPct val="100000"/>
              </a:lnSpc>
              <a:spcBef>
                <a:spcPts val="725"/>
              </a:spcBef>
              <a:buFont typeface="Calibri"/>
              <a:buAutoNum type="arabicParenR"/>
              <a:tabLst>
                <a:tab pos="544830" algn="l"/>
              </a:tabLst>
            </a:pPr>
            <a:r>
              <a:rPr sz="2000" dirty="0">
                <a:solidFill>
                  <a:srgbClr val="333E50"/>
                </a:solidFill>
                <a:latin typeface="Calibri"/>
                <a:cs typeface="Calibri"/>
              </a:rPr>
              <a:t>Uygunsuzluğun </a:t>
            </a:r>
            <a:r>
              <a:rPr sz="2000" spc="-15" dirty="0">
                <a:solidFill>
                  <a:srgbClr val="333E50"/>
                </a:solidFill>
                <a:latin typeface="Calibri"/>
                <a:cs typeface="Calibri"/>
              </a:rPr>
              <a:t>gözden </a:t>
            </a:r>
            <a:r>
              <a:rPr sz="2000" spc="-5" dirty="0">
                <a:solidFill>
                  <a:srgbClr val="333E50"/>
                </a:solidFill>
                <a:latin typeface="Calibri"/>
                <a:cs typeface="Calibri"/>
              </a:rPr>
              <a:t>geçirilmesi </a:t>
            </a:r>
            <a:r>
              <a:rPr sz="2000" spc="-15" dirty="0">
                <a:solidFill>
                  <a:srgbClr val="333E50"/>
                </a:solidFill>
                <a:latin typeface="Calibri"/>
                <a:cs typeface="Calibri"/>
              </a:rPr>
              <a:t>ve</a:t>
            </a:r>
            <a:r>
              <a:rPr sz="2000" spc="-75" dirty="0">
                <a:solidFill>
                  <a:srgbClr val="333E50"/>
                </a:solidFill>
                <a:latin typeface="Calibri"/>
                <a:cs typeface="Calibri"/>
              </a:rPr>
              <a:t> </a:t>
            </a:r>
            <a:r>
              <a:rPr sz="2000" dirty="0">
                <a:solidFill>
                  <a:srgbClr val="333E50"/>
                </a:solidFill>
                <a:latin typeface="Calibri"/>
                <a:cs typeface="Calibri"/>
              </a:rPr>
              <a:t>analizi,</a:t>
            </a:r>
            <a:endParaRPr sz="2000">
              <a:latin typeface="Calibri"/>
              <a:cs typeface="Calibri"/>
            </a:endParaRPr>
          </a:p>
          <a:p>
            <a:pPr marL="544195" lvl="1" indent="-264795">
              <a:lnSpc>
                <a:spcPct val="100000"/>
              </a:lnSpc>
              <a:spcBef>
                <a:spcPts val="765"/>
              </a:spcBef>
              <a:buFont typeface="Calibri"/>
              <a:buAutoNum type="arabicParenR"/>
              <a:tabLst>
                <a:tab pos="544830" algn="l"/>
              </a:tabLst>
            </a:pPr>
            <a:r>
              <a:rPr sz="2000" dirty="0">
                <a:solidFill>
                  <a:srgbClr val="333E50"/>
                </a:solidFill>
                <a:latin typeface="Calibri"/>
                <a:cs typeface="Calibri"/>
              </a:rPr>
              <a:t>Uygunsuzluğun </a:t>
            </a:r>
            <a:r>
              <a:rPr sz="2000" spc="-5" dirty="0">
                <a:solidFill>
                  <a:srgbClr val="333E50"/>
                </a:solidFill>
                <a:latin typeface="Calibri"/>
                <a:cs typeface="Calibri"/>
              </a:rPr>
              <a:t>sebeplerinin</a:t>
            </a:r>
            <a:r>
              <a:rPr sz="2000" spc="-85" dirty="0">
                <a:solidFill>
                  <a:srgbClr val="333E50"/>
                </a:solidFill>
                <a:latin typeface="Calibri"/>
                <a:cs typeface="Calibri"/>
              </a:rPr>
              <a:t> </a:t>
            </a:r>
            <a:r>
              <a:rPr sz="2000" spc="-10" dirty="0">
                <a:solidFill>
                  <a:srgbClr val="333E50"/>
                </a:solidFill>
                <a:latin typeface="Calibri"/>
                <a:cs typeface="Calibri"/>
              </a:rPr>
              <a:t>tayini,</a:t>
            </a:r>
            <a:endParaRPr sz="2000">
              <a:latin typeface="Calibri"/>
              <a:cs typeface="Calibri"/>
            </a:endParaRPr>
          </a:p>
          <a:p>
            <a:pPr marL="544195" lvl="1" indent="-264795">
              <a:lnSpc>
                <a:spcPts val="2280"/>
              </a:lnSpc>
              <a:spcBef>
                <a:spcPts val="755"/>
              </a:spcBef>
              <a:buAutoNum type="arabicParenR"/>
              <a:tabLst>
                <a:tab pos="544830" algn="l"/>
              </a:tabLst>
            </a:pPr>
            <a:r>
              <a:rPr sz="2000" spc="-10" dirty="0">
                <a:solidFill>
                  <a:srgbClr val="333E50"/>
                </a:solidFill>
                <a:latin typeface="Calibri"/>
                <a:cs typeface="Calibri"/>
              </a:rPr>
              <a:t>Benzer </a:t>
            </a:r>
            <a:r>
              <a:rPr sz="2000" dirty="0">
                <a:solidFill>
                  <a:srgbClr val="333E50"/>
                </a:solidFill>
                <a:latin typeface="Calibri"/>
                <a:cs typeface="Calibri"/>
              </a:rPr>
              <a:t>uygunsuzlukların </a:t>
            </a:r>
            <a:r>
              <a:rPr sz="2000" spc="-5" dirty="0">
                <a:solidFill>
                  <a:srgbClr val="333E50"/>
                </a:solidFill>
                <a:latin typeface="Calibri"/>
                <a:cs typeface="Calibri"/>
              </a:rPr>
              <a:t>varlığı </a:t>
            </a:r>
            <a:r>
              <a:rPr sz="2000" spc="-20" dirty="0">
                <a:solidFill>
                  <a:srgbClr val="333E50"/>
                </a:solidFill>
                <a:latin typeface="Calibri"/>
                <a:cs typeface="Calibri"/>
              </a:rPr>
              <a:t>veya </a:t>
            </a:r>
            <a:r>
              <a:rPr sz="2000" spc="-5" dirty="0">
                <a:solidFill>
                  <a:srgbClr val="333E50"/>
                </a:solidFill>
                <a:latin typeface="Calibri"/>
                <a:cs typeface="Calibri"/>
              </a:rPr>
              <a:t>potansiyel</a:t>
            </a:r>
            <a:r>
              <a:rPr sz="2000" spc="-35" dirty="0">
                <a:solidFill>
                  <a:srgbClr val="333E50"/>
                </a:solidFill>
                <a:latin typeface="Calibri"/>
                <a:cs typeface="Calibri"/>
              </a:rPr>
              <a:t> </a:t>
            </a:r>
            <a:r>
              <a:rPr sz="2000" spc="-10" dirty="0">
                <a:solidFill>
                  <a:srgbClr val="333E50"/>
                </a:solidFill>
                <a:latin typeface="Calibri"/>
                <a:cs typeface="Calibri"/>
              </a:rPr>
              <a:t>olarak</a:t>
            </a:r>
            <a:endParaRPr sz="2000">
              <a:latin typeface="Calibri"/>
              <a:cs typeface="Calibri"/>
            </a:endParaRPr>
          </a:p>
          <a:p>
            <a:pPr marL="544195">
              <a:lnSpc>
                <a:spcPts val="2280"/>
              </a:lnSpc>
            </a:pPr>
            <a:r>
              <a:rPr sz="2000" dirty="0">
                <a:solidFill>
                  <a:srgbClr val="333E50"/>
                </a:solidFill>
                <a:latin typeface="Calibri"/>
                <a:cs typeface="Calibri"/>
              </a:rPr>
              <a:t>oluşabileceğinin</a:t>
            </a:r>
            <a:r>
              <a:rPr sz="2000" spc="-65" dirty="0">
                <a:solidFill>
                  <a:srgbClr val="333E50"/>
                </a:solidFill>
                <a:latin typeface="Calibri"/>
                <a:cs typeface="Calibri"/>
              </a:rPr>
              <a:t> </a:t>
            </a:r>
            <a:r>
              <a:rPr sz="2000" spc="-10" dirty="0">
                <a:solidFill>
                  <a:srgbClr val="333E50"/>
                </a:solidFill>
                <a:latin typeface="Calibri"/>
                <a:cs typeface="Calibri"/>
              </a:rPr>
              <a:t>tayini.</a:t>
            </a:r>
            <a:endParaRPr sz="2000">
              <a:latin typeface="Calibri"/>
              <a:cs typeface="Calibri"/>
            </a:endParaRPr>
          </a:p>
        </p:txBody>
      </p:sp>
      <p:sp>
        <p:nvSpPr>
          <p:cNvPr id="3" name="object 3"/>
          <p:cNvSpPr/>
          <p:nvPr/>
        </p:nvSpPr>
        <p:spPr>
          <a:xfrm>
            <a:off x="6877811" y="5408676"/>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512315"/>
            <a:ext cx="7219950" cy="2612390"/>
          </a:xfrm>
          <a:prstGeom prst="rect">
            <a:avLst/>
          </a:prstGeom>
        </p:spPr>
        <p:txBody>
          <a:bodyPr vert="horz" wrap="square" lIns="0" tIns="0" rIns="0" bIns="0" rtlCol="0">
            <a:spAutoFit/>
          </a:bodyPr>
          <a:lstStyle/>
          <a:p>
            <a:pPr marL="469900" indent="-457200">
              <a:lnSpc>
                <a:spcPct val="100000"/>
              </a:lnSpc>
              <a:buFont typeface="Calibri"/>
              <a:buAutoNum type="alphaLcParenR" startAt="3"/>
              <a:tabLst>
                <a:tab pos="469900" algn="l"/>
              </a:tabLst>
            </a:pP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5" dirty="0">
                <a:solidFill>
                  <a:srgbClr val="333E50"/>
                </a:solidFill>
                <a:latin typeface="Calibri"/>
                <a:cs typeface="Calibri"/>
              </a:rPr>
              <a:t>herhangi bir </a:t>
            </a:r>
            <a:r>
              <a:rPr sz="2000" spc="-10" dirty="0">
                <a:solidFill>
                  <a:srgbClr val="333E50"/>
                </a:solidFill>
                <a:latin typeface="Calibri"/>
                <a:cs typeface="Calibri"/>
              </a:rPr>
              <a:t>faaliyeti</a:t>
            </a:r>
            <a:r>
              <a:rPr sz="2000" spc="5" dirty="0">
                <a:solidFill>
                  <a:srgbClr val="333E50"/>
                </a:solidFill>
                <a:latin typeface="Calibri"/>
                <a:cs typeface="Calibri"/>
              </a:rPr>
              <a:t> </a:t>
            </a:r>
            <a:r>
              <a:rPr sz="2000" spc="-5" dirty="0">
                <a:solidFill>
                  <a:srgbClr val="333E50"/>
                </a:solidFill>
                <a:latin typeface="Calibri"/>
                <a:cs typeface="Calibri"/>
              </a:rPr>
              <a:t>gerçekleştirmeli,</a:t>
            </a:r>
            <a:endParaRPr sz="2000">
              <a:latin typeface="Calibri"/>
              <a:cs typeface="Calibri"/>
            </a:endParaRPr>
          </a:p>
          <a:p>
            <a:pPr marL="469900" indent="-457200">
              <a:lnSpc>
                <a:spcPct val="100000"/>
              </a:lnSpc>
              <a:spcBef>
                <a:spcPts val="755"/>
              </a:spcBef>
              <a:buFont typeface="Calibri"/>
              <a:buAutoNum type="alphaLcParenR" startAt="3"/>
              <a:tabLst>
                <a:tab pos="469900" algn="l"/>
              </a:tabLst>
            </a:pPr>
            <a:r>
              <a:rPr sz="2000" spc="-5" dirty="0">
                <a:solidFill>
                  <a:srgbClr val="333E50"/>
                </a:solidFill>
                <a:latin typeface="Calibri"/>
                <a:cs typeface="Calibri"/>
              </a:rPr>
              <a:t>Gerçekleştirilen düzeltici </a:t>
            </a:r>
            <a:r>
              <a:rPr sz="2000" spc="-10" dirty="0">
                <a:solidFill>
                  <a:srgbClr val="333E50"/>
                </a:solidFill>
                <a:latin typeface="Calibri"/>
                <a:cs typeface="Calibri"/>
              </a:rPr>
              <a:t>faaliyetlerin </a:t>
            </a:r>
            <a:r>
              <a:rPr sz="2000" spc="-5" dirty="0">
                <a:solidFill>
                  <a:srgbClr val="333E50"/>
                </a:solidFill>
                <a:latin typeface="Calibri"/>
                <a:cs typeface="Calibri"/>
              </a:rPr>
              <a:t>etkinliğini </a:t>
            </a:r>
            <a:r>
              <a:rPr sz="2000" spc="-15" dirty="0">
                <a:solidFill>
                  <a:srgbClr val="333E50"/>
                </a:solidFill>
                <a:latin typeface="Calibri"/>
                <a:cs typeface="Calibri"/>
              </a:rPr>
              <a:t>gözden</a:t>
            </a:r>
            <a:r>
              <a:rPr sz="2000" spc="130" dirty="0">
                <a:solidFill>
                  <a:srgbClr val="333E50"/>
                </a:solidFill>
                <a:latin typeface="Calibri"/>
                <a:cs typeface="Calibri"/>
              </a:rPr>
              <a:t> </a:t>
            </a:r>
            <a:r>
              <a:rPr sz="2000" spc="-5" dirty="0">
                <a:solidFill>
                  <a:srgbClr val="333E50"/>
                </a:solidFill>
                <a:latin typeface="Calibri"/>
                <a:cs typeface="Calibri"/>
              </a:rPr>
              <a:t>geçirmeli,</a:t>
            </a:r>
            <a:endParaRPr sz="2000">
              <a:latin typeface="Calibri"/>
              <a:cs typeface="Calibri"/>
            </a:endParaRPr>
          </a:p>
          <a:p>
            <a:pPr marL="469900" marR="365760" indent="-457200">
              <a:lnSpc>
                <a:spcPts val="2160"/>
              </a:lnSpc>
              <a:spcBef>
                <a:spcPts val="1040"/>
              </a:spcBef>
              <a:buFont typeface="Calibri"/>
              <a:buAutoNum type="alphaLcParenR" startAt="3"/>
              <a:tabLst>
                <a:tab pos="469900" algn="l"/>
              </a:tabLst>
            </a:pPr>
            <a:r>
              <a:rPr sz="2000" spc="-5" dirty="0">
                <a:solidFill>
                  <a:srgbClr val="333E50"/>
                </a:solidFill>
                <a:latin typeface="Calibri"/>
                <a:cs typeface="Calibri"/>
              </a:rPr>
              <a:t>Gerektiğinde, planlama </a:t>
            </a:r>
            <a:r>
              <a:rPr sz="2000" dirty="0">
                <a:solidFill>
                  <a:srgbClr val="333E50"/>
                </a:solidFill>
                <a:latin typeface="Calibri"/>
                <a:cs typeface="Calibri"/>
              </a:rPr>
              <a:t>esnasında </a:t>
            </a:r>
            <a:r>
              <a:rPr sz="2000" spc="-15" dirty="0">
                <a:solidFill>
                  <a:srgbClr val="333E50"/>
                </a:solidFill>
                <a:latin typeface="Calibri"/>
                <a:cs typeface="Calibri"/>
              </a:rPr>
              <a:t>tayin </a:t>
            </a:r>
            <a:r>
              <a:rPr sz="2000" dirty="0">
                <a:solidFill>
                  <a:srgbClr val="333E50"/>
                </a:solidFill>
                <a:latin typeface="Calibri"/>
                <a:cs typeface="Calibri"/>
              </a:rPr>
              <a:t>edilen </a:t>
            </a:r>
            <a:r>
              <a:rPr sz="2000" spc="-5" dirty="0">
                <a:solidFill>
                  <a:srgbClr val="333E50"/>
                </a:solidFill>
                <a:latin typeface="Calibri"/>
                <a:cs typeface="Calibri"/>
              </a:rPr>
              <a:t>risk </a:t>
            </a:r>
            <a:r>
              <a:rPr sz="2000" spc="-15" dirty="0">
                <a:solidFill>
                  <a:srgbClr val="333E50"/>
                </a:solidFill>
                <a:latin typeface="Calibri"/>
                <a:cs typeface="Calibri"/>
              </a:rPr>
              <a:t>ve </a:t>
            </a:r>
            <a:r>
              <a:rPr sz="2000" spc="-10" dirty="0">
                <a:solidFill>
                  <a:srgbClr val="333E50"/>
                </a:solidFill>
                <a:latin typeface="Calibri"/>
                <a:cs typeface="Calibri"/>
              </a:rPr>
              <a:t>fırsatları  </a:t>
            </a:r>
            <a:r>
              <a:rPr sz="2000" spc="-5" dirty="0">
                <a:solidFill>
                  <a:srgbClr val="333E50"/>
                </a:solidFill>
                <a:latin typeface="Calibri"/>
                <a:cs typeface="Calibri"/>
              </a:rPr>
              <a:t>güncellemeli,</a:t>
            </a:r>
            <a:endParaRPr sz="2000">
              <a:latin typeface="Calibri"/>
              <a:cs typeface="Calibri"/>
            </a:endParaRPr>
          </a:p>
          <a:p>
            <a:pPr marL="469900" indent="-457200">
              <a:lnSpc>
                <a:spcPct val="100000"/>
              </a:lnSpc>
              <a:spcBef>
                <a:spcPts val="720"/>
              </a:spcBef>
              <a:buFont typeface="Calibri"/>
              <a:buAutoNum type="alphaLcParenR" startAt="3"/>
              <a:tabLst>
                <a:tab pos="469900" algn="l"/>
              </a:tabLst>
            </a:pPr>
            <a:r>
              <a:rPr sz="2000" spc="-5" dirty="0">
                <a:solidFill>
                  <a:srgbClr val="333E50"/>
                </a:solidFill>
                <a:latin typeface="Calibri"/>
                <a:cs typeface="Calibri"/>
              </a:rPr>
              <a:t>Gerektiğinde, </a:t>
            </a:r>
            <a:r>
              <a:rPr sz="2000" spc="-15"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sisteminde </a:t>
            </a:r>
            <a:r>
              <a:rPr sz="2000" dirty="0">
                <a:solidFill>
                  <a:srgbClr val="333E50"/>
                </a:solidFill>
                <a:latin typeface="Calibri"/>
                <a:cs typeface="Calibri"/>
              </a:rPr>
              <a:t>değişiklik</a:t>
            </a:r>
            <a:r>
              <a:rPr sz="2000" spc="125" dirty="0">
                <a:solidFill>
                  <a:srgbClr val="333E50"/>
                </a:solidFill>
                <a:latin typeface="Calibri"/>
                <a:cs typeface="Calibri"/>
              </a:rPr>
              <a:t> </a:t>
            </a:r>
            <a:r>
              <a:rPr sz="2000" spc="-20" dirty="0">
                <a:solidFill>
                  <a:srgbClr val="333E50"/>
                </a:solidFill>
                <a:latin typeface="Calibri"/>
                <a:cs typeface="Calibri"/>
              </a:rPr>
              <a:t>yapılmalıdir.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625"/>
              </a:spcBef>
            </a:pPr>
            <a:r>
              <a:rPr sz="2000" spc="-5" dirty="0">
                <a:solidFill>
                  <a:srgbClr val="333E50"/>
                </a:solidFill>
                <a:latin typeface="Calibri"/>
                <a:cs typeface="Calibri"/>
              </a:rPr>
              <a:t>Düzeltici </a:t>
            </a:r>
            <a:r>
              <a:rPr sz="2000" spc="-10" dirty="0">
                <a:solidFill>
                  <a:srgbClr val="333E50"/>
                </a:solidFill>
                <a:latin typeface="Calibri"/>
                <a:cs typeface="Calibri"/>
              </a:rPr>
              <a:t>faaliyet, karşılaşılan </a:t>
            </a:r>
            <a:r>
              <a:rPr sz="2000" spc="-5" dirty="0">
                <a:solidFill>
                  <a:srgbClr val="333E50"/>
                </a:solidFill>
                <a:latin typeface="Calibri"/>
                <a:cs typeface="Calibri"/>
              </a:rPr>
              <a:t>uygunsuzluğun etkisine uygun</a:t>
            </a:r>
            <a:r>
              <a:rPr sz="2000" spc="130" dirty="0">
                <a:solidFill>
                  <a:srgbClr val="333E50"/>
                </a:solidFill>
                <a:latin typeface="Calibri"/>
                <a:cs typeface="Calibri"/>
              </a:rPr>
              <a:t> </a:t>
            </a:r>
            <a:r>
              <a:rPr sz="2000" spc="-25" dirty="0">
                <a:solidFill>
                  <a:srgbClr val="333E50"/>
                </a:solidFill>
                <a:latin typeface="Calibri"/>
                <a:cs typeface="Calibri"/>
              </a:rPr>
              <a:t>olmalıdır.</a:t>
            </a:r>
            <a:endParaRPr sz="2000">
              <a:latin typeface="Calibri"/>
              <a:cs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394714"/>
            <a:ext cx="7139940" cy="1671955"/>
          </a:xfrm>
          <a:prstGeom prst="rect">
            <a:avLst/>
          </a:prstGeom>
        </p:spPr>
        <p:txBody>
          <a:bodyPr vert="horz" wrap="square" lIns="0" tIns="0" rIns="0" bIns="0" rtlCol="0">
            <a:spAutoFit/>
          </a:bodyPr>
          <a:lstStyle/>
          <a:p>
            <a:pPr marL="12700">
              <a:lnSpc>
                <a:spcPts val="2280"/>
              </a:lnSpc>
            </a:pPr>
            <a:r>
              <a:rPr sz="2000" b="1" dirty="0">
                <a:solidFill>
                  <a:srgbClr val="333E50"/>
                </a:solidFill>
                <a:latin typeface="Calibri"/>
                <a:cs typeface="Calibri"/>
              </a:rPr>
              <a:t>10.2.2 </a:t>
            </a:r>
            <a:r>
              <a:rPr sz="2000" spc="-5" dirty="0">
                <a:solidFill>
                  <a:srgbClr val="333E50"/>
                </a:solidFill>
                <a:latin typeface="Calibri"/>
                <a:cs typeface="Calibri"/>
              </a:rPr>
              <a:t>Kuruluş, </a:t>
            </a:r>
            <a:r>
              <a:rPr sz="2000" dirty="0">
                <a:solidFill>
                  <a:srgbClr val="333E50"/>
                </a:solidFill>
                <a:latin typeface="Calibri"/>
                <a:cs typeface="Calibri"/>
              </a:rPr>
              <a:t>aşağıdakilerin </a:t>
            </a:r>
            <a:r>
              <a:rPr sz="2000" spc="-5" dirty="0">
                <a:solidFill>
                  <a:srgbClr val="333E50"/>
                </a:solidFill>
                <a:latin typeface="Calibri"/>
                <a:cs typeface="Calibri"/>
              </a:rPr>
              <a:t>kanıtı </a:t>
            </a:r>
            <a:r>
              <a:rPr sz="2000" spc="-10" dirty="0">
                <a:solidFill>
                  <a:srgbClr val="333E50"/>
                </a:solidFill>
                <a:latin typeface="Calibri"/>
                <a:cs typeface="Calibri"/>
              </a:rPr>
              <a:t>olarak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45" dirty="0">
                <a:solidFill>
                  <a:srgbClr val="333E50"/>
                </a:solidFill>
                <a:latin typeface="Calibri"/>
                <a:cs typeface="Calibri"/>
              </a:rPr>
              <a:t> </a:t>
            </a:r>
            <a:r>
              <a:rPr sz="2000" b="1" u="heavy" dirty="0">
                <a:solidFill>
                  <a:srgbClr val="333E50"/>
                </a:solidFill>
                <a:latin typeface="Calibri"/>
                <a:cs typeface="Calibri"/>
              </a:rPr>
              <a:t>bilgiyi</a:t>
            </a:r>
            <a:endParaRPr sz="2000">
              <a:latin typeface="Calibri"/>
              <a:cs typeface="Calibri"/>
            </a:endParaRPr>
          </a:p>
          <a:p>
            <a:pPr marL="12700">
              <a:lnSpc>
                <a:spcPts val="2280"/>
              </a:lnSpc>
            </a:pPr>
            <a:r>
              <a:rPr sz="2000" spc="-10" dirty="0">
                <a:solidFill>
                  <a:srgbClr val="333E50"/>
                </a:solidFill>
                <a:latin typeface="Calibri"/>
                <a:cs typeface="Calibri"/>
              </a:rPr>
              <a:t>muhafaza</a:t>
            </a:r>
            <a:r>
              <a:rPr sz="2000" spc="-85" dirty="0">
                <a:solidFill>
                  <a:srgbClr val="333E50"/>
                </a:solidFill>
                <a:latin typeface="Calibri"/>
                <a:cs typeface="Calibri"/>
              </a:rPr>
              <a:t> </a:t>
            </a:r>
            <a:r>
              <a:rPr sz="2000" spc="-5" dirty="0">
                <a:solidFill>
                  <a:srgbClr val="333E50"/>
                </a:solidFill>
                <a:latin typeface="Calibri"/>
                <a:cs typeface="Calibri"/>
              </a:rPr>
              <a:t>etmelidir:</a:t>
            </a:r>
            <a:endParaRPr sz="2000">
              <a:latin typeface="Calibri"/>
              <a:cs typeface="Calibri"/>
            </a:endParaRPr>
          </a:p>
          <a:p>
            <a:pPr>
              <a:lnSpc>
                <a:spcPct val="100000"/>
              </a:lnSpc>
              <a:spcBef>
                <a:spcPts val="26"/>
              </a:spcBef>
            </a:pPr>
            <a:endParaRPr sz="2450">
              <a:latin typeface="Times New Roman"/>
              <a:cs typeface="Times New Roman"/>
            </a:endParaRPr>
          </a:p>
          <a:p>
            <a:pPr marL="469900" indent="-457200">
              <a:lnSpc>
                <a:spcPct val="100000"/>
              </a:lnSpc>
              <a:buFont typeface="Calibri"/>
              <a:buAutoNum type="alphaLcParenR"/>
              <a:tabLst>
                <a:tab pos="469900" algn="l"/>
              </a:tabLst>
            </a:pPr>
            <a:r>
              <a:rPr sz="2000" dirty="0">
                <a:solidFill>
                  <a:srgbClr val="333E50"/>
                </a:solidFill>
                <a:latin typeface="Calibri"/>
                <a:cs typeface="Calibri"/>
              </a:rPr>
              <a:t>Uygunsuzlukların </a:t>
            </a:r>
            <a:r>
              <a:rPr sz="2000" spc="-5" dirty="0">
                <a:solidFill>
                  <a:srgbClr val="333E50"/>
                </a:solidFill>
                <a:latin typeface="Calibri"/>
                <a:cs typeface="Calibri"/>
              </a:rPr>
              <a:t>yapısı </a:t>
            </a:r>
            <a:r>
              <a:rPr sz="2000" spc="-15" dirty="0">
                <a:solidFill>
                  <a:srgbClr val="333E50"/>
                </a:solidFill>
                <a:latin typeface="Calibri"/>
                <a:cs typeface="Calibri"/>
              </a:rPr>
              <a:t>ve </a:t>
            </a:r>
            <a:r>
              <a:rPr sz="2000" dirty="0">
                <a:solidFill>
                  <a:srgbClr val="333E50"/>
                </a:solidFill>
                <a:latin typeface="Calibri"/>
                <a:cs typeface="Calibri"/>
              </a:rPr>
              <a:t>peşinden </a:t>
            </a:r>
            <a:r>
              <a:rPr sz="2000" spc="-5" dirty="0">
                <a:solidFill>
                  <a:srgbClr val="333E50"/>
                </a:solidFill>
                <a:latin typeface="Calibri"/>
                <a:cs typeface="Calibri"/>
              </a:rPr>
              <a:t>yapılan</a:t>
            </a:r>
            <a:r>
              <a:rPr sz="2000" spc="-65" dirty="0">
                <a:solidFill>
                  <a:srgbClr val="333E50"/>
                </a:solidFill>
                <a:latin typeface="Calibri"/>
                <a:cs typeface="Calibri"/>
              </a:rPr>
              <a:t> </a:t>
            </a:r>
            <a:r>
              <a:rPr sz="2000" spc="-10" dirty="0">
                <a:solidFill>
                  <a:srgbClr val="333E50"/>
                </a:solidFill>
                <a:latin typeface="Calibri"/>
                <a:cs typeface="Calibri"/>
              </a:rPr>
              <a:t>faaliyet,</a:t>
            </a:r>
            <a:endParaRPr sz="200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Düzeltici </a:t>
            </a:r>
            <a:r>
              <a:rPr sz="2000" spc="-10" dirty="0">
                <a:solidFill>
                  <a:srgbClr val="333E50"/>
                </a:solidFill>
                <a:latin typeface="Calibri"/>
                <a:cs typeface="Calibri"/>
              </a:rPr>
              <a:t>faaliyetlerin</a:t>
            </a:r>
            <a:r>
              <a:rPr sz="2000" spc="25" dirty="0">
                <a:solidFill>
                  <a:srgbClr val="333E50"/>
                </a:solidFill>
                <a:latin typeface="Calibri"/>
                <a:cs typeface="Calibri"/>
              </a:rPr>
              <a:t> </a:t>
            </a:r>
            <a:r>
              <a:rPr sz="2000" spc="-5" dirty="0">
                <a:solidFill>
                  <a:srgbClr val="333E50"/>
                </a:solidFill>
                <a:latin typeface="Calibri"/>
                <a:cs typeface="Calibri"/>
              </a:rPr>
              <a:t>sonucu.</a:t>
            </a:r>
            <a:endParaRPr sz="2000">
              <a:latin typeface="Calibri"/>
              <a:cs typeface="Calibri"/>
            </a:endParaRPr>
          </a:p>
        </p:txBody>
      </p:sp>
      <p:sp>
        <p:nvSpPr>
          <p:cNvPr id="3" name="object 3"/>
          <p:cNvSpPr/>
          <p:nvPr/>
        </p:nvSpPr>
        <p:spPr>
          <a:xfrm>
            <a:off x="4942332" y="3375659"/>
            <a:ext cx="3724656" cy="22433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28446" y="1242950"/>
            <a:ext cx="7352792" cy="487680"/>
          </a:xfrm>
          <a:prstGeom prst="rect">
            <a:avLst/>
          </a:prstGeom>
        </p:spPr>
        <p:txBody>
          <a:bodyPr vert="horz" wrap="square" lIns="0" tIns="0" rIns="0" bIns="0" rtlCol="0">
            <a:spAutoFit/>
          </a:bodyPr>
          <a:lstStyle/>
          <a:p>
            <a:pPr marL="1490980">
              <a:lnSpc>
                <a:spcPct val="100000"/>
              </a:lnSpc>
            </a:pPr>
            <a:r>
              <a:rPr spc="-5" dirty="0"/>
              <a:t>10.3 </a:t>
            </a:r>
            <a:r>
              <a:rPr dirty="0"/>
              <a:t>SÜREKLİ</a:t>
            </a:r>
            <a:r>
              <a:rPr spc="-50" dirty="0"/>
              <a:t> </a:t>
            </a:r>
            <a:r>
              <a:rPr spc="-10" dirty="0"/>
              <a:t>İYİLEŞTİRME</a:t>
            </a:r>
          </a:p>
        </p:txBody>
      </p:sp>
      <p:sp>
        <p:nvSpPr>
          <p:cNvPr id="3" name="object 3"/>
          <p:cNvSpPr txBox="1"/>
          <p:nvPr/>
        </p:nvSpPr>
        <p:spPr>
          <a:xfrm>
            <a:off x="707542" y="1859534"/>
            <a:ext cx="7594600" cy="1922780"/>
          </a:xfrm>
          <a:prstGeom prst="rect">
            <a:avLst/>
          </a:prstGeom>
        </p:spPr>
        <p:txBody>
          <a:bodyPr vert="horz" wrap="square" lIns="0" tIns="0" rIns="0" bIns="0" rtlCol="0">
            <a:spAutoFit/>
          </a:bodyPr>
          <a:lstStyle/>
          <a:p>
            <a:pPr marL="12700" marR="1226820">
              <a:lnSpc>
                <a:spcPts val="2160"/>
              </a:lnSpc>
            </a:pPr>
            <a:r>
              <a:rPr sz="2000" spc="-5" dirty="0">
                <a:solidFill>
                  <a:srgbClr val="333E50"/>
                </a:solidFill>
                <a:latin typeface="Calibri"/>
                <a:cs typeface="Calibri"/>
              </a:rPr>
              <a:t>Kuruluş, KYSnin </a:t>
            </a:r>
            <a:r>
              <a:rPr sz="2000" dirty="0">
                <a:solidFill>
                  <a:srgbClr val="333E50"/>
                </a:solidFill>
                <a:latin typeface="Calibri"/>
                <a:cs typeface="Calibri"/>
              </a:rPr>
              <a:t>uygunluğunu, </a:t>
            </a:r>
            <a:r>
              <a:rPr sz="2000" spc="-5" dirty="0">
                <a:solidFill>
                  <a:srgbClr val="333E50"/>
                </a:solidFill>
                <a:latin typeface="Calibri"/>
                <a:cs typeface="Calibri"/>
              </a:rPr>
              <a:t>yeterliliğini </a:t>
            </a:r>
            <a:r>
              <a:rPr sz="2000" spc="-15" dirty="0">
                <a:solidFill>
                  <a:srgbClr val="333E50"/>
                </a:solidFill>
                <a:latin typeface="Calibri"/>
                <a:cs typeface="Calibri"/>
              </a:rPr>
              <a:t>ve </a:t>
            </a:r>
            <a:r>
              <a:rPr sz="2000" spc="-5" dirty="0">
                <a:solidFill>
                  <a:srgbClr val="333E50"/>
                </a:solidFill>
                <a:latin typeface="Calibri"/>
                <a:cs typeface="Calibri"/>
              </a:rPr>
              <a:t>etkinliğini sürekli  </a:t>
            </a:r>
            <a:r>
              <a:rPr sz="2000" spc="-15" dirty="0">
                <a:solidFill>
                  <a:srgbClr val="333E50"/>
                </a:solidFill>
                <a:latin typeface="Calibri"/>
                <a:cs typeface="Calibri"/>
              </a:rPr>
              <a:t>iyileştirmelidir.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24"/>
              </a:spcBef>
            </a:pPr>
            <a:endParaRPr sz="1600">
              <a:latin typeface="Times New Roman"/>
              <a:cs typeface="Times New Roman"/>
            </a:endParaRPr>
          </a:p>
          <a:p>
            <a:pPr marL="12700" marR="508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analiz </a:t>
            </a:r>
            <a:r>
              <a:rPr sz="2000" spc="-15" dirty="0">
                <a:solidFill>
                  <a:srgbClr val="333E50"/>
                </a:solidFill>
                <a:latin typeface="Calibri"/>
                <a:cs typeface="Calibri"/>
              </a:rPr>
              <a:t>ve </a:t>
            </a:r>
            <a:r>
              <a:rPr sz="2000" dirty="0">
                <a:solidFill>
                  <a:srgbClr val="333E50"/>
                </a:solidFill>
                <a:latin typeface="Calibri"/>
                <a:cs typeface="Calibri"/>
              </a:rPr>
              <a:t>değerlendirmenin sonuçlarını, </a:t>
            </a:r>
            <a:r>
              <a:rPr sz="2000" spc="-5" dirty="0">
                <a:solidFill>
                  <a:srgbClr val="333E50"/>
                </a:solidFill>
                <a:latin typeface="Calibri"/>
                <a:cs typeface="Calibri"/>
              </a:rPr>
              <a:t>yönetimin </a:t>
            </a:r>
            <a:r>
              <a:rPr sz="2000" spc="-15" dirty="0">
                <a:solidFill>
                  <a:srgbClr val="333E50"/>
                </a:solidFill>
                <a:latin typeface="Calibri"/>
                <a:cs typeface="Calibri"/>
              </a:rPr>
              <a:t>gözden  </a:t>
            </a:r>
            <a:r>
              <a:rPr sz="2000" spc="-5" dirty="0">
                <a:solidFill>
                  <a:srgbClr val="333E50"/>
                </a:solidFill>
                <a:latin typeface="Calibri"/>
                <a:cs typeface="Calibri"/>
              </a:rPr>
              <a:t>geçirmesi çıktılarını, sürekli iyileşmenin parçası </a:t>
            </a:r>
            <a:r>
              <a:rPr sz="2000" spc="-10" dirty="0">
                <a:solidFill>
                  <a:srgbClr val="333E50"/>
                </a:solidFill>
                <a:latin typeface="Calibri"/>
                <a:cs typeface="Calibri"/>
              </a:rPr>
              <a:t>olarak ihtiyaç </a:t>
            </a:r>
            <a:r>
              <a:rPr sz="2000" spc="-15" dirty="0">
                <a:solidFill>
                  <a:srgbClr val="333E50"/>
                </a:solidFill>
                <a:latin typeface="Calibri"/>
                <a:cs typeface="Calibri"/>
              </a:rPr>
              <a:t>ve </a:t>
            </a:r>
            <a:r>
              <a:rPr sz="2000" spc="-10" dirty="0">
                <a:solidFill>
                  <a:srgbClr val="333E50"/>
                </a:solidFill>
                <a:latin typeface="Calibri"/>
                <a:cs typeface="Calibri"/>
              </a:rPr>
              <a:t>fırsatların  </a:t>
            </a:r>
            <a:r>
              <a:rPr sz="2000" spc="-5" dirty="0">
                <a:solidFill>
                  <a:srgbClr val="333E50"/>
                </a:solidFill>
                <a:latin typeface="Calibri"/>
                <a:cs typeface="Calibri"/>
              </a:rPr>
              <a:t>belirlenmesinin </a:t>
            </a:r>
            <a:r>
              <a:rPr sz="2000" spc="-10" dirty="0">
                <a:solidFill>
                  <a:srgbClr val="333E50"/>
                </a:solidFill>
                <a:latin typeface="Calibri"/>
                <a:cs typeface="Calibri"/>
              </a:rPr>
              <a:t>tayini </a:t>
            </a:r>
            <a:r>
              <a:rPr sz="2000" dirty="0">
                <a:solidFill>
                  <a:srgbClr val="333E50"/>
                </a:solidFill>
                <a:latin typeface="Calibri"/>
                <a:cs typeface="Calibri"/>
              </a:rPr>
              <a:t>için</a:t>
            </a:r>
            <a:r>
              <a:rPr sz="2000" spc="75" dirty="0">
                <a:solidFill>
                  <a:srgbClr val="333E50"/>
                </a:solidFill>
                <a:latin typeface="Calibri"/>
                <a:cs typeface="Calibri"/>
              </a:rPr>
              <a:t> </a:t>
            </a:r>
            <a:r>
              <a:rPr sz="2000" spc="-15" dirty="0">
                <a:solidFill>
                  <a:srgbClr val="333E50"/>
                </a:solidFill>
                <a:latin typeface="Calibri"/>
                <a:cs typeface="Calibri"/>
              </a:rPr>
              <a:t>değerlendirmelidir.</a:t>
            </a:r>
            <a:endParaRPr sz="2000">
              <a:latin typeface="Calibri"/>
              <a:cs typeface="Calibri"/>
            </a:endParaRPr>
          </a:p>
        </p:txBody>
      </p:sp>
      <p:sp>
        <p:nvSpPr>
          <p:cNvPr id="4" name="object 4"/>
          <p:cNvSpPr/>
          <p:nvPr/>
        </p:nvSpPr>
        <p:spPr>
          <a:xfrm>
            <a:off x="5070347" y="4040123"/>
            <a:ext cx="3893820" cy="24856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24203" y="1371854"/>
            <a:ext cx="7352792" cy="487680"/>
          </a:xfrm>
          <a:prstGeom prst="rect">
            <a:avLst/>
          </a:prstGeom>
        </p:spPr>
        <p:txBody>
          <a:bodyPr vert="horz" wrap="square" lIns="0" tIns="0" rIns="0" bIns="0" rtlCol="0">
            <a:spAutoFit/>
          </a:bodyPr>
          <a:lstStyle/>
          <a:p>
            <a:pPr marL="2943860">
              <a:lnSpc>
                <a:spcPct val="100000"/>
              </a:lnSpc>
            </a:pPr>
            <a:r>
              <a:rPr dirty="0"/>
              <a:t>LİDE</a:t>
            </a:r>
            <a:r>
              <a:rPr spc="-15" dirty="0"/>
              <a:t>R</a:t>
            </a:r>
            <a:r>
              <a:rPr dirty="0"/>
              <a:t>LİK</a:t>
            </a:r>
          </a:p>
        </p:txBody>
      </p:sp>
      <p:sp>
        <p:nvSpPr>
          <p:cNvPr id="3" name="object 3"/>
          <p:cNvSpPr txBox="1"/>
          <p:nvPr/>
        </p:nvSpPr>
        <p:spPr>
          <a:xfrm>
            <a:off x="707542" y="1859534"/>
            <a:ext cx="7609205" cy="3658235"/>
          </a:xfrm>
          <a:prstGeom prst="rect">
            <a:avLst/>
          </a:prstGeom>
        </p:spPr>
        <p:txBody>
          <a:bodyPr vert="horz" wrap="square" lIns="0" tIns="0" rIns="0" bIns="0" rtlCol="0">
            <a:spAutoFit/>
          </a:bodyPr>
          <a:lstStyle/>
          <a:p>
            <a:pPr marL="12700" marR="5080">
              <a:lnSpc>
                <a:spcPts val="2160"/>
              </a:lnSpc>
            </a:pPr>
            <a:r>
              <a:rPr sz="2000" b="1" dirty="0">
                <a:solidFill>
                  <a:srgbClr val="D15FB3"/>
                </a:solidFill>
                <a:latin typeface="Calibri"/>
                <a:cs typeface="Calibri"/>
              </a:rPr>
              <a:t>Nedir: </a:t>
            </a:r>
            <a:r>
              <a:rPr sz="2000" spc="-20" dirty="0">
                <a:solidFill>
                  <a:srgbClr val="333E50"/>
                </a:solidFill>
                <a:latin typeface="Calibri"/>
                <a:cs typeface="Calibri"/>
              </a:rPr>
              <a:t>Liderler, </a:t>
            </a:r>
            <a:r>
              <a:rPr sz="2000" spc="-5" dirty="0">
                <a:solidFill>
                  <a:srgbClr val="333E50"/>
                </a:solidFill>
                <a:latin typeface="Calibri"/>
                <a:cs typeface="Calibri"/>
              </a:rPr>
              <a:t>kişilerin </a:t>
            </a:r>
            <a:r>
              <a:rPr sz="2000" spc="-15" dirty="0">
                <a:solidFill>
                  <a:srgbClr val="333E50"/>
                </a:solidFill>
                <a:latin typeface="Calibri"/>
                <a:cs typeface="Calibri"/>
              </a:rPr>
              <a:t>kalite </a:t>
            </a:r>
            <a:r>
              <a:rPr sz="2000" spc="-5" dirty="0">
                <a:solidFill>
                  <a:srgbClr val="333E50"/>
                </a:solidFill>
                <a:latin typeface="Calibri"/>
                <a:cs typeface="Calibri"/>
              </a:rPr>
              <a:t>hedeflerine </a:t>
            </a:r>
            <a:r>
              <a:rPr sz="2000" dirty="0">
                <a:solidFill>
                  <a:srgbClr val="333E50"/>
                </a:solidFill>
                <a:latin typeface="Calibri"/>
                <a:cs typeface="Calibri"/>
              </a:rPr>
              <a:t>ulaşması </a:t>
            </a:r>
            <a:r>
              <a:rPr sz="2000" spc="-15" dirty="0">
                <a:solidFill>
                  <a:srgbClr val="333E50"/>
                </a:solidFill>
                <a:latin typeface="Calibri"/>
                <a:cs typeface="Calibri"/>
              </a:rPr>
              <a:t>ve </a:t>
            </a:r>
            <a:r>
              <a:rPr sz="2000" spc="-10" dirty="0">
                <a:solidFill>
                  <a:srgbClr val="333E50"/>
                </a:solidFill>
                <a:latin typeface="Calibri"/>
                <a:cs typeface="Calibri"/>
              </a:rPr>
              <a:t>katılımcı </a:t>
            </a:r>
            <a:r>
              <a:rPr sz="2000" dirty="0">
                <a:solidFill>
                  <a:srgbClr val="333E50"/>
                </a:solidFill>
                <a:latin typeface="Calibri"/>
                <a:cs typeface="Calibri"/>
              </a:rPr>
              <a:t>olması için  amaç </a:t>
            </a:r>
            <a:r>
              <a:rPr sz="2000" spc="-15" dirty="0">
                <a:solidFill>
                  <a:srgbClr val="333E50"/>
                </a:solidFill>
                <a:latin typeface="Calibri"/>
                <a:cs typeface="Calibri"/>
              </a:rPr>
              <a:t>ve </a:t>
            </a:r>
            <a:r>
              <a:rPr sz="2000" spc="-5" dirty="0">
                <a:solidFill>
                  <a:srgbClr val="333E50"/>
                </a:solidFill>
                <a:latin typeface="Calibri"/>
                <a:cs typeface="Calibri"/>
              </a:rPr>
              <a:t>yön </a:t>
            </a:r>
            <a:r>
              <a:rPr sz="2000" dirty="0">
                <a:solidFill>
                  <a:srgbClr val="333E50"/>
                </a:solidFill>
                <a:latin typeface="Calibri"/>
                <a:cs typeface="Calibri"/>
              </a:rPr>
              <a:t>birliği</a:t>
            </a:r>
            <a:r>
              <a:rPr sz="2000" spc="-35" dirty="0">
                <a:solidFill>
                  <a:srgbClr val="333E50"/>
                </a:solidFill>
                <a:latin typeface="Calibri"/>
                <a:cs typeface="Calibri"/>
              </a:rPr>
              <a:t> </a:t>
            </a:r>
            <a:r>
              <a:rPr sz="2000" spc="-20" dirty="0">
                <a:solidFill>
                  <a:srgbClr val="333E50"/>
                </a:solidFill>
                <a:latin typeface="Calibri"/>
                <a:cs typeface="Calibri"/>
              </a:rPr>
              <a:t>sağlamalıdır.</a:t>
            </a:r>
            <a:endParaRPr sz="2000">
              <a:latin typeface="Calibri"/>
              <a:cs typeface="Calibri"/>
            </a:endParaRPr>
          </a:p>
          <a:p>
            <a:pPr>
              <a:lnSpc>
                <a:spcPct val="100000"/>
              </a:lnSpc>
            </a:pPr>
            <a:endParaRPr sz="2000">
              <a:latin typeface="Times New Roman"/>
              <a:cs typeface="Times New Roman"/>
            </a:endParaRPr>
          </a:p>
          <a:p>
            <a:pPr marL="12700">
              <a:lnSpc>
                <a:spcPts val="2280"/>
              </a:lnSpc>
              <a:spcBef>
                <a:spcPts val="1590"/>
              </a:spcBef>
            </a:pPr>
            <a:r>
              <a:rPr sz="2000" b="1" dirty="0">
                <a:solidFill>
                  <a:srgbClr val="5AAAA6"/>
                </a:solidFill>
                <a:latin typeface="Calibri"/>
                <a:cs typeface="Calibri"/>
              </a:rPr>
              <a:t>Neden Önemli: </a:t>
            </a:r>
            <a:r>
              <a:rPr sz="2000" dirty="0">
                <a:solidFill>
                  <a:srgbClr val="333E50"/>
                </a:solidFill>
                <a:latin typeface="Calibri"/>
                <a:cs typeface="Calibri"/>
              </a:rPr>
              <a:t>Amaç </a:t>
            </a:r>
            <a:r>
              <a:rPr sz="2000" spc="-10" dirty="0">
                <a:solidFill>
                  <a:srgbClr val="333E50"/>
                </a:solidFill>
                <a:latin typeface="Calibri"/>
                <a:cs typeface="Calibri"/>
              </a:rPr>
              <a:t>ve </a:t>
            </a:r>
            <a:r>
              <a:rPr sz="2000" spc="-5" dirty="0">
                <a:solidFill>
                  <a:srgbClr val="333E50"/>
                </a:solidFill>
                <a:latin typeface="Calibri"/>
                <a:cs typeface="Calibri"/>
              </a:rPr>
              <a:t>yön </a:t>
            </a:r>
            <a:r>
              <a:rPr sz="2000" dirty="0">
                <a:solidFill>
                  <a:srgbClr val="333E50"/>
                </a:solidFill>
                <a:latin typeface="Calibri"/>
                <a:cs typeface="Calibri"/>
              </a:rPr>
              <a:t>birliğini </a:t>
            </a:r>
            <a:r>
              <a:rPr sz="2000" spc="-10" dirty="0">
                <a:solidFill>
                  <a:srgbClr val="333E50"/>
                </a:solidFill>
                <a:latin typeface="Calibri"/>
                <a:cs typeface="Calibri"/>
              </a:rPr>
              <a:t>yaratmak </a:t>
            </a:r>
            <a:r>
              <a:rPr sz="2000" dirty="0">
                <a:solidFill>
                  <a:srgbClr val="333E50"/>
                </a:solidFill>
                <a:latin typeface="Calibri"/>
                <a:cs typeface="Calibri"/>
              </a:rPr>
              <a:t>adına</a:t>
            </a:r>
            <a:r>
              <a:rPr sz="2000" spc="-90" dirty="0">
                <a:solidFill>
                  <a:srgbClr val="333E50"/>
                </a:solidFill>
                <a:latin typeface="Calibri"/>
                <a:cs typeface="Calibri"/>
              </a:rPr>
              <a:t> </a:t>
            </a:r>
            <a:r>
              <a:rPr sz="2000" spc="-10" dirty="0">
                <a:solidFill>
                  <a:srgbClr val="333E50"/>
                </a:solidFill>
                <a:latin typeface="Calibri"/>
                <a:cs typeface="Calibri"/>
              </a:rPr>
              <a:t>stratejileri,</a:t>
            </a:r>
            <a:endParaRPr sz="2000">
              <a:latin typeface="Calibri"/>
              <a:cs typeface="Calibri"/>
            </a:endParaRPr>
          </a:p>
          <a:p>
            <a:pPr marL="12700">
              <a:lnSpc>
                <a:spcPts val="2280"/>
              </a:lnSpc>
            </a:pPr>
            <a:r>
              <a:rPr sz="2000" spc="-5" dirty="0">
                <a:solidFill>
                  <a:srgbClr val="333E50"/>
                </a:solidFill>
                <a:latin typeface="Calibri"/>
                <a:cs typeface="Calibri"/>
              </a:rPr>
              <a:t>politikaları, süreçleri </a:t>
            </a:r>
            <a:r>
              <a:rPr sz="2000" spc="-15" dirty="0">
                <a:solidFill>
                  <a:srgbClr val="333E50"/>
                </a:solidFill>
                <a:latin typeface="Calibri"/>
                <a:cs typeface="Calibri"/>
              </a:rPr>
              <a:t>ve </a:t>
            </a:r>
            <a:r>
              <a:rPr sz="2000" spc="-10" dirty="0">
                <a:solidFill>
                  <a:srgbClr val="333E50"/>
                </a:solidFill>
                <a:latin typeface="Calibri"/>
                <a:cs typeface="Calibri"/>
              </a:rPr>
              <a:t>kaynakları</a:t>
            </a:r>
            <a:r>
              <a:rPr sz="2000" spc="85" dirty="0">
                <a:solidFill>
                  <a:srgbClr val="333E50"/>
                </a:solidFill>
                <a:latin typeface="Calibri"/>
                <a:cs typeface="Calibri"/>
              </a:rPr>
              <a:t> </a:t>
            </a:r>
            <a:r>
              <a:rPr sz="2000" spc="-25" dirty="0">
                <a:solidFill>
                  <a:srgbClr val="333E50"/>
                </a:solidFill>
                <a:latin typeface="Calibri"/>
                <a:cs typeface="Calibri"/>
              </a:rPr>
              <a:t>dengeler.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615"/>
              </a:spcBef>
            </a:pPr>
            <a:r>
              <a:rPr sz="2000" b="1" spc="-15" dirty="0">
                <a:solidFill>
                  <a:srgbClr val="2D75B6"/>
                </a:solidFill>
                <a:latin typeface="Calibri"/>
                <a:cs typeface="Calibri"/>
              </a:rPr>
              <a:t>Faydaları:</a:t>
            </a:r>
            <a:endParaRPr sz="2000">
              <a:latin typeface="Calibri"/>
              <a:cs typeface="Calibri"/>
            </a:endParaRPr>
          </a:p>
          <a:p>
            <a:pPr marL="355600" indent="-342900">
              <a:lnSpc>
                <a:spcPct val="100000"/>
              </a:lnSpc>
              <a:spcBef>
                <a:spcPts val="765"/>
              </a:spcBef>
              <a:buFont typeface="Courier New"/>
              <a:buChar char="o"/>
              <a:tabLst>
                <a:tab pos="355600" algn="l"/>
              </a:tabLst>
            </a:pPr>
            <a:r>
              <a:rPr sz="2000" spc="-5" dirty="0">
                <a:solidFill>
                  <a:srgbClr val="333E50"/>
                </a:solidFill>
                <a:latin typeface="Calibri"/>
                <a:cs typeface="Calibri"/>
              </a:rPr>
              <a:t>Etkinlik </a:t>
            </a:r>
            <a:r>
              <a:rPr sz="2000" spc="-15" dirty="0">
                <a:solidFill>
                  <a:srgbClr val="333E50"/>
                </a:solidFill>
                <a:latin typeface="Calibri"/>
                <a:cs typeface="Calibri"/>
              </a:rPr>
              <a:t>ve </a:t>
            </a:r>
            <a:r>
              <a:rPr sz="2000" spc="-5" dirty="0">
                <a:solidFill>
                  <a:srgbClr val="333E50"/>
                </a:solidFill>
                <a:latin typeface="Calibri"/>
                <a:cs typeface="Calibri"/>
              </a:rPr>
              <a:t>verimliliği</a:t>
            </a:r>
            <a:r>
              <a:rPr sz="2000" spc="35" dirty="0">
                <a:solidFill>
                  <a:srgbClr val="333E50"/>
                </a:solidFill>
                <a:latin typeface="Calibri"/>
                <a:cs typeface="Calibri"/>
              </a:rPr>
              <a:t> </a:t>
            </a:r>
            <a:r>
              <a:rPr sz="2000" spc="-5" dirty="0">
                <a:solidFill>
                  <a:srgbClr val="333E50"/>
                </a:solidFill>
                <a:latin typeface="Calibri"/>
                <a:cs typeface="Calibri"/>
              </a:rPr>
              <a:t>artırma</a:t>
            </a:r>
            <a:endParaRPr sz="2000">
              <a:latin typeface="Calibri"/>
              <a:cs typeface="Calibri"/>
            </a:endParaRPr>
          </a:p>
          <a:p>
            <a:pPr marL="355600" indent="-342900">
              <a:lnSpc>
                <a:spcPct val="100000"/>
              </a:lnSpc>
              <a:spcBef>
                <a:spcPts val="755"/>
              </a:spcBef>
              <a:buFont typeface="Courier New"/>
              <a:buChar char="o"/>
              <a:tabLst>
                <a:tab pos="355600" algn="l"/>
              </a:tabLst>
            </a:pPr>
            <a:r>
              <a:rPr sz="2000" spc="-10" dirty="0">
                <a:solidFill>
                  <a:srgbClr val="333E50"/>
                </a:solidFill>
                <a:latin typeface="Calibri"/>
                <a:cs typeface="Calibri"/>
              </a:rPr>
              <a:t>Proseslerin </a:t>
            </a:r>
            <a:r>
              <a:rPr sz="2000" dirty="0">
                <a:solidFill>
                  <a:srgbClr val="333E50"/>
                </a:solidFill>
                <a:latin typeface="Calibri"/>
                <a:cs typeface="Calibri"/>
              </a:rPr>
              <a:t>daha iyi</a:t>
            </a:r>
            <a:r>
              <a:rPr sz="2000" spc="-20" dirty="0">
                <a:solidFill>
                  <a:srgbClr val="333E50"/>
                </a:solidFill>
                <a:latin typeface="Calibri"/>
                <a:cs typeface="Calibri"/>
              </a:rPr>
              <a:t> </a:t>
            </a:r>
            <a:r>
              <a:rPr sz="2000" spc="-15" dirty="0">
                <a:solidFill>
                  <a:srgbClr val="333E50"/>
                </a:solidFill>
                <a:latin typeface="Calibri"/>
                <a:cs typeface="Calibri"/>
              </a:rPr>
              <a:t>koordinasyonu</a:t>
            </a:r>
            <a:endParaRPr sz="2000">
              <a:latin typeface="Calibri"/>
              <a:cs typeface="Calibri"/>
            </a:endParaRPr>
          </a:p>
          <a:p>
            <a:pPr marL="355600" indent="-342900">
              <a:lnSpc>
                <a:spcPct val="100000"/>
              </a:lnSpc>
              <a:spcBef>
                <a:spcPts val="755"/>
              </a:spcBef>
              <a:buFont typeface="Courier New"/>
              <a:buChar char="o"/>
              <a:tabLst>
                <a:tab pos="355600" algn="l"/>
              </a:tabLst>
            </a:pPr>
            <a:r>
              <a:rPr sz="2000" spc="-5" dirty="0">
                <a:solidFill>
                  <a:srgbClr val="333E50"/>
                </a:solidFill>
                <a:latin typeface="Calibri"/>
                <a:cs typeface="Calibri"/>
              </a:rPr>
              <a:t>Kuruluşun </a:t>
            </a:r>
            <a:r>
              <a:rPr sz="2000" spc="-10" dirty="0">
                <a:solidFill>
                  <a:srgbClr val="333E50"/>
                </a:solidFill>
                <a:latin typeface="Calibri"/>
                <a:cs typeface="Calibri"/>
              </a:rPr>
              <a:t>fonksiyonları </a:t>
            </a:r>
            <a:r>
              <a:rPr sz="2000" spc="-5" dirty="0">
                <a:solidFill>
                  <a:srgbClr val="333E50"/>
                </a:solidFill>
                <a:latin typeface="Calibri"/>
                <a:cs typeface="Calibri"/>
              </a:rPr>
              <a:t>arasındaki</a:t>
            </a:r>
            <a:r>
              <a:rPr sz="2000" spc="30" dirty="0">
                <a:solidFill>
                  <a:srgbClr val="333E50"/>
                </a:solidFill>
                <a:latin typeface="Calibri"/>
                <a:cs typeface="Calibri"/>
              </a:rPr>
              <a:t> </a:t>
            </a:r>
            <a:r>
              <a:rPr sz="2000" spc="-5" dirty="0">
                <a:solidFill>
                  <a:srgbClr val="333E50"/>
                </a:solidFill>
                <a:latin typeface="Calibri"/>
                <a:cs typeface="Calibri"/>
              </a:rPr>
              <a:t>iletişimi</a:t>
            </a:r>
            <a:endParaRPr sz="2000">
              <a:latin typeface="Calibri"/>
              <a:cs typeface="Calibri"/>
            </a:endParaRPr>
          </a:p>
        </p:txBody>
      </p:sp>
      <p:sp>
        <p:nvSpPr>
          <p:cNvPr id="4" name="object 4"/>
          <p:cNvSpPr/>
          <p:nvPr/>
        </p:nvSpPr>
        <p:spPr>
          <a:xfrm>
            <a:off x="6353555" y="3733800"/>
            <a:ext cx="2162555" cy="21610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496605" y="1376690"/>
            <a:ext cx="7352792" cy="487680"/>
          </a:xfrm>
          <a:prstGeom prst="rect">
            <a:avLst/>
          </a:prstGeom>
        </p:spPr>
        <p:txBody>
          <a:bodyPr vert="horz" wrap="square" lIns="0" tIns="0" rIns="0" bIns="0" rtlCol="0">
            <a:spAutoFit/>
          </a:bodyPr>
          <a:lstStyle/>
          <a:p>
            <a:pPr marL="1742439">
              <a:lnSpc>
                <a:spcPct val="100000"/>
              </a:lnSpc>
            </a:pPr>
            <a:r>
              <a:rPr spc="-5" dirty="0"/>
              <a:t>PERSONELİN</a:t>
            </a:r>
            <a:r>
              <a:rPr spc="-35" dirty="0"/>
              <a:t> </a:t>
            </a:r>
            <a:r>
              <a:rPr spc="-10" dirty="0"/>
              <a:t>BAĞLILIĞI</a:t>
            </a:r>
          </a:p>
        </p:txBody>
      </p:sp>
      <p:sp>
        <p:nvSpPr>
          <p:cNvPr id="3" name="object 3"/>
          <p:cNvSpPr txBox="1"/>
          <p:nvPr/>
        </p:nvSpPr>
        <p:spPr>
          <a:xfrm>
            <a:off x="707542" y="1859534"/>
            <a:ext cx="7509509" cy="4202430"/>
          </a:xfrm>
          <a:prstGeom prst="rect">
            <a:avLst/>
          </a:prstGeom>
        </p:spPr>
        <p:txBody>
          <a:bodyPr vert="horz" wrap="square" lIns="0" tIns="0" rIns="0" bIns="0" rtlCol="0">
            <a:spAutoFit/>
          </a:bodyPr>
          <a:lstStyle/>
          <a:p>
            <a:pPr marL="12700" marR="5080">
              <a:lnSpc>
                <a:spcPts val="2160"/>
              </a:lnSpc>
            </a:pPr>
            <a:r>
              <a:rPr sz="2000" b="1" dirty="0">
                <a:solidFill>
                  <a:srgbClr val="D15FB3"/>
                </a:solidFill>
                <a:latin typeface="Calibri"/>
                <a:cs typeface="Calibri"/>
              </a:rPr>
              <a:t>Nedir: </a:t>
            </a:r>
            <a:r>
              <a:rPr sz="2000" dirty="0">
                <a:solidFill>
                  <a:srgbClr val="333E50"/>
                </a:solidFill>
                <a:latin typeface="Calibri"/>
                <a:cs typeface="Calibri"/>
              </a:rPr>
              <a:t>Değer </a:t>
            </a:r>
            <a:r>
              <a:rPr sz="2000" spc="-15" dirty="0">
                <a:solidFill>
                  <a:srgbClr val="333E50"/>
                </a:solidFill>
                <a:latin typeface="Calibri"/>
                <a:cs typeface="Calibri"/>
              </a:rPr>
              <a:t>yaratma ve </a:t>
            </a:r>
            <a:r>
              <a:rPr sz="2000" dirty="0">
                <a:solidFill>
                  <a:srgbClr val="333E50"/>
                </a:solidFill>
                <a:latin typeface="Calibri"/>
                <a:cs typeface="Calibri"/>
              </a:rPr>
              <a:t>sunma </a:t>
            </a:r>
            <a:r>
              <a:rPr sz="2000" spc="-5" dirty="0">
                <a:solidFill>
                  <a:srgbClr val="333E50"/>
                </a:solidFill>
                <a:latin typeface="Calibri"/>
                <a:cs typeface="Calibri"/>
              </a:rPr>
              <a:t>yeteneğini artırmak </a:t>
            </a:r>
            <a:r>
              <a:rPr sz="2000" dirty="0">
                <a:solidFill>
                  <a:srgbClr val="333E50"/>
                </a:solidFill>
                <a:latin typeface="Calibri"/>
                <a:cs typeface="Calibri"/>
              </a:rPr>
              <a:t>için, her </a:t>
            </a:r>
            <a:r>
              <a:rPr sz="2000" spc="-5" dirty="0">
                <a:solidFill>
                  <a:srgbClr val="333E50"/>
                </a:solidFill>
                <a:latin typeface="Calibri"/>
                <a:cs typeface="Calibri"/>
              </a:rPr>
              <a:t>seviyesinde  yetkin, </a:t>
            </a:r>
            <a:r>
              <a:rPr sz="2000" dirty="0">
                <a:solidFill>
                  <a:srgbClr val="333E50"/>
                </a:solidFill>
                <a:latin typeface="Calibri"/>
                <a:cs typeface="Calibri"/>
              </a:rPr>
              <a:t>güçlendirilmiş </a:t>
            </a:r>
            <a:r>
              <a:rPr sz="2000" spc="-15" dirty="0">
                <a:solidFill>
                  <a:srgbClr val="333E50"/>
                </a:solidFill>
                <a:latin typeface="Calibri"/>
                <a:cs typeface="Calibri"/>
              </a:rPr>
              <a:t>ve </a:t>
            </a:r>
            <a:r>
              <a:rPr sz="2000" dirty="0">
                <a:solidFill>
                  <a:srgbClr val="333E50"/>
                </a:solidFill>
                <a:latin typeface="Calibri"/>
                <a:cs typeface="Calibri"/>
              </a:rPr>
              <a:t>bağlı </a:t>
            </a:r>
            <a:r>
              <a:rPr sz="2000" spc="-5" dirty="0">
                <a:solidFill>
                  <a:srgbClr val="333E50"/>
                </a:solidFill>
                <a:latin typeface="Calibri"/>
                <a:cs typeface="Calibri"/>
              </a:rPr>
              <a:t>çalışanların</a:t>
            </a:r>
            <a:r>
              <a:rPr sz="2000" spc="30" dirty="0">
                <a:solidFill>
                  <a:srgbClr val="333E50"/>
                </a:solidFill>
                <a:latin typeface="Calibri"/>
                <a:cs typeface="Calibri"/>
              </a:rPr>
              <a:t> </a:t>
            </a:r>
            <a:r>
              <a:rPr sz="2000" dirty="0">
                <a:solidFill>
                  <a:srgbClr val="333E50"/>
                </a:solidFill>
                <a:latin typeface="Calibri"/>
                <a:cs typeface="Calibri"/>
              </a:rPr>
              <a:t>olması</a:t>
            </a:r>
            <a:endParaRPr sz="2000">
              <a:latin typeface="Calibri"/>
              <a:cs typeface="Calibri"/>
            </a:endParaRPr>
          </a:p>
          <a:p>
            <a:pPr>
              <a:lnSpc>
                <a:spcPct val="100000"/>
              </a:lnSpc>
              <a:spcBef>
                <a:spcPts val="15"/>
              </a:spcBef>
            </a:pPr>
            <a:endParaRPr sz="2700">
              <a:latin typeface="Times New Roman"/>
              <a:cs typeface="Times New Roman"/>
            </a:endParaRPr>
          </a:p>
          <a:p>
            <a:pPr marL="12700" marR="264160">
              <a:lnSpc>
                <a:spcPts val="2160"/>
              </a:lnSpc>
            </a:pPr>
            <a:r>
              <a:rPr sz="2000" b="1" dirty="0">
                <a:solidFill>
                  <a:srgbClr val="5AAAA6"/>
                </a:solidFill>
                <a:latin typeface="Calibri"/>
                <a:cs typeface="Calibri"/>
              </a:rPr>
              <a:t>Neden Önemli: </a:t>
            </a:r>
            <a:r>
              <a:rPr sz="2000" spc="-5" dirty="0">
                <a:solidFill>
                  <a:srgbClr val="333E50"/>
                </a:solidFill>
                <a:latin typeface="Calibri"/>
                <a:cs typeface="Calibri"/>
              </a:rPr>
              <a:t>Etkinlik </a:t>
            </a:r>
            <a:r>
              <a:rPr sz="2000" spc="-15" dirty="0">
                <a:solidFill>
                  <a:srgbClr val="333E50"/>
                </a:solidFill>
                <a:latin typeface="Calibri"/>
                <a:cs typeface="Calibri"/>
              </a:rPr>
              <a:t>ve </a:t>
            </a:r>
            <a:r>
              <a:rPr sz="2000" spc="-5" dirty="0">
                <a:solidFill>
                  <a:srgbClr val="333E50"/>
                </a:solidFill>
                <a:latin typeface="Calibri"/>
                <a:cs typeface="Calibri"/>
              </a:rPr>
              <a:t>verimlilik </a:t>
            </a:r>
            <a:r>
              <a:rPr sz="2000" dirty="0">
                <a:solidFill>
                  <a:srgbClr val="333E50"/>
                </a:solidFill>
                <a:latin typeface="Calibri"/>
                <a:cs typeface="Calibri"/>
              </a:rPr>
              <a:t>için her </a:t>
            </a:r>
            <a:r>
              <a:rPr sz="2000" spc="-5" dirty="0">
                <a:solidFill>
                  <a:srgbClr val="333E50"/>
                </a:solidFill>
                <a:latin typeface="Calibri"/>
                <a:cs typeface="Calibri"/>
              </a:rPr>
              <a:t>seviyede çalışanın </a:t>
            </a:r>
            <a:r>
              <a:rPr sz="2000" spc="-10" dirty="0">
                <a:solidFill>
                  <a:srgbClr val="333E50"/>
                </a:solidFill>
                <a:latin typeface="Calibri"/>
                <a:cs typeface="Calibri"/>
              </a:rPr>
              <a:t>katılımı  </a:t>
            </a:r>
            <a:r>
              <a:rPr sz="2000" spc="-25" dirty="0">
                <a:solidFill>
                  <a:srgbClr val="333E50"/>
                </a:solidFill>
                <a:latin typeface="Calibri"/>
                <a:cs typeface="Calibri"/>
              </a:rPr>
              <a:t>önemlidir.</a:t>
            </a:r>
            <a:endParaRPr sz="2000">
              <a:latin typeface="Calibri"/>
              <a:cs typeface="Calibri"/>
            </a:endParaRPr>
          </a:p>
          <a:p>
            <a:pPr>
              <a:lnSpc>
                <a:spcPct val="100000"/>
              </a:lnSpc>
              <a:spcBef>
                <a:spcPts val="32"/>
              </a:spcBef>
            </a:pPr>
            <a:endParaRPr sz="2450">
              <a:latin typeface="Times New Roman"/>
              <a:cs typeface="Times New Roman"/>
            </a:endParaRPr>
          </a:p>
          <a:p>
            <a:pPr marL="12700">
              <a:lnSpc>
                <a:spcPct val="100000"/>
              </a:lnSpc>
            </a:pPr>
            <a:r>
              <a:rPr sz="2000" b="1" spc="-15" dirty="0">
                <a:solidFill>
                  <a:srgbClr val="2D75B6"/>
                </a:solidFill>
                <a:latin typeface="Calibri"/>
                <a:cs typeface="Calibri"/>
              </a:rPr>
              <a:t>Faydaları:</a:t>
            </a:r>
            <a:endParaRPr sz="2000">
              <a:latin typeface="Calibri"/>
              <a:cs typeface="Calibri"/>
            </a:endParaRPr>
          </a:p>
          <a:p>
            <a:pPr marL="355600" indent="-342900">
              <a:lnSpc>
                <a:spcPct val="100000"/>
              </a:lnSpc>
              <a:spcBef>
                <a:spcPts val="240"/>
              </a:spcBef>
              <a:buFont typeface="Courier New"/>
              <a:buChar char="o"/>
              <a:tabLst>
                <a:tab pos="355600" algn="l"/>
              </a:tabLst>
            </a:pPr>
            <a:r>
              <a:rPr sz="2000" spc="-5" dirty="0">
                <a:solidFill>
                  <a:srgbClr val="333E50"/>
                </a:solidFill>
                <a:latin typeface="Calibri"/>
                <a:cs typeface="Calibri"/>
              </a:rPr>
              <a:t>İyileştirme </a:t>
            </a:r>
            <a:r>
              <a:rPr sz="2000" spc="-10" dirty="0">
                <a:solidFill>
                  <a:srgbClr val="333E50"/>
                </a:solidFill>
                <a:latin typeface="Calibri"/>
                <a:cs typeface="Calibri"/>
              </a:rPr>
              <a:t>faaliyetlerine </a:t>
            </a:r>
            <a:r>
              <a:rPr sz="2000" spc="-5" dirty="0">
                <a:solidFill>
                  <a:srgbClr val="333E50"/>
                </a:solidFill>
                <a:latin typeface="Calibri"/>
                <a:cs typeface="Calibri"/>
              </a:rPr>
              <a:t>çalışanların </a:t>
            </a:r>
            <a:r>
              <a:rPr sz="2000" spc="-10" dirty="0">
                <a:solidFill>
                  <a:srgbClr val="333E50"/>
                </a:solidFill>
                <a:latin typeface="Calibri"/>
                <a:cs typeface="Calibri"/>
              </a:rPr>
              <a:t>katılımını</a:t>
            </a:r>
            <a:r>
              <a:rPr sz="2000" spc="215" dirty="0">
                <a:solidFill>
                  <a:srgbClr val="333E50"/>
                </a:solidFill>
                <a:latin typeface="Calibri"/>
                <a:cs typeface="Calibri"/>
              </a:rPr>
              <a:t> </a:t>
            </a:r>
            <a:r>
              <a:rPr sz="2000" spc="-5" dirty="0">
                <a:solidFill>
                  <a:srgbClr val="333E50"/>
                </a:solidFill>
                <a:latin typeface="Calibri"/>
                <a:cs typeface="Calibri"/>
              </a:rPr>
              <a:t>artırma</a:t>
            </a:r>
            <a:endParaRPr sz="2000">
              <a:latin typeface="Calibri"/>
              <a:cs typeface="Calibri"/>
            </a:endParaRPr>
          </a:p>
          <a:p>
            <a:pPr marL="355600" indent="-342900">
              <a:lnSpc>
                <a:spcPct val="100000"/>
              </a:lnSpc>
              <a:spcBef>
                <a:spcPts val="240"/>
              </a:spcBef>
              <a:buFont typeface="Courier New"/>
              <a:buChar char="o"/>
              <a:tabLst>
                <a:tab pos="355600" algn="l"/>
              </a:tabLst>
            </a:pPr>
            <a:r>
              <a:rPr sz="2000" dirty="0">
                <a:solidFill>
                  <a:srgbClr val="333E50"/>
                </a:solidFill>
                <a:latin typeface="Calibri"/>
                <a:cs typeface="Calibri"/>
              </a:rPr>
              <a:t>Kişisel </a:t>
            </a:r>
            <a:r>
              <a:rPr sz="2000" spc="-5" dirty="0">
                <a:solidFill>
                  <a:srgbClr val="333E50"/>
                </a:solidFill>
                <a:latin typeface="Calibri"/>
                <a:cs typeface="Calibri"/>
              </a:rPr>
              <a:t>gelişimi </a:t>
            </a:r>
            <a:r>
              <a:rPr sz="2000" spc="-15" dirty="0">
                <a:solidFill>
                  <a:srgbClr val="333E50"/>
                </a:solidFill>
                <a:latin typeface="Calibri"/>
                <a:cs typeface="Calibri"/>
              </a:rPr>
              <a:t>ve </a:t>
            </a:r>
            <a:r>
              <a:rPr sz="2000" spc="-10" dirty="0">
                <a:solidFill>
                  <a:srgbClr val="333E50"/>
                </a:solidFill>
                <a:latin typeface="Calibri"/>
                <a:cs typeface="Calibri"/>
              </a:rPr>
              <a:t>yaratıcılığı</a:t>
            </a:r>
            <a:r>
              <a:rPr sz="2000" spc="60" dirty="0">
                <a:solidFill>
                  <a:srgbClr val="333E50"/>
                </a:solidFill>
                <a:latin typeface="Calibri"/>
                <a:cs typeface="Calibri"/>
              </a:rPr>
              <a:t> </a:t>
            </a:r>
            <a:r>
              <a:rPr sz="2000" spc="-5" dirty="0">
                <a:solidFill>
                  <a:srgbClr val="333E50"/>
                </a:solidFill>
                <a:latin typeface="Calibri"/>
                <a:cs typeface="Calibri"/>
              </a:rPr>
              <a:t>artırma</a:t>
            </a:r>
            <a:endParaRPr sz="2000">
              <a:latin typeface="Calibri"/>
              <a:cs typeface="Calibri"/>
            </a:endParaRPr>
          </a:p>
          <a:p>
            <a:pPr marL="355600" indent="-342900">
              <a:lnSpc>
                <a:spcPct val="100000"/>
              </a:lnSpc>
              <a:spcBef>
                <a:spcPts val="240"/>
              </a:spcBef>
              <a:buFont typeface="Courier New"/>
              <a:buChar char="o"/>
              <a:tabLst>
                <a:tab pos="355600" algn="l"/>
              </a:tabLst>
            </a:pPr>
            <a:r>
              <a:rPr sz="2000" dirty="0">
                <a:solidFill>
                  <a:srgbClr val="333E50"/>
                </a:solidFill>
                <a:latin typeface="Calibri"/>
                <a:cs typeface="Calibri"/>
              </a:rPr>
              <a:t>Çalışan </a:t>
            </a:r>
            <a:r>
              <a:rPr sz="2000" spc="-5" dirty="0">
                <a:solidFill>
                  <a:srgbClr val="333E50"/>
                </a:solidFill>
                <a:latin typeface="Calibri"/>
                <a:cs typeface="Calibri"/>
              </a:rPr>
              <a:t>memnuniyetini</a:t>
            </a:r>
            <a:r>
              <a:rPr sz="2000" spc="-30" dirty="0">
                <a:solidFill>
                  <a:srgbClr val="333E50"/>
                </a:solidFill>
                <a:latin typeface="Calibri"/>
                <a:cs typeface="Calibri"/>
              </a:rPr>
              <a:t> </a:t>
            </a:r>
            <a:r>
              <a:rPr sz="2000" spc="-5" dirty="0">
                <a:solidFill>
                  <a:srgbClr val="333E50"/>
                </a:solidFill>
                <a:latin typeface="Calibri"/>
                <a:cs typeface="Calibri"/>
              </a:rPr>
              <a:t>artırma</a:t>
            </a:r>
            <a:endParaRPr sz="2000">
              <a:latin typeface="Calibri"/>
              <a:cs typeface="Calibri"/>
            </a:endParaRPr>
          </a:p>
          <a:p>
            <a:pPr marL="355600" indent="-342900">
              <a:lnSpc>
                <a:spcPct val="100000"/>
              </a:lnSpc>
              <a:spcBef>
                <a:spcPts val="240"/>
              </a:spcBef>
              <a:buFont typeface="Courier New"/>
              <a:buChar char="o"/>
              <a:tabLst>
                <a:tab pos="355600" algn="l"/>
              </a:tabLst>
            </a:pPr>
            <a:r>
              <a:rPr sz="2000" spc="-5" dirty="0">
                <a:solidFill>
                  <a:srgbClr val="333E50"/>
                </a:solidFill>
                <a:latin typeface="Calibri"/>
                <a:cs typeface="Calibri"/>
              </a:rPr>
              <a:t>Gruplarda /takımlarda </a:t>
            </a:r>
            <a:r>
              <a:rPr sz="2000" dirty="0">
                <a:solidFill>
                  <a:srgbClr val="333E50"/>
                </a:solidFill>
                <a:latin typeface="Calibri"/>
                <a:cs typeface="Calibri"/>
              </a:rPr>
              <a:t>bilgi </a:t>
            </a:r>
            <a:r>
              <a:rPr sz="2000" spc="-15" dirty="0">
                <a:solidFill>
                  <a:srgbClr val="333E50"/>
                </a:solidFill>
                <a:latin typeface="Calibri"/>
                <a:cs typeface="Calibri"/>
              </a:rPr>
              <a:t>ve </a:t>
            </a:r>
            <a:r>
              <a:rPr sz="2000" dirty="0">
                <a:solidFill>
                  <a:srgbClr val="333E50"/>
                </a:solidFill>
                <a:latin typeface="Calibri"/>
                <a:cs typeface="Calibri"/>
              </a:rPr>
              <a:t>deneyimi </a:t>
            </a:r>
            <a:r>
              <a:rPr sz="2000" spc="-5" dirty="0">
                <a:solidFill>
                  <a:srgbClr val="333E50"/>
                </a:solidFill>
                <a:latin typeface="Calibri"/>
                <a:cs typeface="Calibri"/>
              </a:rPr>
              <a:t>serbestçe</a:t>
            </a:r>
            <a:r>
              <a:rPr sz="2000" dirty="0">
                <a:solidFill>
                  <a:srgbClr val="333E50"/>
                </a:solidFill>
                <a:latin typeface="Calibri"/>
                <a:cs typeface="Calibri"/>
              </a:rPr>
              <a:t> </a:t>
            </a:r>
            <a:r>
              <a:rPr sz="2000" spc="-5" dirty="0">
                <a:solidFill>
                  <a:srgbClr val="333E50"/>
                </a:solidFill>
                <a:latin typeface="Calibri"/>
                <a:cs typeface="Calibri"/>
              </a:rPr>
              <a:t>paylaşma</a:t>
            </a:r>
            <a:endParaRPr sz="2000">
              <a:latin typeface="Calibri"/>
              <a:cs typeface="Calibri"/>
            </a:endParaRPr>
          </a:p>
          <a:p>
            <a:pPr marL="355600" indent="-342900">
              <a:lnSpc>
                <a:spcPct val="100000"/>
              </a:lnSpc>
              <a:spcBef>
                <a:spcPts val="240"/>
              </a:spcBef>
              <a:buFont typeface="Courier New"/>
              <a:buChar char="o"/>
              <a:tabLst>
                <a:tab pos="355600" algn="l"/>
              </a:tabLst>
            </a:pPr>
            <a:r>
              <a:rPr sz="2000" spc="-10" dirty="0">
                <a:solidFill>
                  <a:srgbClr val="333E50"/>
                </a:solidFill>
                <a:latin typeface="Calibri"/>
                <a:cs typeface="Calibri"/>
              </a:rPr>
              <a:t>Müşteri </a:t>
            </a:r>
            <a:r>
              <a:rPr sz="2000" dirty="0">
                <a:solidFill>
                  <a:srgbClr val="333E50"/>
                </a:solidFill>
                <a:latin typeface="Calibri"/>
                <a:cs typeface="Calibri"/>
              </a:rPr>
              <a:t>için değer </a:t>
            </a:r>
            <a:r>
              <a:rPr sz="2000" spc="-20" dirty="0">
                <a:solidFill>
                  <a:srgbClr val="333E50"/>
                </a:solidFill>
                <a:latin typeface="Calibri"/>
                <a:cs typeface="Calibri"/>
              </a:rPr>
              <a:t>yaratmaya </a:t>
            </a:r>
            <a:r>
              <a:rPr sz="2000" dirty="0">
                <a:solidFill>
                  <a:srgbClr val="333E50"/>
                </a:solidFill>
                <a:latin typeface="Calibri"/>
                <a:cs typeface="Calibri"/>
              </a:rPr>
              <a:t>odaklanma </a:t>
            </a:r>
            <a:r>
              <a:rPr sz="2000" spc="-10" dirty="0">
                <a:solidFill>
                  <a:srgbClr val="333E50"/>
                </a:solidFill>
                <a:latin typeface="Calibri"/>
                <a:cs typeface="Calibri"/>
              </a:rPr>
              <a:t>fırsatları</a:t>
            </a:r>
            <a:r>
              <a:rPr sz="2000" spc="70" dirty="0">
                <a:solidFill>
                  <a:srgbClr val="333E50"/>
                </a:solidFill>
                <a:latin typeface="Calibri"/>
                <a:cs typeface="Calibri"/>
              </a:rPr>
              <a:t> </a:t>
            </a:r>
            <a:r>
              <a:rPr sz="2000" spc="-15" dirty="0">
                <a:solidFill>
                  <a:srgbClr val="333E50"/>
                </a:solidFill>
                <a:latin typeface="Calibri"/>
                <a:cs typeface="Calibri"/>
              </a:rPr>
              <a:t>yaratma</a:t>
            </a:r>
            <a:endParaRPr sz="2000">
              <a:latin typeface="Calibri"/>
              <a:cs typeface="Calibri"/>
            </a:endParaRPr>
          </a:p>
          <a:p>
            <a:pPr marL="355600" indent="-342900">
              <a:lnSpc>
                <a:spcPct val="100000"/>
              </a:lnSpc>
              <a:spcBef>
                <a:spcPts val="240"/>
              </a:spcBef>
              <a:buFont typeface="Courier New"/>
              <a:buChar char="o"/>
              <a:tabLst>
                <a:tab pos="355600" algn="l"/>
              </a:tabLst>
            </a:pPr>
            <a:r>
              <a:rPr sz="2000" spc="-5" dirty="0">
                <a:solidFill>
                  <a:srgbClr val="333E50"/>
                </a:solidFill>
                <a:latin typeface="Calibri"/>
                <a:cs typeface="Calibri"/>
              </a:rPr>
              <a:t>Hedefler </a:t>
            </a:r>
            <a:r>
              <a:rPr sz="2000" dirty="0">
                <a:solidFill>
                  <a:srgbClr val="333E50"/>
                </a:solidFill>
                <a:latin typeface="Calibri"/>
                <a:cs typeface="Calibri"/>
              </a:rPr>
              <a:t>için </a:t>
            </a:r>
            <a:r>
              <a:rPr sz="2000" spc="-10" dirty="0">
                <a:solidFill>
                  <a:srgbClr val="333E50"/>
                </a:solidFill>
                <a:latin typeface="Calibri"/>
                <a:cs typeface="Calibri"/>
              </a:rPr>
              <a:t>yaratıcı </a:t>
            </a:r>
            <a:r>
              <a:rPr sz="2000" spc="-15" dirty="0">
                <a:solidFill>
                  <a:srgbClr val="333E50"/>
                </a:solidFill>
                <a:latin typeface="Calibri"/>
                <a:cs typeface="Calibri"/>
              </a:rPr>
              <a:t>ve </a:t>
            </a:r>
            <a:r>
              <a:rPr sz="2000" spc="-10" dirty="0">
                <a:solidFill>
                  <a:srgbClr val="333E50"/>
                </a:solidFill>
                <a:latin typeface="Calibri"/>
                <a:cs typeface="Calibri"/>
              </a:rPr>
              <a:t>yenilikçi</a:t>
            </a:r>
            <a:r>
              <a:rPr sz="2000" spc="20" dirty="0">
                <a:solidFill>
                  <a:srgbClr val="333E50"/>
                </a:solidFill>
                <a:latin typeface="Calibri"/>
                <a:cs typeface="Calibri"/>
              </a:rPr>
              <a:t> </a:t>
            </a:r>
            <a:r>
              <a:rPr sz="2000" spc="-5" dirty="0">
                <a:solidFill>
                  <a:srgbClr val="333E50"/>
                </a:solidFill>
                <a:latin typeface="Calibri"/>
                <a:cs typeface="Calibri"/>
              </a:rPr>
              <a:t>olma</a:t>
            </a:r>
            <a:endParaRPr sz="2000">
              <a:latin typeface="Calibri"/>
              <a:cs typeface="Calibri"/>
            </a:endParaRPr>
          </a:p>
        </p:txBody>
      </p:sp>
      <p:sp>
        <p:nvSpPr>
          <p:cNvPr id="4" name="object 4"/>
          <p:cNvSpPr/>
          <p:nvPr/>
        </p:nvSpPr>
        <p:spPr>
          <a:xfrm>
            <a:off x="6722364" y="3336035"/>
            <a:ext cx="2382012" cy="15925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95971" y="3212592"/>
            <a:ext cx="1545335" cy="11277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1447800" y="1369060"/>
            <a:ext cx="7352792" cy="487680"/>
          </a:xfrm>
          <a:prstGeom prst="rect">
            <a:avLst/>
          </a:prstGeom>
        </p:spPr>
        <p:txBody>
          <a:bodyPr vert="horz" wrap="square" lIns="0" tIns="0" rIns="0" bIns="0" rtlCol="0">
            <a:spAutoFit/>
          </a:bodyPr>
          <a:lstStyle/>
          <a:p>
            <a:pPr marL="2068830">
              <a:lnSpc>
                <a:spcPct val="100000"/>
              </a:lnSpc>
            </a:pPr>
            <a:r>
              <a:rPr spc="-15" dirty="0"/>
              <a:t>PROSES</a:t>
            </a:r>
            <a:r>
              <a:rPr spc="-65" dirty="0"/>
              <a:t> </a:t>
            </a:r>
            <a:r>
              <a:rPr spc="-30" dirty="0"/>
              <a:t>YAKLAŞIMI</a:t>
            </a:r>
          </a:p>
        </p:txBody>
      </p:sp>
      <p:sp>
        <p:nvSpPr>
          <p:cNvPr id="4" name="object 4"/>
          <p:cNvSpPr txBox="1"/>
          <p:nvPr/>
        </p:nvSpPr>
        <p:spPr>
          <a:xfrm>
            <a:off x="707542" y="1859534"/>
            <a:ext cx="7622540" cy="4080510"/>
          </a:xfrm>
          <a:prstGeom prst="rect">
            <a:avLst/>
          </a:prstGeom>
        </p:spPr>
        <p:txBody>
          <a:bodyPr vert="horz" wrap="square" lIns="0" tIns="0" rIns="0" bIns="0" rtlCol="0">
            <a:spAutoFit/>
          </a:bodyPr>
          <a:lstStyle/>
          <a:p>
            <a:pPr marL="12700" marR="271780">
              <a:lnSpc>
                <a:spcPts val="2160"/>
              </a:lnSpc>
            </a:pPr>
            <a:r>
              <a:rPr sz="2000" b="1" dirty="0">
                <a:solidFill>
                  <a:srgbClr val="D15FB3"/>
                </a:solidFill>
                <a:latin typeface="Calibri"/>
                <a:cs typeface="Calibri"/>
              </a:rPr>
              <a:t>Nedir: </a:t>
            </a:r>
            <a:r>
              <a:rPr sz="2000" spc="-10" dirty="0">
                <a:solidFill>
                  <a:srgbClr val="333E50"/>
                </a:solidFill>
                <a:latin typeface="Calibri"/>
                <a:cs typeface="Calibri"/>
              </a:rPr>
              <a:t>Prosesler arası </a:t>
            </a:r>
            <a:r>
              <a:rPr sz="2000" spc="-5" dirty="0">
                <a:solidFill>
                  <a:srgbClr val="333E50"/>
                </a:solidFill>
                <a:latin typeface="Calibri"/>
                <a:cs typeface="Calibri"/>
              </a:rPr>
              <a:t>ilişkiler </a:t>
            </a:r>
            <a:r>
              <a:rPr sz="2000" dirty="0">
                <a:solidFill>
                  <a:srgbClr val="333E50"/>
                </a:solidFill>
                <a:latin typeface="Calibri"/>
                <a:cs typeface="Calibri"/>
              </a:rPr>
              <a:t>bir </a:t>
            </a:r>
            <a:r>
              <a:rPr sz="2000" spc="-10" dirty="0">
                <a:solidFill>
                  <a:srgbClr val="333E50"/>
                </a:solidFill>
                <a:latin typeface="Calibri"/>
                <a:cs typeface="Calibri"/>
              </a:rPr>
              <a:t>sistemin </a:t>
            </a:r>
            <a:r>
              <a:rPr sz="2000" spc="-5" dirty="0">
                <a:solidFill>
                  <a:srgbClr val="333E50"/>
                </a:solidFill>
                <a:latin typeface="Calibri"/>
                <a:cs typeface="Calibri"/>
              </a:rPr>
              <a:t>parçası </a:t>
            </a:r>
            <a:r>
              <a:rPr sz="2000" dirty="0">
                <a:solidFill>
                  <a:srgbClr val="333E50"/>
                </a:solidFill>
                <a:latin typeface="Calibri"/>
                <a:cs typeface="Calibri"/>
              </a:rPr>
              <a:t>olduğunda daha </a:t>
            </a:r>
            <a:r>
              <a:rPr sz="2000" spc="-5" dirty="0">
                <a:solidFill>
                  <a:srgbClr val="333E50"/>
                </a:solidFill>
                <a:latin typeface="Calibri"/>
                <a:cs typeface="Calibri"/>
              </a:rPr>
              <a:t>etkin  verimli </a:t>
            </a:r>
            <a:r>
              <a:rPr sz="2000" spc="-10" dirty="0">
                <a:solidFill>
                  <a:srgbClr val="333E50"/>
                </a:solidFill>
                <a:latin typeface="Calibri"/>
                <a:cs typeface="Calibri"/>
              </a:rPr>
              <a:t>faaliyetlerle </a:t>
            </a:r>
            <a:r>
              <a:rPr sz="2000" dirty="0">
                <a:solidFill>
                  <a:srgbClr val="333E50"/>
                </a:solidFill>
                <a:latin typeface="Calibri"/>
                <a:cs typeface="Calibri"/>
              </a:rPr>
              <a:t>öngörülebilir </a:t>
            </a:r>
            <a:r>
              <a:rPr sz="2000" spc="-15" dirty="0">
                <a:solidFill>
                  <a:srgbClr val="333E50"/>
                </a:solidFill>
                <a:latin typeface="Calibri"/>
                <a:cs typeface="Calibri"/>
              </a:rPr>
              <a:t>ve </a:t>
            </a:r>
            <a:r>
              <a:rPr sz="2000" spc="-5" dirty="0">
                <a:solidFill>
                  <a:srgbClr val="333E50"/>
                </a:solidFill>
                <a:latin typeface="Calibri"/>
                <a:cs typeface="Calibri"/>
              </a:rPr>
              <a:t>tutarlı sonuçlara</a:t>
            </a:r>
            <a:r>
              <a:rPr sz="2000" spc="114" dirty="0">
                <a:solidFill>
                  <a:srgbClr val="333E50"/>
                </a:solidFill>
                <a:latin typeface="Calibri"/>
                <a:cs typeface="Calibri"/>
              </a:rPr>
              <a:t> </a:t>
            </a:r>
            <a:r>
              <a:rPr sz="2000" spc="-20" dirty="0">
                <a:solidFill>
                  <a:srgbClr val="333E50"/>
                </a:solidFill>
                <a:latin typeface="Calibri"/>
                <a:cs typeface="Calibri"/>
              </a:rPr>
              <a:t>erişilebilir.</a:t>
            </a:r>
            <a:endParaRPr sz="2000">
              <a:latin typeface="Calibri"/>
              <a:cs typeface="Calibri"/>
            </a:endParaRPr>
          </a:p>
          <a:p>
            <a:pPr>
              <a:lnSpc>
                <a:spcPct val="100000"/>
              </a:lnSpc>
              <a:spcBef>
                <a:spcPts val="15"/>
              </a:spcBef>
            </a:pPr>
            <a:endParaRPr sz="2700">
              <a:latin typeface="Times New Roman"/>
              <a:cs typeface="Times New Roman"/>
            </a:endParaRPr>
          </a:p>
          <a:p>
            <a:pPr marL="12700" marR="606425">
              <a:lnSpc>
                <a:spcPts val="2160"/>
              </a:lnSpc>
            </a:pPr>
            <a:r>
              <a:rPr sz="2000" b="1" dirty="0">
                <a:solidFill>
                  <a:srgbClr val="5AAAA6"/>
                </a:solidFill>
                <a:latin typeface="Calibri"/>
                <a:cs typeface="Calibri"/>
              </a:rPr>
              <a:t>Neden Önemli: </a:t>
            </a:r>
            <a:r>
              <a:rPr sz="2000" spc="-5" dirty="0">
                <a:solidFill>
                  <a:srgbClr val="333E50"/>
                </a:solidFill>
                <a:latin typeface="Calibri"/>
                <a:cs typeface="Calibri"/>
              </a:rPr>
              <a:t>KYS </a:t>
            </a:r>
            <a:r>
              <a:rPr sz="2000" dirty="0">
                <a:solidFill>
                  <a:srgbClr val="333E50"/>
                </a:solidFill>
                <a:latin typeface="Calibri"/>
                <a:cs typeface="Calibri"/>
              </a:rPr>
              <a:t>birbiriyle </a:t>
            </a:r>
            <a:r>
              <a:rPr sz="2000" spc="-5" dirty="0">
                <a:solidFill>
                  <a:srgbClr val="333E50"/>
                </a:solidFill>
                <a:latin typeface="Calibri"/>
                <a:cs typeface="Calibri"/>
              </a:rPr>
              <a:t>ilişkili </a:t>
            </a:r>
            <a:r>
              <a:rPr sz="2000" spc="-10" dirty="0">
                <a:solidFill>
                  <a:srgbClr val="333E50"/>
                </a:solidFill>
                <a:latin typeface="Calibri"/>
                <a:cs typeface="Calibri"/>
              </a:rPr>
              <a:t>proseslerden </a:t>
            </a:r>
            <a:r>
              <a:rPr sz="2000" spc="-30" dirty="0">
                <a:solidFill>
                  <a:srgbClr val="333E50"/>
                </a:solidFill>
                <a:latin typeface="Calibri"/>
                <a:cs typeface="Calibri"/>
              </a:rPr>
              <a:t>oluşur. </a:t>
            </a:r>
            <a:r>
              <a:rPr sz="2000" spc="-10" dirty="0">
                <a:solidFill>
                  <a:srgbClr val="333E50"/>
                </a:solidFill>
                <a:latin typeface="Calibri"/>
                <a:cs typeface="Calibri"/>
              </a:rPr>
              <a:t>Sistemin </a:t>
            </a:r>
            <a:r>
              <a:rPr sz="2000" spc="-15" dirty="0">
                <a:solidFill>
                  <a:srgbClr val="333E50"/>
                </a:solidFill>
                <a:latin typeface="Calibri"/>
                <a:cs typeface="Calibri"/>
              </a:rPr>
              <a:t>ve  </a:t>
            </a:r>
            <a:r>
              <a:rPr sz="2000" spc="-5" dirty="0">
                <a:solidFill>
                  <a:srgbClr val="333E50"/>
                </a:solidFill>
                <a:latin typeface="Calibri"/>
                <a:cs typeface="Calibri"/>
              </a:rPr>
              <a:t>performansının iyileştirilmesi </a:t>
            </a:r>
            <a:r>
              <a:rPr sz="2000" spc="-15" dirty="0">
                <a:solidFill>
                  <a:srgbClr val="333E50"/>
                </a:solidFill>
                <a:latin typeface="Calibri"/>
                <a:cs typeface="Calibri"/>
              </a:rPr>
              <a:t>ve </a:t>
            </a:r>
            <a:r>
              <a:rPr sz="2000" dirty="0">
                <a:solidFill>
                  <a:srgbClr val="333E50"/>
                </a:solidFill>
                <a:latin typeface="Calibri"/>
                <a:cs typeface="Calibri"/>
              </a:rPr>
              <a:t>sonuçların anlaşılması açısından  </a:t>
            </a:r>
            <a:r>
              <a:rPr sz="2000" spc="-25" dirty="0">
                <a:solidFill>
                  <a:srgbClr val="333E50"/>
                </a:solidFill>
                <a:latin typeface="Calibri"/>
                <a:cs typeface="Calibri"/>
              </a:rPr>
              <a:t>önemlidir.</a:t>
            </a:r>
            <a:endParaRPr sz="2000">
              <a:latin typeface="Calibri"/>
              <a:cs typeface="Calibri"/>
            </a:endParaRPr>
          </a:p>
          <a:p>
            <a:pPr>
              <a:lnSpc>
                <a:spcPct val="100000"/>
              </a:lnSpc>
              <a:spcBef>
                <a:spcPts val="32"/>
              </a:spcBef>
            </a:pPr>
            <a:endParaRPr sz="2450">
              <a:latin typeface="Times New Roman"/>
              <a:cs typeface="Times New Roman"/>
            </a:endParaRPr>
          </a:p>
          <a:p>
            <a:pPr marL="12700">
              <a:lnSpc>
                <a:spcPct val="100000"/>
              </a:lnSpc>
            </a:pPr>
            <a:r>
              <a:rPr sz="2000" b="1" spc="-15" dirty="0">
                <a:solidFill>
                  <a:srgbClr val="2D75B6"/>
                </a:solidFill>
                <a:latin typeface="Calibri"/>
                <a:cs typeface="Calibri"/>
              </a:rPr>
              <a:t>Faydaları:</a:t>
            </a:r>
            <a:endParaRPr sz="2000">
              <a:latin typeface="Calibri"/>
              <a:cs typeface="Calibri"/>
            </a:endParaRPr>
          </a:p>
          <a:p>
            <a:pPr marL="355600" indent="-342900">
              <a:lnSpc>
                <a:spcPct val="100000"/>
              </a:lnSpc>
              <a:spcBef>
                <a:spcPts val="240"/>
              </a:spcBef>
              <a:buFont typeface="Courier New"/>
              <a:buChar char="o"/>
              <a:tabLst>
                <a:tab pos="355600" algn="l"/>
              </a:tabLst>
            </a:pPr>
            <a:r>
              <a:rPr sz="2000" spc="-5" dirty="0">
                <a:solidFill>
                  <a:srgbClr val="333E50"/>
                </a:solidFill>
                <a:latin typeface="Calibri"/>
                <a:cs typeface="Calibri"/>
              </a:rPr>
              <a:t>Anahtar </a:t>
            </a:r>
            <a:r>
              <a:rPr sz="2000" spc="-10" dirty="0">
                <a:solidFill>
                  <a:srgbClr val="333E50"/>
                </a:solidFill>
                <a:latin typeface="Calibri"/>
                <a:cs typeface="Calibri"/>
              </a:rPr>
              <a:t>proseslere </a:t>
            </a:r>
            <a:r>
              <a:rPr sz="2000" dirty="0">
                <a:solidFill>
                  <a:srgbClr val="333E50"/>
                </a:solidFill>
                <a:latin typeface="Calibri"/>
                <a:cs typeface="Calibri"/>
              </a:rPr>
              <a:t>odaklanma </a:t>
            </a:r>
            <a:r>
              <a:rPr sz="2000" spc="-15" dirty="0">
                <a:solidFill>
                  <a:srgbClr val="333E50"/>
                </a:solidFill>
                <a:latin typeface="Calibri"/>
                <a:cs typeface="Calibri"/>
              </a:rPr>
              <a:t>ve </a:t>
            </a:r>
            <a:r>
              <a:rPr sz="2000" spc="-5" dirty="0">
                <a:solidFill>
                  <a:srgbClr val="333E50"/>
                </a:solidFill>
                <a:latin typeface="Calibri"/>
                <a:cs typeface="Calibri"/>
              </a:rPr>
              <a:t>iyileştirme </a:t>
            </a:r>
            <a:r>
              <a:rPr sz="2000" spc="-10" dirty="0">
                <a:solidFill>
                  <a:srgbClr val="333E50"/>
                </a:solidFill>
                <a:latin typeface="Calibri"/>
                <a:cs typeface="Calibri"/>
              </a:rPr>
              <a:t>fırsatlarını</a:t>
            </a:r>
            <a:r>
              <a:rPr sz="2000" spc="204" dirty="0">
                <a:solidFill>
                  <a:srgbClr val="333E50"/>
                </a:solidFill>
                <a:latin typeface="Calibri"/>
                <a:cs typeface="Calibri"/>
              </a:rPr>
              <a:t> </a:t>
            </a:r>
            <a:r>
              <a:rPr sz="2000" spc="-10" dirty="0">
                <a:solidFill>
                  <a:srgbClr val="333E50"/>
                </a:solidFill>
                <a:latin typeface="Calibri"/>
                <a:cs typeface="Calibri"/>
              </a:rPr>
              <a:t>yakalama,</a:t>
            </a:r>
            <a:endParaRPr sz="2000">
              <a:latin typeface="Calibri"/>
              <a:cs typeface="Calibri"/>
            </a:endParaRPr>
          </a:p>
          <a:p>
            <a:pPr marL="355600" indent="-342900">
              <a:lnSpc>
                <a:spcPct val="100000"/>
              </a:lnSpc>
              <a:spcBef>
                <a:spcPts val="240"/>
              </a:spcBef>
              <a:buFont typeface="Courier New"/>
              <a:buChar char="o"/>
              <a:tabLst>
                <a:tab pos="355600" algn="l"/>
              </a:tabLst>
            </a:pPr>
            <a:r>
              <a:rPr sz="2000" spc="-10" dirty="0">
                <a:solidFill>
                  <a:srgbClr val="333E50"/>
                </a:solidFill>
                <a:latin typeface="Calibri"/>
                <a:cs typeface="Calibri"/>
              </a:rPr>
              <a:t>Proses </a:t>
            </a:r>
            <a:r>
              <a:rPr sz="2000" spc="-5" dirty="0">
                <a:solidFill>
                  <a:srgbClr val="333E50"/>
                </a:solidFill>
                <a:latin typeface="Calibri"/>
                <a:cs typeface="Calibri"/>
              </a:rPr>
              <a:t>çıktılarının tutarlı </a:t>
            </a:r>
            <a:r>
              <a:rPr sz="2000" spc="-15" dirty="0">
                <a:solidFill>
                  <a:srgbClr val="333E50"/>
                </a:solidFill>
                <a:latin typeface="Calibri"/>
                <a:cs typeface="Calibri"/>
              </a:rPr>
              <a:t>ve </a:t>
            </a:r>
            <a:r>
              <a:rPr sz="2000" dirty="0">
                <a:solidFill>
                  <a:srgbClr val="333E50"/>
                </a:solidFill>
                <a:latin typeface="Calibri"/>
                <a:cs typeface="Calibri"/>
              </a:rPr>
              <a:t>öngörülebilir </a:t>
            </a:r>
            <a:r>
              <a:rPr sz="2000" spc="-5" dirty="0">
                <a:solidFill>
                  <a:srgbClr val="333E50"/>
                </a:solidFill>
                <a:latin typeface="Calibri"/>
                <a:cs typeface="Calibri"/>
              </a:rPr>
              <a:t>olmasını</a:t>
            </a:r>
            <a:r>
              <a:rPr sz="2000" spc="130" dirty="0">
                <a:solidFill>
                  <a:srgbClr val="333E50"/>
                </a:solidFill>
                <a:latin typeface="Calibri"/>
                <a:cs typeface="Calibri"/>
              </a:rPr>
              <a:t> </a:t>
            </a:r>
            <a:r>
              <a:rPr sz="2000" dirty="0">
                <a:solidFill>
                  <a:srgbClr val="333E50"/>
                </a:solidFill>
                <a:latin typeface="Calibri"/>
                <a:cs typeface="Calibri"/>
              </a:rPr>
              <a:t>sağlama,</a:t>
            </a:r>
            <a:endParaRPr sz="2000">
              <a:latin typeface="Calibri"/>
              <a:cs typeface="Calibri"/>
            </a:endParaRPr>
          </a:p>
          <a:p>
            <a:pPr marL="355600" marR="5080" indent="-342900">
              <a:lnSpc>
                <a:spcPts val="2160"/>
              </a:lnSpc>
              <a:spcBef>
                <a:spcPts val="509"/>
              </a:spcBef>
              <a:buFont typeface="Courier New"/>
              <a:buChar char="o"/>
              <a:tabLst>
                <a:tab pos="355600" algn="l"/>
              </a:tabLst>
            </a:pPr>
            <a:r>
              <a:rPr sz="2000" spc="-5" dirty="0">
                <a:solidFill>
                  <a:srgbClr val="333E50"/>
                </a:solidFill>
                <a:latin typeface="Calibri"/>
                <a:cs typeface="Calibri"/>
              </a:rPr>
              <a:t>Etkin proses yönetimi ile performansın iyileştirilmesi, </a:t>
            </a:r>
            <a:r>
              <a:rPr sz="2000" spc="-10" dirty="0">
                <a:solidFill>
                  <a:srgbClr val="333E50"/>
                </a:solidFill>
                <a:latin typeface="Calibri"/>
                <a:cs typeface="Calibri"/>
              </a:rPr>
              <a:t>kaynakların </a:t>
            </a:r>
            <a:r>
              <a:rPr sz="2000" spc="-5" dirty="0">
                <a:solidFill>
                  <a:srgbClr val="333E50"/>
                </a:solidFill>
                <a:latin typeface="Calibri"/>
                <a:cs typeface="Calibri"/>
              </a:rPr>
              <a:t>etkin  kullanımı,</a:t>
            </a:r>
            <a:endParaRPr sz="2000">
              <a:latin typeface="Calibri"/>
              <a:cs typeface="Calibri"/>
            </a:endParaRPr>
          </a:p>
          <a:p>
            <a:pPr marL="355600" indent="-342900">
              <a:lnSpc>
                <a:spcPct val="100000"/>
              </a:lnSpc>
              <a:spcBef>
                <a:spcPts val="204"/>
              </a:spcBef>
              <a:buFont typeface="Courier New"/>
              <a:buChar char="o"/>
              <a:tabLst>
                <a:tab pos="355600" algn="l"/>
              </a:tabLst>
            </a:pPr>
            <a:r>
              <a:rPr sz="2000" spc="-5" dirty="0">
                <a:solidFill>
                  <a:srgbClr val="333E50"/>
                </a:solidFill>
                <a:latin typeface="Calibri"/>
                <a:cs typeface="Calibri"/>
              </a:rPr>
              <a:t>İlgili </a:t>
            </a:r>
            <a:r>
              <a:rPr sz="2000" spc="-10" dirty="0">
                <a:solidFill>
                  <a:srgbClr val="333E50"/>
                </a:solidFill>
                <a:latin typeface="Calibri"/>
                <a:cs typeface="Calibri"/>
              </a:rPr>
              <a:t>tarafların </a:t>
            </a:r>
            <a:r>
              <a:rPr sz="2000" spc="-5" dirty="0">
                <a:solidFill>
                  <a:srgbClr val="333E50"/>
                </a:solidFill>
                <a:latin typeface="Calibri"/>
                <a:cs typeface="Calibri"/>
              </a:rPr>
              <a:t>güvenini sürekli</a:t>
            </a:r>
            <a:r>
              <a:rPr sz="2000" spc="45" dirty="0">
                <a:solidFill>
                  <a:srgbClr val="333E50"/>
                </a:solidFill>
                <a:latin typeface="Calibri"/>
                <a:cs typeface="Calibri"/>
              </a:rPr>
              <a:t> </a:t>
            </a:r>
            <a:r>
              <a:rPr sz="2000" spc="-5" dirty="0">
                <a:solidFill>
                  <a:srgbClr val="333E50"/>
                </a:solidFill>
                <a:latin typeface="Calibri"/>
                <a:cs typeface="Calibri"/>
              </a:rPr>
              <a:t>kılma.</a:t>
            </a:r>
            <a:endParaRPr sz="20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48257" y="1342642"/>
            <a:ext cx="7352792" cy="487680"/>
          </a:xfrm>
          <a:prstGeom prst="rect">
            <a:avLst/>
          </a:prstGeom>
        </p:spPr>
        <p:txBody>
          <a:bodyPr vert="horz" wrap="square" lIns="0" tIns="0" rIns="0" bIns="0" rtlCol="0">
            <a:spAutoFit/>
          </a:bodyPr>
          <a:lstStyle/>
          <a:p>
            <a:pPr marL="2640330">
              <a:lnSpc>
                <a:spcPct val="100000"/>
              </a:lnSpc>
            </a:pPr>
            <a:r>
              <a:rPr spc="-10" dirty="0"/>
              <a:t>İYİLEŞTİRME</a:t>
            </a:r>
          </a:p>
        </p:txBody>
      </p:sp>
      <p:sp>
        <p:nvSpPr>
          <p:cNvPr id="3" name="object 3"/>
          <p:cNvSpPr txBox="1"/>
          <p:nvPr/>
        </p:nvSpPr>
        <p:spPr>
          <a:xfrm>
            <a:off x="707542" y="1800605"/>
            <a:ext cx="7565390" cy="4053840"/>
          </a:xfrm>
          <a:prstGeom prst="rect">
            <a:avLst/>
          </a:prstGeom>
        </p:spPr>
        <p:txBody>
          <a:bodyPr vert="horz" wrap="square" lIns="0" tIns="0" rIns="0" bIns="0" rtlCol="0">
            <a:spAutoFit/>
          </a:bodyPr>
          <a:lstStyle/>
          <a:p>
            <a:pPr marL="12700">
              <a:lnSpc>
                <a:spcPct val="100000"/>
              </a:lnSpc>
            </a:pPr>
            <a:r>
              <a:rPr sz="2000" b="1" dirty="0">
                <a:solidFill>
                  <a:srgbClr val="D15FB3"/>
                </a:solidFill>
                <a:latin typeface="Calibri"/>
                <a:cs typeface="Calibri"/>
              </a:rPr>
              <a:t>Nedir: </a:t>
            </a:r>
            <a:r>
              <a:rPr sz="2000" dirty="0">
                <a:solidFill>
                  <a:srgbClr val="333E50"/>
                </a:solidFill>
                <a:latin typeface="Calibri"/>
                <a:cs typeface="Calibri"/>
              </a:rPr>
              <a:t>Başarılı </a:t>
            </a:r>
            <a:r>
              <a:rPr sz="2000" spc="-5" dirty="0">
                <a:solidFill>
                  <a:srgbClr val="333E50"/>
                </a:solidFill>
                <a:latin typeface="Calibri"/>
                <a:cs typeface="Calibri"/>
              </a:rPr>
              <a:t>kuruluşlar </a:t>
            </a:r>
            <a:r>
              <a:rPr sz="2000" dirty="0">
                <a:solidFill>
                  <a:srgbClr val="333E50"/>
                </a:solidFill>
                <a:latin typeface="Calibri"/>
                <a:cs typeface="Calibri"/>
              </a:rPr>
              <a:t>her </a:t>
            </a:r>
            <a:r>
              <a:rPr sz="2000" spc="-10" dirty="0">
                <a:solidFill>
                  <a:srgbClr val="333E50"/>
                </a:solidFill>
                <a:latin typeface="Calibri"/>
                <a:cs typeface="Calibri"/>
              </a:rPr>
              <a:t>zaman </a:t>
            </a:r>
            <a:r>
              <a:rPr sz="2000" spc="-5" dirty="0">
                <a:solidFill>
                  <a:srgbClr val="333E50"/>
                </a:solidFill>
                <a:latin typeface="Calibri"/>
                <a:cs typeface="Calibri"/>
              </a:rPr>
              <a:t>iyileştirme</a:t>
            </a:r>
            <a:r>
              <a:rPr sz="2000" spc="90" dirty="0">
                <a:solidFill>
                  <a:srgbClr val="333E50"/>
                </a:solidFill>
                <a:latin typeface="Calibri"/>
                <a:cs typeface="Calibri"/>
              </a:rPr>
              <a:t> </a:t>
            </a:r>
            <a:r>
              <a:rPr sz="2000" spc="-25" dirty="0">
                <a:solidFill>
                  <a:srgbClr val="333E50"/>
                </a:solidFill>
                <a:latin typeface="Calibri"/>
                <a:cs typeface="Calibri"/>
              </a:rPr>
              <a:t>odaklıdır.</a:t>
            </a:r>
            <a:endParaRPr sz="2000">
              <a:latin typeface="Calibri"/>
              <a:cs typeface="Calibri"/>
            </a:endParaRPr>
          </a:p>
          <a:p>
            <a:pPr>
              <a:lnSpc>
                <a:spcPct val="100000"/>
              </a:lnSpc>
              <a:spcBef>
                <a:spcPts val="8"/>
              </a:spcBef>
            </a:pPr>
            <a:endParaRPr sz="2500">
              <a:latin typeface="Times New Roman"/>
              <a:cs typeface="Times New Roman"/>
            </a:endParaRPr>
          </a:p>
          <a:p>
            <a:pPr marL="12700" marR="301625">
              <a:lnSpc>
                <a:spcPct val="80000"/>
              </a:lnSpc>
            </a:pPr>
            <a:r>
              <a:rPr sz="2000" b="1" dirty="0">
                <a:solidFill>
                  <a:srgbClr val="5AAAA6"/>
                </a:solidFill>
                <a:latin typeface="Calibri"/>
                <a:cs typeface="Calibri"/>
              </a:rPr>
              <a:t>Neden Önemli: </a:t>
            </a:r>
            <a:r>
              <a:rPr sz="2000" dirty="0">
                <a:solidFill>
                  <a:srgbClr val="333E50"/>
                </a:solidFill>
                <a:latin typeface="Calibri"/>
                <a:cs typeface="Calibri"/>
              </a:rPr>
              <a:t>Bir </a:t>
            </a:r>
            <a:r>
              <a:rPr sz="2000" spc="-5" dirty="0">
                <a:solidFill>
                  <a:srgbClr val="333E50"/>
                </a:solidFill>
                <a:latin typeface="Calibri"/>
                <a:cs typeface="Calibri"/>
              </a:rPr>
              <a:t>kuruluşun </a:t>
            </a:r>
            <a:r>
              <a:rPr sz="2000" spc="-10" dirty="0">
                <a:solidFill>
                  <a:srgbClr val="333E50"/>
                </a:solidFill>
                <a:latin typeface="Calibri"/>
                <a:cs typeface="Calibri"/>
              </a:rPr>
              <a:t>mevcut </a:t>
            </a:r>
            <a:r>
              <a:rPr sz="2000" spc="-5" dirty="0">
                <a:solidFill>
                  <a:srgbClr val="333E50"/>
                </a:solidFill>
                <a:latin typeface="Calibri"/>
                <a:cs typeface="Calibri"/>
              </a:rPr>
              <a:t>performans seviyesinin  sürdürülmesi, </a:t>
            </a:r>
            <a:r>
              <a:rPr sz="2000" dirty="0">
                <a:solidFill>
                  <a:srgbClr val="333E50"/>
                </a:solidFill>
                <a:latin typeface="Calibri"/>
                <a:cs typeface="Calibri"/>
              </a:rPr>
              <a:t>iç </a:t>
            </a:r>
            <a:r>
              <a:rPr sz="2000" spc="-15" dirty="0">
                <a:solidFill>
                  <a:srgbClr val="333E50"/>
                </a:solidFill>
                <a:latin typeface="Calibri"/>
                <a:cs typeface="Calibri"/>
              </a:rPr>
              <a:t>ve </a:t>
            </a:r>
            <a:r>
              <a:rPr sz="2000" dirty="0">
                <a:solidFill>
                  <a:srgbClr val="333E50"/>
                </a:solidFill>
                <a:latin typeface="Calibri"/>
                <a:cs typeface="Calibri"/>
              </a:rPr>
              <a:t>dış durumlarla ilgili </a:t>
            </a:r>
            <a:r>
              <a:rPr sz="2000" spc="-5" dirty="0">
                <a:solidFill>
                  <a:srgbClr val="333E50"/>
                </a:solidFill>
                <a:latin typeface="Calibri"/>
                <a:cs typeface="Calibri"/>
              </a:rPr>
              <a:t>değişiklere tepki verebilmesi </a:t>
            </a:r>
            <a:r>
              <a:rPr sz="2000" spc="-15" dirty="0">
                <a:solidFill>
                  <a:srgbClr val="333E50"/>
                </a:solidFill>
                <a:latin typeface="Calibri"/>
                <a:cs typeface="Calibri"/>
              </a:rPr>
              <a:t>ve  </a:t>
            </a:r>
            <a:r>
              <a:rPr sz="2000" spc="-5" dirty="0">
                <a:solidFill>
                  <a:srgbClr val="333E50"/>
                </a:solidFill>
                <a:latin typeface="Calibri"/>
                <a:cs typeface="Calibri"/>
              </a:rPr>
              <a:t>yeni </a:t>
            </a:r>
            <a:r>
              <a:rPr sz="2000" spc="-10" dirty="0">
                <a:solidFill>
                  <a:srgbClr val="333E50"/>
                </a:solidFill>
                <a:latin typeface="Calibri"/>
                <a:cs typeface="Calibri"/>
              </a:rPr>
              <a:t>fırsatların yaratılması </a:t>
            </a:r>
            <a:r>
              <a:rPr sz="2000" dirty="0">
                <a:solidFill>
                  <a:srgbClr val="333E50"/>
                </a:solidFill>
                <a:latin typeface="Calibri"/>
                <a:cs typeface="Calibri"/>
              </a:rPr>
              <a:t>için </a:t>
            </a:r>
            <a:r>
              <a:rPr sz="2000" spc="-5" dirty="0">
                <a:solidFill>
                  <a:srgbClr val="333E50"/>
                </a:solidFill>
                <a:latin typeface="Calibri"/>
                <a:cs typeface="Calibri"/>
              </a:rPr>
              <a:t>iyileştirme </a:t>
            </a:r>
            <a:r>
              <a:rPr sz="2000" dirty="0">
                <a:solidFill>
                  <a:srgbClr val="333E50"/>
                </a:solidFill>
                <a:latin typeface="Calibri"/>
                <a:cs typeface="Calibri"/>
              </a:rPr>
              <a:t>önem arz</a:t>
            </a:r>
            <a:r>
              <a:rPr sz="2000" spc="130" dirty="0">
                <a:solidFill>
                  <a:srgbClr val="333E50"/>
                </a:solidFill>
                <a:latin typeface="Calibri"/>
                <a:cs typeface="Calibri"/>
              </a:rPr>
              <a:t> </a:t>
            </a:r>
            <a:r>
              <a:rPr sz="2000" spc="-25" dirty="0">
                <a:solidFill>
                  <a:srgbClr val="333E50"/>
                </a:solidFill>
                <a:latin typeface="Calibri"/>
                <a:cs typeface="Calibri"/>
              </a:rPr>
              <a:t>etmektedir.</a:t>
            </a:r>
            <a:endParaRPr sz="2000">
              <a:latin typeface="Calibri"/>
              <a:cs typeface="Calibri"/>
            </a:endParaRPr>
          </a:p>
          <a:p>
            <a:pPr>
              <a:lnSpc>
                <a:spcPct val="100000"/>
              </a:lnSpc>
              <a:spcBef>
                <a:spcPts val="44"/>
              </a:spcBef>
            </a:pPr>
            <a:endParaRPr sz="2050">
              <a:latin typeface="Times New Roman"/>
              <a:cs typeface="Times New Roman"/>
            </a:endParaRPr>
          </a:p>
          <a:p>
            <a:pPr marL="12700">
              <a:lnSpc>
                <a:spcPct val="100000"/>
              </a:lnSpc>
            </a:pPr>
            <a:r>
              <a:rPr sz="2000" b="1" spc="-15" dirty="0">
                <a:solidFill>
                  <a:srgbClr val="2D75B6"/>
                </a:solidFill>
                <a:latin typeface="Calibri"/>
                <a:cs typeface="Calibri"/>
              </a:rPr>
              <a:t>Faydaları:</a:t>
            </a:r>
            <a:endParaRPr sz="2000">
              <a:latin typeface="Calibri"/>
              <a:cs typeface="Calibri"/>
            </a:endParaRPr>
          </a:p>
          <a:p>
            <a:pPr marL="355600" marR="5080" indent="-342900">
              <a:lnSpc>
                <a:spcPct val="80000"/>
              </a:lnSpc>
              <a:spcBef>
                <a:spcPts val="480"/>
              </a:spcBef>
              <a:buFont typeface="Courier New"/>
              <a:buChar char="o"/>
              <a:tabLst>
                <a:tab pos="355600" algn="l"/>
              </a:tabLst>
            </a:pPr>
            <a:r>
              <a:rPr sz="2000" spc="-5" dirty="0">
                <a:solidFill>
                  <a:srgbClr val="333E50"/>
                </a:solidFill>
                <a:latin typeface="Calibri"/>
                <a:cs typeface="Calibri"/>
              </a:rPr>
              <a:t>Kurumsal </a:t>
            </a:r>
            <a:r>
              <a:rPr sz="2000" spc="-10" dirty="0">
                <a:solidFill>
                  <a:srgbClr val="333E50"/>
                </a:solidFill>
                <a:latin typeface="Calibri"/>
                <a:cs typeface="Calibri"/>
              </a:rPr>
              <a:t>yetenek, müşteri </a:t>
            </a:r>
            <a:r>
              <a:rPr sz="2000" spc="-5" dirty="0">
                <a:solidFill>
                  <a:srgbClr val="333E50"/>
                </a:solidFill>
                <a:latin typeface="Calibri"/>
                <a:cs typeface="Calibri"/>
              </a:rPr>
              <a:t>memnuniyeti </a:t>
            </a:r>
            <a:r>
              <a:rPr sz="2000" spc="-15" dirty="0">
                <a:solidFill>
                  <a:srgbClr val="333E50"/>
                </a:solidFill>
                <a:latin typeface="Calibri"/>
                <a:cs typeface="Calibri"/>
              </a:rPr>
              <a:t>ve </a:t>
            </a:r>
            <a:r>
              <a:rPr sz="2000" spc="-5" dirty="0">
                <a:solidFill>
                  <a:srgbClr val="333E50"/>
                </a:solidFill>
                <a:latin typeface="Calibri"/>
                <a:cs typeface="Calibri"/>
              </a:rPr>
              <a:t>proses performanslarında  iyileşme,</a:t>
            </a:r>
            <a:endParaRPr sz="2000">
              <a:latin typeface="Calibri"/>
              <a:cs typeface="Calibri"/>
            </a:endParaRPr>
          </a:p>
          <a:p>
            <a:pPr marL="355600" indent="-342900">
              <a:lnSpc>
                <a:spcPts val="2160"/>
              </a:lnSpc>
              <a:buFont typeface="Courier New"/>
              <a:buChar char="o"/>
              <a:tabLst>
                <a:tab pos="355600" algn="l"/>
              </a:tabLst>
            </a:pPr>
            <a:r>
              <a:rPr sz="2000" spc="-15" dirty="0">
                <a:solidFill>
                  <a:srgbClr val="333E50"/>
                </a:solidFill>
                <a:latin typeface="Calibri"/>
                <a:cs typeface="Calibri"/>
              </a:rPr>
              <a:t>Kök </a:t>
            </a:r>
            <a:r>
              <a:rPr sz="2000" spc="-5" dirty="0">
                <a:solidFill>
                  <a:srgbClr val="333E50"/>
                </a:solidFill>
                <a:latin typeface="Calibri"/>
                <a:cs typeface="Calibri"/>
              </a:rPr>
              <a:t>sebeplerin belirlenmesi, düzeltici </a:t>
            </a:r>
            <a:r>
              <a:rPr sz="2000" spc="-15" dirty="0">
                <a:solidFill>
                  <a:srgbClr val="333E50"/>
                </a:solidFill>
                <a:latin typeface="Calibri"/>
                <a:cs typeface="Calibri"/>
              </a:rPr>
              <a:t>ve </a:t>
            </a:r>
            <a:r>
              <a:rPr sz="2000" spc="-5" dirty="0">
                <a:solidFill>
                  <a:srgbClr val="333E50"/>
                </a:solidFill>
                <a:latin typeface="Calibri"/>
                <a:cs typeface="Calibri"/>
              </a:rPr>
              <a:t>önleyici</a:t>
            </a:r>
            <a:r>
              <a:rPr sz="2000" spc="100" dirty="0">
                <a:solidFill>
                  <a:srgbClr val="333E50"/>
                </a:solidFill>
                <a:latin typeface="Calibri"/>
                <a:cs typeface="Calibri"/>
              </a:rPr>
              <a:t> </a:t>
            </a:r>
            <a:r>
              <a:rPr sz="2000" spc="-10" dirty="0">
                <a:solidFill>
                  <a:srgbClr val="333E50"/>
                </a:solidFill>
                <a:latin typeface="Calibri"/>
                <a:cs typeface="Calibri"/>
              </a:rPr>
              <a:t>faaliyetlerin</a:t>
            </a:r>
            <a:endParaRPr sz="2000">
              <a:latin typeface="Calibri"/>
              <a:cs typeface="Calibri"/>
            </a:endParaRPr>
          </a:p>
          <a:p>
            <a:pPr marL="355600">
              <a:lnSpc>
                <a:spcPts val="2160"/>
              </a:lnSpc>
            </a:pPr>
            <a:r>
              <a:rPr sz="2000" spc="-5" dirty="0">
                <a:solidFill>
                  <a:srgbClr val="333E50"/>
                </a:solidFill>
                <a:latin typeface="Calibri"/>
                <a:cs typeface="Calibri"/>
              </a:rPr>
              <a:t>izlenmesinde</a:t>
            </a:r>
            <a:r>
              <a:rPr sz="2000" dirty="0">
                <a:solidFill>
                  <a:srgbClr val="333E50"/>
                </a:solidFill>
                <a:latin typeface="Calibri"/>
                <a:cs typeface="Calibri"/>
              </a:rPr>
              <a:t> </a:t>
            </a:r>
            <a:r>
              <a:rPr sz="2000" spc="-5" dirty="0">
                <a:solidFill>
                  <a:srgbClr val="333E50"/>
                </a:solidFill>
                <a:latin typeface="Calibri"/>
                <a:cs typeface="Calibri"/>
              </a:rPr>
              <a:t>odaklanma,</a:t>
            </a:r>
            <a:endParaRPr sz="2000">
              <a:latin typeface="Calibri"/>
              <a:cs typeface="Calibri"/>
            </a:endParaRPr>
          </a:p>
          <a:p>
            <a:pPr marL="355600" indent="-342900">
              <a:lnSpc>
                <a:spcPct val="100000"/>
              </a:lnSpc>
              <a:buFont typeface="Courier New"/>
              <a:buChar char="o"/>
              <a:tabLst>
                <a:tab pos="355600" algn="l"/>
              </a:tabLst>
            </a:pPr>
            <a:r>
              <a:rPr sz="2000" spc="-5" dirty="0">
                <a:solidFill>
                  <a:srgbClr val="333E50"/>
                </a:solidFill>
                <a:latin typeface="Calibri"/>
                <a:cs typeface="Calibri"/>
              </a:rPr>
              <a:t>İyileştirme </a:t>
            </a:r>
            <a:r>
              <a:rPr sz="2000" dirty="0">
                <a:solidFill>
                  <a:srgbClr val="333E50"/>
                </a:solidFill>
                <a:latin typeface="Calibri"/>
                <a:cs typeface="Calibri"/>
              </a:rPr>
              <a:t>için </a:t>
            </a:r>
            <a:r>
              <a:rPr sz="2000" spc="-5" dirty="0">
                <a:solidFill>
                  <a:srgbClr val="333E50"/>
                </a:solidFill>
                <a:latin typeface="Calibri"/>
                <a:cs typeface="Calibri"/>
              </a:rPr>
              <a:t>sürekli</a:t>
            </a:r>
            <a:r>
              <a:rPr sz="2000" dirty="0">
                <a:solidFill>
                  <a:srgbClr val="333E50"/>
                </a:solidFill>
                <a:latin typeface="Calibri"/>
                <a:cs typeface="Calibri"/>
              </a:rPr>
              <a:t> </a:t>
            </a:r>
            <a:r>
              <a:rPr sz="2000" spc="-5" dirty="0">
                <a:solidFill>
                  <a:srgbClr val="333E50"/>
                </a:solidFill>
                <a:latin typeface="Calibri"/>
                <a:cs typeface="Calibri"/>
              </a:rPr>
              <a:t>öğrenme,</a:t>
            </a:r>
            <a:endParaRPr sz="2000">
              <a:latin typeface="Calibri"/>
              <a:cs typeface="Calibri"/>
            </a:endParaRPr>
          </a:p>
          <a:p>
            <a:pPr marL="355600" indent="-342900">
              <a:lnSpc>
                <a:spcPct val="100000"/>
              </a:lnSpc>
              <a:buFont typeface="Courier New"/>
              <a:buChar char="o"/>
              <a:tabLst>
                <a:tab pos="355600" algn="l"/>
              </a:tabLst>
            </a:pPr>
            <a:r>
              <a:rPr sz="2000" spc="-10" dirty="0">
                <a:solidFill>
                  <a:srgbClr val="333E50"/>
                </a:solidFill>
                <a:latin typeface="Calibri"/>
                <a:cs typeface="Calibri"/>
              </a:rPr>
              <a:t>İnovasyon </a:t>
            </a:r>
            <a:r>
              <a:rPr sz="2000" spc="-5" dirty="0">
                <a:solidFill>
                  <a:srgbClr val="333E50"/>
                </a:solidFill>
                <a:latin typeface="Calibri"/>
                <a:cs typeface="Calibri"/>
              </a:rPr>
              <a:t>faaliyetlerinde</a:t>
            </a:r>
            <a:r>
              <a:rPr sz="2000" spc="-100" dirty="0">
                <a:solidFill>
                  <a:srgbClr val="333E50"/>
                </a:solidFill>
                <a:latin typeface="Calibri"/>
                <a:cs typeface="Calibri"/>
              </a:rPr>
              <a:t> </a:t>
            </a:r>
            <a:r>
              <a:rPr sz="2000" dirty="0">
                <a:solidFill>
                  <a:srgbClr val="333E50"/>
                </a:solidFill>
                <a:latin typeface="Calibri"/>
                <a:cs typeface="Calibri"/>
              </a:rPr>
              <a:t>artış,</a:t>
            </a:r>
            <a:endParaRPr sz="2000">
              <a:latin typeface="Calibri"/>
              <a:cs typeface="Calibri"/>
            </a:endParaRPr>
          </a:p>
          <a:p>
            <a:pPr marL="355600" indent="-342900">
              <a:lnSpc>
                <a:spcPct val="100000"/>
              </a:lnSpc>
              <a:buFont typeface="Courier New"/>
              <a:buChar char="o"/>
              <a:tabLst>
                <a:tab pos="355600" algn="l"/>
              </a:tabLst>
            </a:pPr>
            <a:r>
              <a:rPr sz="2000" dirty="0">
                <a:solidFill>
                  <a:srgbClr val="333E50"/>
                </a:solidFill>
                <a:latin typeface="Calibri"/>
                <a:cs typeface="Calibri"/>
              </a:rPr>
              <a:t>İç </a:t>
            </a:r>
            <a:r>
              <a:rPr sz="2000" spc="-20" dirty="0">
                <a:solidFill>
                  <a:srgbClr val="333E50"/>
                </a:solidFill>
                <a:latin typeface="Calibri"/>
                <a:cs typeface="Calibri"/>
              </a:rPr>
              <a:t>ve </a:t>
            </a:r>
            <a:r>
              <a:rPr sz="2000" dirty="0">
                <a:solidFill>
                  <a:srgbClr val="333E50"/>
                </a:solidFill>
                <a:latin typeface="Calibri"/>
                <a:cs typeface="Calibri"/>
              </a:rPr>
              <a:t>dış </a:t>
            </a:r>
            <a:r>
              <a:rPr sz="2000" spc="-5" dirty="0">
                <a:solidFill>
                  <a:srgbClr val="333E50"/>
                </a:solidFill>
                <a:latin typeface="Calibri"/>
                <a:cs typeface="Calibri"/>
              </a:rPr>
              <a:t>risk </a:t>
            </a:r>
            <a:r>
              <a:rPr sz="2000" spc="-15" dirty="0">
                <a:solidFill>
                  <a:srgbClr val="333E50"/>
                </a:solidFill>
                <a:latin typeface="Calibri"/>
                <a:cs typeface="Calibri"/>
              </a:rPr>
              <a:t>ve fırsatlara karşı </a:t>
            </a:r>
            <a:r>
              <a:rPr sz="2000" dirty="0">
                <a:solidFill>
                  <a:srgbClr val="333E50"/>
                </a:solidFill>
                <a:latin typeface="Calibri"/>
                <a:cs typeface="Calibri"/>
              </a:rPr>
              <a:t>hazırlıklı </a:t>
            </a:r>
            <a:r>
              <a:rPr sz="2000" spc="-5" dirty="0">
                <a:solidFill>
                  <a:srgbClr val="333E50"/>
                </a:solidFill>
                <a:latin typeface="Calibri"/>
                <a:cs typeface="Calibri"/>
              </a:rPr>
              <a:t>olma kabiliyetinde</a:t>
            </a:r>
            <a:r>
              <a:rPr sz="2000" spc="195" dirty="0">
                <a:solidFill>
                  <a:srgbClr val="333E50"/>
                </a:solidFill>
                <a:latin typeface="Calibri"/>
                <a:cs typeface="Calibri"/>
              </a:rPr>
              <a:t> </a:t>
            </a:r>
            <a:r>
              <a:rPr sz="2000" dirty="0">
                <a:solidFill>
                  <a:srgbClr val="333E50"/>
                </a:solidFill>
                <a:latin typeface="Calibri"/>
                <a:cs typeface="Calibri"/>
              </a:rPr>
              <a:t>artış.</a:t>
            </a:r>
            <a:endParaRPr sz="2000">
              <a:latin typeface="Calibri"/>
              <a:cs typeface="Calibri"/>
            </a:endParaRPr>
          </a:p>
        </p:txBody>
      </p:sp>
      <p:sp>
        <p:nvSpPr>
          <p:cNvPr id="4" name="object 4"/>
          <p:cNvSpPr/>
          <p:nvPr/>
        </p:nvSpPr>
        <p:spPr>
          <a:xfrm>
            <a:off x="7658100" y="4331208"/>
            <a:ext cx="1485899" cy="1981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19200" y="1447800"/>
            <a:ext cx="7352792" cy="487680"/>
          </a:xfrm>
          <a:prstGeom prst="rect">
            <a:avLst/>
          </a:prstGeom>
        </p:spPr>
        <p:txBody>
          <a:bodyPr vert="horz" wrap="square" lIns="0" tIns="0" rIns="0" bIns="0" rtlCol="0">
            <a:spAutoFit/>
          </a:bodyPr>
          <a:lstStyle/>
          <a:p>
            <a:pPr marL="2882900">
              <a:lnSpc>
                <a:spcPct val="100000"/>
              </a:lnSpc>
            </a:pPr>
            <a:r>
              <a:rPr spc="-254" dirty="0"/>
              <a:t>T</a:t>
            </a:r>
            <a:r>
              <a:rPr dirty="0"/>
              <a:t>ANIŞMA</a:t>
            </a:r>
          </a:p>
        </p:txBody>
      </p:sp>
      <p:sp>
        <p:nvSpPr>
          <p:cNvPr id="3" name="object 3"/>
          <p:cNvSpPr/>
          <p:nvPr/>
        </p:nvSpPr>
        <p:spPr>
          <a:xfrm>
            <a:off x="2523744" y="1533144"/>
            <a:ext cx="4096511" cy="4762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791208" y="1348408"/>
            <a:ext cx="7352792" cy="487680"/>
          </a:xfrm>
          <a:prstGeom prst="rect">
            <a:avLst/>
          </a:prstGeom>
        </p:spPr>
        <p:txBody>
          <a:bodyPr vert="horz" wrap="square" lIns="0" tIns="0" rIns="0" bIns="0" rtlCol="0">
            <a:spAutoFit/>
          </a:bodyPr>
          <a:lstStyle/>
          <a:p>
            <a:pPr marL="1369060">
              <a:lnSpc>
                <a:spcPct val="100000"/>
              </a:lnSpc>
            </a:pPr>
            <a:r>
              <a:rPr dirty="0">
                <a:latin typeface="Calibri"/>
                <a:cs typeface="Calibri"/>
              </a:rPr>
              <a:t>KANIT </a:t>
            </a:r>
            <a:r>
              <a:rPr spc="-15" dirty="0">
                <a:latin typeface="Calibri"/>
                <a:cs typeface="Calibri"/>
              </a:rPr>
              <a:t>ESASLI </a:t>
            </a:r>
            <a:r>
              <a:rPr dirty="0">
                <a:latin typeface="Calibri"/>
                <a:cs typeface="Calibri"/>
              </a:rPr>
              <a:t>KARAR</a:t>
            </a:r>
            <a:r>
              <a:rPr spc="-70" dirty="0">
                <a:latin typeface="Calibri"/>
                <a:cs typeface="Calibri"/>
              </a:rPr>
              <a:t> </a:t>
            </a:r>
            <a:r>
              <a:rPr dirty="0">
                <a:latin typeface="Calibri"/>
                <a:cs typeface="Calibri"/>
              </a:rPr>
              <a:t>ALMA</a:t>
            </a:r>
          </a:p>
        </p:txBody>
      </p:sp>
      <p:sp>
        <p:nvSpPr>
          <p:cNvPr id="3" name="object 3"/>
          <p:cNvSpPr txBox="1"/>
          <p:nvPr/>
        </p:nvSpPr>
        <p:spPr>
          <a:xfrm>
            <a:off x="744118" y="1859534"/>
            <a:ext cx="7633334" cy="3215005"/>
          </a:xfrm>
          <a:prstGeom prst="rect">
            <a:avLst/>
          </a:prstGeom>
        </p:spPr>
        <p:txBody>
          <a:bodyPr vert="horz" wrap="square" lIns="0" tIns="0" rIns="0" bIns="0" rtlCol="0">
            <a:spAutoFit/>
          </a:bodyPr>
          <a:lstStyle/>
          <a:p>
            <a:pPr marL="12700" marR="528955">
              <a:lnSpc>
                <a:spcPts val="2160"/>
              </a:lnSpc>
            </a:pPr>
            <a:r>
              <a:rPr sz="2000" b="1" dirty="0">
                <a:solidFill>
                  <a:srgbClr val="D15FB3"/>
                </a:solidFill>
                <a:latin typeface="Calibri"/>
                <a:cs typeface="Calibri"/>
              </a:rPr>
              <a:t>Nedir: </a:t>
            </a:r>
            <a:r>
              <a:rPr sz="2000" spc="-15" dirty="0">
                <a:solidFill>
                  <a:srgbClr val="333E50"/>
                </a:solidFill>
                <a:latin typeface="Calibri"/>
                <a:cs typeface="Calibri"/>
              </a:rPr>
              <a:t>Karar </a:t>
            </a:r>
            <a:r>
              <a:rPr sz="2000" spc="-5" dirty="0">
                <a:solidFill>
                  <a:srgbClr val="333E50"/>
                </a:solidFill>
                <a:latin typeface="Calibri"/>
                <a:cs typeface="Calibri"/>
              </a:rPr>
              <a:t>vermenin </a:t>
            </a:r>
            <a:r>
              <a:rPr sz="2000" spc="-10" dirty="0">
                <a:solidFill>
                  <a:srgbClr val="333E50"/>
                </a:solidFill>
                <a:latin typeface="Calibri"/>
                <a:cs typeface="Calibri"/>
              </a:rPr>
              <a:t>veri </a:t>
            </a:r>
            <a:r>
              <a:rPr sz="2000" spc="-15" dirty="0">
                <a:solidFill>
                  <a:srgbClr val="333E50"/>
                </a:solidFill>
                <a:latin typeface="Calibri"/>
                <a:cs typeface="Calibri"/>
              </a:rPr>
              <a:t>ve </a:t>
            </a:r>
            <a:r>
              <a:rPr sz="2000" dirty="0">
                <a:solidFill>
                  <a:srgbClr val="333E50"/>
                </a:solidFill>
                <a:latin typeface="Calibri"/>
                <a:cs typeface="Calibri"/>
              </a:rPr>
              <a:t>bilginin analizine bağlı </a:t>
            </a:r>
            <a:r>
              <a:rPr sz="2000" spc="-10" dirty="0">
                <a:solidFill>
                  <a:srgbClr val="333E50"/>
                </a:solidFill>
                <a:latin typeface="Calibri"/>
                <a:cs typeface="Calibri"/>
              </a:rPr>
              <a:t>olarak </a:t>
            </a:r>
            <a:r>
              <a:rPr sz="2000" spc="-5" dirty="0">
                <a:solidFill>
                  <a:srgbClr val="333E50"/>
                </a:solidFill>
                <a:latin typeface="Calibri"/>
                <a:cs typeface="Calibri"/>
              </a:rPr>
              <a:t>yapılması  </a:t>
            </a:r>
            <a:r>
              <a:rPr sz="2000" spc="-10" dirty="0">
                <a:solidFill>
                  <a:srgbClr val="333E50"/>
                </a:solidFill>
                <a:latin typeface="Calibri"/>
                <a:cs typeface="Calibri"/>
              </a:rPr>
              <a:t>istenen </a:t>
            </a:r>
            <a:r>
              <a:rPr sz="2000" spc="-5" dirty="0">
                <a:solidFill>
                  <a:srgbClr val="333E50"/>
                </a:solidFill>
                <a:latin typeface="Calibri"/>
                <a:cs typeface="Calibri"/>
              </a:rPr>
              <a:t>sonuçlara ulaşmayı</a:t>
            </a:r>
            <a:r>
              <a:rPr sz="2000" spc="-15" dirty="0">
                <a:solidFill>
                  <a:srgbClr val="333E50"/>
                </a:solidFill>
                <a:latin typeface="Calibri"/>
                <a:cs typeface="Calibri"/>
              </a:rPr>
              <a:t> </a:t>
            </a:r>
            <a:r>
              <a:rPr sz="2000" spc="-30" dirty="0">
                <a:solidFill>
                  <a:srgbClr val="333E50"/>
                </a:solidFill>
                <a:latin typeface="Calibri"/>
                <a:cs typeface="Calibri"/>
              </a:rPr>
              <a:t>sağlar.</a:t>
            </a:r>
            <a:endParaRPr sz="2000">
              <a:latin typeface="Calibri"/>
              <a:cs typeface="Calibri"/>
            </a:endParaRPr>
          </a:p>
          <a:p>
            <a:pPr>
              <a:lnSpc>
                <a:spcPct val="100000"/>
              </a:lnSpc>
              <a:spcBef>
                <a:spcPts val="51"/>
              </a:spcBef>
            </a:pPr>
            <a:endParaRPr sz="2700">
              <a:latin typeface="Times New Roman"/>
              <a:cs typeface="Times New Roman"/>
            </a:endParaRPr>
          </a:p>
          <a:p>
            <a:pPr marL="12700" marR="5080">
              <a:lnSpc>
                <a:spcPts val="2160"/>
              </a:lnSpc>
            </a:pPr>
            <a:r>
              <a:rPr sz="2000" b="1" dirty="0">
                <a:solidFill>
                  <a:srgbClr val="5AAAA6"/>
                </a:solidFill>
                <a:latin typeface="Calibri"/>
                <a:cs typeface="Calibri"/>
              </a:rPr>
              <a:t>Neden Önemli: </a:t>
            </a:r>
            <a:r>
              <a:rPr sz="2000" dirty="0">
                <a:solidFill>
                  <a:srgbClr val="333E50"/>
                </a:solidFill>
                <a:latin typeface="Calibri"/>
                <a:cs typeface="Calibri"/>
              </a:rPr>
              <a:t>Delile </a:t>
            </a:r>
            <a:r>
              <a:rPr sz="2000" spc="-10" dirty="0">
                <a:solidFill>
                  <a:srgbClr val="333E50"/>
                </a:solidFill>
                <a:latin typeface="Calibri"/>
                <a:cs typeface="Calibri"/>
              </a:rPr>
              <a:t>dayalı veri </a:t>
            </a:r>
            <a:r>
              <a:rPr sz="2000" dirty="0">
                <a:solidFill>
                  <a:srgbClr val="333E50"/>
                </a:solidFill>
                <a:latin typeface="Calibri"/>
                <a:cs typeface="Calibri"/>
              </a:rPr>
              <a:t>analizi objektif </a:t>
            </a:r>
            <a:r>
              <a:rPr sz="2000" spc="-15" dirty="0">
                <a:solidFill>
                  <a:srgbClr val="333E50"/>
                </a:solidFill>
                <a:latin typeface="Calibri"/>
                <a:cs typeface="Calibri"/>
              </a:rPr>
              <a:t>ve </a:t>
            </a:r>
            <a:r>
              <a:rPr sz="2000" spc="-5" dirty="0">
                <a:solidFill>
                  <a:srgbClr val="333E50"/>
                </a:solidFill>
                <a:latin typeface="Calibri"/>
                <a:cs typeface="Calibri"/>
              </a:rPr>
              <a:t>güvenilir </a:t>
            </a:r>
            <a:r>
              <a:rPr sz="2000" spc="-15" dirty="0">
                <a:solidFill>
                  <a:srgbClr val="333E50"/>
                </a:solidFill>
                <a:latin typeface="Calibri"/>
                <a:cs typeface="Calibri"/>
              </a:rPr>
              <a:t>karar </a:t>
            </a:r>
            <a:r>
              <a:rPr sz="2000" spc="-10" dirty="0">
                <a:solidFill>
                  <a:srgbClr val="333E50"/>
                </a:solidFill>
                <a:latin typeface="Calibri"/>
                <a:cs typeface="Calibri"/>
              </a:rPr>
              <a:t>vermeyi  </a:t>
            </a:r>
            <a:r>
              <a:rPr sz="2000" spc="-30" dirty="0">
                <a:solidFill>
                  <a:srgbClr val="333E50"/>
                </a:solidFill>
                <a:latin typeface="Calibri"/>
                <a:cs typeface="Calibri"/>
              </a:rPr>
              <a:t>sağlar.</a:t>
            </a:r>
            <a:endParaRPr sz="2000">
              <a:latin typeface="Calibri"/>
              <a:cs typeface="Calibri"/>
            </a:endParaRPr>
          </a:p>
          <a:p>
            <a:pPr>
              <a:lnSpc>
                <a:spcPct val="100000"/>
              </a:lnSpc>
              <a:spcBef>
                <a:spcPts val="23"/>
              </a:spcBef>
            </a:pPr>
            <a:endParaRPr sz="2500">
              <a:latin typeface="Times New Roman"/>
              <a:cs typeface="Times New Roman"/>
            </a:endParaRPr>
          </a:p>
          <a:p>
            <a:pPr marL="12700">
              <a:lnSpc>
                <a:spcPct val="100000"/>
              </a:lnSpc>
            </a:pPr>
            <a:r>
              <a:rPr sz="2000" b="1" spc="-15" dirty="0">
                <a:solidFill>
                  <a:srgbClr val="2D75B6"/>
                </a:solidFill>
                <a:latin typeface="Calibri"/>
                <a:cs typeface="Calibri"/>
              </a:rPr>
              <a:t>Faydaları:</a:t>
            </a:r>
            <a:endParaRPr sz="2000">
              <a:latin typeface="Calibri"/>
              <a:cs typeface="Calibri"/>
            </a:endParaRPr>
          </a:p>
          <a:p>
            <a:pPr marL="355600" indent="-342900">
              <a:lnSpc>
                <a:spcPct val="100000"/>
              </a:lnSpc>
              <a:spcBef>
                <a:spcPts val="250"/>
              </a:spcBef>
              <a:buFont typeface="Courier New"/>
              <a:buChar char="o"/>
              <a:tabLst>
                <a:tab pos="355600" algn="l"/>
              </a:tabLst>
            </a:pPr>
            <a:r>
              <a:rPr sz="2000" spc="-15" dirty="0">
                <a:solidFill>
                  <a:srgbClr val="333E50"/>
                </a:solidFill>
                <a:latin typeface="Calibri"/>
                <a:cs typeface="Calibri"/>
              </a:rPr>
              <a:t>Karar </a:t>
            </a:r>
            <a:r>
              <a:rPr sz="2000" spc="-10" dirty="0">
                <a:solidFill>
                  <a:srgbClr val="333E50"/>
                </a:solidFill>
                <a:latin typeface="Calibri"/>
                <a:cs typeface="Calibri"/>
              </a:rPr>
              <a:t>verme </a:t>
            </a:r>
            <a:r>
              <a:rPr sz="2000" spc="-5" dirty="0">
                <a:solidFill>
                  <a:srgbClr val="333E50"/>
                </a:solidFill>
                <a:latin typeface="Calibri"/>
                <a:cs typeface="Calibri"/>
              </a:rPr>
              <a:t>sürecinde</a:t>
            </a:r>
            <a:r>
              <a:rPr sz="2000" spc="40" dirty="0">
                <a:solidFill>
                  <a:srgbClr val="333E50"/>
                </a:solidFill>
                <a:latin typeface="Calibri"/>
                <a:cs typeface="Calibri"/>
              </a:rPr>
              <a:t> </a:t>
            </a:r>
            <a:r>
              <a:rPr sz="2000" spc="-5" dirty="0">
                <a:solidFill>
                  <a:srgbClr val="333E50"/>
                </a:solidFill>
                <a:latin typeface="Calibri"/>
                <a:cs typeface="Calibri"/>
              </a:rPr>
              <a:t>iyileşme</a:t>
            </a:r>
            <a:endParaRPr sz="2000">
              <a:latin typeface="Calibri"/>
              <a:cs typeface="Calibri"/>
            </a:endParaRPr>
          </a:p>
          <a:p>
            <a:pPr marL="355600" indent="-342900">
              <a:lnSpc>
                <a:spcPct val="100000"/>
              </a:lnSpc>
              <a:spcBef>
                <a:spcPts val="260"/>
              </a:spcBef>
              <a:buFont typeface="Courier New"/>
              <a:buChar char="o"/>
              <a:tabLst>
                <a:tab pos="355600" algn="l"/>
              </a:tabLst>
            </a:pPr>
            <a:r>
              <a:rPr sz="2000" spc="-5" dirty="0">
                <a:solidFill>
                  <a:srgbClr val="333E50"/>
                </a:solidFill>
                <a:latin typeface="Calibri"/>
                <a:cs typeface="Calibri"/>
              </a:rPr>
              <a:t>Hedeflere ulaşma yeteneği </a:t>
            </a:r>
            <a:r>
              <a:rPr sz="2000" spc="-15" dirty="0">
                <a:solidFill>
                  <a:srgbClr val="333E50"/>
                </a:solidFill>
                <a:latin typeface="Calibri"/>
                <a:cs typeface="Calibri"/>
              </a:rPr>
              <a:t>ve </a:t>
            </a:r>
            <a:r>
              <a:rPr sz="2000" spc="-10" dirty="0">
                <a:solidFill>
                  <a:srgbClr val="333E50"/>
                </a:solidFill>
                <a:latin typeface="Calibri"/>
                <a:cs typeface="Calibri"/>
              </a:rPr>
              <a:t>proses </a:t>
            </a:r>
            <a:r>
              <a:rPr sz="2000" spc="-5" dirty="0">
                <a:solidFill>
                  <a:srgbClr val="333E50"/>
                </a:solidFill>
                <a:latin typeface="Calibri"/>
                <a:cs typeface="Calibri"/>
              </a:rPr>
              <a:t>performansında</a:t>
            </a:r>
            <a:r>
              <a:rPr sz="2000" spc="95" dirty="0">
                <a:solidFill>
                  <a:srgbClr val="333E50"/>
                </a:solidFill>
                <a:latin typeface="Calibri"/>
                <a:cs typeface="Calibri"/>
              </a:rPr>
              <a:t> </a:t>
            </a:r>
            <a:r>
              <a:rPr sz="2000" spc="-5" dirty="0">
                <a:solidFill>
                  <a:srgbClr val="333E50"/>
                </a:solidFill>
                <a:latin typeface="Calibri"/>
                <a:cs typeface="Calibri"/>
              </a:rPr>
              <a:t>iyileşme</a:t>
            </a:r>
            <a:endParaRPr sz="2000">
              <a:latin typeface="Calibri"/>
              <a:cs typeface="Calibri"/>
            </a:endParaRPr>
          </a:p>
          <a:p>
            <a:pPr marL="355600" indent="-342900">
              <a:lnSpc>
                <a:spcPct val="100000"/>
              </a:lnSpc>
              <a:spcBef>
                <a:spcPts val="265"/>
              </a:spcBef>
              <a:buFont typeface="Courier New"/>
              <a:buChar char="o"/>
              <a:tabLst>
                <a:tab pos="355600" algn="l"/>
              </a:tabLst>
            </a:pPr>
            <a:r>
              <a:rPr sz="2000" dirty="0">
                <a:solidFill>
                  <a:srgbClr val="333E50"/>
                </a:solidFill>
                <a:latin typeface="Calibri"/>
                <a:cs typeface="Calibri"/>
              </a:rPr>
              <a:t>Geçmiş </a:t>
            </a:r>
            <a:r>
              <a:rPr sz="2000" spc="-10" dirty="0">
                <a:solidFill>
                  <a:srgbClr val="333E50"/>
                </a:solidFill>
                <a:latin typeface="Calibri"/>
                <a:cs typeface="Calibri"/>
              </a:rPr>
              <a:t>kararların </a:t>
            </a:r>
            <a:r>
              <a:rPr sz="2000" spc="-5" dirty="0">
                <a:solidFill>
                  <a:srgbClr val="333E50"/>
                </a:solidFill>
                <a:latin typeface="Calibri"/>
                <a:cs typeface="Calibri"/>
              </a:rPr>
              <a:t>etkinliğini </a:t>
            </a:r>
            <a:r>
              <a:rPr sz="2000" dirty="0">
                <a:solidFill>
                  <a:srgbClr val="333E50"/>
                </a:solidFill>
                <a:latin typeface="Calibri"/>
                <a:cs typeface="Calibri"/>
              </a:rPr>
              <a:t>değerlendirme </a:t>
            </a:r>
            <a:r>
              <a:rPr sz="2000" spc="-5" dirty="0">
                <a:solidFill>
                  <a:srgbClr val="333E50"/>
                </a:solidFill>
                <a:latin typeface="Calibri"/>
                <a:cs typeface="Calibri"/>
              </a:rPr>
              <a:t>yeteneğinde</a:t>
            </a:r>
            <a:r>
              <a:rPr sz="2000" spc="55" dirty="0">
                <a:solidFill>
                  <a:srgbClr val="333E50"/>
                </a:solidFill>
                <a:latin typeface="Calibri"/>
                <a:cs typeface="Calibri"/>
              </a:rPr>
              <a:t> </a:t>
            </a:r>
            <a:r>
              <a:rPr sz="2000" spc="-5" dirty="0">
                <a:solidFill>
                  <a:srgbClr val="333E50"/>
                </a:solidFill>
                <a:latin typeface="Calibri"/>
                <a:cs typeface="Calibri"/>
              </a:rPr>
              <a:t>artış</a:t>
            </a:r>
            <a:endParaRPr sz="2000">
              <a:latin typeface="Calibri"/>
              <a:cs typeface="Calibri"/>
            </a:endParaRPr>
          </a:p>
        </p:txBody>
      </p:sp>
      <p:sp>
        <p:nvSpPr>
          <p:cNvPr id="4" name="object 4"/>
          <p:cNvSpPr/>
          <p:nvPr/>
        </p:nvSpPr>
        <p:spPr>
          <a:xfrm>
            <a:off x="6627877" y="4725365"/>
            <a:ext cx="2516123" cy="19171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447800" y="1371854"/>
            <a:ext cx="7352792" cy="487680"/>
          </a:xfrm>
          <a:prstGeom prst="rect">
            <a:avLst/>
          </a:prstGeom>
        </p:spPr>
        <p:txBody>
          <a:bodyPr vert="horz" wrap="square" lIns="0" tIns="0" rIns="0" bIns="0" rtlCol="0">
            <a:spAutoFit/>
          </a:bodyPr>
          <a:lstStyle/>
          <a:p>
            <a:pPr marL="2320290">
              <a:lnSpc>
                <a:spcPct val="100000"/>
              </a:lnSpc>
            </a:pPr>
            <a:r>
              <a:rPr dirty="0"/>
              <a:t>İLİŞKİ</a:t>
            </a:r>
            <a:r>
              <a:rPr spc="-95" dirty="0"/>
              <a:t> </a:t>
            </a:r>
            <a:r>
              <a:rPr spc="-15" dirty="0"/>
              <a:t>YÖNETİMİ</a:t>
            </a:r>
          </a:p>
        </p:txBody>
      </p:sp>
      <p:sp>
        <p:nvSpPr>
          <p:cNvPr id="3" name="object 3"/>
          <p:cNvSpPr txBox="1"/>
          <p:nvPr/>
        </p:nvSpPr>
        <p:spPr>
          <a:xfrm>
            <a:off x="707542" y="1859534"/>
            <a:ext cx="7663815" cy="3551554"/>
          </a:xfrm>
          <a:prstGeom prst="rect">
            <a:avLst/>
          </a:prstGeom>
        </p:spPr>
        <p:txBody>
          <a:bodyPr vert="horz" wrap="square" lIns="0" tIns="0" rIns="0" bIns="0" rtlCol="0">
            <a:spAutoFit/>
          </a:bodyPr>
          <a:lstStyle/>
          <a:p>
            <a:pPr marL="12700" marR="1055370">
              <a:lnSpc>
                <a:spcPts val="2160"/>
              </a:lnSpc>
            </a:pPr>
            <a:r>
              <a:rPr sz="2000" b="1" dirty="0">
                <a:solidFill>
                  <a:srgbClr val="D15FB3"/>
                </a:solidFill>
                <a:latin typeface="Calibri"/>
                <a:cs typeface="Calibri"/>
              </a:rPr>
              <a:t>Nedir: </a:t>
            </a:r>
            <a:r>
              <a:rPr sz="2000" spc="-5" dirty="0">
                <a:solidFill>
                  <a:srgbClr val="333E50"/>
                </a:solidFill>
                <a:latin typeface="Calibri"/>
                <a:cs typeface="Calibri"/>
              </a:rPr>
              <a:t>Kuruluşlar sürekli </a:t>
            </a:r>
            <a:r>
              <a:rPr sz="2000" dirty="0">
                <a:solidFill>
                  <a:srgbClr val="333E50"/>
                </a:solidFill>
                <a:latin typeface="Calibri"/>
                <a:cs typeface="Calibri"/>
              </a:rPr>
              <a:t>başarı için ilgili </a:t>
            </a:r>
            <a:r>
              <a:rPr sz="2000" spc="-10" dirty="0">
                <a:solidFill>
                  <a:srgbClr val="333E50"/>
                </a:solidFill>
                <a:latin typeface="Calibri"/>
                <a:cs typeface="Calibri"/>
              </a:rPr>
              <a:t>taraflarla </a:t>
            </a:r>
            <a:r>
              <a:rPr sz="2000" dirty="0">
                <a:solidFill>
                  <a:srgbClr val="333E50"/>
                </a:solidFill>
                <a:latin typeface="Calibri"/>
                <a:cs typeface="Calibri"/>
              </a:rPr>
              <a:t>olan </a:t>
            </a:r>
            <a:r>
              <a:rPr sz="2000" spc="-5" dirty="0">
                <a:solidFill>
                  <a:srgbClr val="333E50"/>
                </a:solidFill>
                <a:latin typeface="Calibri"/>
                <a:cs typeface="Calibri"/>
              </a:rPr>
              <a:t>ilişkilerini  </a:t>
            </a:r>
            <a:r>
              <a:rPr sz="2000" spc="-20" dirty="0">
                <a:solidFill>
                  <a:srgbClr val="333E50"/>
                </a:solidFill>
                <a:latin typeface="Calibri"/>
                <a:cs typeface="Calibri"/>
              </a:rPr>
              <a:t>yönetmelidirler.</a:t>
            </a:r>
            <a:endParaRPr sz="2000">
              <a:latin typeface="Calibri"/>
              <a:cs typeface="Calibri"/>
            </a:endParaRPr>
          </a:p>
          <a:p>
            <a:pPr>
              <a:lnSpc>
                <a:spcPct val="100000"/>
              </a:lnSpc>
              <a:spcBef>
                <a:spcPts val="51"/>
              </a:spcBef>
            </a:pPr>
            <a:endParaRPr sz="2700">
              <a:latin typeface="Times New Roman"/>
              <a:cs typeface="Times New Roman"/>
            </a:endParaRPr>
          </a:p>
          <a:p>
            <a:pPr marL="12700" marR="259079">
              <a:lnSpc>
                <a:spcPts val="2160"/>
              </a:lnSpc>
            </a:pPr>
            <a:r>
              <a:rPr sz="2000" b="1" dirty="0">
                <a:solidFill>
                  <a:srgbClr val="5AAAA6"/>
                </a:solidFill>
                <a:latin typeface="Calibri"/>
                <a:cs typeface="Calibri"/>
              </a:rPr>
              <a:t>Neden Önemli: </a:t>
            </a:r>
            <a:r>
              <a:rPr sz="2000" dirty="0">
                <a:solidFill>
                  <a:srgbClr val="333E50"/>
                </a:solidFill>
                <a:latin typeface="Calibri"/>
                <a:cs typeface="Calibri"/>
              </a:rPr>
              <a:t>İlgili </a:t>
            </a:r>
            <a:r>
              <a:rPr sz="2000" spc="-10" dirty="0">
                <a:solidFill>
                  <a:srgbClr val="333E50"/>
                </a:solidFill>
                <a:latin typeface="Calibri"/>
                <a:cs typeface="Calibri"/>
              </a:rPr>
              <a:t>taraflar </a:t>
            </a:r>
            <a:r>
              <a:rPr sz="2000" spc="-5" dirty="0">
                <a:solidFill>
                  <a:srgbClr val="333E50"/>
                </a:solidFill>
                <a:latin typeface="Calibri"/>
                <a:cs typeface="Calibri"/>
              </a:rPr>
              <a:t>kuruluşun performansı üzerinde </a:t>
            </a:r>
            <a:r>
              <a:rPr sz="2000" spc="-20" dirty="0">
                <a:solidFill>
                  <a:srgbClr val="333E50"/>
                </a:solidFill>
                <a:latin typeface="Calibri"/>
                <a:cs typeface="Calibri"/>
              </a:rPr>
              <a:t>etkilidirler.  </a:t>
            </a:r>
            <a:r>
              <a:rPr sz="2000" spc="-5" dirty="0">
                <a:solidFill>
                  <a:srgbClr val="333E50"/>
                </a:solidFill>
                <a:latin typeface="Calibri"/>
                <a:cs typeface="Calibri"/>
              </a:rPr>
              <a:t>İlişkilerin yönetilmesi, performans üzerinde </a:t>
            </a:r>
            <a:r>
              <a:rPr sz="2000" dirty="0">
                <a:solidFill>
                  <a:srgbClr val="333E50"/>
                </a:solidFill>
                <a:latin typeface="Calibri"/>
                <a:cs typeface="Calibri"/>
              </a:rPr>
              <a:t>olumlu </a:t>
            </a:r>
            <a:r>
              <a:rPr sz="2000" spc="-5" dirty="0">
                <a:solidFill>
                  <a:srgbClr val="333E50"/>
                </a:solidFill>
                <a:latin typeface="Calibri"/>
                <a:cs typeface="Calibri"/>
              </a:rPr>
              <a:t>etki</a:t>
            </a:r>
            <a:r>
              <a:rPr sz="2000" spc="70" dirty="0">
                <a:solidFill>
                  <a:srgbClr val="333E50"/>
                </a:solidFill>
                <a:latin typeface="Calibri"/>
                <a:cs typeface="Calibri"/>
              </a:rPr>
              <a:t> </a:t>
            </a:r>
            <a:r>
              <a:rPr sz="2000" spc="-30" dirty="0">
                <a:solidFill>
                  <a:srgbClr val="333E50"/>
                </a:solidFill>
                <a:latin typeface="Calibri"/>
                <a:cs typeface="Calibri"/>
              </a:rPr>
              <a:t>sağlar.</a:t>
            </a:r>
            <a:endParaRPr sz="2000">
              <a:latin typeface="Calibri"/>
              <a:cs typeface="Calibri"/>
            </a:endParaRPr>
          </a:p>
          <a:p>
            <a:pPr>
              <a:lnSpc>
                <a:spcPct val="100000"/>
              </a:lnSpc>
              <a:spcBef>
                <a:spcPts val="23"/>
              </a:spcBef>
            </a:pPr>
            <a:endParaRPr sz="2500">
              <a:latin typeface="Times New Roman"/>
              <a:cs typeface="Times New Roman"/>
            </a:endParaRPr>
          </a:p>
          <a:p>
            <a:pPr marL="12700">
              <a:lnSpc>
                <a:spcPct val="100000"/>
              </a:lnSpc>
            </a:pPr>
            <a:r>
              <a:rPr sz="2000" b="1" spc="-15" dirty="0">
                <a:solidFill>
                  <a:srgbClr val="2D75B6"/>
                </a:solidFill>
                <a:latin typeface="Calibri"/>
                <a:cs typeface="Calibri"/>
              </a:rPr>
              <a:t>Faydaları:</a:t>
            </a:r>
            <a:endParaRPr sz="2000">
              <a:latin typeface="Calibri"/>
              <a:cs typeface="Calibri"/>
            </a:endParaRPr>
          </a:p>
          <a:p>
            <a:pPr marL="355600" indent="-342900">
              <a:lnSpc>
                <a:spcPct val="100000"/>
              </a:lnSpc>
              <a:spcBef>
                <a:spcPts val="250"/>
              </a:spcBef>
              <a:buFont typeface="Courier New"/>
              <a:buChar char="o"/>
              <a:tabLst>
                <a:tab pos="355600" algn="l"/>
              </a:tabLst>
            </a:pPr>
            <a:r>
              <a:rPr sz="2000" dirty="0">
                <a:solidFill>
                  <a:srgbClr val="333E50"/>
                </a:solidFill>
                <a:latin typeface="Calibri"/>
                <a:cs typeface="Calibri"/>
              </a:rPr>
              <a:t>İlgili </a:t>
            </a:r>
            <a:r>
              <a:rPr sz="2000" spc="-10" dirty="0">
                <a:solidFill>
                  <a:srgbClr val="333E50"/>
                </a:solidFill>
                <a:latin typeface="Calibri"/>
                <a:cs typeface="Calibri"/>
              </a:rPr>
              <a:t>taraflar </a:t>
            </a:r>
            <a:r>
              <a:rPr sz="2000" spc="-15" dirty="0">
                <a:solidFill>
                  <a:srgbClr val="333E50"/>
                </a:solidFill>
                <a:latin typeface="Calibri"/>
                <a:cs typeface="Calibri"/>
              </a:rPr>
              <a:t>ve </a:t>
            </a:r>
            <a:r>
              <a:rPr sz="2000" spc="-5" dirty="0">
                <a:solidFill>
                  <a:srgbClr val="333E50"/>
                </a:solidFill>
                <a:latin typeface="Calibri"/>
                <a:cs typeface="Calibri"/>
              </a:rPr>
              <a:t>ilişkilerin</a:t>
            </a:r>
            <a:r>
              <a:rPr sz="2000" spc="70" dirty="0">
                <a:solidFill>
                  <a:srgbClr val="333E50"/>
                </a:solidFill>
                <a:latin typeface="Calibri"/>
                <a:cs typeface="Calibri"/>
              </a:rPr>
              <a:t> </a:t>
            </a:r>
            <a:r>
              <a:rPr sz="2000" spc="-5" dirty="0">
                <a:solidFill>
                  <a:srgbClr val="333E50"/>
                </a:solidFill>
                <a:latin typeface="Calibri"/>
                <a:cs typeface="Calibri"/>
              </a:rPr>
              <a:t>tanımlanması</a:t>
            </a:r>
            <a:endParaRPr sz="2000">
              <a:latin typeface="Calibri"/>
              <a:cs typeface="Calibri"/>
            </a:endParaRPr>
          </a:p>
          <a:p>
            <a:pPr marL="355600" indent="-342900">
              <a:lnSpc>
                <a:spcPct val="100000"/>
              </a:lnSpc>
              <a:spcBef>
                <a:spcPts val="260"/>
              </a:spcBef>
              <a:buFont typeface="Courier New"/>
              <a:buChar char="o"/>
              <a:tabLst>
                <a:tab pos="355600" algn="l"/>
              </a:tabLst>
            </a:pPr>
            <a:r>
              <a:rPr sz="2000" spc="-5" dirty="0">
                <a:solidFill>
                  <a:srgbClr val="333E50"/>
                </a:solidFill>
                <a:latin typeface="Calibri"/>
                <a:cs typeface="Calibri"/>
              </a:rPr>
              <a:t>Hedef </a:t>
            </a:r>
            <a:r>
              <a:rPr sz="2000" spc="-15" dirty="0">
                <a:solidFill>
                  <a:srgbClr val="333E50"/>
                </a:solidFill>
                <a:latin typeface="Calibri"/>
                <a:cs typeface="Calibri"/>
              </a:rPr>
              <a:t>ve </a:t>
            </a:r>
            <a:r>
              <a:rPr sz="2000" spc="-5" dirty="0">
                <a:solidFill>
                  <a:srgbClr val="333E50"/>
                </a:solidFill>
                <a:latin typeface="Calibri"/>
                <a:cs typeface="Calibri"/>
              </a:rPr>
              <a:t>değerlerin </a:t>
            </a:r>
            <a:r>
              <a:rPr sz="2000" spc="-10" dirty="0">
                <a:solidFill>
                  <a:srgbClr val="333E50"/>
                </a:solidFill>
                <a:latin typeface="Calibri"/>
                <a:cs typeface="Calibri"/>
              </a:rPr>
              <a:t>karşılıklı</a:t>
            </a:r>
            <a:r>
              <a:rPr sz="2000" spc="45" dirty="0">
                <a:solidFill>
                  <a:srgbClr val="333E50"/>
                </a:solidFill>
                <a:latin typeface="Calibri"/>
                <a:cs typeface="Calibri"/>
              </a:rPr>
              <a:t> </a:t>
            </a:r>
            <a:r>
              <a:rPr sz="2000" dirty="0">
                <a:solidFill>
                  <a:srgbClr val="333E50"/>
                </a:solidFill>
                <a:latin typeface="Calibri"/>
                <a:cs typeface="Calibri"/>
              </a:rPr>
              <a:t>anlaşılması</a:t>
            </a:r>
            <a:endParaRPr sz="2000">
              <a:latin typeface="Calibri"/>
              <a:cs typeface="Calibri"/>
            </a:endParaRPr>
          </a:p>
          <a:p>
            <a:pPr marL="355600" indent="-342900">
              <a:lnSpc>
                <a:spcPct val="100000"/>
              </a:lnSpc>
              <a:spcBef>
                <a:spcPts val="265"/>
              </a:spcBef>
              <a:buFont typeface="Courier New"/>
              <a:buChar char="o"/>
              <a:tabLst>
                <a:tab pos="355600" algn="l"/>
              </a:tabLst>
            </a:pPr>
            <a:r>
              <a:rPr sz="2000" spc="-30" dirty="0">
                <a:solidFill>
                  <a:srgbClr val="333E50"/>
                </a:solidFill>
                <a:latin typeface="Calibri"/>
                <a:cs typeface="Calibri"/>
              </a:rPr>
              <a:t>Tedarik </a:t>
            </a:r>
            <a:r>
              <a:rPr sz="2000" dirty="0">
                <a:solidFill>
                  <a:srgbClr val="333E50"/>
                </a:solidFill>
                <a:latin typeface="Calibri"/>
                <a:cs typeface="Calibri"/>
              </a:rPr>
              <a:t>zinciri </a:t>
            </a:r>
            <a:r>
              <a:rPr sz="2000" spc="-5" dirty="0">
                <a:solidFill>
                  <a:srgbClr val="333E50"/>
                </a:solidFill>
                <a:latin typeface="Calibri"/>
                <a:cs typeface="Calibri"/>
              </a:rPr>
              <a:t>yönetiminde</a:t>
            </a:r>
            <a:r>
              <a:rPr sz="2000" spc="35" dirty="0">
                <a:solidFill>
                  <a:srgbClr val="333E50"/>
                </a:solidFill>
                <a:latin typeface="Calibri"/>
                <a:cs typeface="Calibri"/>
              </a:rPr>
              <a:t> </a:t>
            </a:r>
            <a:r>
              <a:rPr sz="2000" spc="-5" dirty="0">
                <a:solidFill>
                  <a:srgbClr val="333E50"/>
                </a:solidFill>
                <a:latin typeface="Calibri"/>
                <a:cs typeface="Calibri"/>
              </a:rPr>
              <a:t>iyileşme</a:t>
            </a:r>
            <a:endParaRPr sz="2000">
              <a:latin typeface="Calibri"/>
              <a:cs typeface="Calibri"/>
            </a:endParaRPr>
          </a:p>
          <a:p>
            <a:pPr marL="355600" indent="-342900">
              <a:lnSpc>
                <a:spcPct val="100000"/>
              </a:lnSpc>
              <a:spcBef>
                <a:spcPts val="250"/>
              </a:spcBef>
              <a:buFont typeface="Courier New"/>
              <a:buChar char="o"/>
              <a:tabLst>
                <a:tab pos="355600" algn="l"/>
              </a:tabLst>
            </a:pPr>
            <a:r>
              <a:rPr sz="2000" spc="-25" dirty="0">
                <a:solidFill>
                  <a:srgbClr val="333E50"/>
                </a:solidFill>
                <a:latin typeface="Calibri"/>
                <a:cs typeface="Calibri"/>
              </a:rPr>
              <a:t>Hedef, </a:t>
            </a:r>
            <a:r>
              <a:rPr sz="2000" spc="-5" dirty="0">
                <a:solidFill>
                  <a:srgbClr val="333E50"/>
                </a:solidFill>
                <a:latin typeface="Calibri"/>
                <a:cs typeface="Calibri"/>
              </a:rPr>
              <a:t>değer </a:t>
            </a:r>
            <a:r>
              <a:rPr sz="2000" spc="-15" dirty="0">
                <a:solidFill>
                  <a:srgbClr val="333E50"/>
                </a:solidFill>
                <a:latin typeface="Calibri"/>
                <a:cs typeface="Calibri"/>
              </a:rPr>
              <a:t>ve </a:t>
            </a:r>
            <a:r>
              <a:rPr sz="2000" spc="-10" dirty="0">
                <a:solidFill>
                  <a:srgbClr val="333E50"/>
                </a:solidFill>
                <a:latin typeface="Calibri"/>
                <a:cs typeface="Calibri"/>
              </a:rPr>
              <a:t>kaynakların </a:t>
            </a:r>
            <a:r>
              <a:rPr sz="2000" spc="-5" dirty="0">
                <a:solidFill>
                  <a:srgbClr val="333E50"/>
                </a:solidFill>
                <a:latin typeface="Calibri"/>
                <a:cs typeface="Calibri"/>
              </a:rPr>
              <a:t>paylaşılması, ilişkili risklerin tespit</a:t>
            </a:r>
            <a:r>
              <a:rPr sz="2000" spc="280" dirty="0">
                <a:solidFill>
                  <a:srgbClr val="333E50"/>
                </a:solidFill>
                <a:latin typeface="Calibri"/>
                <a:cs typeface="Calibri"/>
              </a:rPr>
              <a:t> </a:t>
            </a:r>
            <a:r>
              <a:rPr sz="2000" spc="-5" dirty="0">
                <a:solidFill>
                  <a:srgbClr val="333E50"/>
                </a:solidFill>
                <a:latin typeface="Calibri"/>
                <a:cs typeface="Calibri"/>
              </a:rPr>
              <a:t>edilmesi</a:t>
            </a:r>
            <a:endParaRPr sz="20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66825" y="1250462"/>
            <a:ext cx="7352792" cy="487680"/>
          </a:xfrm>
          <a:prstGeom prst="rect">
            <a:avLst/>
          </a:prstGeom>
        </p:spPr>
        <p:txBody>
          <a:bodyPr vert="horz" wrap="square" lIns="0" tIns="0" rIns="0" bIns="0" rtlCol="0">
            <a:spAutoFit/>
          </a:bodyPr>
          <a:lstStyle/>
          <a:p>
            <a:pPr marL="2467610">
              <a:lnSpc>
                <a:spcPct val="100000"/>
              </a:lnSpc>
            </a:pPr>
            <a:r>
              <a:rPr spc="-35" dirty="0"/>
              <a:t>PUKÖ</a:t>
            </a:r>
            <a:r>
              <a:rPr spc="-85" dirty="0"/>
              <a:t> </a:t>
            </a:r>
            <a:r>
              <a:rPr dirty="0"/>
              <a:t>MODELİ</a:t>
            </a:r>
          </a:p>
        </p:txBody>
      </p:sp>
      <p:sp>
        <p:nvSpPr>
          <p:cNvPr id="3" name="object 3"/>
          <p:cNvSpPr/>
          <p:nvPr/>
        </p:nvSpPr>
        <p:spPr>
          <a:xfrm>
            <a:off x="2700527" y="1568196"/>
            <a:ext cx="5711189" cy="446760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407664" y="1636776"/>
            <a:ext cx="1849374" cy="131749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681984" y="1924176"/>
            <a:ext cx="1261237" cy="66332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568440" y="2098548"/>
            <a:ext cx="1485138" cy="1402841"/>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915150" y="2379472"/>
            <a:ext cx="808355" cy="764540"/>
          </a:xfrm>
          <a:custGeom>
            <a:avLst/>
            <a:gdLst/>
            <a:ahLst/>
            <a:cxnLst/>
            <a:rect l="l" t="t" r="r" b="b"/>
            <a:pathLst>
              <a:path w="808354" h="764539">
                <a:moveTo>
                  <a:pt x="712724" y="651510"/>
                </a:moveTo>
                <a:lnTo>
                  <a:pt x="665860" y="651510"/>
                </a:lnTo>
                <a:lnTo>
                  <a:pt x="720978" y="698500"/>
                </a:lnTo>
                <a:lnTo>
                  <a:pt x="705866" y="736600"/>
                </a:lnTo>
                <a:lnTo>
                  <a:pt x="705230" y="737869"/>
                </a:lnTo>
                <a:lnTo>
                  <a:pt x="704976" y="737869"/>
                </a:lnTo>
                <a:lnTo>
                  <a:pt x="704850" y="740410"/>
                </a:lnTo>
                <a:lnTo>
                  <a:pt x="705230" y="741679"/>
                </a:lnTo>
                <a:lnTo>
                  <a:pt x="706120" y="742950"/>
                </a:lnTo>
                <a:lnTo>
                  <a:pt x="706881" y="744219"/>
                </a:lnTo>
                <a:lnTo>
                  <a:pt x="708405" y="745489"/>
                </a:lnTo>
                <a:lnTo>
                  <a:pt x="710438" y="748029"/>
                </a:lnTo>
                <a:lnTo>
                  <a:pt x="712470" y="749300"/>
                </a:lnTo>
                <a:lnTo>
                  <a:pt x="715518" y="751839"/>
                </a:lnTo>
                <a:lnTo>
                  <a:pt x="723010" y="758189"/>
                </a:lnTo>
                <a:lnTo>
                  <a:pt x="730630" y="764539"/>
                </a:lnTo>
                <a:lnTo>
                  <a:pt x="736853" y="764539"/>
                </a:lnTo>
                <a:lnTo>
                  <a:pt x="737870" y="762000"/>
                </a:lnTo>
                <a:lnTo>
                  <a:pt x="739013" y="760729"/>
                </a:lnTo>
                <a:lnTo>
                  <a:pt x="740282" y="758189"/>
                </a:lnTo>
                <a:lnTo>
                  <a:pt x="741679" y="754379"/>
                </a:lnTo>
                <a:lnTo>
                  <a:pt x="774500" y="669289"/>
                </a:lnTo>
                <a:lnTo>
                  <a:pt x="733551" y="669289"/>
                </a:lnTo>
                <a:lnTo>
                  <a:pt x="712724" y="651510"/>
                </a:lnTo>
                <a:close/>
              </a:path>
              <a:path w="808354" h="764539">
                <a:moveTo>
                  <a:pt x="629793" y="673100"/>
                </a:moveTo>
                <a:lnTo>
                  <a:pt x="624840" y="673100"/>
                </a:lnTo>
                <a:lnTo>
                  <a:pt x="626364" y="674369"/>
                </a:lnTo>
                <a:lnTo>
                  <a:pt x="628776" y="674369"/>
                </a:lnTo>
                <a:lnTo>
                  <a:pt x="629793" y="673100"/>
                </a:lnTo>
                <a:close/>
              </a:path>
              <a:path w="808354" h="764539">
                <a:moveTo>
                  <a:pt x="773176" y="548639"/>
                </a:moveTo>
                <a:lnTo>
                  <a:pt x="769111" y="548639"/>
                </a:lnTo>
                <a:lnTo>
                  <a:pt x="767715" y="549910"/>
                </a:lnTo>
                <a:lnTo>
                  <a:pt x="610361" y="642619"/>
                </a:lnTo>
                <a:lnTo>
                  <a:pt x="607186" y="643889"/>
                </a:lnTo>
                <a:lnTo>
                  <a:pt x="604774" y="646429"/>
                </a:lnTo>
                <a:lnTo>
                  <a:pt x="603250" y="647700"/>
                </a:lnTo>
                <a:lnTo>
                  <a:pt x="601599" y="648969"/>
                </a:lnTo>
                <a:lnTo>
                  <a:pt x="600836" y="650239"/>
                </a:lnTo>
                <a:lnTo>
                  <a:pt x="600836" y="651510"/>
                </a:lnTo>
                <a:lnTo>
                  <a:pt x="611504" y="664210"/>
                </a:lnTo>
                <a:lnTo>
                  <a:pt x="614679" y="666750"/>
                </a:lnTo>
                <a:lnTo>
                  <a:pt x="617347" y="669289"/>
                </a:lnTo>
                <a:lnTo>
                  <a:pt x="621665" y="671829"/>
                </a:lnTo>
                <a:lnTo>
                  <a:pt x="623443" y="673100"/>
                </a:lnTo>
                <a:lnTo>
                  <a:pt x="630935" y="673100"/>
                </a:lnTo>
                <a:lnTo>
                  <a:pt x="632205" y="671829"/>
                </a:lnTo>
                <a:lnTo>
                  <a:pt x="665860" y="651510"/>
                </a:lnTo>
                <a:lnTo>
                  <a:pt x="712724" y="651510"/>
                </a:lnTo>
                <a:lnTo>
                  <a:pt x="691896" y="633729"/>
                </a:lnTo>
                <a:lnTo>
                  <a:pt x="765682" y="589279"/>
                </a:lnTo>
                <a:lnTo>
                  <a:pt x="805361" y="589279"/>
                </a:lnTo>
                <a:lnTo>
                  <a:pt x="806830" y="585469"/>
                </a:lnTo>
                <a:lnTo>
                  <a:pt x="807593" y="584200"/>
                </a:lnTo>
                <a:lnTo>
                  <a:pt x="807974" y="582929"/>
                </a:lnTo>
                <a:lnTo>
                  <a:pt x="808101" y="579119"/>
                </a:lnTo>
                <a:lnTo>
                  <a:pt x="807593" y="577850"/>
                </a:lnTo>
                <a:lnTo>
                  <a:pt x="806450" y="576579"/>
                </a:lnTo>
                <a:lnTo>
                  <a:pt x="805433" y="574039"/>
                </a:lnTo>
                <a:lnTo>
                  <a:pt x="803528" y="572769"/>
                </a:lnTo>
                <a:lnTo>
                  <a:pt x="798449" y="567689"/>
                </a:lnTo>
                <a:lnTo>
                  <a:pt x="790448" y="561339"/>
                </a:lnTo>
                <a:lnTo>
                  <a:pt x="786638" y="557529"/>
                </a:lnTo>
                <a:lnTo>
                  <a:pt x="783463" y="554989"/>
                </a:lnTo>
                <a:lnTo>
                  <a:pt x="778636" y="551179"/>
                </a:lnTo>
                <a:lnTo>
                  <a:pt x="776604" y="549910"/>
                </a:lnTo>
                <a:lnTo>
                  <a:pt x="774826" y="549910"/>
                </a:lnTo>
                <a:lnTo>
                  <a:pt x="773176" y="548639"/>
                </a:lnTo>
                <a:close/>
              </a:path>
              <a:path w="808354" h="764539">
                <a:moveTo>
                  <a:pt x="805361" y="589279"/>
                </a:moveTo>
                <a:lnTo>
                  <a:pt x="765809" y="589279"/>
                </a:lnTo>
                <a:lnTo>
                  <a:pt x="733551" y="669289"/>
                </a:lnTo>
                <a:lnTo>
                  <a:pt x="774500" y="669289"/>
                </a:lnTo>
                <a:lnTo>
                  <a:pt x="805361" y="589279"/>
                </a:lnTo>
                <a:close/>
              </a:path>
              <a:path w="808354" h="764539">
                <a:moveTo>
                  <a:pt x="640715" y="435610"/>
                </a:moveTo>
                <a:lnTo>
                  <a:pt x="635126" y="435610"/>
                </a:lnTo>
                <a:lnTo>
                  <a:pt x="521334" y="570229"/>
                </a:lnTo>
                <a:lnTo>
                  <a:pt x="518414" y="572769"/>
                </a:lnTo>
                <a:lnTo>
                  <a:pt x="517271" y="576579"/>
                </a:lnTo>
                <a:lnTo>
                  <a:pt x="517778" y="579119"/>
                </a:lnTo>
                <a:lnTo>
                  <a:pt x="518159" y="582929"/>
                </a:lnTo>
                <a:lnTo>
                  <a:pt x="519683" y="585469"/>
                </a:lnTo>
                <a:lnTo>
                  <a:pt x="522097" y="586739"/>
                </a:lnTo>
                <a:lnTo>
                  <a:pt x="590169" y="645160"/>
                </a:lnTo>
                <a:lnTo>
                  <a:pt x="593978" y="645160"/>
                </a:lnTo>
                <a:lnTo>
                  <a:pt x="595249" y="643889"/>
                </a:lnTo>
                <a:lnTo>
                  <a:pt x="596519" y="643889"/>
                </a:lnTo>
                <a:lnTo>
                  <a:pt x="597916" y="642619"/>
                </a:lnTo>
                <a:lnTo>
                  <a:pt x="600964" y="640079"/>
                </a:lnTo>
                <a:lnTo>
                  <a:pt x="602615" y="637539"/>
                </a:lnTo>
                <a:lnTo>
                  <a:pt x="604520" y="635000"/>
                </a:lnTo>
                <a:lnTo>
                  <a:pt x="606425" y="633729"/>
                </a:lnTo>
                <a:lnTo>
                  <a:pt x="607949" y="631189"/>
                </a:lnTo>
                <a:lnTo>
                  <a:pt x="609092" y="629919"/>
                </a:lnTo>
                <a:lnTo>
                  <a:pt x="610234" y="627379"/>
                </a:lnTo>
                <a:lnTo>
                  <a:pt x="610997" y="626110"/>
                </a:lnTo>
                <a:lnTo>
                  <a:pt x="611504" y="624839"/>
                </a:lnTo>
                <a:lnTo>
                  <a:pt x="611885" y="623569"/>
                </a:lnTo>
                <a:lnTo>
                  <a:pt x="612013" y="622300"/>
                </a:lnTo>
                <a:lnTo>
                  <a:pt x="611504" y="621029"/>
                </a:lnTo>
                <a:lnTo>
                  <a:pt x="611124" y="619760"/>
                </a:lnTo>
                <a:lnTo>
                  <a:pt x="564133" y="580389"/>
                </a:lnTo>
                <a:lnTo>
                  <a:pt x="665099" y="461010"/>
                </a:lnTo>
                <a:lnTo>
                  <a:pt x="665479" y="461010"/>
                </a:lnTo>
                <a:lnTo>
                  <a:pt x="665479" y="458469"/>
                </a:lnTo>
                <a:lnTo>
                  <a:pt x="665099" y="457200"/>
                </a:lnTo>
                <a:lnTo>
                  <a:pt x="664209" y="455929"/>
                </a:lnTo>
                <a:lnTo>
                  <a:pt x="663448" y="454660"/>
                </a:lnTo>
                <a:lnTo>
                  <a:pt x="662177" y="453389"/>
                </a:lnTo>
                <a:lnTo>
                  <a:pt x="660526" y="450850"/>
                </a:lnTo>
                <a:lnTo>
                  <a:pt x="656463" y="447039"/>
                </a:lnTo>
                <a:lnTo>
                  <a:pt x="650621" y="441960"/>
                </a:lnTo>
                <a:lnTo>
                  <a:pt x="648207" y="440689"/>
                </a:lnTo>
                <a:lnTo>
                  <a:pt x="643890" y="436879"/>
                </a:lnTo>
                <a:lnTo>
                  <a:pt x="642111" y="436879"/>
                </a:lnTo>
                <a:lnTo>
                  <a:pt x="640715" y="435610"/>
                </a:lnTo>
                <a:close/>
              </a:path>
              <a:path w="808354" h="764539">
                <a:moveTo>
                  <a:pt x="519895" y="356869"/>
                </a:moveTo>
                <a:lnTo>
                  <a:pt x="482980" y="356869"/>
                </a:lnTo>
                <a:lnTo>
                  <a:pt x="480949" y="363219"/>
                </a:lnTo>
                <a:lnTo>
                  <a:pt x="479044" y="369569"/>
                </a:lnTo>
                <a:lnTo>
                  <a:pt x="477266" y="375919"/>
                </a:lnTo>
                <a:lnTo>
                  <a:pt x="475360" y="382269"/>
                </a:lnTo>
                <a:lnTo>
                  <a:pt x="473836" y="388619"/>
                </a:lnTo>
                <a:lnTo>
                  <a:pt x="449325" y="500379"/>
                </a:lnTo>
                <a:lnTo>
                  <a:pt x="448436" y="504189"/>
                </a:lnTo>
                <a:lnTo>
                  <a:pt x="447421" y="511810"/>
                </a:lnTo>
                <a:lnTo>
                  <a:pt x="447421" y="515619"/>
                </a:lnTo>
                <a:lnTo>
                  <a:pt x="452120" y="527050"/>
                </a:lnTo>
                <a:lnTo>
                  <a:pt x="454278" y="529589"/>
                </a:lnTo>
                <a:lnTo>
                  <a:pt x="456946" y="532129"/>
                </a:lnTo>
                <a:lnTo>
                  <a:pt x="469646" y="542289"/>
                </a:lnTo>
                <a:lnTo>
                  <a:pt x="471043" y="543560"/>
                </a:lnTo>
                <a:lnTo>
                  <a:pt x="472567" y="544829"/>
                </a:lnTo>
                <a:lnTo>
                  <a:pt x="476123" y="546100"/>
                </a:lnTo>
                <a:lnTo>
                  <a:pt x="477900" y="547369"/>
                </a:lnTo>
                <a:lnTo>
                  <a:pt x="481456" y="547369"/>
                </a:lnTo>
                <a:lnTo>
                  <a:pt x="483234" y="546100"/>
                </a:lnTo>
                <a:lnTo>
                  <a:pt x="486791" y="544829"/>
                </a:lnTo>
                <a:lnTo>
                  <a:pt x="488442" y="543560"/>
                </a:lnTo>
                <a:lnTo>
                  <a:pt x="489839" y="541019"/>
                </a:lnTo>
                <a:lnTo>
                  <a:pt x="534298" y="488950"/>
                </a:lnTo>
                <a:lnTo>
                  <a:pt x="489076" y="488950"/>
                </a:lnTo>
                <a:lnTo>
                  <a:pt x="490347" y="485139"/>
                </a:lnTo>
                <a:lnTo>
                  <a:pt x="491490" y="481329"/>
                </a:lnTo>
                <a:lnTo>
                  <a:pt x="492632" y="476250"/>
                </a:lnTo>
                <a:lnTo>
                  <a:pt x="494919" y="468629"/>
                </a:lnTo>
                <a:lnTo>
                  <a:pt x="498348" y="454660"/>
                </a:lnTo>
                <a:lnTo>
                  <a:pt x="499364" y="449579"/>
                </a:lnTo>
                <a:lnTo>
                  <a:pt x="500379" y="445769"/>
                </a:lnTo>
                <a:lnTo>
                  <a:pt x="501396" y="440689"/>
                </a:lnTo>
                <a:lnTo>
                  <a:pt x="502539" y="436879"/>
                </a:lnTo>
                <a:lnTo>
                  <a:pt x="519556" y="358139"/>
                </a:lnTo>
                <a:lnTo>
                  <a:pt x="519895" y="356869"/>
                </a:lnTo>
                <a:close/>
              </a:path>
              <a:path w="808354" h="764539">
                <a:moveTo>
                  <a:pt x="582549" y="386079"/>
                </a:moveTo>
                <a:lnTo>
                  <a:pt x="575691" y="386079"/>
                </a:lnTo>
                <a:lnTo>
                  <a:pt x="512191" y="461010"/>
                </a:lnTo>
                <a:lnTo>
                  <a:pt x="507492" y="466089"/>
                </a:lnTo>
                <a:lnTo>
                  <a:pt x="502793" y="472439"/>
                </a:lnTo>
                <a:lnTo>
                  <a:pt x="497967" y="477519"/>
                </a:lnTo>
                <a:lnTo>
                  <a:pt x="493522" y="483869"/>
                </a:lnTo>
                <a:lnTo>
                  <a:pt x="489203" y="488950"/>
                </a:lnTo>
                <a:lnTo>
                  <a:pt x="534298" y="488950"/>
                </a:lnTo>
                <a:lnTo>
                  <a:pt x="602615" y="408939"/>
                </a:lnTo>
                <a:lnTo>
                  <a:pt x="602996" y="407669"/>
                </a:lnTo>
                <a:lnTo>
                  <a:pt x="603250" y="406400"/>
                </a:lnTo>
                <a:lnTo>
                  <a:pt x="602996" y="405129"/>
                </a:lnTo>
                <a:lnTo>
                  <a:pt x="602488" y="403860"/>
                </a:lnTo>
                <a:lnTo>
                  <a:pt x="601852" y="402589"/>
                </a:lnTo>
                <a:lnTo>
                  <a:pt x="600836" y="401319"/>
                </a:lnTo>
                <a:lnTo>
                  <a:pt x="599313" y="400050"/>
                </a:lnTo>
                <a:lnTo>
                  <a:pt x="595629" y="396239"/>
                </a:lnTo>
                <a:lnTo>
                  <a:pt x="593090" y="393700"/>
                </a:lnTo>
                <a:lnTo>
                  <a:pt x="590296" y="391160"/>
                </a:lnTo>
                <a:lnTo>
                  <a:pt x="588009" y="389889"/>
                </a:lnTo>
                <a:lnTo>
                  <a:pt x="584200" y="387350"/>
                </a:lnTo>
                <a:lnTo>
                  <a:pt x="582549" y="386079"/>
                </a:lnTo>
                <a:close/>
              </a:path>
              <a:path w="808354" h="764539">
                <a:moveTo>
                  <a:pt x="389000" y="468629"/>
                </a:moveTo>
                <a:lnTo>
                  <a:pt x="384555" y="468629"/>
                </a:lnTo>
                <a:lnTo>
                  <a:pt x="385952" y="469900"/>
                </a:lnTo>
                <a:lnTo>
                  <a:pt x="388111" y="469900"/>
                </a:lnTo>
                <a:lnTo>
                  <a:pt x="389000" y="468629"/>
                </a:lnTo>
                <a:close/>
              </a:path>
              <a:path w="808354" h="764539">
                <a:moveTo>
                  <a:pt x="489076" y="307339"/>
                </a:moveTo>
                <a:lnTo>
                  <a:pt x="481965" y="307339"/>
                </a:lnTo>
                <a:lnTo>
                  <a:pt x="478663" y="309879"/>
                </a:lnTo>
                <a:lnTo>
                  <a:pt x="475615" y="312419"/>
                </a:lnTo>
                <a:lnTo>
                  <a:pt x="362966" y="445769"/>
                </a:lnTo>
                <a:lnTo>
                  <a:pt x="362457" y="447039"/>
                </a:lnTo>
                <a:lnTo>
                  <a:pt x="362203" y="448310"/>
                </a:lnTo>
                <a:lnTo>
                  <a:pt x="362457" y="449579"/>
                </a:lnTo>
                <a:lnTo>
                  <a:pt x="363727" y="452119"/>
                </a:lnTo>
                <a:lnTo>
                  <a:pt x="364871" y="453389"/>
                </a:lnTo>
                <a:lnTo>
                  <a:pt x="366395" y="455929"/>
                </a:lnTo>
                <a:lnTo>
                  <a:pt x="367919" y="457200"/>
                </a:lnTo>
                <a:lnTo>
                  <a:pt x="370077" y="458469"/>
                </a:lnTo>
                <a:lnTo>
                  <a:pt x="372618" y="461010"/>
                </a:lnTo>
                <a:lnTo>
                  <a:pt x="375411" y="463550"/>
                </a:lnTo>
                <a:lnTo>
                  <a:pt x="377698" y="464819"/>
                </a:lnTo>
                <a:lnTo>
                  <a:pt x="379602" y="466089"/>
                </a:lnTo>
                <a:lnTo>
                  <a:pt x="381634" y="467360"/>
                </a:lnTo>
                <a:lnTo>
                  <a:pt x="383285" y="468629"/>
                </a:lnTo>
                <a:lnTo>
                  <a:pt x="389763" y="468629"/>
                </a:lnTo>
                <a:lnTo>
                  <a:pt x="455675" y="391160"/>
                </a:lnTo>
                <a:lnTo>
                  <a:pt x="465200" y="379729"/>
                </a:lnTo>
                <a:lnTo>
                  <a:pt x="474091" y="368300"/>
                </a:lnTo>
                <a:lnTo>
                  <a:pt x="482853" y="356869"/>
                </a:lnTo>
                <a:lnTo>
                  <a:pt x="519895" y="356869"/>
                </a:lnTo>
                <a:lnTo>
                  <a:pt x="520573" y="354329"/>
                </a:lnTo>
                <a:lnTo>
                  <a:pt x="521334" y="350519"/>
                </a:lnTo>
                <a:lnTo>
                  <a:pt x="521970" y="344169"/>
                </a:lnTo>
                <a:lnTo>
                  <a:pt x="521843" y="341629"/>
                </a:lnTo>
                <a:lnTo>
                  <a:pt x="521207" y="339089"/>
                </a:lnTo>
                <a:lnTo>
                  <a:pt x="520700" y="336550"/>
                </a:lnTo>
                <a:lnTo>
                  <a:pt x="492378" y="308610"/>
                </a:lnTo>
                <a:lnTo>
                  <a:pt x="489076" y="307339"/>
                </a:lnTo>
                <a:close/>
              </a:path>
              <a:path w="808354" h="764539">
                <a:moveTo>
                  <a:pt x="318679" y="317500"/>
                </a:moveTo>
                <a:lnTo>
                  <a:pt x="273303" y="317500"/>
                </a:lnTo>
                <a:lnTo>
                  <a:pt x="328422" y="364489"/>
                </a:lnTo>
                <a:lnTo>
                  <a:pt x="312674" y="403860"/>
                </a:lnTo>
                <a:lnTo>
                  <a:pt x="312420" y="405129"/>
                </a:lnTo>
                <a:lnTo>
                  <a:pt x="312293" y="407669"/>
                </a:lnTo>
                <a:lnTo>
                  <a:pt x="312674" y="407669"/>
                </a:lnTo>
                <a:lnTo>
                  <a:pt x="313563" y="408939"/>
                </a:lnTo>
                <a:lnTo>
                  <a:pt x="315849" y="412750"/>
                </a:lnTo>
                <a:lnTo>
                  <a:pt x="317880" y="414019"/>
                </a:lnTo>
                <a:lnTo>
                  <a:pt x="319913" y="416560"/>
                </a:lnTo>
                <a:lnTo>
                  <a:pt x="322833" y="419100"/>
                </a:lnTo>
                <a:lnTo>
                  <a:pt x="326771" y="421639"/>
                </a:lnTo>
                <a:lnTo>
                  <a:pt x="330453" y="425450"/>
                </a:lnTo>
                <a:lnTo>
                  <a:pt x="333375" y="427989"/>
                </a:lnTo>
                <a:lnTo>
                  <a:pt x="337947" y="430529"/>
                </a:lnTo>
                <a:lnTo>
                  <a:pt x="339851" y="431800"/>
                </a:lnTo>
                <a:lnTo>
                  <a:pt x="342900" y="431800"/>
                </a:lnTo>
                <a:lnTo>
                  <a:pt x="344170" y="430529"/>
                </a:lnTo>
                <a:lnTo>
                  <a:pt x="346455" y="426719"/>
                </a:lnTo>
                <a:lnTo>
                  <a:pt x="347725" y="424179"/>
                </a:lnTo>
                <a:lnTo>
                  <a:pt x="349123" y="420369"/>
                </a:lnTo>
                <a:lnTo>
                  <a:pt x="381698" y="336550"/>
                </a:lnTo>
                <a:lnTo>
                  <a:pt x="340995" y="336550"/>
                </a:lnTo>
                <a:lnTo>
                  <a:pt x="318679" y="317500"/>
                </a:lnTo>
                <a:close/>
              </a:path>
              <a:path w="808354" h="764539">
                <a:moveTo>
                  <a:pt x="579627" y="384810"/>
                </a:moveTo>
                <a:lnTo>
                  <a:pt x="577469" y="384810"/>
                </a:lnTo>
                <a:lnTo>
                  <a:pt x="576452" y="386079"/>
                </a:lnTo>
                <a:lnTo>
                  <a:pt x="581025" y="386079"/>
                </a:lnTo>
                <a:lnTo>
                  <a:pt x="579627" y="384810"/>
                </a:lnTo>
                <a:close/>
              </a:path>
              <a:path w="808354" h="764539">
                <a:moveTo>
                  <a:pt x="238378" y="339089"/>
                </a:moveTo>
                <a:lnTo>
                  <a:pt x="230885" y="339089"/>
                </a:lnTo>
                <a:lnTo>
                  <a:pt x="232282" y="340360"/>
                </a:lnTo>
                <a:lnTo>
                  <a:pt x="237235" y="340360"/>
                </a:lnTo>
                <a:lnTo>
                  <a:pt x="238378" y="339089"/>
                </a:lnTo>
                <a:close/>
              </a:path>
              <a:path w="808354" h="764539">
                <a:moveTo>
                  <a:pt x="380619" y="214629"/>
                </a:moveTo>
                <a:lnTo>
                  <a:pt x="377825" y="214629"/>
                </a:lnTo>
                <a:lnTo>
                  <a:pt x="376554" y="215900"/>
                </a:lnTo>
                <a:lnTo>
                  <a:pt x="375157" y="215900"/>
                </a:lnTo>
                <a:lnTo>
                  <a:pt x="217677" y="308610"/>
                </a:lnTo>
                <a:lnTo>
                  <a:pt x="214629" y="311150"/>
                </a:lnTo>
                <a:lnTo>
                  <a:pt x="212217" y="312419"/>
                </a:lnTo>
                <a:lnTo>
                  <a:pt x="210693" y="313689"/>
                </a:lnTo>
                <a:lnTo>
                  <a:pt x="209042" y="314960"/>
                </a:lnTo>
                <a:lnTo>
                  <a:pt x="208279" y="316229"/>
                </a:lnTo>
                <a:lnTo>
                  <a:pt x="208279" y="320039"/>
                </a:lnTo>
                <a:lnTo>
                  <a:pt x="209169" y="321310"/>
                </a:lnTo>
                <a:lnTo>
                  <a:pt x="212725" y="325119"/>
                </a:lnTo>
                <a:lnTo>
                  <a:pt x="215392" y="327660"/>
                </a:lnTo>
                <a:lnTo>
                  <a:pt x="222123" y="332739"/>
                </a:lnTo>
                <a:lnTo>
                  <a:pt x="224790" y="335279"/>
                </a:lnTo>
                <a:lnTo>
                  <a:pt x="226949" y="336550"/>
                </a:lnTo>
                <a:lnTo>
                  <a:pt x="229107" y="339089"/>
                </a:lnTo>
                <a:lnTo>
                  <a:pt x="239649" y="339089"/>
                </a:lnTo>
                <a:lnTo>
                  <a:pt x="273303" y="317500"/>
                </a:lnTo>
                <a:lnTo>
                  <a:pt x="318679" y="317500"/>
                </a:lnTo>
                <a:lnTo>
                  <a:pt x="299339" y="300989"/>
                </a:lnTo>
                <a:lnTo>
                  <a:pt x="373125" y="255269"/>
                </a:lnTo>
                <a:lnTo>
                  <a:pt x="413286" y="255269"/>
                </a:lnTo>
                <a:lnTo>
                  <a:pt x="414274" y="252729"/>
                </a:lnTo>
                <a:lnTo>
                  <a:pt x="415417" y="248919"/>
                </a:lnTo>
                <a:lnTo>
                  <a:pt x="415544" y="246379"/>
                </a:lnTo>
                <a:lnTo>
                  <a:pt x="415035" y="243839"/>
                </a:lnTo>
                <a:lnTo>
                  <a:pt x="412750" y="241300"/>
                </a:lnTo>
                <a:lnTo>
                  <a:pt x="410972" y="238760"/>
                </a:lnTo>
                <a:lnTo>
                  <a:pt x="408431" y="236219"/>
                </a:lnTo>
                <a:lnTo>
                  <a:pt x="405892" y="234950"/>
                </a:lnTo>
                <a:lnTo>
                  <a:pt x="397891" y="227329"/>
                </a:lnTo>
                <a:lnTo>
                  <a:pt x="394080" y="224789"/>
                </a:lnTo>
                <a:lnTo>
                  <a:pt x="388493" y="219710"/>
                </a:lnTo>
                <a:lnTo>
                  <a:pt x="385952" y="218439"/>
                </a:lnTo>
                <a:lnTo>
                  <a:pt x="383921" y="217169"/>
                </a:lnTo>
                <a:lnTo>
                  <a:pt x="380619" y="214629"/>
                </a:lnTo>
                <a:close/>
              </a:path>
              <a:path w="808354" h="764539">
                <a:moveTo>
                  <a:pt x="413286" y="255269"/>
                </a:moveTo>
                <a:lnTo>
                  <a:pt x="373125" y="255269"/>
                </a:lnTo>
                <a:lnTo>
                  <a:pt x="373125" y="256539"/>
                </a:lnTo>
                <a:lnTo>
                  <a:pt x="340995" y="336550"/>
                </a:lnTo>
                <a:lnTo>
                  <a:pt x="381698" y="336550"/>
                </a:lnTo>
                <a:lnTo>
                  <a:pt x="413286" y="255269"/>
                </a:lnTo>
                <a:close/>
              </a:path>
              <a:path w="808354" h="764539">
                <a:moveTo>
                  <a:pt x="246633" y="101600"/>
                </a:moveTo>
                <a:lnTo>
                  <a:pt x="243331" y="101600"/>
                </a:lnTo>
                <a:lnTo>
                  <a:pt x="242570" y="102869"/>
                </a:lnTo>
                <a:lnTo>
                  <a:pt x="125856" y="240029"/>
                </a:lnTo>
                <a:lnTo>
                  <a:pt x="124714" y="242569"/>
                </a:lnTo>
                <a:lnTo>
                  <a:pt x="125095" y="246379"/>
                </a:lnTo>
                <a:lnTo>
                  <a:pt x="125602" y="248919"/>
                </a:lnTo>
                <a:lnTo>
                  <a:pt x="127126" y="251460"/>
                </a:lnTo>
                <a:lnTo>
                  <a:pt x="129540" y="254000"/>
                </a:lnTo>
                <a:lnTo>
                  <a:pt x="197611" y="311150"/>
                </a:lnTo>
                <a:lnTo>
                  <a:pt x="202692" y="311150"/>
                </a:lnTo>
                <a:lnTo>
                  <a:pt x="203961" y="309879"/>
                </a:lnTo>
                <a:lnTo>
                  <a:pt x="206755" y="307339"/>
                </a:lnTo>
                <a:lnTo>
                  <a:pt x="208279" y="306069"/>
                </a:lnTo>
                <a:lnTo>
                  <a:pt x="210057" y="304800"/>
                </a:lnTo>
                <a:lnTo>
                  <a:pt x="213868" y="299719"/>
                </a:lnTo>
                <a:lnTo>
                  <a:pt x="215392" y="297179"/>
                </a:lnTo>
                <a:lnTo>
                  <a:pt x="217677" y="294639"/>
                </a:lnTo>
                <a:lnTo>
                  <a:pt x="218440" y="293369"/>
                </a:lnTo>
                <a:lnTo>
                  <a:pt x="218821" y="292100"/>
                </a:lnTo>
                <a:lnTo>
                  <a:pt x="219328" y="290829"/>
                </a:lnTo>
                <a:lnTo>
                  <a:pt x="219455" y="289560"/>
                </a:lnTo>
                <a:lnTo>
                  <a:pt x="218948" y="287019"/>
                </a:lnTo>
                <a:lnTo>
                  <a:pt x="218440" y="287019"/>
                </a:lnTo>
                <a:lnTo>
                  <a:pt x="171576" y="246379"/>
                </a:lnTo>
                <a:lnTo>
                  <a:pt x="272542" y="128269"/>
                </a:lnTo>
                <a:lnTo>
                  <a:pt x="272796" y="127000"/>
                </a:lnTo>
                <a:lnTo>
                  <a:pt x="272923" y="124460"/>
                </a:lnTo>
                <a:lnTo>
                  <a:pt x="272542" y="123189"/>
                </a:lnTo>
                <a:lnTo>
                  <a:pt x="271652" y="121919"/>
                </a:lnTo>
                <a:lnTo>
                  <a:pt x="270891" y="120650"/>
                </a:lnTo>
                <a:lnTo>
                  <a:pt x="269621" y="119379"/>
                </a:lnTo>
                <a:lnTo>
                  <a:pt x="267970" y="118110"/>
                </a:lnTo>
                <a:lnTo>
                  <a:pt x="266192" y="115569"/>
                </a:lnTo>
                <a:lnTo>
                  <a:pt x="263905" y="114300"/>
                </a:lnTo>
                <a:lnTo>
                  <a:pt x="258064" y="109219"/>
                </a:lnTo>
                <a:lnTo>
                  <a:pt x="255524" y="106679"/>
                </a:lnTo>
                <a:lnTo>
                  <a:pt x="253492" y="105410"/>
                </a:lnTo>
                <a:lnTo>
                  <a:pt x="251332" y="104139"/>
                </a:lnTo>
                <a:lnTo>
                  <a:pt x="249554" y="102869"/>
                </a:lnTo>
                <a:lnTo>
                  <a:pt x="248030" y="102869"/>
                </a:lnTo>
                <a:lnTo>
                  <a:pt x="246633" y="101600"/>
                </a:lnTo>
                <a:close/>
              </a:path>
              <a:path w="808354" h="764539">
                <a:moveTo>
                  <a:pt x="126110" y="0"/>
                </a:moveTo>
                <a:lnTo>
                  <a:pt x="119379" y="0"/>
                </a:lnTo>
                <a:lnTo>
                  <a:pt x="116204" y="1269"/>
                </a:lnTo>
                <a:lnTo>
                  <a:pt x="113156" y="5079"/>
                </a:lnTo>
                <a:lnTo>
                  <a:pt x="380" y="138429"/>
                </a:lnTo>
                <a:lnTo>
                  <a:pt x="126" y="138429"/>
                </a:lnTo>
                <a:lnTo>
                  <a:pt x="0" y="140969"/>
                </a:lnTo>
                <a:lnTo>
                  <a:pt x="380" y="142239"/>
                </a:lnTo>
                <a:lnTo>
                  <a:pt x="1904" y="144779"/>
                </a:lnTo>
                <a:lnTo>
                  <a:pt x="3175" y="146050"/>
                </a:lnTo>
                <a:lnTo>
                  <a:pt x="6730" y="149860"/>
                </a:lnTo>
                <a:lnTo>
                  <a:pt x="9017" y="152400"/>
                </a:lnTo>
                <a:lnTo>
                  <a:pt x="14858" y="157479"/>
                </a:lnTo>
                <a:lnTo>
                  <a:pt x="17399" y="158750"/>
                </a:lnTo>
                <a:lnTo>
                  <a:pt x="21463" y="161289"/>
                </a:lnTo>
                <a:lnTo>
                  <a:pt x="23241" y="162560"/>
                </a:lnTo>
                <a:lnTo>
                  <a:pt x="24765" y="163829"/>
                </a:lnTo>
                <a:lnTo>
                  <a:pt x="30225" y="163829"/>
                </a:lnTo>
                <a:lnTo>
                  <a:pt x="70739" y="115569"/>
                </a:lnTo>
                <a:lnTo>
                  <a:pt x="191833" y="115569"/>
                </a:lnTo>
                <a:lnTo>
                  <a:pt x="192754" y="114300"/>
                </a:lnTo>
                <a:lnTo>
                  <a:pt x="121539" y="114300"/>
                </a:lnTo>
                <a:lnTo>
                  <a:pt x="117221" y="113029"/>
                </a:lnTo>
                <a:lnTo>
                  <a:pt x="112902" y="110489"/>
                </a:lnTo>
                <a:lnTo>
                  <a:pt x="108457" y="107950"/>
                </a:lnTo>
                <a:lnTo>
                  <a:pt x="103631" y="104139"/>
                </a:lnTo>
                <a:lnTo>
                  <a:pt x="90297" y="92710"/>
                </a:lnTo>
                <a:lnTo>
                  <a:pt x="132588" y="43179"/>
                </a:lnTo>
                <a:lnTo>
                  <a:pt x="178282" y="43179"/>
                </a:lnTo>
                <a:lnTo>
                  <a:pt x="173608" y="38100"/>
                </a:lnTo>
                <a:lnTo>
                  <a:pt x="170433" y="35560"/>
                </a:lnTo>
                <a:lnTo>
                  <a:pt x="167004" y="33019"/>
                </a:lnTo>
                <a:lnTo>
                  <a:pt x="132333" y="2539"/>
                </a:lnTo>
                <a:lnTo>
                  <a:pt x="129285" y="1269"/>
                </a:lnTo>
                <a:lnTo>
                  <a:pt x="126110" y="0"/>
                </a:lnTo>
                <a:close/>
              </a:path>
              <a:path w="808354" h="764539">
                <a:moveTo>
                  <a:pt x="191833" y="115569"/>
                </a:moveTo>
                <a:lnTo>
                  <a:pt x="70739" y="115569"/>
                </a:lnTo>
                <a:lnTo>
                  <a:pt x="82930" y="125729"/>
                </a:lnTo>
                <a:lnTo>
                  <a:pt x="90122" y="132079"/>
                </a:lnTo>
                <a:lnTo>
                  <a:pt x="97218" y="137160"/>
                </a:lnTo>
                <a:lnTo>
                  <a:pt x="111125" y="144779"/>
                </a:lnTo>
                <a:lnTo>
                  <a:pt x="117859" y="147319"/>
                </a:lnTo>
                <a:lnTo>
                  <a:pt x="131091" y="149860"/>
                </a:lnTo>
                <a:lnTo>
                  <a:pt x="137541" y="149860"/>
                </a:lnTo>
                <a:lnTo>
                  <a:pt x="174053" y="135889"/>
                </a:lnTo>
                <a:lnTo>
                  <a:pt x="189992" y="118110"/>
                </a:lnTo>
                <a:lnTo>
                  <a:pt x="191833" y="115569"/>
                </a:lnTo>
                <a:close/>
              </a:path>
              <a:path w="808354" h="764539">
                <a:moveTo>
                  <a:pt x="178282" y="43179"/>
                </a:moveTo>
                <a:lnTo>
                  <a:pt x="132588" y="43179"/>
                </a:lnTo>
                <a:lnTo>
                  <a:pt x="145288" y="53339"/>
                </a:lnTo>
                <a:lnTo>
                  <a:pt x="148335" y="55879"/>
                </a:lnTo>
                <a:lnTo>
                  <a:pt x="151129" y="59689"/>
                </a:lnTo>
                <a:lnTo>
                  <a:pt x="156336" y="64769"/>
                </a:lnTo>
                <a:lnTo>
                  <a:pt x="158242" y="68579"/>
                </a:lnTo>
                <a:lnTo>
                  <a:pt x="160781" y="76200"/>
                </a:lnTo>
                <a:lnTo>
                  <a:pt x="160908" y="80010"/>
                </a:lnTo>
                <a:lnTo>
                  <a:pt x="159893" y="85089"/>
                </a:lnTo>
                <a:lnTo>
                  <a:pt x="159003" y="90169"/>
                </a:lnTo>
                <a:lnTo>
                  <a:pt x="156209" y="95250"/>
                </a:lnTo>
                <a:lnTo>
                  <a:pt x="151892" y="100329"/>
                </a:lnTo>
                <a:lnTo>
                  <a:pt x="148717" y="104139"/>
                </a:lnTo>
                <a:lnTo>
                  <a:pt x="145160" y="106679"/>
                </a:lnTo>
                <a:lnTo>
                  <a:pt x="137541" y="111760"/>
                </a:lnTo>
                <a:lnTo>
                  <a:pt x="133730" y="113029"/>
                </a:lnTo>
                <a:lnTo>
                  <a:pt x="129667" y="113029"/>
                </a:lnTo>
                <a:lnTo>
                  <a:pt x="125729" y="114300"/>
                </a:lnTo>
                <a:lnTo>
                  <a:pt x="192754" y="114300"/>
                </a:lnTo>
                <a:lnTo>
                  <a:pt x="193675" y="113029"/>
                </a:lnTo>
                <a:lnTo>
                  <a:pt x="198500" y="100329"/>
                </a:lnTo>
                <a:lnTo>
                  <a:pt x="199644" y="93979"/>
                </a:lnTo>
                <a:lnTo>
                  <a:pt x="199390" y="81279"/>
                </a:lnTo>
                <a:lnTo>
                  <a:pt x="198120" y="74929"/>
                </a:lnTo>
                <a:lnTo>
                  <a:pt x="195579" y="68579"/>
                </a:lnTo>
                <a:lnTo>
                  <a:pt x="193167" y="62229"/>
                </a:lnTo>
                <a:lnTo>
                  <a:pt x="189992" y="57150"/>
                </a:lnTo>
                <a:lnTo>
                  <a:pt x="186435" y="52069"/>
                </a:lnTo>
                <a:lnTo>
                  <a:pt x="182752" y="48260"/>
                </a:lnTo>
                <a:lnTo>
                  <a:pt x="179450" y="44450"/>
                </a:lnTo>
                <a:lnTo>
                  <a:pt x="178282" y="43179"/>
                </a:lnTo>
                <a:close/>
              </a:path>
            </a:pathLst>
          </a:custGeom>
          <a:solidFill>
            <a:srgbClr val="000000"/>
          </a:solidFill>
        </p:spPr>
        <p:txBody>
          <a:bodyPr wrap="square" lIns="0" tIns="0" rIns="0" bIns="0" rtlCol="0"/>
          <a:lstStyle/>
          <a:p>
            <a:endParaRPr/>
          </a:p>
        </p:txBody>
      </p:sp>
      <p:sp>
        <p:nvSpPr>
          <p:cNvPr id="8" name="object 8"/>
          <p:cNvSpPr/>
          <p:nvPr/>
        </p:nvSpPr>
        <p:spPr>
          <a:xfrm>
            <a:off x="2811779" y="3547871"/>
            <a:ext cx="1799082" cy="1927097"/>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168014" y="3828288"/>
            <a:ext cx="1164209" cy="125603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907023" y="4395215"/>
            <a:ext cx="1593342" cy="122301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175121" y="4684648"/>
            <a:ext cx="1009650" cy="565785"/>
          </a:xfrm>
          <a:custGeom>
            <a:avLst/>
            <a:gdLst/>
            <a:ahLst/>
            <a:cxnLst/>
            <a:rect l="l" t="t" r="r" b="b"/>
            <a:pathLst>
              <a:path w="1009650" h="565785">
                <a:moveTo>
                  <a:pt x="32765" y="396494"/>
                </a:moveTo>
                <a:lnTo>
                  <a:pt x="29971" y="396494"/>
                </a:lnTo>
                <a:lnTo>
                  <a:pt x="28448" y="396748"/>
                </a:lnTo>
                <a:lnTo>
                  <a:pt x="26542" y="397256"/>
                </a:lnTo>
                <a:lnTo>
                  <a:pt x="21716" y="398780"/>
                </a:lnTo>
                <a:lnTo>
                  <a:pt x="18923" y="400050"/>
                </a:lnTo>
                <a:lnTo>
                  <a:pt x="15493" y="401574"/>
                </a:lnTo>
                <a:lnTo>
                  <a:pt x="11937" y="403225"/>
                </a:lnTo>
                <a:lnTo>
                  <a:pt x="9143" y="404749"/>
                </a:lnTo>
                <a:lnTo>
                  <a:pt x="6984" y="406145"/>
                </a:lnTo>
                <a:lnTo>
                  <a:pt x="4952" y="407415"/>
                </a:lnTo>
                <a:lnTo>
                  <a:pt x="3301" y="408686"/>
                </a:lnTo>
                <a:lnTo>
                  <a:pt x="888" y="410844"/>
                </a:lnTo>
                <a:lnTo>
                  <a:pt x="253" y="411861"/>
                </a:lnTo>
                <a:lnTo>
                  <a:pt x="0" y="412876"/>
                </a:lnTo>
                <a:lnTo>
                  <a:pt x="0" y="414781"/>
                </a:lnTo>
                <a:lnTo>
                  <a:pt x="50545" y="521462"/>
                </a:lnTo>
                <a:lnTo>
                  <a:pt x="74564" y="553073"/>
                </a:lnTo>
                <a:lnTo>
                  <a:pt x="113319" y="565288"/>
                </a:lnTo>
                <a:lnTo>
                  <a:pt x="120650" y="564641"/>
                </a:lnTo>
                <a:lnTo>
                  <a:pt x="160452" y="550453"/>
                </a:lnTo>
                <a:lnTo>
                  <a:pt x="186033" y="529970"/>
                </a:lnTo>
                <a:lnTo>
                  <a:pt x="118490" y="529970"/>
                </a:lnTo>
                <a:lnTo>
                  <a:pt x="113537" y="529336"/>
                </a:lnTo>
                <a:lnTo>
                  <a:pt x="84454" y="501650"/>
                </a:lnTo>
                <a:lnTo>
                  <a:pt x="35741" y="398780"/>
                </a:lnTo>
                <a:lnTo>
                  <a:pt x="35305" y="398018"/>
                </a:lnTo>
                <a:lnTo>
                  <a:pt x="34670" y="397382"/>
                </a:lnTo>
                <a:lnTo>
                  <a:pt x="33781" y="396875"/>
                </a:lnTo>
                <a:lnTo>
                  <a:pt x="32765" y="396494"/>
                </a:lnTo>
                <a:close/>
              </a:path>
              <a:path w="1009650" h="565785">
                <a:moveTo>
                  <a:pt x="139700" y="345820"/>
                </a:moveTo>
                <a:lnTo>
                  <a:pt x="136905" y="345820"/>
                </a:lnTo>
                <a:lnTo>
                  <a:pt x="135381" y="346075"/>
                </a:lnTo>
                <a:lnTo>
                  <a:pt x="114173" y="355345"/>
                </a:lnTo>
                <a:lnTo>
                  <a:pt x="112013" y="356615"/>
                </a:lnTo>
                <a:lnTo>
                  <a:pt x="110362" y="357886"/>
                </a:lnTo>
                <a:lnTo>
                  <a:pt x="109219" y="359028"/>
                </a:lnTo>
                <a:lnTo>
                  <a:pt x="108076" y="360044"/>
                </a:lnTo>
                <a:lnTo>
                  <a:pt x="107441" y="361061"/>
                </a:lnTo>
                <a:lnTo>
                  <a:pt x="107187" y="362076"/>
                </a:lnTo>
                <a:lnTo>
                  <a:pt x="107187" y="363981"/>
                </a:lnTo>
                <a:lnTo>
                  <a:pt x="107568" y="364870"/>
                </a:lnTo>
                <a:lnTo>
                  <a:pt x="157225" y="469645"/>
                </a:lnTo>
                <a:lnTo>
                  <a:pt x="160146" y="475742"/>
                </a:lnTo>
                <a:lnTo>
                  <a:pt x="161798" y="481583"/>
                </a:lnTo>
                <a:lnTo>
                  <a:pt x="163067" y="492759"/>
                </a:lnTo>
                <a:lnTo>
                  <a:pt x="162687" y="497839"/>
                </a:lnTo>
                <a:lnTo>
                  <a:pt x="161162" y="502665"/>
                </a:lnTo>
                <a:lnTo>
                  <a:pt x="129031" y="529082"/>
                </a:lnTo>
                <a:lnTo>
                  <a:pt x="118490" y="529970"/>
                </a:lnTo>
                <a:lnTo>
                  <a:pt x="186033" y="529970"/>
                </a:lnTo>
                <a:lnTo>
                  <a:pt x="201122" y="490874"/>
                </a:lnTo>
                <a:lnTo>
                  <a:pt x="200913" y="483488"/>
                </a:lnTo>
                <a:lnTo>
                  <a:pt x="142493" y="348361"/>
                </a:lnTo>
                <a:lnTo>
                  <a:pt x="142112" y="347344"/>
                </a:lnTo>
                <a:lnTo>
                  <a:pt x="141477" y="346709"/>
                </a:lnTo>
                <a:lnTo>
                  <a:pt x="140588" y="346328"/>
                </a:lnTo>
                <a:lnTo>
                  <a:pt x="139700" y="345820"/>
                </a:lnTo>
                <a:close/>
              </a:path>
              <a:path w="1009650" h="565785">
                <a:moveTo>
                  <a:pt x="198246" y="317119"/>
                </a:moveTo>
                <a:lnTo>
                  <a:pt x="196595" y="317373"/>
                </a:lnTo>
                <a:lnTo>
                  <a:pt x="194944" y="317500"/>
                </a:lnTo>
                <a:lnTo>
                  <a:pt x="192786" y="318134"/>
                </a:lnTo>
                <a:lnTo>
                  <a:pt x="190245" y="319150"/>
                </a:lnTo>
                <a:lnTo>
                  <a:pt x="187705" y="320039"/>
                </a:lnTo>
                <a:lnTo>
                  <a:pt x="180212" y="323469"/>
                </a:lnTo>
                <a:lnTo>
                  <a:pt x="163449" y="335152"/>
                </a:lnTo>
                <a:lnTo>
                  <a:pt x="163829" y="336676"/>
                </a:lnTo>
                <a:lnTo>
                  <a:pt x="165100" y="338327"/>
                </a:lnTo>
                <a:lnTo>
                  <a:pt x="166496" y="339978"/>
                </a:lnTo>
                <a:lnTo>
                  <a:pt x="168782" y="342011"/>
                </a:lnTo>
                <a:lnTo>
                  <a:pt x="172084" y="344550"/>
                </a:lnTo>
                <a:lnTo>
                  <a:pt x="264667" y="416813"/>
                </a:lnTo>
                <a:lnTo>
                  <a:pt x="293624" y="477900"/>
                </a:lnTo>
                <a:lnTo>
                  <a:pt x="294004" y="478917"/>
                </a:lnTo>
                <a:lnTo>
                  <a:pt x="294766" y="479551"/>
                </a:lnTo>
                <a:lnTo>
                  <a:pt x="295655" y="480059"/>
                </a:lnTo>
                <a:lnTo>
                  <a:pt x="296417" y="480440"/>
                </a:lnTo>
                <a:lnTo>
                  <a:pt x="297688" y="480568"/>
                </a:lnTo>
                <a:lnTo>
                  <a:pt x="299338" y="480440"/>
                </a:lnTo>
                <a:lnTo>
                  <a:pt x="329437" y="463931"/>
                </a:lnTo>
                <a:lnTo>
                  <a:pt x="329692" y="463042"/>
                </a:lnTo>
                <a:lnTo>
                  <a:pt x="329564" y="462025"/>
                </a:lnTo>
                <a:lnTo>
                  <a:pt x="329183" y="461137"/>
                </a:lnTo>
                <a:lnTo>
                  <a:pt x="300161" y="400050"/>
                </a:lnTo>
                <a:lnTo>
                  <a:pt x="300182" y="396494"/>
                </a:lnTo>
                <a:lnTo>
                  <a:pt x="300678" y="375665"/>
                </a:lnTo>
                <a:lnTo>
                  <a:pt x="267969" y="375665"/>
                </a:lnTo>
                <a:lnTo>
                  <a:pt x="255524" y="363981"/>
                </a:lnTo>
                <a:lnTo>
                  <a:pt x="251459" y="360299"/>
                </a:lnTo>
                <a:lnTo>
                  <a:pt x="247650" y="356743"/>
                </a:lnTo>
                <a:lnTo>
                  <a:pt x="243712" y="353568"/>
                </a:lnTo>
                <a:lnTo>
                  <a:pt x="204088" y="319913"/>
                </a:lnTo>
                <a:lnTo>
                  <a:pt x="202945" y="319024"/>
                </a:lnTo>
                <a:lnTo>
                  <a:pt x="201802" y="318262"/>
                </a:lnTo>
                <a:lnTo>
                  <a:pt x="200659" y="317753"/>
                </a:lnTo>
                <a:lnTo>
                  <a:pt x="199643" y="317245"/>
                </a:lnTo>
                <a:lnTo>
                  <a:pt x="198246" y="317119"/>
                </a:lnTo>
                <a:close/>
              </a:path>
              <a:path w="1009650" h="565785">
                <a:moveTo>
                  <a:pt x="298195" y="268986"/>
                </a:moveTo>
                <a:lnTo>
                  <a:pt x="271906" y="280415"/>
                </a:lnTo>
                <a:lnTo>
                  <a:pt x="269620" y="281686"/>
                </a:lnTo>
                <a:lnTo>
                  <a:pt x="264540" y="288798"/>
                </a:lnTo>
                <a:lnTo>
                  <a:pt x="264540" y="290194"/>
                </a:lnTo>
                <a:lnTo>
                  <a:pt x="264794" y="291845"/>
                </a:lnTo>
                <a:lnTo>
                  <a:pt x="265743" y="339978"/>
                </a:lnTo>
                <a:lnTo>
                  <a:pt x="268224" y="375538"/>
                </a:lnTo>
                <a:lnTo>
                  <a:pt x="267969" y="375665"/>
                </a:lnTo>
                <a:lnTo>
                  <a:pt x="300678" y="375665"/>
                </a:lnTo>
                <a:lnTo>
                  <a:pt x="302801" y="286512"/>
                </a:lnTo>
                <a:lnTo>
                  <a:pt x="302767" y="275463"/>
                </a:lnTo>
                <a:lnTo>
                  <a:pt x="302372" y="273303"/>
                </a:lnTo>
                <a:lnTo>
                  <a:pt x="302132" y="271271"/>
                </a:lnTo>
                <a:lnTo>
                  <a:pt x="301116" y="269875"/>
                </a:lnTo>
                <a:lnTo>
                  <a:pt x="299719" y="269494"/>
                </a:lnTo>
                <a:lnTo>
                  <a:pt x="298195" y="268986"/>
                </a:lnTo>
                <a:close/>
              </a:path>
              <a:path w="1009650" h="565785">
                <a:moveTo>
                  <a:pt x="450723" y="209550"/>
                </a:moveTo>
                <a:lnTo>
                  <a:pt x="430275" y="209550"/>
                </a:lnTo>
                <a:lnTo>
                  <a:pt x="424942" y="210819"/>
                </a:lnTo>
                <a:lnTo>
                  <a:pt x="418973" y="212089"/>
                </a:lnTo>
                <a:lnTo>
                  <a:pt x="412242" y="213359"/>
                </a:lnTo>
                <a:lnTo>
                  <a:pt x="405637" y="215900"/>
                </a:lnTo>
                <a:lnTo>
                  <a:pt x="398525" y="218439"/>
                </a:lnTo>
                <a:lnTo>
                  <a:pt x="363902" y="238759"/>
                </a:lnTo>
                <a:lnTo>
                  <a:pt x="340274" y="269239"/>
                </a:lnTo>
                <a:lnTo>
                  <a:pt x="331850" y="307339"/>
                </a:lnTo>
                <a:lnTo>
                  <a:pt x="332104" y="314959"/>
                </a:lnTo>
                <a:lnTo>
                  <a:pt x="343788" y="356869"/>
                </a:lnTo>
                <a:lnTo>
                  <a:pt x="367410" y="391159"/>
                </a:lnTo>
                <a:lnTo>
                  <a:pt x="406620" y="412750"/>
                </a:lnTo>
                <a:lnTo>
                  <a:pt x="415496" y="414019"/>
                </a:lnTo>
                <a:lnTo>
                  <a:pt x="434212" y="414019"/>
                </a:lnTo>
                <a:lnTo>
                  <a:pt x="474345" y="402589"/>
                </a:lnTo>
                <a:lnTo>
                  <a:pt x="488187" y="394969"/>
                </a:lnTo>
                <a:lnTo>
                  <a:pt x="492759" y="392430"/>
                </a:lnTo>
                <a:lnTo>
                  <a:pt x="497077" y="389889"/>
                </a:lnTo>
                <a:lnTo>
                  <a:pt x="501269" y="386080"/>
                </a:lnTo>
                <a:lnTo>
                  <a:pt x="505459" y="383539"/>
                </a:lnTo>
                <a:lnTo>
                  <a:pt x="509397" y="379730"/>
                </a:lnTo>
                <a:lnTo>
                  <a:pt x="430402" y="379730"/>
                </a:lnTo>
                <a:lnTo>
                  <a:pt x="422782" y="378459"/>
                </a:lnTo>
                <a:lnTo>
                  <a:pt x="391007" y="356869"/>
                </a:lnTo>
                <a:lnTo>
                  <a:pt x="372272" y="317500"/>
                </a:lnTo>
                <a:lnTo>
                  <a:pt x="370331" y="302259"/>
                </a:lnTo>
                <a:lnTo>
                  <a:pt x="370967" y="293369"/>
                </a:lnTo>
                <a:lnTo>
                  <a:pt x="373379" y="285750"/>
                </a:lnTo>
                <a:lnTo>
                  <a:pt x="375665" y="278130"/>
                </a:lnTo>
                <a:lnTo>
                  <a:pt x="405764" y="250189"/>
                </a:lnTo>
                <a:lnTo>
                  <a:pt x="413638" y="246380"/>
                </a:lnTo>
                <a:lnTo>
                  <a:pt x="420877" y="243839"/>
                </a:lnTo>
                <a:lnTo>
                  <a:pt x="434339" y="241300"/>
                </a:lnTo>
                <a:lnTo>
                  <a:pt x="445515" y="241300"/>
                </a:lnTo>
                <a:lnTo>
                  <a:pt x="450723" y="240030"/>
                </a:lnTo>
                <a:lnTo>
                  <a:pt x="466598" y="240030"/>
                </a:lnTo>
                <a:lnTo>
                  <a:pt x="467359" y="238759"/>
                </a:lnTo>
                <a:lnTo>
                  <a:pt x="467486" y="237489"/>
                </a:lnTo>
                <a:lnTo>
                  <a:pt x="467232" y="234950"/>
                </a:lnTo>
                <a:lnTo>
                  <a:pt x="465454" y="228600"/>
                </a:lnTo>
                <a:lnTo>
                  <a:pt x="463296" y="223519"/>
                </a:lnTo>
                <a:lnTo>
                  <a:pt x="461136" y="219709"/>
                </a:lnTo>
                <a:lnTo>
                  <a:pt x="459231" y="215900"/>
                </a:lnTo>
                <a:lnTo>
                  <a:pt x="457707" y="214630"/>
                </a:lnTo>
                <a:lnTo>
                  <a:pt x="456056" y="212089"/>
                </a:lnTo>
                <a:lnTo>
                  <a:pt x="454278" y="210819"/>
                </a:lnTo>
                <a:lnTo>
                  <a:pt x="450723" y="209550"/>
                </a:lnTo>
                <a:close/>
              </a:path>
              <a:path w="1009650" h="565785">
                <a:moveTo>
                  <a:pt x="506507" y="316230"/>
                </a:moveTo>
                <a:lnTo>
                  <a:pt x="463042" y="316230"/>
                </a:lnTo>
                <a:lnTo>
                  <a:pt x="482219" y="355600"/>
                </a:lnTo>
                <a:lnTo>
                  <a:pt x="479678" y="359409"/>
                </a:lnTo>
                <a:lnTo>
                  <a:pt x="476757" y="363219"/>
                </a:lnTo>
                <a:lnTo>
                  <a:pt x="469900" y="368300"/>
                </a:lnTo>
                <a:lnTo>
                  <a:pt x="466217" y="370839"/>
                </a:lnTo>
                <a:lnTo>
                  <a:pt x="462279" y="372109"/>
                </a:lnTo>
                <a:lnTo>
                  <a:pt x="454151" y="375919"/>
                </a:lnTo>
                <a:lnTo>
                  <a:pt x="446150" y="378459"/>
                </a:lnTo>
                <a:lnTo>
                  <a:pt x="438276" y="378459"/>
                </a:lnTo>
                <a:lnTo>
                  <a:pt x="430402" y="379730"/>
                </a:lnTo>
                <a:lnTo>
                  <a:pt x="509397" y="379730"/>
                </a:lnTo>
                <a:lnTo>
                  <a:pt x="516762" y="373380"/>
                </a:lnTo>
                <a:lnTo>
                  <a:pt x="519810" y="370839"/>
                </a:lnTo>
                <a:lnTo>
                  <a:pt x="522224" y="368300"/>
                </a:lnTo>
                <a:lnTo>
                  <a:pt x="524509" y="365759"/>
                </a:lnTo>
                <a:lnTo>
                  <a:pt x="525779" y="363219"/>
                </a:lnTo>
                <a:lnTo>
                  <a:pt x="525652" y="358139"/>
                </a:lnTo>
                <a:lnTo>
                  <a:pt x="525018" y="355600"/>
                </a:lnTo>
                <a:lnTo>
                  <a:pt x="506507" y="316230"/>
                </a:lnTo>
                <a:close/>
              </a:path>
              <a:path w="1009650" h="565785">
                <a:moveTo>
                  <a:pt x="522224" y="166369"/>
                </a:moveTo>
                <a:lnTo>
                  <a:pt x="514096" y="166369"/>
                </a:lnTo>
                <a:lnTo>
                  <a:pt x="509270" y="168909"/>
                </a:lnTo>
                <a:lnTo>
                  <a:pt x="506349" y="170180"/>
                </a:lnTo>
                <a:lnTo>
                  <a:pt x="487552" y="182880"/>
                </a:lnTo>
                <a:lnTo>
                  <a:pt x="487552" y="184150"/>
                </a:lnTo>
                <a:lnTo>
                  <a:pt x="538099" y="290830"/>
                </a:lnTo>
                <a:lnTo>
                  <a:pt x="562117" y="322580"/>
                </a:lnTo>
                <a:lnTo>
                  <a:pt x="593756" y="335280"/>
                </a:lnTo>
                <a:lnTo>
                  <a:pt x="600872" y="335280"/>
                </a:lnTo>
                <a:lnTo>
                  <a:pt x="615801" y="332739"/>
                </a:lnTo>
                <a:lnTo>
                  <a:pt x="631473" y="327659"/>
                </a:lnTo>
                <a:lnTo>
                  <a:pt x="639572" y="323850"/>
                </a:lnTo>
                <a:lnTo>
                  <a:pt x="647952" y="320039"/>
                </a:lnTo>
                <a:lnTo>
                  <a:pt x="655558" y="314959"/>
                </a:lnTo>
                <a:lnTo>
                  <a:pt x="662378" y="309880"/>
                </a:lnTo>
                <a:lnTo>
                  <a:pt x="668401" y="304800"/>
                </a:lnTo>
                <a:lnTo>
                  <a:pt x="673637" y="299719"/>
                </a:lnTo>
                <a:lnTo>
                  <a:pt x="606044" y="299719"/>
                </a:lnTo>
                <a:lnTo>
                  <a:pt x="601090" y="298450"/>
                </a:lnTo>
                <a:lnTo>
                  <a:pt x="572007" y="271780"/>
                </a:lnTo>
                <a:lnTo>
                  <a:pt x="523239" y="168909"/>
                </a:lnTo>
                <a:lnTo>
                  <a:pt x="522858" y="167639"/>
                </a:lnTo>
                <a:lnTo>
                  <a:pt x="522224" y="166369"/>
                </a:lnTo>
                <a:close/>
              </a:path>
              <a:path w="1009650" h="565785">
                <a:moveTo>
                  <a:pt x="483107" y="275589"/>
                </a:moveTo>
                <a:lnTo>
                  <a:pt x="477647" y="275589"/>
                </a:lnTo>
                <a:lnTo>
                  <a:pt x="476250" y="276859"/>
                </a:lnTo>
                <a:lnTo>
                  <a:pt x="417449" y="304800"/>
                </a:lnTo>
                <a:lnTo>
                  <a:pt x="416559" y="304800"/>
                </a:lnTo>
                <a:lnTo>
                  <a:pt x="416051" y="306069"/>
                </a:lnTo>
                <a:lnTo>
                  <a:pt x="415289" y="307339"/>
                </a:lnTo>
                <a:lnTo>
                  <a:pt x="415162" y="311150"/>
                </a:lnTo>
                <a:lnTo>
                  <a:pt x="415417" y="312419"/>
                </a:lnTo>
                <a:lnTo>
                  <a:pt x="416051" y="313689"/>
                </a:lnTo>
                <a:lnTo>
                  <a:pt x="416559" y="316230"/>
                </a:lnTo>
                <a:lnTo>
                  <a:pt x="417449" y="317500"/>
                </a:lnTo>
                <a:lnTo>
                  <a:pt x="418719" y="320039"/>
                </a:lnTo>
                <a:lnTo>
                  <a:pt x="421004" y="325119"/>
                </a:lnTo>
                <a:lnTo>
                  <a:pt x="423036" y="328930"/>
                </a:lnTo>
                <a:lnTo>
                  <a:pt x="426720" y="331469"/>
                </a:lnTo>
                <a:lnTo>
                  <a:pt x="428498" y="332739"/>
                </a:lnTo>
                <a:lnTo>
                  <a:pt x="430149" y="331469"/>
                </a:lnTo>
                <a:lnTo>
                  <a:pt x="463042" y="316230"/>
                </a:lnTo>
                <a:lnTo>
                  <a:pt x="506507" y="316230"/>
                </a:lnTo>
                <a:lnTo>
                  <a:pt x="490981" y="283209"/>
                </a:lnTo>
                <a:lnTo>
                  <a:pt x="489203" y="280669"/>
                </a:lnTo>
                <a:lnTo>
                  <a:pt x="485775" y="276859"/>
                </a:lnTo>
                <a:lnTo>
                  <a:pt x="484377" y="276859"/>
                </a:lnTo>
                <a:lnTo>
                  <a:pt x="483107" y="275589"/>
                </a:lnTo>
                <a:close/>
              </a:path>
              <a:path w="1009650" h="565785">
                <a:moveTo>
                  <a:pt x="628142" y="115569"/>
                </a:moveTo>
                <a:lnTo>
                  <a:pt x="621029" y="115569"/>
                </a:lnTo>
                <a:lnTo>
                  <a:pt x="618617" y="116839"/>
                </a:lnTo>
                <a:lnTo>
                  <a:pt x="616330" y="118109"/>
                </a:lnTo>
                <a:lnTo>
                  <a:pt x="613409" y="119380"/>
                </a:lnTo>
                <a:lnTo>
                  <a:pt x="610107" y="120650"/>
                </a:lnTo>
                <a:lnTo>
                  <a:pt x="606678" y="121919"/>
                </a:lnTo>
                <a:lnTo>
                  <a:pt x="603884" y="123189"/>
                </a:lnTo>
                <a:lnTo>
                  <a:pt x="599567" y="127000"/>
                </a:lnTo>
                <a:lnTo>
                  <a:pt x="597915" y="127000"/>
                </a:lnTo>
                <a:lnTo>
                  <a:pt x="595629" y="129539"/>
                </a:lnTo>
                <a:lnTo>
                  <a:pt x="594995" y="130809"/>
                </a:lnTo>
                <a:lnTo>
                  <a:pt x="594740" y="132080"/>
                </a:lnTo>
                <a:lnTo>
                  <a:pt x="594740" y="133350"/>
                </a:lnTo>
                <a:lnTo>
                  <a:pt x="595122" y="134619"/>
                </a:lnTo>
                <a:lnTo>
                  <a:pt x="644778" y="238759"/>
                </a:lnTo>
                <a:lnTo>
                  <a:pt x="647700" y="245109"/>
                </a:lnTo>
                <a:lnTo>
                  <a:pt x="649351" y="251459"/>
                </a:lnTo>
                <a:lnTo>
                  <a:pt x="650479" y="261619"/>
                </a:lnTo>
                <a:lnTo>
                  <a:pt x="650525" y="264159"/>
                </a:lnTo>
                <a:lnTo>
                  <a:pt x="650239" y="267969"/>
                </a:lnTo>
                <a:lnTo>
                  <a:pt x="621919" y="297180"/>
                </a:lnTo>
                <a:lnTo>
                  <a:pt x="611251" y="299719"/>
                </a:lnTo>
                <a:lnTo>
                  <a:pt x="673637" y="299719"/>
                </a:lnTo>
                <a:lnTo>
                  <a:pt x="688514" y="261619"/>
                </a:lnTo>
                <a:lnTo>
                  <a:pt x="688471" y="256539"/>
                </a:lnTo>
                <a:lnTo>
                  <a:pt x="630047" y="118109"/>
                </a:lnTo>
                <a:lnTo>
                  <a:pt x="629665" y="116839"/>
                </a:lnTo>
                <a:lnTo>
                  <a:pt x="629030" y="116839"/>
                </a:lnTo>
                <a:lnTo>
                  <a:pt x="628142" y="115569"/>
                </a:lnTo>
                <a:close/>
              </a:path>
              <a:path w="1009650" h="565785">
                <a:moveTo>
                  <a:pt x="703960" y="82550"/>
                </a:moveTo>
                <a:lnTo>
                  <a:pt x="689990" y="82550"/>
                </a:lnTo>
                <a:lnTo>
                  <a:pt x="687070" y="83819"/>
                </a:lnTo>
                <a:lnTo>
                  <a:pt x="683513" y="85089"/>
                </a:lnTo>
                <a:lnTo>
                  <a:pt x="680084" y="87630"/>
                </a:lnTo>
                <a:lnTo>
                  <a:pt x="677418" y="88900"/>
                </a:lnTo>
                <a:lnTo>
                  <a:pt x="673100" y="91439"/>
                </a:lnTo>
                <a:lnTo>
                  <a:pt x="671449" y="92709"/>
                </a:lnTo>
                <a:lnTo>
                  <a:pt x="669162" y="95250"/>
                </a:lnTo>
                <a:lnTo>
                  <a:pt x="668401" y="96519"/>
                </a:lnTo>
                <a:lnTo>
                  <a:pt x="668147" y="96519"/>
                </a:lnTo>
                <a:lnTo>
                  <a:pt x="668020" y="99059"/>
                </a:lnTo>
                <a:lnTo>
                  <a:pt x="668527" y="99059"/>
                </a:lnTo>
                <a:lnTo>
                  <a:pt x="743330" y="257809"/>
                </a:lnTo>
                <a:lnTo>
                  <a:pt x="745235" y="261619"/>
                </a:lnTo>
                <a:lnTo>
                  <a:pt x="747522" y="264159"/>
                </a:lnTo>
                <a:lnTo>
                  <a:pt x="750443" y="265430"/>
                </a:lnTo>
                <a:lnTo>
                  <a:pt x="756157" y="265430"/>
                </a:lnTo>
                <a:lnTo>
                  <a:pt x="838834" y="226059"/>
                </a:lnTo>
                <a:lnTo>
                  <a:pt x="839724" y="226059"/>
                </a:lnTo>
                <a:lnTo>
                  <a:pt x="841248" y="223519"/>
                </a:lnTo>
                <a:lnTo>
                  <a:pt x="770381" y="223519"/>
                </a:lnTo>
                <a:lnTo>
                  <a:pt x="703960" y="82550"/>
                </a:lnTo>
                <a:close/>
              </a:path>
              <a:path w="1009650" h="565785">
                <a:moveTo>
                  <a:pt x="465962" y="240030"/>
                </a:moveTo>
                <a:lnTo>
                  <a:pt x="455040" y="240030"/>
                </a:lnTo>
                <a:lnTo>
                  <a:pt x="461772" y="241300"/>
                </a:lnTo>
                <a:lnTo>
                  <a:pt x="465200" y="241300"/>
                </a:lnTo>
                <a:lnTo>
                  <a:pt x="465962" y="240030"/>
                </a:lnTo>
                <a:close/>
              </a:path>
              <a:path w="1009650" h="565785">
                <a:moveTo>
                  <a:pt x="829563" y="196850"/>
                </a:moveTo>
                <a:lnTo>
                  <a:pt x="825119" y="196850"/>
                </a:lnTo>
                <a:lnTo>
                  <a:pt x="770381" y="223519"/>
                </a:lnTo>
                <a:lnTo>
                  <a:pt x="841248" y="223519"/>
                </a:lnTo>
                <a:lnTo>
                  <a:pt x="841375" y="222250"/>
                </a:lnTo>
                <a:lnTo>
                  <a:pt x="841121" y="219709"/>
                </a:lnTo>
                <a:lnTo>
                  <a:pt x="840739" y="217169"/>
                </a:lnTo>
                <a:lnTo>
                  <a:pt x="839470" y="213359"/>
                </a:lnTo>
                <a:lnTo>
                  <a:pt x="838580" y="212089"/>
                </a:lnTo>
                <a:lnTo>
                  <a:pt x="837310" y="208280"/>
                </a:lnTo>
                <a:lnTo>
                  <a:pt x="836040" y="205739"/>
                </a:lnTo>
                <a:lnTo>
                  <a:pt x="834771" y="204469"/>
                </a:lnTo>
                <a:lnTo>
                  <a:pt x="833754" y="201930"/>
                </a:lnTo>
                <a:lnTo>
                  <a:pt x="832611" y="200659"/>
                </a:lnTo>
                <a:lnTo>
                  <a:pt x="829563" y="196850"/>
                </a:lnTo>
                <a:close/>
              </a:path>
              <a:path w="1009650" h="565785">
                <a:moveTo>
                  <a:pt x="872489" y="1269"/>
                </a:moveTo>
                <a:lnTo>
                  <a:pt x="861822" y="1269"/>
                </a:lnTo>
                <a:lnTo>
                  <a:pt x="855472" y="3810"/>
                </a:lnTo>
                <a:lnTo>
                  <a:pt x="851280" y="6350"/>
                </a:lnTo>
                <a:lnTo>
                  <a:pt x="841375" y="11430"/>
                </a:lnTo>
                <a:lnTo>
                  <a:pt x="837692" y="12700"/>
                </a:lnTo>
                <a:lnTo>
                  <a:pt x="835025" y="13969"/>
                </a:lnTo>
                <a:lnTo>
                  <a:pt x="832230" y="15239"/>
                </a:lnTo>
                <a:lnTo>
                  <a:pt x="830326" y="16509"/>
                </a:lnTo>
                <a:lnTo>
                  <a:pt x="827531" y="19050"/>
                </a:lnTo>
                <a:lnTo>
                  <a:pt x="826770" y="20319"/>
                </a:lnTo>
                <a:lnTo>
                  <a:pt x="826261" y="22859"/>
                </a:lnTo>
                <a:lnTo>
                  <a:pt x="826388" y="26669"/>
                </a:lnTo>
                <a:lnTo>
                  <a:pt x="845820" y="205739"/>
                </a:lnTo>
                <a:lnTo>
                  <a:pt x="846835" y="213359"/>
                </a:lnTo>
                <a:lnTo>
                  <a:pt x="848105" y="217169"/>
                </a:lnTo>
                <a:lnTo>
                  <a:pt x="849122" y="218439"/>
                </a:lnTo>
                <a:lnTo>
                  <a:pt x="850392" y="218439"/>
                </a:lnTo>
                <a:lnTo>
                  <a:pt x="851788" y="219709"/>
                </a:lnTo>
                <a:lnTo>
                  <a:pt x="853694" y="219709"/>
                </a:lnTo>
                <a:lnTo>
                  <a:pt x="856233" y="218439"/>
                </a:lnTo>
                <a:lnTo>
                  <a:pt x="858647" y="217169"/>
                </a:lnTo>
                <a:lnTo>
                  <a:pt x="861949" y="215900"/>
                </a:lnTo>
                <a:lnTo>
                  <a:pt x="866139" y="214630"/>
                </a:lnTo>
                <a:lnTo>
                  <a:pt x="869950" y="212089"/>
                </a:lnTo>
                <a:lnTo>
                  <a:pt x="872998" y="210819"/>
                </a:lnTo>
                <a:lnTo>
                  <a:pt x="882014" y="203200"/>
                </a:lnTo>
                <a:lnTo>
                  <a:pt x="882269" y="203200"/>
                </a:lnTo>
                <a:lnTo>
                  <a:pt x="882396" y="200659"/>
                </a:lnTo>
                <a:lnTo>
                  <a:pt x="882142" y="198119"/>
                </a:lnTo>
                <a:lnTo>
                  <a:pt x="877061" y="160019"/>
                </a:lnTo>
                <a:lnTo>
                  <a:pt x="942339" y="128269"/>
                </a:lnTo>
                <a:lnTo>
                  <a:pt x="871981" y="128269"/>
                </a:lnTo>
                <a:lnTo>
                  <a:pt x="861568" y="43180"/>
                </a:lnTo>
                <a:lnTo>
                  <a:pt x="913716" y="43180"/>
                </a:lnTo>
                <a:lnTo>
                  <a:pt x="875156" y="3810"/>
                </a:lnTo>
                <a:lnTo>
                  <a:pt x="873759" y="2539"/>
                </a:lnTo>
                <a:lnTo>
                  <a:pt x="872489" y="1269"/>
                </a:lnTo>
                <a:close/>
              </a:path>
              <a:path w="1009650" h="565785">
                <a:moveTo>
                  <a:pt x="440181" y="208280"/>
                </a:moveTo>
                <a:lnTo>
                  <a:pt x="435609" y="209550"/>
                </a:lnTo>
                <a:lnTo>
                  <a:pt x="447928" y="209550"/>
                </a:lnTo>
                <a:lnTo>
                  <a:pt x="440181" y="208280"/>
                </a:lnTo>
                <a:close/>
              </a:path>
              <a:path w="1009650" h="565785">
                <a:moveTo>
                  <a:pt x="978534" y="160019"/>
                </a:moveTo>
                <a:lnTo>
                  <a:pt x="974217" y="160019"/>
                </a:lnTo>
                <a:lnTo>
                  <a:pt x="975486" y="161289"/>
                </a:lnTo>
                <a:lnTo>
                  <a:pt x="978534" y="160019"/>
                </a:lnTo>
                <a:close/>
              </a:path>
              <a:path w="1009650" h="565785">
                <a:moveTo>
                  <a:pt x="913716" y="43180"/>
                </a:moveTo>
                <a:lnTo>
                  <a:pt x="861695" y="43180"/>
                </a:lnTo>
                <a:lnTo>
                  <a:pt x="921257" y="105409"/>
                </a:lnTo>
                <a:lnTo>
                  <a:pt x="871981" y="128269"/>
                </a:lnTo>
                <a:lnTo>
                  <a:pt x="942339" y="128269"/>
                </a:lnTo>
                <a:lnTo>
                  <a:pt x="970660" y="157480"/>
                </a:lnTo>
                <a:lnTo>
                  <a:pt x="972438" y="160019"/>
                </a:lnTo>
                <a:lnTo>
                  <a:pt x="980567" y="160019"/>
                </a:lnTo>
                <a:lnTo>
                  <a:pt x="983233" y="158750"/>
                </a:lnTo>
                <a:lnTo>
                  <a:pt x="985774" y="157480"/>
                </a:lnTo>
                <a:lnTo>
                  <a:pt x="989456" y="156209"/>
                </a:lnTo>
                <a:lnTo>
                  <a:pt x="998347" y="151130"/>
                </a:lnTo>
                <a:lnTo>
                  <a:pt x="1001776" y="149859"/>
                </a:lnTo>
                <a:lnTo>
                  <a:pt x="1006601" y="147319"/>
                </a:lnTo>
                <a:lnTo>
                  <a:pt x="1008126" y="146050"/>
                </a:lnTo>
                <a:lnTo>
                  <a:pt x="1008633" y="143509"/>
                </a:lnTo>
                <a:lnTo>
                  <a:pt x="1009142" y="142239"/>
                </a:lnTo>
                <a:lnTo>
                  <a:pt x="1008887" y="140969"/>
                </a:lnTo>
                <a:lnTo>
                  <a:pt x="1007618" y="139700"/>
                </a:lnTo>
                <a:lnTo>
                  <a:pt x="1006475" y="137159"/>
                </a:lnTo>
                <a:lnTo>
                  <a:pt x="1004570" y="135889"/>
                </a:lnTo>
                <a:lnTo>
                  <a:pt x="1002029" y="133350"/>
                </a:lnTo>
                <a:lnTo>
                  <a:pt x="913716" y="43180"/>
                </a:lnTo>
                <a:close/>
              </a:path>
              <a:path w="1009650" h="565785">
                <a:moveTo>
                  <a:pt x="702945" y="81280"/>
                </a:moveTo>
                <a:lnTo>
                  <a:pt x="694689" y="81280"/>
                </a:lnTo>
                <a:lnTo>
                  <a:pt x="692403" y="82550"/>
                </a:lnTo>
                <a:lnTo>
                  <a:pt x="703579" y="82550"/>
                </a:lnTo>
                <a:lnTo>
                  <a:pt x="702945" y="81280"/>
                </a:lnTo>
                <a:close/>
              </a:path>
              <a:path w="1009650" h="565785">
                <a:moveTo>
                  <a:pt x="701039" y="80009"/>
                </a:moveTo>
                <a:lnTo>
                  <a:pt x="698246" y="80009"/>
                </a:lnTo>
                <a:lnTo>
                  <a:pt x="696722" y="81280"/>
                </a:lnTo>
                <a:lnTo>
                  <a:pt x="701928" y="81280"/>
                </a:lnTo>
                <a:lnTo>
                  <a:pt x="701039" y="80009"/>
                </a:lnTo>
                <a:close/>
              </a:path>
              <a:path w="1009650" h="565785">
                <a:moveTo>
                  <a:pt x="870076" y="0"/>
                </a:moveTo>
                <a:lnTo>
                  <a:pt x="866394" y="0"/>
                </a:lnTo>
                <a:lnTo>
                  <a:pt x="864488" y="1269"/>
                </a:lnTo>
                <a:lnTo>
                  <a:pt x="871220" y="1269"/>
                </a:lnTo>
                <a:lnTo>
                  <a:pt x="870076" y="0"/>
                </a:lnTo>
                <a:close/>
              </a:path>
            </a:pathLst>
          </a:custGeom>
          <a:solidFill>
            <a:srgbClr val="000000"/>
          </a:solidFill>
        </p:spPr>
        <p:txBody>
          <a:bodyPr wrap="square" lIns="0" tIns="0" rIns="0" bIns="0" rtlCol="0"/>
          <a:lstStyle/>
          <a:p>
            <a:endParaRPr/>
          </a:p>
        </p:txBody>
      </p:sp>
      <p:sp>
        <p:nvSpPr>
          <p:cNvPr id="12" name="object 12"/>
          <p:cNvSpPr/>
          <p:nvPr/>
        </p:nvSpPr>
        <p:spPr>
          <a:xfrm>
            <a:off x="0" y="2093976"/>
            <a:ext cx="3307079" cy="4573524"/>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5864352"/>
            <a:ext cx="9144000" cy="993775"/>
          </a:xfrm>
          <a:prstGeom prst="rect">
            <a:avLst/>
          </a:prstGeom>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89230">
              <a:lnSpc>
                <a:spcPct val="100000"/>
              </a:lnSpc>
              <a:spcBef>
                <a:spcPts val="815"/>
              </a:spcBef>
            </a:pPr>
            <a:r>
              <a:rPr sz="1000" spc="-5" dirty="0">
                <a:solidFill>
                  <a:srgbClr val="333E50"/>
                </a:solidFill>
                <a:latin typeface="Calibri"/>
                <a:cs typeface="Calibri"/>
              </a:rPr>
              <a:t>01.04.2016/Rev</a:t>
            </a:r>
            <a:r>
              <a:rPr sz="1000" spc="-25" dirty="0">
                <a:solidFill>
                  <a:srgbClr val="333E50"/>
                </a:solidFill>
                <a:latin typeface="Calibri"/>
                <a:cs typeface="Calibri"/>
              </a:rPr>
              <a:t> </a:t>
            </a:r>
            <a:r>
              <a:rPr sz="1000" spc="-5" dirty="0">
                <a:solidFill>
                  <a:srgbClr val="333E50"/>
                </a:solidFill>
                <a:latin typeface="Calibri"/>
                <a:cs typeface="Calibri"/>
              </a:rPr>
              <a:t>01</a:t>
            </a:r>
            <a:endParaRPr sz="1000">
              <a:latin typeface="Calibri"/>
              <a:cs typeface="Calibri"/>
            </a:endParaRPr>
          </a:p>
          <a:p>
            <a:pPr marL="189230">
              <a:lnSpc>
                <a:spcPct val="100000"/>
              </a:lnSpc>
            </a:pPr>
            <a:r>
              <a:rPr sz="1000" spc="-5" dirty="0">
                <a:solidFill>
                  <a:srgbClr val="333E50"/>
                </a:solidFill>
                <a:latin typeface="Calibri"/>
                <a:cs typeface="Calibri"/>
              </a:rPr>
              <a:t>Eğitim Dairesi</a:t>
            </a:r>
            <a:r>
              <a:rPr sz="1000" spc="-40" dirty="0">
                <a:solidFill>
                  <a:srgbClr val="333E50"/>
                </a:solidFill>
                <a:latin typeface="Calibri"/>
                <a:cs typeface="Calibri"/>
              </a:rPr>
              <a:t> </a:t>
            </a:r>
            <a:r>
              <a:rPr sz="1000" spc="-5" dirty="0">
                <a:solidFill>
                  <a:srgbClr val="333E50"/>
                </a:solidFill>
                <a:latin typeface="Calibri"/>
                <a:cs typeface="Calibri"/>
              </a:rPr>
              <a:t>Başkanlığı</a:t>
            </a:r>
            <a:endParaRPr sz="1000">
              <a:latin typeface="Calibri"/>
              <a:cs typeface="Calibri"/>
            </a:endParaRPr>
          </a:p>
        </p:txBody>
      </p:sp>
      <p:sp>
        <p:nvSpPr>
          <p:cNvPr id="3" name="object 3"/>
          <p:cNvSpPr/>
          <p:nvPr/>
        </p:nvSpPr>
        <p:spPr>
          <a:xfrm>
            <a:off x="0" y="5864352"/>
            <a:ext cx="9144000" cy="993775"/>
          </a:xfrm>
          <a:custGeom>
            <a:avLst/>
            <a:gdLst/>
            <a:ahLst/>
            <a:cxnLst/>
            <a:rect l="l" t="t" r="r" b="b"/>
            <a:pathLst>
              <a:path w="9144000" h="993775">
                <a:moveTo>
                  <a:pt x="0" y="993648"/>
                </a:moveTo>
                <a:lnTo>
                  <a:pt x="9144000" y="993648"/>
                </a:lnTo>
                <a:lnTo>
                  <a:pt x="9144000" y="0"/>
                </a:lnTo>
                <a:lnTo>
                  <a:pt x="0" y="0"/>
                </a:lnTo>
                <a:lnTo>
                  <a:pt x="0" y="993648"/>
                </a:lnTo>
                <a:close/>
              </a:path>
            </a:pathLst>
          </a:custGeom>
          <a:solidFill>
            <a:srgbClr val="FFFFFF"/>
          </a:solidFill>
        </p:spPr>
        <p:txBody>
          <a:bodyPr wrap="square" lIns="0" tIns="0" rIns="0" bIns="0" rtlCol="0"/>
          <a:lstStyle/>
          <a:p>
            <a:endParaRPr/>
          </a:p>
        </p:txBody>
      </p:sp>
      <p:sp>
        <p:nvSpPr>
          <p:cNvPr id="4" name="object 4"/>
          <p:cNvSpPr/>
          <p:nvPr/>
        </p:nvSpPr>
        <p:spPr>
          <a:xfrm>
            <a:off x="0" y="0"/>
            <a:ext cx="9144000" cy="993775"/>
          </a:xfrm>
          <a:custGeom>
            <a:avLst/>
            <a:gdLst/>
            <a:ahLst/>
            <a:cxnLst/>
            <a:rect l="l" t="t" r="r" b="b"/>
            <a:pathLst>
              <a:path w="9144000" h="993775">
                <a:moveTo>
                  <a:pt x="0" y="993648"/>
                </a:moveTo>
                <a:lnTo>
                  <a:pt x="9144000" y="993648"/>
                </a:lnTo>
                <a:lnTo>
                  <a:pt x="9144000" y="0"/>
                </a:lnTo>
                <a:lnTo>
                  <a:pt x="0" y="0"/>
                </a:lnTo>
                <a:lnTo>
                  <a:pt x="0" y="993648"/>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idx="4294967295"/>
          </p:nvPr>
        </p:nvSpPr>
        <p:spPr>
          <a:xfrm>
            <a:off x="2676207" y="1235241"/>
            <a:ext cx="5382260" cy="521334"/>
          </a:xfrm>
          <a:prstGeom prst="rect">
            <a:avLst/>
          </a:prstGeom>
        </p:spPr>
        <p:txBody>
          <a:bodyPr vert="horz" wrap="square" lIns="0" tIns="0" rIns="0" bIns="0" rtlCol="0">
            <a:spAutoFit/>
          </a:bodyPr>
          <a:lstStyle/>
          <a:p>
            <a:pPr marL="12700">
              <a:lnSpc>
                <a:spcPct val="100000"/>
              </a:lnSpc>
            </a:pPr>
            <a:r>
              <a:rPr dirty="0">
                <a:latin typeface="Calibri"/>
                <a:cs typeface="Calibri"/>
              </a:rPr>
              <a:t>ISO </a:t>
            </a:r>
            <a:r>
              <a:rPr spc="-5" dirty="0">
                <a:latin typeface="Calibri"/>
                <a:cs typeface="Calibri"/>
              </a:rPr>
              <a:t>9001:2015 </a:t>
            </a:r>
            <a:r>
              <a:rPr spc="-40" dirty="0">
                <a:latin typeface="Calibri"/>
                <a:cs typeface="Calibri"/>
              </a:rPr>
              <a:t>PUKÖ</a:t>
            </a:r>
            <a:r>
              <a:rPr spc="-10" dirty="0">
                <a:latin typeface="Calibri"/>
                <a:cs typeface="Calibri"/>
              </a:rPr>
              <a:t> </a:t>
            </a:r>
            <a:r>
              <a:rPr spc="-5" dirty="0">
                <a:latin typeface="Calibri"/>
                <a:cs typeface="Calibri"/>
              </a:rPr>
              <a:t>DÖNGÜSÜ</a:t>
            </a:r>
          </a:p>
        </p:txBody>
      </p:sp>
      <p:sp>
        <p:nvSpPr>
          <p:cNvPr id="7" name="object 7"/>
          <p:cNvSpPr/>
          <p:nvPr/>
        </p:nvSpPr>
        <p:spPr>
          <a:xfrm>
            <a:off x="1410165" y="2033513"/>
            <a:ext cx="6685597" cy="416204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737262" y="2206781"/>
            <a:ext cx="600075" cy="323850"/>
          </a:xfrm>
          <a:prstGeom prst="rect">
            <a:avLst/>
          </a:prstGeom>
        </p:spPr>
        <p:txBody>
          <a:bodyPr vert="horz" wrap="square" lIns="0" tIns="0" rIns="0" bIns="0" rtlCol="0">
            <a:spAutoFit/>
          </a:bodyPr>
          <a:lstStyle/>
          <a:p>
            <a:pPr marL="12700" marR="5080" indent="19685">
              <a:lnSpc>
                <a:spcPct val="100000"/>
              </a:lnSpc>
            </a:pPr>
            <a:r>
              <a:rPr sz="1000" spc="-5" dirty="0">
                <a:solidFill>
                  <a:srgbClr val="333E50"/>
                </a:solidFill>
                <a:latin typeface="Calibri"/>
                <a:cs typeface="Calibri"/>
              </a:rPr>
              <a:t>Kuruluş ve  bağlamı</a:t>
            </a:r>
            <a:r>
              <a:rPr sz="1000" spc="-85" dirty="0">
                <a:solidFill>
                  <a:srgbClr val="333E50"/>
                </a:solidFill>
                <a:latin typeface="Calibri"/>
                <a:cs typeface="Calibri"/>
              </a:rPr>
              <a:t> </a:t>
            </a:r>
            <a:r>
              <a:rPr sz="1000" spc="-10" dirty="0">
                <a:solidFill>
                  <a:srgbClr val="333E50"/>
                </a:solidFill>
                <a:latin typeface="Calibri"/>
                <a:cs typeface="Calibri"/>
              </a:rPr>
              <a:t>(4)</a:t>
            </a:r>
            <a:endParaRPr sz="1000" dirty="0">
              <a:latin typeface="Calibri"/>
              <a:cs typeface="Calibri"/>
            </a:endParaRPr>
          </a:p>
        </p:txBody>
      </p:sp>
      <p:sp>
        <p:nvSpPr>
          <p:cNvPr id="9" name="object 9"/>
          <p:cNvSpPr txBox="1"/>
          <p:nvPr/>
        </p:nvSpPr>
        <p:spPr>
          <a:xfrm>
            <a:off x="396036" y="5201284"/>
            <a:ext cx="859155" cy="523240"/>
          </a:xfrm>
          <a:prstGeom prst="rect">
            <a:avLst/>
          </a:prstGeom>
        </p:spPr>
        <p:txBody>
          <a:bodyPr vert="horz" wrap="square" lIns="0" tIns="0" rIns="0" bIns="0" rtlCol="0">
            <a:spAutoFit/>
          </a:bodyPr>
          <a:lstStyle/>
          <a:p>
            <a:pPr marL="12700" marR="5080">
              <a:lnSpc>
                <a:spcPct val="100000"/>
              </a:lnSpc>
            </a:pPr>
            <a:r>
              <a:rPr sz="1100" spc="-5" dirty="0">
                <a:solidFill>
                  <a:srgbClr val="333E50"/>
                </a:solidFill>
                <a:latin typeface="Calibri"/>
                <a:cs typeface="Calibri"/>
              </a:rPr>
              <a:t>İlgili </a:t>
            </a:r>
            <a:r>
              <a:rPr sz="1100" dirty="0">
                <a:solidFill>
                  <a:srgbClr val="333E50"/>
                </a:solidFill>
                <a:latin typeface="Calibri"/>
                <a:cs typeface="Calibri"/>
              </a:rPr>
              <a:t>Tarafların  İhtiyaç ve  Beklentileri</a:t>
            </a:r>
            <a:r>
              <a:rPr sz="1100" spc="-110" dirty="0">
                <a:solidFill>
                  <a:srgbClr val="333E50"/>
                </a:solidFill>
                <a:latin typeface="Calibri"/>
                <a:cs typeface="Calibri"/>
              </a:rPr>
              <a:t> </a:t>
            </a:r>
            <a:r>
              <a:rPr sz="1100" dirty="0">
                <a:solidFill>
                  <a:srgbClr val="333E50"/>
                </a:solidFill>
                <a:latin typeface="Calibri"/>
                <a:cs typeface="Calibri"/>
              </a:rPr>
              <a:t>(4)</a:t>
            </a:r>
            <a:endParaRPr sz="1100">
              <a:latin typeface="Calibri"/>
              <a:cs typeface="Calibri"/>
            </a:endParaRPr>
          </a:p>
        </p:txBody>
      </p:sp>
      <p:sp>
        <p:nvSpPr>
          <p:cNvPr id="10" name="object 10"/>
          <p:cNvSpPr txBox="1"/>
          <p:nvPr/>
        </p:nvSpPr>
        <p:spPr>
          <a:xfrm>
            <a:off x="4219130" y="1483438"/>
            <a:ext cx="626745" cy="523240"/>
          </a:xfrm>
          <a:prstGeom prst="rect">
            <a:avLst/>
          </a:prstGeom>
        </p:spPr>
        <p:txBody>
          <a:bodyPr vert="horz" wrap="square" lIns="0" tIns="0" rIns="0" bIns="0" rtlCol="0">
            <a:spAutoFit/>
          </a:bodyPr>
          <a:lstStyle/>
          <a:p>
            <a:pPr marL="12700" marR="5080">
              <a:lnSpc>
                <a:spcPct val="100000"/>
              </a:lnSpc>
            </a:pPr>
            <a:r>
              <a:rPr sz="1100" dirty="0">
                <a:solidFill>
                  <a:srgbClr val="333E50"/>
                </a:solidFill>
                <a:latin typeface="Calibri"/>
                <a:cs typeface="Calibri"/>
              </a:rPr>
              <a:t>Destek ve  o</a:t>
            </a:r>
            <a:r>
              <a:rPr sz="1100" spc="-5" dirty="0">
                <a:solidFill>
                  <a:srgbClr val="333E50"/>
                </a:solidFill>
                <a:latin typeface="Calibri"/>
                <a:cs typeface="Calibri"/>
              </a:rPr>
              <a:t>p</a:t>
            </a:r>
            <a:r>
              <a:rPr sz="1100" dirty="0">
                <a:solidFill>
                  <a:srgbClr val="333E50"/>
                </a:solidFill>
                <a:latin typeface="Calibri"/>
                <a:cs typeface="Calibri"/>
              </a:rPr>
              <a:t>era</a:t>
            </a:r>
            <a:r>
              <a:rPr sz="1100" spc="-5" dirty="0">
                <a:solidFill>
                  <a:srgbClr val="333E50"/>
                </a:solidFill>
                <a:latin typeface="Calibri"/>
                <a:cs typeface="Calibri"/>
              </a:rPr>
              <a:t>s</a:t>
            </a:r>
            <a:r>
              <a:rPr sz="1100" dirty="0">
                <a:solidFill>
                  <a:srgbClr val="333E50"/>
                </a:solidFill>
                <a:latin typeface="Calibri"/>
                <a:cs typeface="Calibri"/>
              </a:rPr>
              <a:t>y</a:t>
            </a:r>
            <a:r>
              <a:rPr sz="1100" spc="5" dirty="0">
                <a:solidFill>
                  <a:srgbClr val="333E50"/>
                </a:solidFill>
                <a:latin typeface="Calibri"/>
                <a:cs typeface="Calibri"/>
              </a:rPr>
              <a:t>o</a:t>
            </a:r>
            <a:r>
              <a:rPr sz="1100" dirty="0">
                <a:solidFill>
                  <a:srgbClr val="333E50"/>
                </a:solidFill>
                <a:latin typeface="Calibri"/>
                <a:cs typeface="Calibri"/>
              </a:rPr>
              <a:t>n  (7,8)</a:t>
            </a:r>
            <a:endParaRPr sz="1100" dirty="0">
              <a:latin typeface="Calibri"/>
              <a:cs typeface="Calibri"/>
            </a:endParaRPr>
          </a:p>
        </p:txBody>
      </p:sp>
      <p:sp>
        <p:nvSpPr>
          <p:cNvPr id="11" name="object 11"/>
          <p:cNvSpPr txBox="1"/>
          <p:nvPr/>
        </p:nvSpPr>
        <p:spPr>
          <a:xfrm>
            <a:off x="4554473" y="3421253"/>
            <a:ext cx="437515" cy="355600"/>
          </a:xfrm>
          <a:prstGeom prst="rect">
            <a:avLst/>
          </a:prstGeom>
        </p:spPr>
        <p:txBody>
          <a:bodyPr vert="horz" wrap="square" lIns="0" tIns="0" rIns="0" bIns="0" rtlCol="0">
            <a:spAutoFit/>
          </a:bodyPr>
          <a:lstStyle/>
          <a:p>
            <a:pPr marL="139065" marR="5080" indent="-127000">
              <a:lnSpc>
                <a:spcPct val="100000"/>
              </a:lnSpc>
            </a:pPr>
            <a:r>
              <a:rPr sz="1100" dirty="0">
                <a:solidFill>
                  <a:srgbClr val="333E50"/>
                </a:solidFill>
                <a:latin typeface="Calibri"/>
                <a:cs typeface="Calibri"/>
              </a:rPr>
              <a:t>Li</a:t>
            </a:r>
            <a:r>
              <a:rPr sz="1100" spc="-10" dirty="0">
                <a:solidFill>
                  <a:srgbClr val="333E50"/>
                </a:solidFill>
                <a:latin typeface="Calibri"/>
                <a:cs typeface="Calibri"/>
              </a:rPr>
              <a:t>d</a:t>
            </a:r>
            <a:r>
              <a:rPr sz="1100" dirty="0">
                <a:solidFill>
                  <a:srgbClr val="333E50"/>
                </a:solidFill>
                <a:latin typeface="Calibri"/>
                <a:cs typeface="Calibri"/>
              </a:rPr>
              <a:t>erlik  </a:t>
            </a:r>
            <a:r>
              <a:rPr sz="1100" spc="-5" dirty="0">
                <a:solidFill>
                  <a:srgbClr val="333E50"/>
                </a:solidFill>
                <a:latin typeface="Calibri"/>
                <a:cs typeface="Calibri"/>
              </a:rPr>
              <a:t>(5)</a:t>
            </a:r>
            <a:endParaRPr sz="1100">
              <a:latin typeface="Calibri"/>
              <a:cs typeface="Calibri"/>
            </a:endParaRPr>
          </a:p>
        </p:txBody>
      </p:sp>
      <p:sp>
        <p:nvSpPr>
          <p:cNvPr id="12" name="object 12"/>
          <p:cNvSpPr txBox="1"/>
          <p:nvPr/>
        </p:nvSpPr>
        <p:spPr>
          <a:xfrm>
            <a:off x="2578100" y="3574669"/>
            <a:ext cx="452120" cy="308610"/>
          </a:xfrm>
          <a:prstGeom prst="rect">
            <a:avLst/>
          </a:prstGeom>
        </p:spPr>
        <p:txBody>
          <a:bodyPr vert="horz" wrap="square" lIns="0" tIns="0" rIns="0" bIns="0" rtlCol="0">
            <a:spAutoFit/>
          </a:bodyPr>
          <a:lstStyle/>
          <a:p>
            <a:pPr algn="ctr">
              <a:lnSpc>
                <a:spcPts val="1080"/>
              </a:lnSpc>
            </a:pPr>
            <a:r>
              <a:rPr sz="900" dirty="0">
                <a:solidFill>
                  <a:srgbClr val="333E50"/>
                </a:solidFill>
                <a:latin typeface="Calibri"/>
                <a:cs typeface="Calibri"/>
              </a:rPr>
              <a:t>Pla</a:t>
            </a:r>
            <a:r>
              <a:rPr sz="900" spc="-5" dirty="0">
                <a:solidFill>
                  <a:srgbClr val="333E50"/>
                </a:solidFill>
                <a:latin typeface="Calibri"/>
                <a:cs typeface="Calibri"/>
              </a:rPr>
              <a:t>nl</a:t>
            </a:r>
            <a:r>
              <a:rPr sz="900" dirty="0">
                <a:solidFill>
                  <a:srgbClr val="333E50"/>
                </a:solidFill>
                <a:latin typeface="Calibri"/>
                <a:cs typeface="Calibri"/>
              </a:rPr>
              <a:t>ama</a:t>
            </a:r>
            <a:endParaRPr sz="900">
              <a:latin typeface="Calibri"/>
              <a:cs typeface="Calibri"/>
            </a:endParaRPr>
          </a:p>
          <a:p>
            <a:pPr marL="73025" algn="ctr">
              <a:lnSpc>
                <a:spcPts val="1200"/>
              </a:lnSpc>
            </a:pPr>
            <a:r>
              <a:rPr sz="1000" spc="-10" dirty="0">
                <a:solidFill>
                  <a:srgbClr val="333E50"/>
                </a:solidFill>
                <a:latin typeface="Calibri"/>
                <a:cs typeface="Calibri"/>
              </a:rPr>
              <a:t>(6)</a:t>
            </a:r>
            <a:endParaRPr sz="1000">
              <a:latin typeface="Calibri"/>
              <a:cs typeface="Calibri"/>
            </a:endParaRPr>
          </a:p>
        </p:txBody>
      </p:sp>
      <p:sp>
        <p:nvSpPr>
          <p:cNvPr id="13" name="object 13"/>
          <p:cNvSpPr txBox="1"/>
          <p:nvPr/>
        </p:nvSpPr>
        <p:spPr>
          <a:xfrm>
            <a:off x="6254241" y="3420236"/>
            <a:ext cx="393065" cy="476250"/>
          </a:xfrm>
          <a:prstGeom prst="rect">
            <a:avLst/>
          </a:prstGeom>
        </p:spPr>
        <p:txBody>
          <a:bodyPr vert="horz" wrap="square" lIns="0" tIns="0" rIns="0" bIns="0" rtlCol="0">
            <a:spAutoFit/>
          </a:bodyPr>
          <a:lstStyle/>
          <a:p>
            <a:pPr marL="12700" marR="5080">
              <a:lnSpc>
                <a:spcPct val="100000"/>
              </a:lnSpc>
            </a:pPr>
            <a:r>
              <a:rPr sz="1000" spc="-5" dirty="0">
                <a:solidFill>
                  <a:srgbClr val="333E50"/>
                </a:solidFill>
                <a:latin typeface="Calibri"/>
                <a:cs typeface="Calibri"/>
              </a:rPr>
              <a:t>Perf.  D</a:t>
            </a:r>
            <a:r>
              <a:rPr sz="1000" spc="-10" dirty="0">
                <a:solidFill>
                  <a:srgbClr val="333E50"/>
                </a:solidFill>
                <a:latin typeface="Calibri"/>
                <a:cs typeface="Calibri"/>
              </a:rPr>
              <a:t>e</a:t>
            </a:r>
            <a:r>
              <a:rPr sz="1000" spc="-5" dirty="0">
                <a:solidFill>
                  <a:srgbClr val="333E50"/>
                </a:solidFill>
                <a:latin typeface="Calibri"/>
                <a:cs typeface="Calibri"/>
              </a:rPr>
              <a:t>ğ</a:t>
            </a:r>
            <a:r>
              <a:rPr sz="1000" spc="-10" dirty="0">
                <a:solidFill>
                  <a:srgbClr val="333E50"/>
                </a:solidFill>
                <a:latin typeface="Calibri"/>
                <a:cs typeface="Calibri"/>
              </a:rPr>
              <a:t>e</a:t>
            </a:r>
            <a:r>
              <a:rPr sz="1000" spc="-5" dirty="0">
                <a:solidFill>
                  <a:srgbClr val="333E50"/>
                </a:solidFill>
                <a:latin typeface="Calibri"/>
                <a:cs typeface="Calibri"/>
              </a:rPr>
              <a:t>r</a:t>
            </a:r>
            <a:r>
              <a:rPr sz="1000" spc="-10" dirty="0">
                <a:solidFill>
                  <a:srgbClr val="333E50"/>
                </a:solidFill>
                <a:latin typeface="Calibri"/>
                <a:cs typeface="Calibri"/>
              </a:rPr>
              <a:t>l</a:t>
            </a:r>
            <a:r>
              <a:rPr sz="1000" spc="-5" dirty="0">
                <a:solidFill>
                  <a:srgbClr val="333E50"/>
                </a:solidFill>
                <a:latin typeface="Calibri"/>
                <a:cs typeface="Calibri"/>
              </a:rPr>
              <a:t>.</a:t>
            </a:r>
            <a:endParaRPr sz="1000">
              <a:latin typeface="Calibri"/>
              <a:cs typeface="Calibri"/>
            </a:endParaRPr>
          </a:p>
          <a:p>
            <a:pPr marL="97790">
              <a:lnSpc>
                <a:spcPct val="100000"/>
              </a:lnSpc>
            </a:pPr>
            <a:r>
              <a:rPr sz="1000" spc="-10" dirty="0">
                <a:solidFill>
                  <a:srgbClr val="333E50"/>
                </a:solidFill>
                <a:latin typeface="Calibri"/>
                <a:cs typeface="Calibri"/>
              </a:rPr>
              <a:t>(9)</a:t>
            </a:r>
            <a:endParaRPr sz="1000">
              <a:latin typeface="Calibri"/>
              <a:cs typeface="Calibri"/>
            </a:endParaRPr>
          </a:p>
        </p:txBody>
      </p:sp>
      <p:sp>
        <p:nvSpPr>
          <p:cNvPr id="14" name="object 14"/>
          <p:cNvSpPr txBox="1"/>
          <p:nvPr/>
        </p:nvSpPr>
        <p:spPr>
          <a:xfrm>
            <a:off x="4532503" y="5509767"/>
            <a:ext cx="466725" cy="355600"/>
          </a:xfrm>
          <a:prstGeom prst="rect">
            <a:avLst/>
          </a:prstGeom>
        </p:spPr>
        <p:txBody>
          <a:bodyPr vert="horz" wrap="square" lIns="0" tIns="0" rIns="0" bIns="0" rtlCol="0">
            <a:spAutoFit/>
          </a:bodyPr>
          <a:lstStyle/>
          <a:p>
            <a:pPr marL="12700" marR="5080">
              <a:lnSpc>
                <a:spcPct val="100000"/>
              </a:lnSpc>
            </a:pPr>
            <a:r>
              <a:rPr sz="1100" dirty="0">
                <a:solidFill>
                  <a:srgbClr val="333E50"/>
                </a:solidFill>
                <a:latin typeface="Calibri"/>
                <a:cs typeface="Calibri"/>
              </a:rPr>
              <a:t>İyileştir  me</a:t>
            </a:r>
            <a:r>
              <a:rPr sz="1100" spc="-105" dirty="0">
                <a:solidFill>
                  <a:srgbClr val="333E50"/>
                </a:solidFill>
                <a:latin typeface="Calibri"/>
                <a:cs typeface="Calibri"/>
              </a:rPr>
              <a:t> </a:t>
            </a:r>
            <a:r>
              <a:rPr sz="1100" dirty="0">
                <a:solidFill>
                  <a:srgbClr val="333E50"/>
                </a:solidFill>
                <a:latin typeface="Calibri"/>
                <a:cs typeface="Calibri"/>
              </a:rPr>
              <a:t>(10)</a:t>
            </a:r>
            <a:endParaRPr sz="1100">
              <a:latin typeface="Calibri"/>
              <a:cs typeface="Calibri"/>
            </a:endParaRPr>
          </a:p>
        </p:txBody>
      </p:sp>
      <p:sp>
        <p:nvSpPr>
          <p:cNvPr id="15" name="object 15"/>
          <p:cNvSpPr txBox="1"/>
          <p:nvPr/>
        </p:nvSpPr>
        <p:spPr>
          <a:xfrm>
            <a:off x="492373" y="3963175"/>
            <a:ext cx="825500" cy="171450"/>
          </a:xfrm>
          <a:prstGeom prst="rect">
            <a:avLst/>
          </a:prstGeom>
        </p:spPr>
        <p:txBody>
          <a:bodyPr vert="horz" wrap="square" lIns="0" tIns="0" rIns="0" bIns="0" rtlCol="0">
            <a:spAutoFit/>
          </a:bodyPr>
          <a:lstStyle/>
          <a:p>
            <a:pPr marL="12700">
              <a:lnSpc>
                <a:spcPct val="100000"/>
              </a:lnSpc>
            </a:pPr>
            <a:r>
              <a:rPr sz="1000" spc="-5" dirty="0">
                <a:solidFill>
                  <a:srgbClr val="333E50"/>
                </a:solidFill>
                <a:latin typeface="Calibri"/>
                <a:cs typeface="Calibri"/>
              </a:rPr>
              <a:t>Müşteri</a:t>
            </a:r>
            <a:r>
              <a:rPr sz="1000" spc="-55" dirty="0">
                <a:solidFill>
                  <a:srgbClr val="333E50"/>
                </a:solidFill>
                <a:latin typeface="Calibri"/>
                <a:cs typeface="Calibri"/>
              </a:rPr>
              <a:t> </a:t>
            </a:r>
            <a:r>
              <a:rPr sz="1000" spc="-5" dirty="0">
                <a:solidFill>
                  <a:srgbClr val="333E50"/>
                </a:solidFill>
                <a:latin typeface="Calibri"/>
                <a:cs typeface="Calibri"/>
              </a:rPr>
              <a:t>Şartları</a:t>
            </a:r>
            <a:endParaRPr sz="1000">
              <a:latin typeface="Calibri"/>
              <a:cs typeface="Calibri"/>
            </a:endParaRPr>
          </a:p>
        </p:txBody>
      </p:sp>
      <p:sp>
        <p:nvSpPr>
          <p:cNvPr id="16" name="object 16"/>
          <p:cNvSpPr txBox="1"/>
          <p:nvPr/>
        </p:nvSpPr>
        <p:spPr>
          <a:xfrm>
            <a:off x="3311397" y="2556128"/>
            <a:ext cx="436245" cy="171450"/>
          </a:xfrm>
          <a:prstGeom prst="rect">
            <a:avLst/>
          </a:prstGeom>
        </p:spPr>
        <p:txBody>
          <a:bodyPr vert="horz" wrap="square" lIns="0" tIns="0" rIns="0" bIns="0" rtlCol="0">
            <a:spAutoFit/>
          </a:bodyPr>
          <a:lstStyle/>
          <a:p>
            <a:pPr marL="12700">
              <a:lnSpc>
                <a:spcPct val="100000"/>
              </a:lnSpc>
            </a:pPr>
            <a:r>
              <a:rPr sz="1000" b="1" spc="-10" dirty="0">
                <a:solidFill>
                  <a:srgbClr val="843B0C"/>
                </a:solidFill>
                <a:latin typeface="Calibri"/>
                <a:cs typeface="Calibri"/>
              </a:rPr>
              <a:t>PLA</a:t>
            </a:r>
            <a:r>
              <a:rPr sz="1000" b="1" spc="-5" dirty="0">
                <a:solidFill>
                  <a:srgbClr val="843B0C"/>
                </a:solidFill>
                <a:latin typeface="Calibri"/>
                <a:cs typeface="Calibri"/>
              </a:rPr>
              <a:t>NLA</a:t>
            </a:r>
            <a:endParaRPr sz="1000">
              <a:latin typeface="Calibri"/>
              <a:cs typeface="Calibri"/>
            </a:endParaRPr>
          </a:p>
        </p:txBody>
      </p:sp>
      <p:sp>
        <p:nvSpPr>
          <p:cNvPr id="17" name="object 17"/>
          <p:cNvSpPr txBox="1"/>
          <p:nvPr/>
        </p:nvSpPr>
        <p:spPr>
          <a:xfrm>
            <a:off x="3597402" y="4413884"/>
            <a:ext cx="419734" cy="323850"/>
          </a:xfrm>
          <a:prstGeom prst="rect">
            <a:avLst/>
          </a:prstGeom>
        </p:spPr>
        <p:txBody>
          <a:bodyPr vert="horz" wrap="square" lIns="0" tIns="0" rIns="0" bIns="0" rtlCol="0">
            <a:spAutoFit/>
          </a:bodyPr>
          <a:lstStyle/>
          <a:p>
            <a:pPr marL="12700" marR="5080">
              <a:lnSpc>
                <a:spcPct val="100000"/>
              </a:lnSpc>
            </a:pPr>
            <a:r>
              <a:rPr sz="1000" b="1" spc="-10" dirty="0">
                <a:solidFill>
                  <a:srgbClr val="843B0C"/>
                </a:solidFill>
                <a:latin typeface="Calibri"/>
                <a:cs typeface="Calibri"/>
              </a:rPr>
              <a:t>ÖNLE</a:t>
            </a:r>
            <a:r>
              <a:rPr sz="1000" b="1" spc="-5" dirty="0">
                <a:solidFill>
                  <a:srgbClr val="843B0C"/>
                </a:solidFill>
                <a:latin typeface="Calibri"/>
                <a:cs typeface="Calibri"/>
              </a:rPr>
              <a:t>M  </a:t>
            </a:r>
            <a:r>
              <a:rPr sz="1000" b="1" spc="-10" dirty="0">
                <a:solidFill>
                  <a:srgbClr val="843B0C"/>
                </a:solidFill>
                <a:latin typeface="Calibri"/>
                <a:cs typeface="Calibri"/>
              </a:rPr>
              <a:t>AL</a:t>
            </a:r>
            <a:endParaRPr sz="1000">
              <a:latin typeface="Calibri"/>
              <a:cs typeface="Calibri"/>
            </a:endParaRPr>
          </a:p>
        </p:txBody>
      </p:sp>
      <p:sp>
        <p:nvSpPr>
          <p:cNvPr id="18" name="object 18"/>
          <p:cNvSpPr txBox="1"/>
          <p:nvPr/>
        </p:nvSpPr>
        <p:spPr>
          <a:xfrm>
            <a:off x="5376164" y="2540634"/>
            <a:ext cx="466725" cy="171450"/>
          </a:xfrm>
          <a:prstGeom prst="rect">
            <a:avLst/>
          </a:prstGeom>
        </p:spPr>
        <p:txBody>
          <a:bodyPr vert="horz" wrap="square" lIns="0" tIns="0" rIns="0" bIns="0" rtlCol="0">
            <a:spAutoFit/>
          </a:bodyPr>
          <a:lstStyle/>
          <a:p>
            <a:pPr marL="12700">
              <a:lnSpc>
                <a:spcPct val="100000"/>
              </a:lnSpc>
            </a:pPr>
            <a:r>
              <a:rPr sz="1000" b="1" spc="-10" dirty="0">
                <a:solidFill>
                  <a:srgbClr val="843B0C"/>
                </a:solidFill>
                <a:latin typeface="Calibri"/>
                <a:cs typeface="Calibri"/>
              </a:rPr>
              <a:t>UYGULA</a:t>
            </a:r>
            <a:endParaRPr sz="1000">
              <a:latin typeface="Calibri"/>
              <a:cs typeface="Calibri"/>
            </a:endParaRPr>
          </a:p>
        </p:txBody>
      </p:sp>
      <p:sp>
        <p:nvSpPr>
          <p:cNvPr id="19" name="object 19"/>
          <p:cNvSpPr txBox="1"/>
          <p:nvPr/>
        </p:nvSpPr>
        <p:spPr>
          <a:xfrm>
            <a:off x="5568441" y="4417821"/>
            <a:ext cx="536575" cy="323850"/>
          </a:xfrm>
          <a:prstGeom prst="rect">
            <a:avLst/>
          </a:prstGeom>
        </p:spPr>
        <p:txBody>
          <a:bodyPr vert="horz" wrap="square" lIns="0" tIns="0" rIns="0" bIns="0" rtlCol="0">
            <a:spAutoFit/>
          </a:bodyPr>
          <a:lstStyle/>
          <a:p>
            <a:pPr marL="12700" marR="5080">
              <a:lnSpc>
                <a:spcPct val="100000"/>
              </a:lnSpc>
            </a:pPr>
            <a:r>
              <a:rPr sz="1000" b="1" spc="-10" dirty="0">
                <a:solidFill>
                  <a:srgbClr val="843B0C"/>
                </a:solidFill>
                <a:latin typeface="Calibri"/>
                <a:cs typeface="Calibri"/>
              </a:rPr>
              <a:t>KONT</a:t>
            </a:r>
            <a:r>
              <a:rPr sz="1000" b="1" spc="-5" dirty="0">
                <a:solidFill>
                  <a:srgbClr val="843B0C"/>
                </a:solidFill>
                <a:latin typeface="Calibri"/>
                <a:cs typeface="Calibri"/>
              </a:rPr>
              <a:t>R</a:t>
            </a:r>
            <a:r>
              <a:rPr sz="1000" b="1" spc="-10" dirty="0">
                <a:solidFill>
                  <a:srgbClr val="843B0C"/>
                </a:solidFill>
                <a:latin typeface="Calibri"/>
                <a:cs typeface="Calibri"/>
              </a:rPr>
              <a:t>OL  </a:t>
            </a:r>
            <a:r>
              <a:rPr sz="1000" b="1" spc="-15" dirty="0">
                <a:solidFill>
                  <a:srgbClr val="843B0C"/>
                </a:solidFill>
                <a:latin typeface="Calibri"/>
                <a:cs typeface="Calibri"/>
              </a:rPr>
              <a:t>ET</a:t>
            </a:r>
            <a:endParaRPr sz="1000">
              <a:latin typeface="Calibri"/>
              <a:cs typeface="Calibri"/>
            </a:endParaRPr>
          </a:p>
        </p:txBody>
      </p:sp>
      <p:sp>
        <p:nvSpPr>
          <p:cNvPr id="20" name="object 20"/>
          <p:cNvSpPr txBox="1"/>
          <p:nvPr/>
        </p:nvSpPr>
        <p:spPr>
          <a:xfrm>
            <a:off x="8139703" y="3496436"/>
            <a:ext cx="718185" cy="323850"/>
          </a:xfrm>
          <a:prstGeom prst="rect">
            <a:avLst/>
          </a:prstGeom>
        </p:spPr>
        <p:txBody>
          <a:bodyPr vert="horz" wrap="square" lIns="0" tIns="0" rIns="0" bIns="0" rtlCol="0">
            <a:spAutoFit/>
          </a:bodyPr>
          <a:lstStyle/>
          <a:p>
            <a:pPr marL="12700" marR="5080">
              <a:lnSpc>
                <a:spcPct val="100000"/>
              </a:lnSpc>
            </a:pPr>
            <a:r>
              <a:rPr sz="1000" spc="-5" dirty="0">
                <a:solidFill>
                  <a:srgbClr val="333E50"/>
                </a:solidFill>
                <a:latin typeface="Calibri"/>
                <a:cs typeface="Calibri"/>
              </a:rPr>
              <a:t>Müşteri  M</a:t>
            </a:r>
            <a:r>
              <a:rPr sz="1000" spc="-10" dirty="0">
                <a:solidFill>
                  <a:srgbClr val="333E50"/>
                </a:solidFill>
                <a:latin typeface="Calibri"/>
                <a:cs typeface="Calibri"/>
              </a:rPr>
              <a:t>em</a:t>
            </a:r>
            <a:r>
              <a:rPr sz="1000" spc="-5" dirty="0">
                <a:solidFill>
                  <a:srgbClr val="333E50"/>
                </a:solidFill>
                <a:latin typeface="Calibri"/>
                <a:cs typeface="Calibri"/>
              </a:rPr>
              <a:t>nuniy</a:t>
            </a:r>
            <a:r>
              <a:rPr sz="1000" spc="-10" dirty="0">
                <a:solidFill>
                  <a:srgbClr val="333E50"/>
                </a:solidFill>
                <a:latin typeface="Calibri"/>
                <a:cs typeface="Calibri"/>
              </a:rPr>
              <a:t>e</a:t>
            </a:r>
            <a:r>
              <a:rPr sz="1000" spc="-5" dirty="0">
                <a:solidFill>
                  <a:srgbClr val="333E50"/>
                </a:solidFill>
                <a:latin typeface="Calibri"/>
                <a:cs typeface="Calibri"/>
              </a:rPr>
              <a:t>ti</a:t>
            </a:r>
            <a:endParaRPr sz="1000" dirty="0">
              <a:latin typeface="Calibri"/>
              <a:cs typeface="Calibri"/>
            </a:endParaRPr>
          </a:p>
        </p:txBody>
      </p:sp>
      <p:sp>
        <p:nvSpPr>
          <p:cNvPr id="21" name="object 21"/>
          <p:cNvSpPr txBox="1"/>
          <p:nvPr/>
        </p:nvSpPr>
        <p:spPr>
          <a:xfrm>
            <a:off x="8128000" y="4305271"/>
            <a:ext cx="525780" cy="323850"/>
          </a:xfrm>
          <a:prstGeom prst="rect">
            <a:avLst/>
          </a:prstGeom>
        </p:spPr>
        <p:txBody>
          <a:bodyPr vert="horz" wrap="square" lIns="0" tIns="0" rIns="0" bIns="0" rtlCol="0">
            <a:spAutoFit/>
          </a:bodyPr>
          <a:lstStyle/>
          <a:p>
            <a:pPr marL="12700" marR="5080">
              <a:lnSpc>
                <a:spcPct val="100000"/>
              </a:lnSpc>
            </a:pPr>
            <a:r>
              <a:rPr sz="1000" spc="-5" dirty="0">
                <a:solidFill>
                  <a:srgbClr val="333E50"/>
                </a:solidFill>
                <a:latin typeface="Calibri"/>
                <a:cs typeface="Calibri"/>
              </a:rPr>
              <a:t>Ürün ve  Hizm</a:t>
            </a:r>
            <a:r>
              <a:rPr sz="1000" spc="-15" dirty="0">
                <a:solidFill>
                  <a:srgbClr val="333E50"/>
                </a:solidFill>
                <a:latin typeface="Calibri"/>
                <a:cs typeface="Calibri"/>
              </a:rPr>
              <a:t>e</a:t>
            </a:r>
            <a:r>
              <a:rPr sz="1000" spc="-5" dirty="0">
                <a:solidFill>
                  <a:srgbClr val="333E50"/>
                </a:solidFill>
                <a:latin typeface="Calibri"/>
                <a:cs typeface="Calibri"/>
              </a:rPr>
              <a:t>tler</a:t>
            </a:r>
            <a:endParaRPr sz="1000" dirty="0">
              <a:latin typeface="Calibri"/>
              <a:cs typeface="Calibri"/>
            </a:endParaRPr>
          </a:p>
        </p:txBody>
      </p:sp>
      <p:sp>
        <p:nvSpPr>
          <p:cNvPr id="22" name="object 22"/>
          <p:cNvSpPr txBox="1"/>
          <p:nvPr/>
        </p:nvSpPr>
        <p:spPr>
          <a:xfrm>
            <a:off x="8160238" y="3920315"/>
            <a:ext cx="717550" cy="171450"/>
          </a:xfrm>
          <a:prstGeom prst="rect">
            <a:avLst/>
          </a:prstGeom>
        </p:spPr>
        <p:txBody>
          <a:bodyPr vert="horz" wrap="square" lIns="0" tIns="0" rIns="0" bIns="0" rtlCol="0">
            <a:spAutoFit/>
          </a:bodyPr>
          <a:lstStyle/>
          <a:p>
            <a:pPr marL="12700">
              <a:lnSpc>
                <a:spcPct val="100000"/>
              </a:lnSpc>
            </a:pPr>
            <a:r>
              <a:rPr sz="1000" spc="-10" dirty="0">
                <a:solidFill>
                  <a:srgbClr val="333E50"/>
                </a:solidFill>
                <a:latin typeface="Calibri"/>
                <a:cs typeface="Calibri"/>
              </a:rPr>
              <a:t>KYS</a:t>
            </a:r>
            <a:r>
              <a:rPr sz="1000" spc="-35" dirty="0">
                <a:solidFill>
                  <a:srgbClr val="333E50"/>
                </a:solidFill>
                <a:latin typeface="Calibri"/>
                <a:cs typeface="Calibri"/>
              </a:rPr>
              <a:t> </a:t>
            </a:r>
            <a:r>
              <a:rPr sz="1000" spc="-5" dirty="0">
                <a:solidFill>
                  <a:srgbClr val="333E50"/>
                </a:solidFill>
                <a:latin typeface="Calibri"/>
                <a:cs typeface="Calibri"/>
              </a:rPr>
              <a:t>Sonuçları</a:t>
            </a:r>
            <a:endParaRPr sz="1000" dirty="0">
              <a:latin typeface="Calibri"/>
              <a:cs typeface="Calibri"/>
            </a:endParaRPr>
          </a:p>
        </p:txBody>
      </p:sp>
      <p:sp>
        <p:nvSpPr>
          <p:cNvPr id="24" name="Rectangle 7"/>
          <p:cNvSpPr/>
          <p:nvPr/>
        </p:nvSpPr>
        <p:spPr>
          <a:xfrm>
            <a:off x="0" y="977900"/>
            <a:ext cx="533400" cy="228600"/>
          </a:xfrm>
          <a:prstGeom prst="rect">
            <a:avLst/>
          </a:prstGeom>
          <a:solidFill>
            <a:srgbClr val="002F8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5" name="Rectangle 8"/>
          <p:cNvSpPr/>
          <p:nvPr/>
        </p:nvSpPr>
        <p:spPr>
          <a:xfrm>
            <a:off x="590550" y="977900"/>
            <a:ext cx="8553450" cy="228600"/>
          </a:xfrm>
          <a:prstGeom prst="rect">
            <a:avLst/>
          </a:prstGeom>
          <a:solidFill>
            <a:srgbClr val="E8841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26" name="Picture 2" descr="T.C. Çevre ve Şehircilik Bakanlığ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80975"/>
            <a:ext cx="1220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0"/>
          <p:cNvSpPr/>
          <p:nvPr/>
        </p:nvSpPr>
        <p:spPr>
          <a:xfrm>
            <a:off x="0" y="118162"/>
            <a:ext cx="9144000" cy="830997"/>
          </a:xfrm>
          <a:prstGeom prst="rect">
            <a:avLst/>
          </a:prstGeom>
          <a:noFill/>
          <a:effectLst>
            <a:outerShdw blurRad="127000" dist="330200" dir="5400000" sx="33000" sy="33000" algn="ctr" rotWithShape="0">
              <a:srgbClr val="0070C0">
                <a:alpha val="79000"/>
              </a:srgbClr>
            </a:outerShdw>
          </a:effectLst>
          <a:scene3d>
            <a:camera prst="orthographicFront"/>
            <a:lightRig rig="glow" dir="tl">
              <a:rot lat="0" lon="0" rev="5400000"/>
            </a:lightRig>
          </a:scene3d>
          <a:sp3d>
            <a:bevelB w="114300" prst="artDeco"/>
          </a:sp3d>
        </p:spPr>
        <p:txBody>
          <a:bodyPr wrap="square">
            <a:spAutoFit/>
            <a:sp3d contourW="12700">
              <a:bevelT w="25400" h="25400"/>
              <a:contourClr>
                <a:schemeClr val="accent6">
                  <a:shade val="73000"/>
                </a:schemeClr>
              </a:contourClr>
            </a:sp3d>
          </a:bodyPr>
          <a:lstStyle/>
          <a:p>
            <a:pPr algn="ctr">
              <a:defRPr/>
            </a:pPr>
            <a:r>
              <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cs typeface="+mn-cs"/>
              </a:rPr>
              <a:t>T.C. Çevre ve Şehircilik Bakanlığı</a:t>
            </a:r>
          </a:p>
          <a:p>
            <a:pPr algn="ctr">
              <a:defRPr/>
            </a:pPr>
            <a:r>
              <a:rPr lang="tr-TR" sz="2400" b="1" dirty="0">
                <a:ln w="11430"/>
                <a:solidFill>
                  <a:srgbClr val="003192"/>
                </a:solidFill>
                <a:effectLst>
                  <a:outerShdw blurRad="80000" dist="40000" dir="5040000" algn="tl">
                    <a:srgbClr val="000000">
                      <a:alpha val="30000"/>
                    </a:srgbClr>
                  </a:outerShdw>
                </a:effectLst>
                <a:latin typeface="Calibri" pitchFamily="34" charset="0"/>
                <a:cs typeface="+mn-cs"/>
              </a:rPr>
              <a:t>TAPU VE KADASTRO GENEL MÜDÜRLÜĞÜ</a:t>
            </a:r>
            <a:endParaRPr lang="en-US" sz="2400" b="1" dirty="0">
              <a:ln w="11430"/>
              <a:solidFill>
                <a:srgbClr val="003192"/>
              </a:solidFill>
              <a:effectLst>
                <a:outerShdw blurRad="80000" dist="40000" dir="5040000" algn="tl">
                  <a:srgbClr val="000000">
                    <a:alpha val="30000"/>
                  </a:srgbClr>
                </a:outerShdw>
              </a:effectLst>
              <a:latin typeface="Calibri" pitchFamily="34" charset="0"/>
              <a:cs typeface="+mn-cs"/>
            </a:endParaRPr>
          </a:p>
        </p:txBody>
      </p:sp>
      <p:pic>
        <p:nvPicPr>
          <p:cNvPr id="28"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15875"/>
            <a:ext cx="9683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4"/>
          <p:cNvGrpSpPr>
            <a:grpSpLocks/>
          </p:cNvGrpSpPr>
          <p:nvPr/>
        </p:nvGrpSpPr>
        <p:grpSpPr bwMode="auto">
          <a:xfrm>
            <a:off x="0" y="6237288"/>
            <a:ext cx="9144000" cy="65087"/>
            <a:chOff x="-12" y="3963"/>
            <a:chExt cx="5645" cy="68"/>
          </a:xfrm>
        </p:grpSpPr>
        <p:sp>
          <p:nvSpPr>
            <p:cNvPr id="30" name="Rectangle 15"/>
            <p:cNvSpPr>
              <a:spLocks noChangeArrowheads="1"/>
            </p:cNvSpPr>
            <p:nvPr userDrawn="1"/>
          </p:nvSpPr>
          <p:spPr bwMode="auto">
            <a:xfrm>
              <a:off x="-12" y="3963"/>
              <a:ext cx="581" cy="68"/>
            </a:xfrm>
            <a:prstGeom prst="rect">
              <a:avLst/>
            </a:prstGeom>
            <a:solidFill>
              <a:srgbClr val="0033CC"/>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0" hangingPunct="0">
                <a:defRPr/>
              </a:pPr>
              <a:endParaRPr lang="tr-TR" altLang="tr-TR">
                <a:cs typeface="+mn-cs"/>
              </a:endParaRPr>
            </a:p>
          </p:txBody>
        </p:sp>
        <p:sp>
          <p:nvSpPr>
            <p:cNvPr id="31" name="Rectangle 16"/>
            <p:cNvSpPr>
              <a:spLocks noChangeArrowheads="1"/>
            </p:cNvSpPr>
            <p:nvPr userDrawn="1"/>
          </p:nvSpPr>
          <p:spPr bwMode="auto">
            <a:xfrm>
              <a:off x="543" y="3963"/>
              <a:ext cx="581" cy="68"/>
            </a:xfrm>
            <a:prstGeom prst="rect">
              <a:avLst/>
            </a:prstGeom>
            <a:solidFill>
              <a:srgbClr val="FF9933"/>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0" hangingPunct="0">
                <a:defRPr/>
              </a:pPr>
              <a:endParaRPr lang="tr-TR" altLang="tr-TR" b="1">
                <a:latin typeface="Verdana" panose="020B0604030504040204" pitchFamily="34" charset="0"/>
                <a:cs typeface="+mn-cs"/>
              </a:endParaRPr>
            </a:p>
          </p:txBody>
        </p:sp>
        <p:sp>
          <p:nvSpPr>
            <p:cNvPr id="32" name="Rectangle 17"/>
            <p:cNvSpPr>
              <a:spLocks noChangeArrowheads="1"/>
            </p:cNvSpPr>
            <p:nvPr userDrawn="1"/>
          </p:nvSpPr>
          <p:spPr bwMode="auto">
            <a:xfrm>
              <a:off x="1110" y="3963"/>
              <a:ext cx="581" cy="68"/>
            </a:xfrm>
            <a:prstGeom prst="rect">
              <a:avLst/>
            </a:prstGeom>
            <a:solidFill>
              <a:schemeClr val="bg1">
                <a:lumMod val="65000"/>
              </a:schemeClr>
            </a:solidFill>
            <a:ln w="9525">
              <a:noFill/>
              <a:miter lim="800000"/>
              <a:headEnd/>
              <a:tailEnd/>
            </a:ln>
          </p:spPr>
          <p:txBody>
            <a:bodyPr wrap="none" anchor="ctr"/>
            <a:lstStyle/>
            <a:p>
              <a:pPr algn="ctr" eaLnBrk="0" hangingPunct="0">
                <a:defRPr/>
              </a:pPr>
              <a:r>
                <a:rPr lang="tr-TR" b="1">
                  <a:solidFill>
                    <a:srgbClr val="91002C"/>
                  </a:solidFill>
                  <a:latin typeface="Verdana" pitchFamily="34" charset="0"/>
                  <a:cs typeface="+mn-cs"/>
                </a:rPr>
                <a:t> </a:t>
              </a:r>
            </a:p>
          </p:txBody>
        </p:sp>
        <p:sp>
          <p:nvSpPr>
            <p:cNvPr id="33" name="Rectangle 18"/>
            <p:cNvSpPr>
              <a:spLocks noChangeArrowheads="1"/>
            </p:cNvSpPr>
            <p:nvPr userDrawn="1"/>
          </p:nvSpPr>
          <p:spPr bwMode="auto">
            <a:xfrm>
              <a:off x="1677" y="3963"/>
              <a:ext cx="582" cy="68"/>
            </a:xfrm>
            <a:prstGeom prst="rect">
              <a:avLst/>
            </a:prstGeom>
            <a:solidFill>
              <a:schemeClr val="bg1">
                <a:lumMod val="75000"/>
              </a:schemeClr>
            </a:solidFill>
            <a:ln w="9525">
              <a:noFill/>
              <a:miter lim="800000"/>
              <a:headEnd/>
              <a:tailEnd/>
            </a:ln>
          </p:spPr>
          <p:txBody>
            <a:bodyPr wrap="none" anchor="ctr"/>
            <a:lstStyle/>
            <a:p>
              <a:pPr eaLnBrk="0" hangingPunct="0">
                <a:defRPr/>
              </a:pPr>
              <a:endParaRPr lang="tr-TR">
                <a:cs typeface="+mn-cs"/>
              </a:endParaRPr>
            </a:p>
          </p:txBody>
        </p:sp>
        <p:sp>
          <p:nvSpPr>
            <p:cNvPr id="34" name="Rectangle 19"/>
            <p:cNvSpPr>
              <a:spLocks noChangeArrowheads="1"/>
            </p:cNvSpPr>
            <p:nvPr userDrawn="1"/>
          </p:nvSpPr>
          <p:spPr bwMode="auto">
            <a:xfrm>
              <a:off x="2244" y="3963"/>
              <a:ext cx="3389" cy="68"/>
            </a:xfrm>
            <a:prstGeom prst="rect">
              <a:avLst/>
            </a:prstGeom>
            <a:solidFill>
              <a:schemeClr val="bg1">
                <a:lumMod val="85000"/>
              </a:schemeClr>
            </a:solidFill>
            <a:ln w="9525">
              <a:noFill/>
              <a:miter lim="800000"/>
              <a:headEnd/>
              <a:tailEnd/>
            </a:ln>
          </p:spPr>
          <p:txBody>
            <a:bodyPr wrap="none" anchor="ctr"/>
            <a:lstStyle/>
            <a:p>
              <a:pPr eaLnBrk="0" hangingPunct="0">
                <a:defRPr/>
              </a:pPr>
              <a:endParaRPr lang="tr-TR">
                <a:cs typeface="+mn-cs"/>
              </a:endParaRPr>
            </a:p>
          </p:txBody>
        </p:sp>
      </p:grpSp>
      <p:pic>
        <p:nvPicPr>
          <p:cNvPr id="35" name="Picture 2" descr="C:\Users\vy\Desktop\is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8175" y="6359857"/>
            <a:ext cx="700118" cy="464415"/>
          </a:xfrm>
          <a:prstGeom prst="rect">
            <a:avLst/>
          </a:prstGeom>
          <a:noFill/>
          <a:extLst>
            <a:ext uri="{909E8E84-426E-40DD-AFC4-6F175D3DCCD1}">
              <a14:hiddenFill xmlns:a14="http://schemas.microsoft.com/office/drawing/2010/main">
                <a:solidFill>
                  <a:srgbClr val="FFFFFF"/>
                </a:solidFill>
              </a14:hiddenFill>
            </a:ext>
          </a:extLst>
        </p:spPr>
      </p:pic>
      <p:sp>
        <p:nvSpPr>
          <p:cNvPr id="36" name="19 Dikdörtgen"/>
          <p:cNvSpPr/>
          <p:nvPr/>
        </p:nvSpPr>
        <p:spPr>
          <a:xfrm>
            <a:off x="0" y="6469040"/>
            <a:ext cx="9144000" cy="246221"/>
          </a:xfrm>
          <a:prstGeom prst="rect">
            <a:avLst/>
          </a:prstGeom>
        </p:spPr>
        <p:txBody>
          <a:bodyPr wrap="square">
            <a:spAutoFit/>
          </a:bodyPr>
          <a:lstStyle/>
          <a:p>
            <a:r>
              <a:rPr kumimoji="0" lang="tr-TR" sz="1000" b="1" i="0" u="none" strike="noStrike" kern="1200" cap="none" spc="0" normalizeH="0" baseline="0" noProof="0" dirty="0">
                <a:ln>
                  <a:noFill/>
                </a:ln>
                <a:solidFill>
                  <a:srgbClr val="000000"/>
                </a:solidFill>
                <a:effectLst/>
                <a:uLnTx/>
                <a:uFillTx/>
                <a:latin typeface="Comic Sans MS" pitchFamily="66" charset="0"/>
              </a:rPr>
              <a:t>   Nevzat KUL </a:t>
            </a:r>
            <a:r>
              <a:rPr kumimoji="0" lang="tr-TR" sz="600" b="1" i="0" u="none" strike="noStrike" kern="1200" cap="none" spc="0" normalizeH="0" baseline="0" noProof="0" dirty="0">
                <a:ln>
                  <a:noFill/>
                </a:ln>
                <a:solidFill>
                  <a:srgbClr val="000000"/>
                </a:solidFill>
                <a:effectLst/>
                <a:uLnTx/>
                <a:uFillTx/>
                <a:latin typeface="Comic Sans MS" pitchFamily="66" charset="0"/>
              </a:rPr>
              <a:t>/</a:t>
            </a:r>
            <a:r>
              <a:rPr kumimoji="0" lang="tr-TR" sz="600" b="1" i="0" u="none" strike="noStrike" kern="1200" cap="none" spc="0" normalizeH="0" baseline="0" noProof="0" dirty="0" err="1">
                <a:ln>
                  <a:noFill/>
                </a:ln>
                <a:solidFill>
                  <a:srgbClr val="000000"/>
                </a:solidFill>
                <a:effectLst/>
                <a:uLnTx/>
                <a:uFillTx/>
                <a:latin typeface="Comic Sans MS" pitchFamily="66" charset="0"/>
              </a:rPr>
              <a:t>Quality</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Manager</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Ethics</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Trainer</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Quality</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Inspector</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en-US" sz="600" b="1" i="0" u="none" strike="noStrike" kern="1200" cap="none" spc="0" normalizeH="0" baseline="0" noProof="0" dirty="0">
                <a:ln>
                  <a:noFill/>
                </a:ln>
                <a:solidFill>
                  <a:srgbClr val="000000"/>
                </a:solidFill>
                <a:effectLst/>
                <a:uLnTx/>
                <a:uFillTx/>
                <a:latin typeface="Comic Sans MS" pitchFamily="66" charset="0"/>
              </a:rPr>
              <a:t>QMS</a:t>
            </a:r>
            <a:r>
              <a:rPr kumimoji="0" lang="tr-TR" sz="600" b="1" i="0" u="none" strike="noStrike" kern="1200" cap="none" spc="0" normalizeH="0" baseline="0" noProof="0" dirty="0">
                <a:ln>
                  <a:noFill/>
                </a:ln>
                <a:solidFill>
                  <a:srgbClr val="000000"/>
                </a:solidFill>
                <a:effectLst/>
                <a:uLnTx/>
                <a:uFillTx/>
                <a:latin typeface="Comic Sans MS" pitchFamily="66" charset="0"/>
              </a:rPr>
              <a:t> </a:t>
            </a:r>
            <a:r>
              <a:rPr kumimoji="0" lang="tr-TR" sz="600" b="1" i="0" u="none" strike="noStrike" kern="1200" cap="none" spc="0" normalizeH="0" baseline="0" noProof="0" dirty="0" err="1">
                <a:ln>
                  <a:noFill/>
                </a:ln>
                <a:solidFill>
                  <a:srgbClr val="000000"/>
                </a:solidFill>
                <a:effectLst/>
                <a:uLnTx/>
                <a:uFillTx/>
                <a:latin typeface="Comic Sans MS" pitchFamily="66" charset="0"/>
              </a:rPr>
              <a:t>Lead</a:t>
            </a:r>
            <a:r>
              <a:rPr kumimoji="0" lang="en-US" sz="600" b="1" i="0" u="none" strike="noStrike" kern="1200" cap="none" spc="0" normalizeH="0" baseline="0" noProof="0" dirty="0">
                <a:ln>
                  <a:noFill/>
                </a:ln>
                <a:solidFill>
                  <a:srgbClr val="000000"/>
                </a:solidFill>
                <a:effectLst/>
                <a:uLnTx/>
                <a:uFillTx/>
                <a:latin typeface="Comic Sans MS" pitchFamily="66" charset="0"/>
              </a:rPr>
              <a:t> Auditor</a:t>
            </a:r>
            <a:r>
              <a:rPr kumimoji="0" lang="en-US" sz="800" b="0" i="0" u="none" strike="noStrike" kern="1200" cap="none" spc="0" normalizeH="0" baseline="0" noProof="0" dirty="0">
                <a:ln>
                  <a:noFill/>
                </a:ln>
                <a:solidFill>
                  <a:srgbClr val="000000"/>
                </a:solidFill>
                <a:effectLst/>
                <a:uLnTx/>
                <a:uFillTx/>
                <a:latin typeface="Comic Sans MS" pitchFamily="66" charset="0"/>
              </a:rPr>
              <a:t> </a:t>
            </a:r>
            <a:r>
              <a:rPr kumimoji="0" lang="tr-TR" sz="800" b="0" i="0" u="none" strike="noStrike" kern="1200" cap="none" spc="0" normalizeH="0" baseline="0" noProof="0" dirty="0">
                <a:ln>
                  <a:noFill/>
                </a:ln>
                <a:solidFill>
                  <a:srgbClr val="000000"/>
                </a:solidFill>
                <a:effectLst/>
                <a:uLnTx/>
                <a:uFillTx/>
                <a:latin typeface="Comic Sans MS" pitchFamily="66" charset="0"/>
              </a:rPr>
              <a:t>          ……./…./ 2016                                                      </a:t>
            </a:r>
            <a:r>
              <a:rPr kumimoji="0" lang="tr-TR" sz="1000" b="1" i="0" u="none" strike="noStrike" kern="1200" cap="none" spc="0" normalizeH="0" baseline="0" noProof="0" dirty="0">
                <a:ln>
                  <a:noFill/>
                </a:ln>
                <a:solidFill>
                  <a:srgbClr val="000000"/>
                </a:solidFill>
                <a:effectLst/>
                <a:uLnTx/>
                <a:uFillTx/>
                <a:latin typeface="Comic Sans MS" pitchFamily="66" charset="0"/>
              </a:rPr>
              <a:t>        ANKARA-TURKEY </a:t>
            </a:r>
            <a:endParaRPr lang="tr-TR" sz="1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bject 76"/>
          <p:cNvSpPr/>
          <p:nvPr/>
        </p:nvSpPr>
        <p:spPr>
          <a:xfrm>
            <a:off x="5404552" y="5586776"/>
            <a:ext cx="1100455" cy="477520"/>
          </a:xfrm>
          <a:custGeom>
            <a:avLst/>
            <a:gdLst/>
            <a:ahLst/>
            <a:cxnLst/>
            <a:rect l="l" t="t" r="r" b="b"/>
            <a:pathLst>
              <a:path w="1100454" h="477520">
                <a:moveTo>
                  <a:pt x="1052576" y="0"/>
                </a:moveTo>
                <a:lnTo>
                  <a:pt x="47751" y="0"/>
                </a:lnTo>
                <a:lnTo>
                  <a:pt x="29146" y="3749"/>
                </a:lnTo>
                <a:lnTo>
                  <a:pt x="13970" y="13973"/>
                </a:lnTo>
                <a:lnTo>
                  <a:pt x="3746" y="29135"/>
                </a:lnTo>
                <a:lnTo>
                  <a:pt x="0" y="47701"/>
                </a:lnTo>
                <a:lnTo>
                  <a:pt x="0" y="429310"/>
                </a:lnTo>
                <a:lnTo>
                  <a:pt x="3746" y="447876"/>
                </a:lnTo>
                <a:lnTo>
                  <a:pt x="13969" y="463038"/>
                </a:lnTo>
                <a:lnTo>
                  <a:pt x="29146" y="473262"/>
                </a:lnTo>
                <a:lnTo>
                  <a:pt x="47751" y="477011"/>
                </a:lnTo>
                <a:lnTo>
                  <a:pt x="1052576" y="477011"/>
                </a:lnTo>
                <a:lnTo>
                  <a:pt x="1071181" y="473262"/>
                </a:lnTo>
                <a:lnTo>
                  <a:pt x="1086357" y="463038"/>
                </a:lnTo>
                <a:lnTo>
                  <a:pt x="1096581" y="447876"/>
                </a:lnTo>
                <a:lnTo>
                  <a:pt x="1100327" y="429310"/>
                </a:lnTo>
                <a:lnTo>
                  <a:pt x="1100327" y="47701"/>
                </a:lnTo>
                <a:lnTo>
                  <a:pt x="1096581" y="29135"/>
                </a:lnTo>
                <a:lnTo>
                  <a:pt x="1086357" y="13973"/>
                </a:lnTo>
                <a:lnTo>
                  <a:pt x="1071181" y="3749"/>
                </a:lnTo>
                <a:lnTo>
                  <a:pt x="1052576" y="0"/>
                </a:lnTo>
                <a:close/>
              </a:path>
            </a:pathLst>
          </a:custGeom>
          <a:solidFill>
            <a:srgbClr val="D5DCE4"/>
          </a:solidFill>
        </p:spPr>
        <p:txBody>
          <a:bodyPr wrap="square" lIns="0" tIns="0" rIns="0" bIns="0" rtlCol="0"/>
          <a:lstStyle/>
          <a:p>
            <a:endParaRPr/>
          </a:p>
        </p:txBody>
      </p:sp>
      <p:sp>
        <p:nvSpPr>
          <p:cNvPr id="97" name="object 97"/>
          <p:cNvSpPr/>
          <p:nvPr/>
        </p:nvSpPr>
        <p:spPr>
          <a:xfrm>
            <a:off x="2505456" y="1393822"/>
            <a:ext cx="198881" cy="270510"/>
          </a:xfrm>
          <a:prstGeom prst="rect">
            <a:avLst/>
          </a:prstGeom>
          <a:blipFill>
            <a:blip r:embed="rId2" cstate="print"/>
            <a:stretch>
              <a:fillRect/>
            </a:stretch>
          </a:blipFill>
        </p:spPr>
        <p:txBody>
          <a:bodyPr wrap="square" lIns="0" tIns="0" rIns="0" bIns="0" rtlCol="0"/>
          <a:lstStyle/>
          <a:p>
            <a:endParaRPr/>
          </a:p>
        </p:txBody>
      </p:sp>
      <p:sp>
        <p:nvSpPr>
          <p:cNvPr id="100" name="object 100"/>
          <p:cNvSpPr/>
          <p:nvPr/>
        </p:nvSpPr>
        <p:spPr>
          <a:xfrm>
            <a:off x="5574904" y="1517984"/>
            <a:ext cx="226352" cy="272072"/>
          </a:xfrm>
          <a:prstGeom prst="rect">
            <a:avLst/>
          </a:prstGeom>
          <a:blipFill>
            <a:blip r:embed="rId3" cstate="print"/>
            <a:stretch>
              <a:fillRect/>
            </a:stretch>
          </a:blipFill>
        </p:spPr>
        <p:txBody>
          <a:bodyPr wrap="square" lIns="0" tIns="0" rIns="0" bIns="0" rtlCol="0"/>
          <a:lstStyle/>
          <a:p>
            <a:endParaRPr/>
          </a:p>
        </p:txBody>
      </p:sp>
      <p:grpSp>
        <p:nvGrpSpPr>
          <p:cNvPr id="109" name="Grup 108"/>
          <p:cNvGrpSpPr/>
          <p:nvPr/>
        </p:nvGrpSpPr>
        <p:grpSpPr>
          <a:xfrm>
            <a:off x="457200" y="1725637"/>
            <a:ext cx="8161400" cy="4194046"/>
            <a:chOff x="510540" y="1199388"/>
            <a:chExt cx="8161400" cy="5012156"/>
          </a:xfrm>
        </p:grpSpPr>
        <p:sp>
          <p:nvSpPr>
            <p:cNvPr id="2" name="object 2"/>
            <p:cNvSpPr/>
            <p:nvPr/>
          </p:nvSpPr>
          <p:spPr>
            <a:xfrm>
              <a:off x="510540" y="1656588"/>
              <a:ext cx="954405" cy="477520"/>
            </a:xfrm>
            <a:custGeom>
              <a:avLst/>
              <a:gdLst/>
              <a:ahLst/>
              <a:cxnLst/>
              <a:rect l="l" t="t" r="r" b="b"/>
              <a:pathLst>
                <a:path w="954405" h="477519">
                  <a:moveTo>
                    <a:pt x="906272" y="0"/>
                  </a:moveTo>
                  <a:lnTo>
                    <a:pt x="47701" y="0"/>
                  </a:lnTo>
                  <a:lnTo>
                    <a:pt x="29135" y="3746"/>
                  </a:lnTo>
                  <a:lnTo>
                    <a:pt x="13973" y="13970"/>
                  </a:lnTo>
                  <a:lnTo>
                    <a:pt x="3749" y="29146"/>
                  </a:lnTo>
                  <a:lnTo>
                    <a:pt x="0" y="47751"/>
                  </a:lnTo>
                  <a:lnTo>
                    <a:pt x="0" y="429260"/>
                  </a:lnTo>
                  <a:lnTo>
                    <a:pt x="3749" y="447865"/>
                  </a:lnTo>
                  <a:lnTo>
                    <a:pt x="13973" y="463041"/>
                  </a:lnTo>
                  <a:lnTo>
                    <a:pt x="29135" y="473265"/>
                  </a:lnTo>
                  <a:lnTo>
                    <a:pt x="47701" y="477012"/>
                  </a:lnTo>
                  <a:lnTo>
                    <a:pt x="906272" y="477012"/>
                  </a:lnTo>
                  <a:lnTo>
                    <a:pt x="924877" y="473265"/>
                  </a:lnTo>
                  <a:lnTo>
                    <a:pt x="940054" y="463041"/>
                  </a:lnTo>
                  <a:lnTo>
                    <a:pt x="950277" y="447865"/>
                  </a:lnTo>
                  <a:lnTo>
                    <a:pt x="954023" y="429260"/>
                  </a:lnTo>
                  <a:lnTo>
                    <a:pt x="954023" y="47751"/>
                  </a:lnTo>
                  <a:lnTo>
                    <a:pt x="950277" y="29146"/>
                  </a:lnTo>
                  <a:lnTo>
                    <a:pt x="940054" y="13970"/>
                  </a:lnTo>
                  <a:lnTo>
                    <a:pt x="924877" y="3746"/>
                  </a:lnTo>
                  <a:lnTo>
                    <a:pt x="906272" y="0"/>
                  </a:lnTo>
                  <a:close/>
                </a:path>
              </a:pathLst>
            </a:custGeom>
            <a:solidFill>
              <a:srgbClr val="2E5496"/>
            </a:solidFill>
          </p:spPr>
          <p:txBody>
            <a:bodyPr wrap="square" lIns="0" tIns="0" rIns="0" bIns="0" rtlCol="0"/>
            <a:lstStyle/>
            <a:p>
              <a:endParaRPr/>
            </a:p>
          </p:txBody>
        </p:sp>
        <p:sp>
          <p:nvSpPr>
            <p:cNvPr id="3" name="object 3"/>
            <p:cNvSpPr txBox="1"/>
            <p:nvPr/>
          </p:nvSpPr>
          <p:spPr>
            <a:xfrm>
              <a:off x="691387" y="1743963"/>
              <a:ext cx="591820" cy="309880"/>
            </a:xfrm>
            <a:prstGeom prst="rect">
              <a:avLst/>
            </a:prstGeom>
          </p:spPr>
          <p:txBody>
            <a:bodyPr vert="horz" wrap="square" lIns="0" tIns="0" rIns="0" bIns="0" rtlCol="0">
              <a:spAutoFit/>
            </a:bodyPr>
            <a:lstStyle/>
            <a:p>
              <a:pPr marL="71755" marR="5080" indent="-59690">
                <a:lnSpc>
                  <a:spcPts val="1150"/>
                </a:lnSpc>
              </a:pPr>
              <a:r>
                <a:rPr sz="1050" b="1" dirty="0">
                  <a:solidFill>
                    <a:srgbClr val="FFFFFF"/>
                  </a:solidFill>
                  <a:latin typeface="Calibri"/>
                  <a:cs typeface="Calibri"/>
                </a:rPr>
                <a:t>K</a:t>
              </a:r>
              <a:r>
                <a:rPr sz="1050" b="1" spc="-5" dirty="0">
                  <a:solidFill>
                    <a:srgbClr val="FFFFFF"/>
                  </a:solidFill>
                  <a:latin typeface="Calibri"/>
                  <a:cs typeface="Calibri"/>
                </a:rPr>
                <a:t>u</a:t>
              </a:r>
              <a:r>
                <a:rPr sz="1050" b="1" dirty="0">
                  <a:solidFill>
                    <a:srgbClr val="FFFFFF"/>
                  </a:solidFill>
                  <a:latin typeface="Calibri"/>
                  <a:cs typeface="Calibri"/>
                </a:rPr>
                <a:t>r</a:t>
              </a:r>
              <a:r>
                <a:rPr sz="1050" b="1" spc="-10" dirty="0">
                  <a:solidFill>
                    <a:srgbClr val="FFFFFF"/>
                  </a:solidFill>
                  <a:latin typeface="Calibri"/>
                  <a:cs typeface="Calibri"/>
                </a:rPr>
                <a:t>u</a:t>
              </a:r>
              <a:r>
                <a:rPr sz="1050" b="1" dirty="0">
                  <a:solidFill>
                    <a:srgbClr val="FFFFFF"/>
                  </a:solidFill>
                  <a:latin typeface="Calibri"/>
                  <a:cs typeface="Calibri"/>
                </a:rPr>
                <a:t>lu</a:t>
              </a:r>
              <a:r>
                <a:rPr sz="1050" b="1" spc="-5" dirty="0">
                  <a:solidFill>
                    <a:srgbClr val="FFFFFF"/>
                  </a:solidFill>
                  <a:latin typeface="Calibri"/>
                  <a:cs typeface="Calibri"/>
                </a:rPr>
                <a:t>ş</a:t>
              </a:r>
              <a:r>
                <a:rPr sz="1050" b="1" dirty="0">
                  <a:solidFill>
                    <a:srgbClr val="FFFFFF"/>
                  </a:solidFill>
                  <a:latin typeface="Calibri"/>
                  <a:cs typeface="Calibri"/>
                </a:rPr>
                <a:t>un  </a:t>
              </a:r>
              <a:r>
                <a:rPr sz="1050" b="1" spc="-5" dirty="0">
                  <a:solidFill>
                    <a:srgbClr val="FFFFFF"/>
                  </a:solidFill>
                  <a:latin typeface="Calibri"/>
                  <a:cs typeface="Calibri"/>
                </a:rPr>
                <a:t>Bağlamı</a:t>
              </a:r>
              <a:endParaRPr sz="1050">
                <a:latin typeface="Calibri"/>
                <a:cs typeface="Calibri"/>
              </a:endParaRPr>
            </a:p>
          </p:txBody>
        </p:sp>
        <p:sp>
          <p:nvSpPr>
            <p:cNvPr id="4" name="object 4"/>
            <p:cNvSpPr/>
            <p:nvPr/>
          </p:nvSpPr>
          <p:spPr>
            <a:xfrm>
              <a:off x="606551" y="2133600"/>
              <a:ext cx="95885" cy="358140"/>
            </a:xfrm>
            <a:custGeom>
              <a:avLst/>
              <a:gdLst/>
              <a:ahLst/>
              <a:cxnLst/>
              <a:rect l="l" t="t" r="r" b="b"/>
              <a:pathLst>
                <a:path w="95884" h="358139">
                  <a:moveTo>
                    <a:pt x="0" y="0"/>
                  </a:moveTo>
                  <a:lnTo>
                    <a:pt x="0" y="357886"/>
                  </a:lnTo>
                  <a:lnTo>
                    <a:pt x="95440" y="357886"/>
                  </a:lnTo>
                </a:path>
              </a:pathLst>
            </a:custGeom>
            <a:ln w="12191">
              <a:solidFill>
                <a:srgbClr val="467AA9"/>
              </a:solidFill>
            </a:ln>
          </p:spPr>
          <p:txBody>
            <a:bodyPr wrap="square" lIns="0" tIns="0" rIns="0" bIns="0" rtlCol="0"/>
            <a:lstStyle/>
            <a:p>
              <a:endParaRPr/>
            </a:p>
          </p:txBody>
        </p:sp>
        <p:sp>
          <p:nvSpPr>
            <p:cNvPr id="5" name="object 5"/>
            <p:cNvSpPr/>
            <p:nvPr/>
          </p:nvSpPr>
          <p:spPr>
            <a:xfrm>
              <a:off x="701040" y="2253995"/>
              <a:ext cx="763905" cy="477520"/>
            </a:xfrm>
            <a:custGeom>
              <a:avLst/>
              <a:gdLst/>
              <a:ahLst/>
              <a:cxnLst/>
              <a:rect l="l" t="t" r="r" b="b"/>
              <a:pathLst>
                <a:path w="763905" h="477519">
                  <a:moveTo>
                    <a:pt x="715772" y="0"/>
                  </a:moveTo>
                  <a:lnTo>
                    <a:pt x="47701" y="0"/>
                  </a:lnTo>
                  <a:lnTo>
                    <a:pt x="29135" y="3746"/>
                  </a:lnTo>
                  <a:lnTo>
                    <a:pt x="13973" y="13970"/>
                  </a:lnTo>
                  <a:lnTo>
                    <a:pt x="3749" y="29146"/>
                  </a:lnTo>
                  <a:lnTo>
                    <a:pt x="0" y="47751"/>
                  </a:lnTo>
                  <a:lnTo>
                    <a:pt x="0" y="429259"/>
                  </a:lnTo>
                  <a:lnTo>
                    <a:pt x="3749" y="447865"/>
                  </a:lnTo>
                  <a:lnTo>
                    <a:pt x="13973" y="463041"/>
                  </a:lnTo>
                  <a:lnTo>
                    <a:pt x="29135" y="473265"/>
                  </a:lnTo>
                  <a:lnTo>
                    <a:pt x="47701" y="477012"/>
                  </a:lnTo>
                  <a:lnTo>
                    <a:pt x="715772" y="477012"/>
                  </a:lnTo>
                  <a:lnTo>
                    <a:pt x="734377" y="473265"/>
                  </a:lnTo>
                  <a:lnTo>
                    <a:pt x="749554" y="463041"/>
                  </a:lnTo>
                  <a:lnTo>
                    <a:pt x="759777" y="447865"/>
                  </a:lnTo>
                  <a:lnTo>
                    <a:pt x="763523" y="429259"/>
                  </a:lnTo>
                  <a:lnTo>
                    <a:pt x="763523" y="47751"/>
                  </a:lnTo>
                  <a:lnTo>
                    <a:pt x="759777" y="29146"/>
                  </a:lnTo>
                  <a:lnTo>
                    <a:pt x="749554" y="13970"/>
                  </a:lnTo>
                  <a:lnTo>
                    <a:pt x="734377" y="3746"/>
                  </a:lnTo>
                  <a:lnTo>
                    <a:pt x="715772" y="0"/>
                  </a:lnTo>
                  <a:close/>
                </a:path>
              </a:pathLst>
            </a:custGeom>
            <a:solidFill>
              <a:srgbClr val="D5DCE4"/>
            </a:solidFill>
          </p:spPr>
          <p:txBody>
            <a:bodyPr wrap="square" lIns="0" tIns="0" rIns="0" bIns="0" rtlCol="0"/>
            <a:lstStyle/>
            <a:p>
              <a:endParaRPr/>
            </a:p>
          </p:txBody>
        </p:sp>
        <p:sp>
          <p:nvSpPr>
            <p:cNvPr id="6" name="object 6"/>
            <p:cNvSpPr txBox="1"/>
            <p:nvPr/>
          </p:nvSpPr>
          <p:spPr>
            <a:xfrm>
              <a:off x="814527" y="2295860"/>
              <a:ext cx="537210" cy="396240"/>
            </a:xfrm>
            <a:prstGeom prst="rect">
              <a:avLst/>
            </a:prstGeom>
          </p:spPr>
          <p:txBody>
            <a:bodyPr vert="horz" wrap="square" lIns="0" tIns="0" rIns="0" bIns="0" rtlCol="0">
              <a:spAutoFit/>
            </a:bodyPr>
            <a:lstStyle/>
            <a:p>
              <a:pPr marL="12700" marR="5080" indent="13335" algn="just">
                <a:lnSpc>
                  <a:spcPct val="91700"/>
                </a:lnSpc>
              </a:pPr>
              <a:r>
                <a:rPr sz="900" spc="-5" dirty="0">
                  <a:latin typeface="Calibri"/>
                  <a:cs typeface="Calibri"/>
                </a:rPr>
                <a:t>Kuruluş </a:t>
              </a:r>
              <a:r>
                <a:rPr sz="900" dirty="0">
                  <a:latin typeface="Calibri"/>
                  <a:cs typeface="Calibri"/>
                </a:rPr>
                <a:t>ve  </a:t>
              </a:r>
              <a:r>
                <a:rPr sz="900" spc="-10" dirty="0">
                  <a:latin typeface="Calibri"/>
                  <a:cs typeface="Calibri"/>
                </a:rPr>
                <a:t>b</a:t>
              </a:r>
              <a:r>
                <a:rPr sz="900" dirty="0">
                  <a:latin typeface="Calibri"/>
                  <a:cs typeface="Calibri"/>
                </a:rPr>
                <a:t>a</a:t>
              </a:r>
              <a:r>
                <a:rPr sz="900" spc="-5" dirty="0">
                  <a:latin typeface="Calibri"/>
                  <a:cs typeface="Calibri"/>
                </a:rPr>
                <a:t>ğl</a:t>
              </a:r>
              <a:r>
                <a:rPr sz="900" dirty="0">
                  <a:latin typeface="Calibri"/>
                  <a:cs typeface="Calibri"/>
                </a:rPr>
                <a:t>amı</a:t>
              </a:r>
              <a:r>
                <a:rPr sz="900" spc="-10" dirty="0">
                  <a:latin typeface="Calibri"/>
                  <a:cs typeface="Calibri"/>
                </a:rPr>
                <a:t>n</a:t>
              </a:r>
              <a:r>
                <a:rPr sz="900" spc="-5" dirty="0">
                  <a:latin typeface="Calibri"/>
                  <a:cs typeface="Calibri"/>
                </a:rPr>
                <a:t>ın  a</a:t>
              </a:r>
              <a:r>
                <a:rPr sz="900" spc="-10" dirty="0">
                  <a:latin typeface="Calibri"/>
                  <a:cs typeface="Calibri"/>
                </a:rPr>
                <a:t>n</a:t>
              </a:r>
              <a:r>
                <a:rPr sz="900" spc="-5" dirty="0">
                  <a:latin typeface="Calibri"/>
                  <a:cs typeface="Calibri"/>
                </a:rPr>
                <a:t>l</a:t>
              </a:r>
              <a:r>
                <a:rPr sz="900" dirty="0">
                  <a:latin typeface="Calibri"/>
                  <a:cs typeface="Calibri"/>
                </a:rPr>
                <a:t>a</a:t>
              </a:r>
              <a:r>
                <a:rPr sz="900" spc="-5" dirty="0">
                  <a:latin typeface="Calibri"/>
                  <a:cs typeface="Calibri"/>
                </a:rPr>
                <a:t>şıl</a:t>
              </a:r>
              <a:r>
                <a:rPr sz="900" dirty="0">
                  <a:latin typeface="Calibri"/>
                  <a:cs typeface="Calibri"/>
                </a:rPr>
                <a:t>ması</a:t>
              </a:r>
              <a:endParaRPr sz="900">
                <a:latin typeface="Calibri"/>
                <a:cs typeface="Calibri"/>
              </a:endParaRPr>
            </a:p>
          </p:txBody>
        </p:sp>
        <p:sp>
          <p:nvSpPr>
            <p:cNvPr id="7" name="object 7"/>
            <p:cNvSpPr/>
            <p:nvPr/>
          </p:nvSpPr>
          <p:spPr>
            <a:xfrm>
              <a:off x="606551" y="2133600"/>
              <a:ext cx="95885" cy="954405"/>
            </a:xfrm>
            <a:custGeom>
              <a:avLst/>
              <a:gdLst/>
              <a:ahLst/>
              <a:cxnLst/>
              <a:rect l="l" t="t" r="r" b="b"/>
              <a:pathLst>
                <a:path w="95884" h="954405">
                  <a:moveTo>
                    <a:pt x="0" y="0"/>
                  </a:moveTo>
                  <a:lnTo>
                    <a:pt x="0" y="954404"/>
                  </a:lnTo>
                  <a:lnTo>
                    <a:pt x="95440" y="954404"/>
                  </a:lnTo>
                </a:path>
              </a:pathLst>
            </a:custGeom>
            <a:ln w="12192">
              <a:solidFill>
                <a:srgbClr val="467AA9"/>
              </a:solidFill>
            </a:ln>
          </p:spPr>
          <p:txBody>
            <a:bodyPr wrap="square" lIns="0" tIns="0" rIns="0" bIns="0" rtlCol="0"/>
            <a:lstStyle/>
            <a:p>
              <a:endParaRPr/>
            </a:p>
          </p:txBody>
        </p:sp>
        <p:sp>
          <p:nvSpPr>
            <p:cNvPr id="8" name="object 8"/>
            <p:cNvSpPr/>
            <p:nvPr/>
          </p:nvSpPr>
          <p:spPr>
            <a:xfrm>
              <a:off x="701040" y="2849879"/>
              <a:ext cx="937260" cy="477520"/>
            </a:xfrm>
            <a:custGeom>
              <a:avLst/>
              <a:gdLst/>
              <a:ahLst/>
              <a:cxnLst/>
              <a:rect l="l" t="t" r="r" b="b"/>
              <a:pathLst>
                <a:path w="937260" h="477520">
                  <a:moveTo>
                    <a:pt x="889507" y="0"/>
                  </a:moveTo>
                  <a:lnTo>
                    <a:pt x="47701" y="0"/>
                  </a:lnTo>
                  <a:lnTo>
                    <a:pt x="29135" y="3746"/>
                  </a:lnTo>
                  <a:lnTo>
                    <a:pt x="13973" y="13970"/>
                  </a:lnTo>
                  <a:lnTo>
                    <a:pt x="3749" y="29146"/>
                  </a:lnTo>
                  <a:lnTo>
                    <a:pt x="0" y="47752"/>
                  </a:lnTo>
                  <a:lnTo>
                    <a:pt x="0" y="429260"/>
                  </a:lnTo>
                  <a:lnTo>
                    <a:pt x="3749" y="447865"/>
                  </a:lnTo>
                  <a:lnTo>
                    <a:pt x="13973" y="463041"/>
                  </a:lnTo>
                  <a:lnTo>
                    <a:pt x="29135" y="473265"/>
                  </a:lnTo>
                  <a:lnTo>
                    <a:pt x="47701" y="477012"/>
                  </a:lnTo>
                  <a:lnTo>
                    <a:pt x="889507" y="477012"/>
                  </a:lnTo>
                  <a:lnTo>
                    <a:pt x="908113" y="473265"/>
                  </a:lnTo>
                  <a:lnTo>
                    <a:pt x="923290" y="463041"/>
                  </a:lnTo>
                  <a:lnTo>
                    <a:pt x="933513" y="447865"/>
                  </a:lnTo>
                  <a:lnTo>
                    <a:pt x="937260" y="429260"/>
                  </a:lnTo>
                  <a:lnTo>
                    <a:pt x="937260" y="47752"/>
                  </a:lnTo>
                  <a:lnTo>
                    <a:pt x="933513" y="29146"/>
                  </a:lnTo>
                  <a:lnTo>
                    <a:pt x="923290" y="13970"/>
                  </a:lnTo>
                  <a:lnTo>
                    <a:pt x="908113" y="3746"/>
                  </a:lnTo>
                  <a:lnTo>
                    <a:pt x="889507" y="0"/>
                  </a:lnTo>
                  <a:close/>
                </a:path>
              </a:pathLst>
            </a:custGeom>
            <a:solidFill>
              <a:srgbClr val="D5DCE4"/>
            </a:solidFill>
          </p:spPr>
          <p:txBody>
            <a:bodyPr wrap="square" lIns="0" tIns="0" rIns="0" bIns="0" rtlCol="0"/>
            <a:lstStyle/>
            <a:p>
              <a:endParaRPr/>
            </a:p>
          </p:txBody>
        </p:sp>
        <p:sp>
          <p:nvSpPr>
            <p:cNvPr id="9" name="object 9"/>
            <p:cNvSpPr txBox="1"/>
            <p:nvPr/>
          </p:nvSpPr>
          <p:spPr>
            <a:xfrm>
              <a:off x="790143" y="2830169"/>
              <a:ext cx="758825" cy="520700"/>
            </a:xfrm>
            <a:prstGeom prst="rect">
              <a:avLst/>
            </a:prstGeom>
          </p:spPr>
          <p:txBody>
            <a:bodyPr vert="horz" wrap="square" lIns="0" tIns="0" rIns="0" bIns="0" rtlCol="0">
              <a:spAutoFit/>
            </a:bodyPr>
            <a:lstStyle/>
            <a:p>
              <a:pPr algn="ctr">
                <a:lnSpc>
                  <a:spcPts val="944"/>
                </a:lnSpc>
              </a:pPr>
              <a:r>
                <a:rPr sz="900" spc="-5" dirty="0">
                  <a:latin typeface="Calibri"/>
                  <a:cs typeface="Calibri"/>
                </a:rPr>
                <a:t>İlgili</a:t>
              </a:r>
              <a:r>
                <a:rPr sz="900" spc="-45" dirty="0">
                  <a:latin typeface="Calibri"/>
                  <a:cs typeface="Calibri"/>
                </a:rPr>
                <a:t> </a:t>
              </a:r>
              <a:r>
                <a:rPr sz="900" spc="-5" dirty="0">
                  <a:latin typeface="Calibri"/>
                  <a:cs typeface="Calibri"/>
                </a:rPr>
                <a:t>tarafların</a:t>
              </a:r>
              <a:endParaRPr sz="900">
                <a:latin typeface="Calibri"/>
                <a:cs typeface="Calibri"/>
              </a:endParaRPr>
            </a:p>
            <a:p>
              <a:pPr marL="12065" marR="5080" algn="ctr">
                <a:lnSpc>
                  <a:spcPts val="980"/>
                </a:lnSpc>
                <a:spcBef>
                  <a:spcPts val="75"/>
                </a:spcBef>
              </a:pPr>
              <a:r>
                <a:rPr sz="900" spc="-5" dirty="0">
                  <a:latin typeface="Calibri"/>
                  <a:cs typeface="Calibri"/>
                </a:rPr>
                <a:t>ihtiyaçlarının</a:t>
              </a:r>
              <a:r>
                <a:rPr sz="900" spc="-45" dirty="0">
                  <a:latin typeface="Calibri"/>
                  <a:cs typeface="Calibri"/>
                </a:rPr>
                <a:t> </a:t>
              </a:r>
              <a:r>
                <a:rPr sz="900" dirty="0">
                  <a:latin typeface="Calibri"/>
                  <a:cs typeface="Calibri"/>
                </a:rPr>
                <a:t>ve  </a:t>
              </a:r>
              <a:r>
                <a:rPr sz="900" spc="-5" dirty="0">
                  <a:latin typeface="Calibri"/>
                  <a:cs typeface="Calibri"/>
                </a:rPr>
                <a:t>beklentilerinin  anlaşılması</a:t>
              </a:r>
              <a:endParaRPr sz="900">
                <a:latin typeface="Calibri"/>
                <a:cs typeface="Calibri"/>
              </a:endParaRPr>
            </a:p>
          </p:txBody>
        </p:sp>
        <p:sp>
          <p:nvSpPr>
            <p:cNvPr id="10" name="object 10"/>
            <p:cNvSpPr/>
            <p:nvPr/>
          </p:nvSpPr>
          <p:spPr>
            <a:xfrm>
              <a:off x="606551" y="2133600"/>
              <a:ext cx="95885" cy="1551305"/>
            </a:xfrm>
            <a:custGeom>
              <a:avLst/>
              <a:gdLst/>
              <a:ahLst/>
              <a:cxnLst/>
              <a:rect l="l" t="t" r="r" b="b"/>
              <a:pathLst>
                <a:path w="95884" h="1551304">
                  <a:moveTo>
                    <a:pt x="0" y="0"/>
                  </a:moveTo>
                  <a:lnTo>
                    <a:pt x="0" y="1550797"/>
                  </a:lnTo>
                  <a:lnTo>
                    <a:pt x="95440" y="1550797"/>
                  </a:lnTo>
                </a:path>
              </a:pathLst>
            </a:custGeom>
            <a:ln w="12192">
              <a:solidFill>
                <a:srgbClr val="467AA9"/>
              </a:solidFill>
            </a:ln>
          </p:spPr>
          <p:txBody>
            <a:bodyPr wrap="square" lIns="0" tIns="0" rIns="0" bIns="0" rtlCol="0"/>
            <a:lstStyle/>
            <a:p>
              <a:endParaRPr/>
            </a:p>
          </p:txBody>
        </p:sp>
        <p:sp>
          <p:nvSpPr>
            <p:cNvPr id="11" name="object 11"/>
            <p:cNvSpPr/>
            <p:nvPr/>
          </p:nvSpPr>
          <p:spPr>
            <a:xfrm>
              <a:off x="701040" y="3445764"/>
              <a:ext cx="763905" cy="478790"/>
            </a:xfrm>
            <a:custGeom>
              <a:avLst/>
              <a:gdLst/>
              <a:ahLst/>
              <a:cxnLst/>
              <a:rect l="l" t="t" r="r" b="b"/>
              <a:pathLst>
                <a:path w="763905" h="478789">
                  <a:moveTo>
                    <a:pt x="715644" y="0"/>
                  </a:moveTo>
                  <a:lnTo>
                    <a:pt x="47853" y="0"/>
                  </a:lnTo>
                  <a:lnTo>
                    <a:pt x="29226" y="3766"/>
                  </a:lnTo>
                  <a:lnTo>
                    <a:pt x="14016" y="14033"/>
                  </a:lnTo>
                  <a:lnTo>
                    <a:pt x="3760" y="29253"/>
                  </a:lnTo>
                  <a:lnTo>
                    <a:pt x="0" y="47878"/>
                  </a:lnTo>
                  <a:lnTo>
                    <a:pt x="0" y="430656"/>
                  </a:lnTo>
                  <a:lnTo>
                    <a:pt x="3760" y="449282"/>
                  </a:lnTo>
                  <a:lnTo>
                    <a:pt x="14016" y="464502"/>
                  </a:lnTo>
                  <a:lnTo>
                    <a:pt x="29226" y="474769"/>
                  </a:lnTo>
                  <a:lnTo>
                    <a:pt x="47853" y="478536"/>
                  </a:lnTo>
                  <a:lnTo>
                    <a:pt x="715644" y="478536"/>
                  </a:lnTo>
                  <a:lnTo>
                    <a:pt x="734270" y="474769"/>
                  </a:lnTo>
                  <a:lnTo>
                    <a:pt x="749490" y="464502"/>
                  </a:lnTo>
                  <a:lnTo>
                    <a:pt x="759757" y="449282"/>
                  </a:lnTo>
                  <a:lnTo>
                    <a:pt x="763523" y="430656"/>
                  </a:lnTo>
                  <a:lnTo>
                    <a:pt x="763523" y="47878"/>
                  </a:lnTo>
                  <a:lnTo>
                    <a:pt x="759757" y="29253"/>
                  </a:lnTo>
                  <a:lnTo>
                    <a:pt x="749490" y="14033"/>
                  </a:lnTo>
                  <a:lnTo>
                    <a:pt x="734270" y="3766"/>
                  </a:lnTo>
                  <a:lnTo>
                    <a:pt x="715644" y="0"/>
                  </a:lnTo>
                  <a:close/>
                </a:path>
              </a:pathLst>
            </a:custGeom>
            <a:solidFill>
              <a:srgbClr val="D5DCE4"/>
            </a:solidFill>
          </p:spPr>
          <p:txBody>
            <a:bodyPr wrap="square" lIns="0" tIns="0" rIns="0" bIns="0" rtlCol="0"/>
            <a:lstStyle/>
            <a:p>
              <a:endParaRPr/>
            </a:p>
          </p:txBody>
        </p:sp>
        <p:sp>
          <p:nvSpPr>
            <p:cNvPr id="12" name="object 12"/>
            <p:cNvSpPr txBox="1"/>
            <p:nvPr/>
          </p:nvSpPr>
          <p:spPr>
            <a:xfrm>
              <a:off x="785571" y="3489152"/>
              <a:ext cx="596265" cy="396240"/>
            </a:xfrm>
            <a:prstGeom prst="rect">
              <a:avLst/>
            </a:prstGeom>
          </p:spPr>
          <p:txBody>
            <a:bodyPr vert="horz" wrap="square" lIns="0" tIns="0" rIns="0" bIns="0" rtlCol="0">
              <a:spAutoFit/>
            </a:bodyPr>
            <a:lstStyle/>
            <a:p>
              <a:pPr marL="12065" marR="5080" indent="-635" algn="ctr">
                <a:lnSpc>
                  <a:spcPct val="91700"/>
                </a:lnSpc>
              </a:pPr>
              <a:r>
                <a:rPr sz="900" spc="-5" dirty="0">
                  <a:latin typeface="Calibri"/>
                  <a:cs typeface="Calibri"/>
                </a:rPr>
                <a:t>KYS’nin  Kapsamının  </a:t>
              </a:r>
              <a:r>
                <a:rPr sz="900" dirty="0">
                  <a:latin typeface="Calibri"/>
                  <a:cs typeface="Calibri"/>
                </a:rPr>
                <a:t>Be</a:t>
              </a:r>
              <a:r>
                <a:rPr sz="900" spc="-5" dirty="0">
                  <a:latin typeface="Calibri"/>
                  <a:cs typeface="Calibri"/>
                </a:rPr>
                <a:t>li</a:t>
              </a:r>
              <a:r>
                <a:rPr sz="900" dirty="0">
                  <a:latin typeface="Calibri"/>
                  <a:cs typeface="Calibri"/>
                </a:rPr>
                <a:t>r</a:t>
              </a:r>
              <a:r>
                <a:rPr sz="900" spc="-5" dirty="0">
                  <a:latin typeface="Calibri"/>
                  <a:cs typeface="Calibri"/>
                </a:rPr>
                <a:t>len</a:t>
              </a:r>
              <a:r>
                <a:rPr sz="900" dirty="0">
                  <a:latin typeface="Calibri"/>
                  <a:cs typeface="Calibri"/>
                </a:rPr>
                <a:t>m</a:t>
              </a:r>
              <a:r>
                <a:rPr sz="900" spc="-5" dirty="0">
                  <a:latin typeface="Calibri"/>
                  <a:cs typeface="Calibri"/>
                </a:rPr>
                <a:t>es</a:t>
              </a:r>
              <a:r>
                <a:rPr sz="900" dirty="0">
                  <a:latin typeface="Calibri"/>
                  <a:cs typeface="Calibri"/>
                </a:rPr>
                <a:t>i</a:t>
              </a:r>
              <a:endParaRPr sz="900">
                <a:latin typeface="Calibri"/>
                <a:cs typeface="Calibri"/>
              </a:endParaRPr>
            </a:p>
          </p:txBody>
        </p:sp>
        <p:sp>
          <p:nvSpPr>
            <p:cNvPr id="13" name="object 13"/>
            <p:cNvSpPr/>
            <p:nvPr/>
          </p:nvSpPr>
          <p:spPr>
            <a:xfrm>
              <a:off x="606551" y="2133600"/>
              <a:ext cx="95885" cy="2147570"/>
            </a:xfrm>
            <a:custGeom>
              <a:avLst/>
              <a:gdLst/>
              <a:ahLst/>
              <a:cxnLst/>
              <a:rect l="l" t="t" r="r" b="b"/>
              <a:pathLst>
                <a:path w="95884" h="2147570">
                  <a:moveTo>
                    <a:pt x="0" y="0"/>
                  </a:moveTo>
                  <a:lnTo>
                    <a:pt x="0" y="2147316"/>
                  </a:lnTo>
                  <a:lnTo>
                    <a:pt x="95440" y="2147316"/>
                  </a:lnTo>
                </a:path>
              </a:pathLst>
            </a:custGeom>
            <a:ln w="12192">
              <a:solidFill>
                <a:srgbClr val="467AA9"/>
              </a:solidFill>
            </a:ln>
          </p:spPr>
          <p:txBody>
            <a:bodyPr wrap="square" lIns="0" tIns="0" rIns="0" bIns="0" rtlCol="0"/>
            <a:lstStyle/>
            <a:p>
              <a:endParaRPr/>
            </a:p>
          </p:txBody>
        </p:sp>
        <p:sp>
          <p:nvSpPr>
            <p:cNvPr id="14" name="object 14"/>
            <p:cNvSpPr/>
            <p:nvPr/>
          </p:nvSpPr>
          <p:spPr>
            <a:xfrm>
              <a:off x="701040" y="4043171"/>
              <a:ext cx="763905" cy="477520"/>
            </a:xfrm>
            <a:custGeom>
              <a:avLst/>
              <a:gdLst/>
              <a:ahLst/>
              <a:cxnLst/>
              <a:rect l="l" t="t" r="r" b="b"/>
              <a:pathLst>
                <a:path w="763905" h="477520">
                  <a:moveTo>
                    <a:pt x="715772" y="0"/>
                  </a:moveTo>
                  <a:lnTo>
                    <a:pt x="47701" y="0"/>
                  </a:lnTo>
                  <a:lnTo>
                    <a:pt x="29135" y="3746"/>
                  </a:lnTo>
                  <a:lnTo>
                    <a:pt x="13973" y="13969"/>
                  </a:lnTo>
                  <a:lnTo>
                    <a:pt x="3749" y="29146"/>
                  </a:lnTo>
                  <a:lnTo>
                    <a:pt x="0" y="47751"/>
                  </a:lnTo>
                  <a:lnTo>
                    <a:pt x="0" y="429259"/>
                  </a:lnTo>
                  <a:lnTo>
                    <a:pt x="3749" y="447865"/>
                  </a:lnTo>
                  <a:lnTo>
                    <a:pt x="13973" y="463041"/>
                  </a:lnTo>
                  <a:lnTo>
                    <a:pt x="29135" y="473265"/>
                  </a:lnTo>
                  <a:lnTo>
                    <a:pt x="47701" y="477011"/>
                  </a:lnTo>
                  <a:lnTo>
                    <a:pt x="715772" y="477011"/>
                  </a:lnTo>
                  <a:lnTo>
                    <a:pt x="734377" y="473265"/>
                  </a:lnTo>
                  <a:lnTo>
                    <a:pt x="749554" y="463041"/>
                  </a:lnTo>
                  <a:lnTo>
                    <a:pt x="759777" y="447865"/>
                  </a:lnTo>
                  <a:lnTo>
                    <a:pt x="763523" y="429259"/>
                  </a:lnTo>
                  <a:lnTo>
                    <a:pt x="763523" y="47751"/>
                  </a:lnTo>
                  <a:lnTo>
                    <a:pt x="759777" y="29146"/>
                  </a:lnTo>
                  <a:lnTo>
                    <a:pt x="749554" y="13969"/>
                  </a:lnTo>
                  <a:lnTo>
                    <a:pt x="734377" y="3746"/>
                  </a:lnTo>
                  <a:lnTo>
                    <a:pt x="715772" y="0"/>
                  </a:lnTo>
                  <a:close/>
                </a:path>
              </a:pathLst>
            </a:custGeom>
            <a:solidFill>
              <a:srgbClr val="D5DCE4"/>
            </a:solidFill>
          </p:spPr>
          <p:txBody>
            <a:bodyPr wrap="square" lIns="0" tIns="0" rIns="0" bIns="0" rtlCol="0"/>
            <a:lstStyle/>
            <a:p>
              <a:endParaRPr/>
            </a:p>
          </p:txBody>
        </p:sp>
        <p:sp>
          <p:nvSpPr>
            <p:cNvPr id="15" name="object 15"/>
            <p:cNvSpPr txBox="1"/>
            <p:nvPr/>
          </p:nvSpPr>
          <p:spPr>
            <a:xfrm>
              <a:off x="732231" y="4085533"/>
              <a:ext cx="701675" cy="396240"/>
            </a:xfrm>
            <a:prstGeom prst="rect">
              <a:avLst/>
            </a:prstGeom>
          </p:spPr>
          <p:txBody>
            <a:bodyPr vert="horz" wrap="square" lIns="0" tIns="0" rIns="0" bIns="0" rtlCol="0">
              <a:spAutoFit/>
            </a:bodyPr>
            <a:lstStyle/>
            <a:p>
              <a:pPr marL="114300" marR="5080" indent="-102235">
                <a:lnSpc>
                  <a:spcPct val="91800"/>
                </a:lnSpc>
              </a:pPr>
              <a:r>
                <a:rPr sz="900" spc="-5" dirty="0">
                  <a:latin typeface="Calibri"/>
                  <a:cs typeface="Calibri"/>
                </a:rPr>
                <a:t>Kalite</a:t>
              </a:r>
              <a:r>
                <a:rPr sz="900" spc="-50" dirty="0">
                  <a:latin typeface="Calibri"/>
                  <a:cs typeface="Calibri"/>
                </a:rPr>
                <a:t> </a:t>
              </a:r>
              <a:r>
                <a:rPr sz="900" spc="-5" dirty="0">
                  <a:latin typeface="Calibri"/>
                  <a:cs typeface="Calibri"/>
                </a:rPr>
                <a:t>Yönetim  Sistemi </a:t>
              </a:r>
              <a:r>
                <a:rPr sz="900" dirty="0">
                  <a:latin typeface="Calibri"/>
                  <a:cs typeface="Calibri"/>
                </a:rPr>
                <a:t>ve  </a:t>
              </a:r>
              <a:r>
                <a:rPr sz="900" spc="-5" dirty="0">
                  <a:latin typeface="Calibri"/>
                  <a:cs typeface="Calibri"/>
                </a:rPr>
                <a:t>Prosesleri</a:t>
              </a:r>
              <a:endParaRPr sz="900" dirty="0">
                <a:latin typeface="Calibri"/>
                <a:cs typeface="Calibri"/>
              </a:endParaRPr>
            </a:p>
          </p:txBody>
        </p:sp>
        <p:sp>
          <p:nvSpPr>
            <p:cNvPr id="16" name="object 16"/>
            <p:cNvSpPr/>
            <p:nvPr/>
          </p:nvSpPr>
          <p:spPr>
            <a:xfrm>
              <a:off x="1703832" y="1656588"/>
              <a:ext cx="954405" cy="477520"/>
            </a:xfrm>
            <a:custGeom>
              <a:avLst/>
              <a:gdLst/>
              <a:ahLst/>
              <a:cxnLst/>
              <a:rect l="l" t="t" r="r" b="b"/>
              <a:pathLst>
                <a:path w="954405" h="477519">
                  <a:moveTo>
                    <a:pt x="906272" y="0"/>
                  </a:moveTo>
                  <a:lnTo>
                    <a:pt x="47751" y="0"/>
                  </a:lnTo>
                  <a:lnTo>
                    <a:pt x="29146" y="3746"/>
                  </a:lnTo>
                  <a:lnTo>
                    <a:pt x="13969" y="13970"/>
                  </a:lnTo>
                  <a:lnTo>
                    <a:pt x="3746" y="29146"/>
                  </a:lnTo>
                  <a:lnTo>
                    <a:pt x="0" y="47751"/>
                  </a:lnTo>
                  <a:lnTo>
                    <a:pt x="0" y="429260"/>
                  </a:lnTo>
                  <a:lnTo>
                    <a:pt x="3746" y="447865"/>
                  </a:lnTo>
                  <a:lnTo>
                    <a:pt x="13969" y="463041"/>
                  </a:lnTo>
                  <a:lnTo>
                    <a:pt x="29146" y="473265"/>
                  </a:lnTo>
                  <a:lnTo>
                    <a:pt x="47751" y="477012"/>
                  </a:lnTo>
                  <a:lnTo>
                    <a:pt x="906272" y="477012"/>
                  </a:lnTo>
                  <a:lnTo>
                    <a:pt x="924877" y="473265"/>
                  </a:lnTo>
                  <a:lnTo>
                    <a:pt x="940054" y="463041"/>
                  </a:lnTo>
                  <a:lnTo>
                    <a:pt x="950277" y="447865"/>
                  </a:lnTo>
                  <a:lnTo>
                    <a:pt x="954024" y="429260"/>
                  </a:lnTo>
                  <a:lnTo>
                    <a:pt x="954024" y="47751"/>
                  </a:lnTo>
                  <a:lnTo>
                    <a:pt x="950277" y="29146"/>
                  </a:lnTo>
                  <a:lnTo>
                    <a:pt x="940054" y="13970"/>
                  </a:lnTo>
                  <a:lnTo>
                    <a:pt x="924877" y="3746"/>
                  </a:lnTo>
                  <a:lnTo>
                    <a:pt x="906272" y="0"/>
                  </a:lnTo>
                  <a:close/>
                </a:path>
              </a:pathLst>
            </a:custGeom>
            <a:solidFill>
              <a:srgbClr val="2E5496"/>
            </a:solidFill>
          </p:spPr>
          <p:txBody>
            <a:bodyPr wrap="square" lIns="0" tIns="0" rIns="0" bIns="0" rtlCol="0"/>
            <a:lstStyle/>
            <a:p>
              <a:endParaRPr/>
            </a:p>
          </p:txBody>
        </p:sp>
        <p:sp>
          <p:nvSpPr>
            <p:cNvPr id="17" name="object 17"/>
            <p:cNvSpPr txBox="1"/>
            <p:nvPr/>
          </p:nvSpPr>
          <p:spPr>
            <a:xfrm>
              <a:off x="1963927" y="1800605"/>
              <a:ext cx="433070" cy="179705"/>
            </a:xfrm>
            <a:prstGeom prst="rect">
              <a:avLst/>
            </a:prstGeom>
          </p:spPr>
          <p:txBody>
            <a:bodyPr vert="horz" wrap="square" lIns="0" tIns="0" rIns="0" bIns="0" rtlCol="0">
              <a:spAutoFit/>
            </a:bodyPr>
            <a:lstStyle/>
            <a:p>
              <a:pPr marL="12700">
                <a:lnSpc>
                  <a:spcPct val="100000"/>
                </a:lnSpc>
              </a:pPr>
              <a:r>
                <a:rPr sz="1050" b="1" dirty="0">
                  <a:solidFill>
                    <a:srgbClr val="FFFFFF"/>
                  </a:solidFill>
                  <a:latin typeface="Calibri"/>
                  <a:cs typeface="Calibri"/>
                </a:rPr>
                <a:t>Lid</a:t>
              </a:r>
              <a:r>
                <a:rPr sz="1050" b="1" spc="-5" dirty="0">
                  <a:solidFill>
                    <a:srgbClr val="FFFFFF"/>
                  </a:solidFill>
                  <a:latin typeface="Calibri"/>
                  <a:cs typeface="Calibri"/>
                </a:rPr>
                <a:t>erl</a:t>
              </a:r>
              <a:r>
                <a:rPr sz="1050" b="1" spc="5" dirty="0">
                  <a:solidFill>
                    <a:srgbClr val="FFFFFF"/>
                  </a:solidFill>
                  <a:latin typeface="Calibri"/>
                  <a:cs typeface="Calibri"/>
                </a:rPr>
                <a:t>i</a:t>
              </a:r>
              <a:r>
                <a:rPr sz="1050" b="1" dirty="0">
                  <a:solidFill>
                    <a:srgbClr val="FFFFFF"/>
                  </a:solidFill>
                  <a:latin typeface="Calibri"/>
                  <a:cs typeface="Calibri"/>
                </a:rPr>
                <a:t>k</a:t>
              </a:r>
              <a:endParaRPr sz="1050">
                <a:latin typeface="Calibri"/>
                <a:cs typeface="Calibri"/>
              </a:endParaRPr>
            </a:p>
          </p:txBody>
        </p:sp>
        <p:sp>
          <p:nvSpPr>
            <p:cNvPr id="18" name="object 18"/>
            <p:cNvSpPr/>
            <p:nvPr/>
          </p:nvSpPr>
          <p:spPr>
            <a:xfrm>
              <a:off x="1798320" y="2133600"/>
              <a:ext cx="95885" cy="358140"/>
            </a:xfrm>
            <a:custGeom>
              <a:avLst/>
              <a:gdLst/>
              <a:ahLst/>
              <a:cxnLst/>
              <a:rect l="l" t="t" r="r" b="b"/>
              <a:pathLst>
                <a:path w="95885" h="358139">
                  <a:moveTo>
                    <a:pt x="0" y="0"/>
                  </a:moveTo>
                  <a:lnTo>
                    <a:pt x="0" y="357886"/>
                  </a:lnTo>
                  <a:lnTo>
                    <a:pt x="95377" y="357886"/>
                  </a:lnTo>
                </a:path>
              </a:pathLst>
            </a:custGeom>
            <a:ln w="12192">
              <a:solidFill>
                <a:srgbClr val="467AA9"/>
              </a:solidFill>
            </a:ln>
          </p:spPr>
          <p:txBody>
            <a:bodyPr wrap="square" lIns="0" tIns="0" rIns="0" bIns="0" rtlCol="0"/>
            <a:lstStyle/>
            <a:p>
              <a:endParaRPr/>
            </a:p>
          </p:txBody>
        </p:sp>
        <p:sp>
          <p:nvSpPr>
            <p:cNvPr id="19" name="object 19"/>
            <p:cNvSpPr/>
            <p:nvPr/>
          </p:nvSpPr>
          <p:spPr>
            <a:xfrm>
              <a:off x="1894332" y="2253995"/>
              <a:ext cx="763905" cy="477520"/>
            </a:xfrm>
            <a:custGeom>
              <a:avLst/>
              <a:gdLst/>
              <a:ahLst/>
              <a:cxnLst/>
              <a:rect l="l" t="t" r="r" b="b"/>
              <a:pathLst>
                <a:path w="763905" h="477519">
                  <a:moveTo>
                    <a:pt x="715772" y="0"/>
                  </a:moveTo>
                  <a:lnTo>
                    <a:pt x="47751" y="0"/>
                  </a:lnTo>
                  <a:lnTo>
                    <a:pt x="29146" y="3746"/>
                  </a:lnTo>
                  <a:lnTo>
                    <a:pt x="13969" y="13970"/>
                  </a:lnTo>
                  <a:lnTo>
                    <a:pt x="3746" y="29146"/>
                  </a:lnTo>
                  <a:lnTo>
                    <a:pt x="0" y="47751"/>
                  </a:lnTo>
                  <a:lnTo>
                    <a:pt x="0" y="429259"/>
                  </a:lnTo>
                  <a:lnTo>
                    <a:pt x="3746" y="447865"/>
                  </a:lnTo>
                  <a:lnTo>
                    <a:pt x="13969" y="463041"/>
                  </a:lnTo>
                  <a:lnTo>
                    <a:pt x="29146" y="473265"/>
                  </a:lnTo>
                  <a:lnTo>
                    <a:pt x="47751" y="477012"/>
                  </a:lnTo>
                  <a:lnTo>
                    <a:pt x="715772" y="477012"/>
                  </a:lnTo>
                  <a:lnTo>
                    <a:pt x="734377" y="473265"/>
                  </a:lnTo>
                  <a:lnTo>
                    <a:pt x="749554" y="463041"/>
                  </a:lnTo>
                  <a:lnTo>
                    <a:pt x="759777" y="447865"/>
                  </a:lnTo>
                  <a:lnTo>
                    <a:pt x="763524" y="429259"/>
                  </a:lnTo>
                  <a:lnTo>
                    <a:pt x="763524" y="47751"/>
                  </a:lnTo>
                  <a:lnTo>
                    <a:pt x="759777" y="29146"/>
                  </a:lnTo>
                  <a:lnTo>
                    <a:pt x="749554" y="13970"/>
                  </a:lnTo>
                  <a:lnTo>
                    <a:pt x="734377" y="3746"/>
                  </a:lnTo>
                  <a:lnTo>
                    <a:pt x="715772" y="0"/>
                  </a:lnTo>
                  <a:close/>
                </a:path>
              </a:pathLst>
            </a:custGeom>
            <a:solidFill>
              <a:srgbClr val="D5DCE4"/>
            </a:solidFill>
          </p:spPr>
          <p:txBody>
            <a:bodyPr wrap="square" lIns="0" tIns="0" rIns="0" bIns="0" rtlCol="0"/>
            <a:lstStyle/>
            <a:p>
              <a:endParaRPr/>
            </a:p>
          </p:txBody>
        </p:sp>
        <p:sp>
          <p:nvSpPr>
            <p:cNvPr id="20" name="object 20"/>
            <p:cNvSpPr txBox="1"/>
            <p:nvPr/>
          </p:nvSpPr>
          <p:spPr>
            <a:xfrm>
              <a:off x="2029205" y="2359914"/>
              <a:ext cx="495300" cy="269875"/>
            </a:xfrm>
            <a:prstGeom prst="rect">
              <a:avLst/>
            </a:prstGeom>
          </p:spPr>
          <p:txBody>
            <a:bodyPr vert="horz" wrap="square" lIns="0" tIns="0" rIns="0" bIns="0" rtlCol="0">
              <a:spAutoFit/>
            </a:bodyPr>
            <a:lstStyle/>
            <a:p>
              <a:pPr marL="55244" marR="5080" indent="-43180">
                <a:lnSpc>
                  <a:spcPts val="1000"/>
                </a:lnSpc>
              </a:pPr>
              <a:r>
                <a:rPr sz="900" spc="-5" dirty="0">
                  <a:latin typeface="Calibri"/>
                  <a:cs typeface="Calibri"/>
                </a:rPr>
                <a:t>Liderlik</a:t>
              </a:r>
              <a:r>
                <a:rPr sz="900" spc="-65" dirty="0">
                  <a:latin typeface="Calibri"/>
                  <a:cs typeface="Calibri"/>
                </a:rPr>
                <a:t> </a:t>
              </a:r>
              <a:r>
                <a:rPr sz="900" dirty="0">
                  <a:latin typeface="Calibri"/>
                  <a:cs typeface="Calibri"/>
                </a:rPr>
                <a:t>ve  </a:t>
              </a:r>
              <a:r>
                <a:rPr sz="900" spc="-5" dirty="0">
                  <a:latin typeface="Calibri"/>
                  <a:cs typeface="Calibri"/>
                </a:rPr>
                <a:t>Taahhüt</a:t>
              </a:r>
              <a:endParaRPr sz="900">
                <a:latin typeface="Calibri"/>
                <a:cs typeface="Calibri"/>
              </a:endParaRPr>
            </a:p>
          </p:txBody>
        </p:sp>
        <p:sp>
          <p:nvSpPr>
            <p:cNvPr id="21" name="object 21"/>
            <p:cNvSpPr/>
            <p:nvPr/>
          </p:nvSpPr>
          <p:spPr>
            <a:xfrm>
              <a:off x="1798320" y="2133600"/>
              <a:ext cx="95885" cy="954405"/>
            </a:xfrm>
            <a:custGeom>
              <a:avLst/>
              <a:gdLst/>
              <a:ahLst/>
              <a:cxnLst/>
              <a:rect l="l" t="t" r="r" b="b"/>
              <a:pathLst>
                <a:path w="95885" h="954405">
                  <a:moveTo>
                    <a:pt x="0" y="0"/>
                  </a:moveTo>
                  <a:lnTo>
                    <a:pt x="0" y="954404"/>
                  </a:lnTo>
                  <a:lnTo>
                    <a:pt x="95377" y="954404"/>
                  </a:lnTo>
                </a:path>
              </a:pathLst>
            </a:custGeom>
            <a:ln w="12192">
              <a:solidFill>
                <a:srgbClr val="467AA9"/>
              </a:solidFill>
            </a:ln>
          </p:spPr>
          <p:txBody>
            <a:bodyPr wrap="square" lIns="0" tIns="0" rIns="0" bIns="0" rtlCol="0"/>
            <a:lstStyle/>
            <a:p>
              <a:endParaRPr/>
            </a:p>
          </p:txBody>
        </p:sp>
        <p:sp>
          <p:nvSpPr>
            <p:cNvPr id="22" name="object 22"/>
            <p:cNvSpPr/>
            <p:nvPr/>
          </p:nvSpPr>
          <p:spPr>
            <a:xfrm>
              <a:off x="1894332" y="2849879"/>
              <a:ext cx="763905" cy="477520"/>
            </a:xfrm>
            <a:custGeom>
              <a:avLst/>
              <a:gdLst/>
              <a:ahLst/>
              <a:cxnLst/>
              <a:rect l="l" t="t" r="r" b="b"/>
              <a:pathLst>
                <a:path w="763905" h="477520">
                  <a:moveTo>
                    <a:pt x="715772" y="0"/>
                  </a:moveTo>
                  <a:lnTo>
                    <a:pt x="47751" y="0"/>
                  </a:lnTo>
                  <a:lnTo>
                    <a:pt x="29146" y="3746"/>
                  </a:lnTo>
                  <a:lnTo>
                    <a:pt x="13969" y="13970"/>
                  </a:lnTo>
                  <a:lnTo>
                    <a:pt x="3746" y="29146"/>
                  </a:lnTo>
                  <a:lnTo>
                    <a:pt x="0" y="47752"/>
                  </a:lnTo>
                  <a:lnTo>
                    <a:pt x="0" y="429260"/>
                  </a:lnTo>
                  <a:lnTo>
                    <a:pt x="3746" y="447865"/>
                  </a:lnTo>
                  <a:lnTo>
                    <a:pt x="13969" y="463041"/>
                  </a:lnTo>
                  <a:lnTo>
                    <a:pt x="29146" y="473265"/>
                  </a:lnTo>
                  <a:lnTo>
                    <a:pt x="47751" y="477012"/>
                  </a:lnTo>
                  <a:lnTo>
                    <a:pt x="715772" y="477012"/>
                  </a:lnTo>
                  <a:lnTo>
                    <a:pt x="734377" y="473265"/>
                  </a:lnTo>
                  <a:lnTo>
                    <a:pt x="749554" y="463041"/>
                  </a:lnTo>
                  <a:lnTo>
                    <a:pt x="759777" y="447865"/>
                  </a:lnTo>
                  <a:lnTo>
                    <a:pt x="763524" y="429260"/>
                  </a:lnTo>
                  <a:lnTo>
                    <a:pt x="763524" y="47752"/>
                  </a:lnTo>
                  <a:lnTo>
                    <a:pt x="759777" y="29146"/>
                  </a:lnTo>
                  <a:lnTo>
                    <a:pt x="749554" y="13970"/>
                  </a:lnTo>
                  <a:lnTo>
                    <a:pt x="734377" y="3746"/>
                  </a:lnTo>
                  <a:lnTo>
                    <a:pt x="715772" y="0"/>
                  </a:lnTo>
                  <a:close/>
                </a:path>
              </a:pathLst>
            </a:custGeom>
            <a:solidFill>
              <a:srgbClr val="D5DCE4"/>
            </a:solidFill>
          </p:spPr>
          <p:txBody>
            <a:bodyPr wrap="square" lIns="0" tIns="0" rIns="0" bIns="0" rtlCol="0"/>
            <a:lstStyle/>
            <a:p>
              <a:endParaRPr/>
            </a:p>
          </p:txBody>
        </p:sp>
        <p:sp>
          <p:nvSpPr>
            <p:cNvPr id="23" name="object 23"/>
            <p:cNvSpPr txBox="1"/>
            <p:nvPr/>
          </p:nvSpPr>
          <p:spPr>
            <a:xfrm>
              <a:off x="2056638" y="2956814"/>
              <a:ext cx="438784" cy="269875"/>
            </a:xfrm>
            <a:prstGeom prst="rect">
              <a:avLst/>
            </a:prstGeom>
          </p:spPr>
          <p:txBody>
            <a:bodyPr vert="horz" wrap="square" lIns="0" tIns="0" rIns="0" bIns="0" rtlCol="0">
              <a:spAutoFit/>
            </a:bodyPr>
            <a:lstStyle/>
            <a:p>
              <a:pPr marL="12700" marR="5080" indent="76200">
                <a:lnSpc>
                  <a:spcPts val="1000"/>
                </a:lnSpc>
              </a:pPr>
              <a:r>
                <a:rPr sz="900" spc="-5" dirty="0">
                  <a:latin typeface="Calibri"/>
                  <a:cs typeface="Calibri"/>
                </a:rPr>
                <a:t>Kalite  </a:t>
              </a:r>
              <a:r>
                <a:rPr sz="900" dirty="0">
                  <a:latin typeface="Calibri"/>
                  <a:cs typeface="Calibri"/>
                </a:rPr>
                <a:t>P</a:t>
              </a:r>
              <a:r>
                <a:rPr sz="900" spc="5" dirty="0">
                  <a:latin typeface="Calibri"/>
                  <a:cs typeface="Calibri"/>
                </a:rPr>
                <a:t>o</a:t>
              </a:r>
              <a:r>
                <a:rPr sz="900" spc="-5" dirty="0">
                  <a:latin typeface="Calibri"/>
                  <a:cs typeface="Calibri"/>
                </a:rPr>
                <a:t>li</a:t>
              </a:r>
              <a:r>
                <a:rPr sz="900" dirty="0">
                  <a:latin typeface="Calibri"/>
                  <a:cs typeface="Calibri"/>
                </a:rPr>
                <a:t>t</a:t>
              </a:r>
              <a:r>
                <a:rPr sz="900" spc="-5" dirty="0">
                  <a:latin typeface="Calibri"/>
                  <a:cs typeface="Calibri"/>
                </a:rPr>
                <a:t>i</a:t>
              </a:r>
              <a:r>
                <a:rPr sz="900" dirty="0">
                  <a:latin typeface="Calibri"/>
                  <a:cs typeface="Calibri"/>
                </a:rPr>
                <a:t>ka</a:t>
              </a:r>
              <a:r>
                <a:rPr sz="900" spc="-5" dirty="0">
                  <a:latin typeface="Calibri"/>
                  <a:cs typeface="Calibri"/>
                </a:rPr>
                <a:t>s</a:t>
              </a:r>
              <a:r>
                <a:rPr sz="900" dirty="0">
                  <a:latin typeface="Calibri"/>
                  <a:cs typeface="Calibri"/>
                </a:rPr>
                <a:t>ı</a:t>
              </a:r>
              <a:endParaRPr sz="900">
                <a:latin typeface="Calibri"/>
                <a:cs typeface="Calibri"/>
              </a:endParaRPr>
            </a:p>
          </p:txBody>
        </p:sp>
        <p:sp>
          <p:nvSpPr>
            <p:cNvPr id="24" name="object 24"/>
            <p:cNvSpPr/>
            <p:nvPr/>
          </p:nvSpPr>
          <p:spPr>
            <a:xfrm>
              <a:off x="1798320" y="2133600"/>
              <a:ext cx="95885" cy="1551305"/>
            </a:xfrm>
            <a:custGeom>
              <a:avLst/>
              <a:gdLst/>
              <a:ahLst/>
              <a:cxnLst/>
              <a:rect l="l" t="t" r="r" b="b"/>
              <a:pathLst>
                <a:path w="95885" h="1551304">
                  <a:moveTo>
                    <a:pt x="0" y="0"/>
                  </a:moveTo>
                  <a:lnTo>
                    <a:pt x="0" y="1550797"/>
                  </a:lnTo>
                  <a:lnTo>
                    <a:pt x="95377" y="1550797"/>
                  </a:lnTo>
                </a:path>
              </a:pathLst>
            </a:custGeom>
            <a:ln w="12192">
              <a:solidFill>
                <a:srgbClr val="467AA9"/>
              </a:solidFill>
            </a:ln>
          </p:spPr>
          <p:txBody>
            <a:bodyPr wrap="square" lIns="0" tIns="0" rIns="0" bIns="0" rtlCol="0"/>
            <a:lstStyle/>
            <a:p>
              <a:endParaRPr/>
            </a:p>
          </p:txBody>
        </p:sp>
        <p:sp>
          <p:nvSpPr>
            <p:cNvPr id="25" name="object 25"/>
            <p:cNvSpPr/>
            <p:nvPr/>
          </p:nvSpPr>
          <p:spPr>
            <a:xfrm>
              <a:off x="1894332" y="3445764"/>
              <a:ext cx="763905" cy="478790"/>
            </a:xfrm>
            <a:custGeom>
              <a:avLst/>
              <a:gdLst/>
              <a:ahLst/>
              <a:cxnLst/>
              <a:rect l="l" t="t" r="r" b="b"/>
              <a:pathLst>
                <a:path w="763905" h="478789">
                  <a:moveTo>
                    <a:pt x="715644" y="0"/>
                  </a:moveTo>
                  <a:lnTo>
                    <a:pt x="47879" y="0"/>
                  </a:lnTo>
                  <a:lnTo>
                    <a:pt x="29253" y="3766"/>
                  </a:lnTo>
                  <a:lnTo>
                    <a:pt x="14033" y="14033"/>
                  </a:lnTo>
                  <a:lnTo>
                    <a:pt x="3766" y="29253"/>
                  </a:lnTo>
                  <a:lnTo>
                    <a:pt x="0" y="47878"/>
                  </a:lnTo>
                  <a:lnTo>
                    <a:pt x="0" y="430656"/>
                  </a:lnTo>
                  <a:lnTo>
                    <a:pt x="3766" y="449282"/>
                  </a:lnTo>
                  <a:lnTo>
                    <a:pt x="14033" y="464502"/>
                  </a:lnTo>
                  <a:lnTo>
                    <a:pt x="29253" y="474769"/>
                  </a:lnTo>
                  <a:lnTo>
                    <a:pt x="47879" y="478536"/>
                  </a:lnTo>
                  <a:lnTo>
                    <a:pt x="715644" y="478536"/>
                  </a:lnTo>
                  <a:lnTo>
                    <a:pt x="734270" y="474769"/>
                  </a:lnTo>
                  <a:lnTo>
                    <a:pt x="749490" y="464502"/>
                  </a:lnTo>
                  <a:lnTo>
                    <a:pt x="759757" y="449282"/>
                  </a:lnTo>
                  <a:lnTo>
                    <a:pt x="763524" y="430656"/>
                  </a:lnTo>
                  <a:lnTo>
                    <a:pt x="763524" y="47878"/>
                  </a:lnTo>
                  <a:lnTo>
                    <a:pt x="759757" y="29253"/>
                  </a:lnTo>
                  <a:lnTo>
                    <a:pt x="749490" y="14033"/>
                  </a:lnTo>
                  <a:lnTo>
                    <a:pt x="734270" y="3766"/>
                  </a:lnTo>
                  <a:lnTo>
                    <a:pt x="715644" y="0"/>
                  </a:lnTo>
                  <a:close/>
                </a:path>
              </a:pathLst>
            </a:custGeom>
            <a:solidFill>
              <a:srgbClr val="D5DCE4"/>
            </a:solidFill>
          </p:spPr>
          <p:txBody>
            <a:bodyPr wrap="square" lIns="0" tIns="0" rIns="0" bIns="0" rtlCol="0"/>
            <a:lstStyle/>
            <a:p>
              <a:endParaRPr/>
            </a:p>
          </p:txBody>
        </p:sp>
        <p:sp>
          <p:nvSpPr>
            <p:cNvPr id="26" name="object 26"/>
            <p:cNvSpPr txBox="1"/>
            <p:nvPr/>
          </p:nvSpPr>
          <p:spPr>
            <a:xfrm>
              <a:off x="1914905" y="3489152"/>
              <a:ext cx="723900" cy="396240"/>
            </a:xfrm>
            <a:prstGeom prst="rect">
              <a:avLst/>
            </a:prstGeom>
          </p:spPr>
          <p:txBody>
            <a:bodyPr vert="horz" wrap="square" lIns="0" tIns="0" rIns="0" bIns="0" rtlCol="0">
              <a:spAutoFit/>
            </a:bodyPr>
            <a:lstStyle/>
            <a:p>
              <a:pPr marL="12700" marR="5080" indent="-1905" algn="ctr">
                <a:lnSpc>
                  <a:spcPct val="91700"/>
                </a:lnSpc>
              </a:pPr>
              <a:r>
                <a:rPr sz="900" spc="-5" dirty="0">
                  <a:latin typeface="Calibri"/>
                  <a:cs typeface="Calibri"/>
                </a:rPr>
                <a:t>Kurumsal  Görev, Yetki</a:t>
              </a:r>
              <a:r>
                <a:rPr sz="900" spc="-65" dirty="0">
                  <a:latin typeface="Calibri"/>
                  <a:cs typeface="Calibri"/>
                </a:rPr>
                <a:t> </a:t>
              </a:r>
              <a:r>
                <a:rPr sz="900" dirty="0">
                  <a:latin typeface="Calibri"/>
                  <a:cs typeface="Calibri"/>
                </a:rPr>
                <a:t>ve  </a:t>
              </a:r>
              <a:r>
                <a:rPr sz="900" spc="-5" dirty="0">
                  <a:latin typeface="Calibri"/>
                  <a:cs typeface="Calibri"/>
                </a:rPr>
                <a:t>Sorumluluklar</a:t>
              </a:r>
              <a:endParaRPr sz="900">
                <a:latin typeface="Calibri"/>
                <a:cs typeface="Calibri"/>
              </a:endParaRPr>
            </a:p>
          </p:txBody>
        </p:sp>
        <p:sp>
          <p:nvSpPr>
            <p:cNvPr id="27" name="object 27"/>
            <p:cNvSpPr/>
            <p:nvPr/>
          </p:nvSpPr>
          <p:spPr>
            <a:xfrm>
              <a:off x="2897123" y="1656588"/>
              <a:ext cx="954405" cy="477520"/>
            </a:xfrm>
            <a:custGeom>
              <a:avLst/>
              <a:gdLst/>
              <a:ahLst/>
              <a:cxnLst/>
              <a:rect l="l" t="t" r="r" b="b"/>
              <a:pathLst>
                <a:path w="954404" h="477519">
                  <a:moveTo>
                    <a:pt x="906272" y="0"/>
                  </a:moveTo>
                  <a:lnTo>
                    <a:pt x="47751" y="0"/>
                  </a:lnTo>
                  <a:lnTo>
                    <a:pt x="29146" y="3746"/>
                  </a:lnTo>
                  <a:lnTo>
                    <a:pt x="13969" y="13970"/>
                  </a:lnTo>
                  <a:lnTo>
                    <a:pt x="3746" y="29146"/>
                  </a:lnTo>
                  <a:lnTo>
                    <a:pt x="0" y="47751"/>
                  </a:lnTo>
                  <a:lnTo>
                    <a:pt x="0" y="429260"/>
                  </a:lnTo>
                  <a:lnTo>
                    <a:pt x="3746" y="447865"/>
                  </a:lnTo>
                  <a:lnTo>
                    <a:pt x="13969" y="463041"/>
                  </a:lnTo>
                  <a:lnTo>
                    <a:pt x="29146" y="473265"/>
                  </a:lnTo>
                  <a:lnTo>
                    <a:pt x="47751" y="477012"/>
                  </a:lnTo>
                  <a:lnTo>
                    <a:pt x="906272" y="477012"/>
                  </a:lnTo>
                  <a:lnTo>
                    <a:pt x="924877" y="473265"/>
                  </a:lnTo>
                  <a:lnTo>
                    <a:pt x="940053" y="463041"/>
                  </a:lnTo>
                  <a:lnTo>
                    <a:pt x="950277" y="447865"/>
                  </a:lnTo>
                  <a:lnTo>
                    <a:pt x="954024" y="429260"/>
                  </a:lnTo>
                  <a:lnTo>
                    <a:pt x="954024" y="47751"/>
                  </a:lnTo>
                  <a:lnTo>
                    <a:pt x="950277" y="29146"/>
                  </a:lnTo>
                  <a:lnTo>
                    <a:pt x="940053" y="13970"/>
                  </a:lnTo>
                  <a:lnTo>
                    <a:pt x="924877" y="3746"/>
                  </a:lnTo>
                  <a:lnTo>
                    <a:pt x="906272" y="0"/>
                  </a:lnTo>
                  <a:close/>
                </a:path>
              </a:pathLst>
            </a:custGeom>
            <a:solidFill>
              <a:srgbClr val="2E5496"/>
            </a:solidFill>
          </p:spPr>
          <p:txBody>
            <a:bodyPr wrap="square" lIns="0" tIns="0" rIns="0" bIns="0" rtlCol="0"/>
            <a:lstStyle/>
            <a:p>
              <a:endParaRPr/>
            </a:p>
          </p:txBody>
        </p:sp>
        <p:sp>
          <p:nvSpPr>
            <p:cNvPr id="28" name="object 28"/>
            <p:cNvSpPr txBox="1"/>
            <p:nvPr/>
          </p:nvSpPr>
          <p:spPr>
            <a:xfrm>
              <a:off x="3102101" y="1743963"/>
              <a:ext cx="542925" cy="309880"/>
            </a:xfrm>
            <a:prstGeom prst="rect">
              <a:avLst/>
            </a:prstGeom>
          </p:spPr>
          <p:txBody>
            <a:bodyPr vert="horz" wrap="square" lIns="0" tIns="0" rIns="0" bIns="0" rtlCol="0">
              <a:spAutoFit/>
            </a:bodyPr>
            <a:lstStyle/>
            <a:p>
              <a:pPr marL="12700" marR="5080" indent="42545">
                <a:lnSpc>
                  <a:spcPts val="1150"/>
                </a:lnSpc>
              </a:pPr>
              <a:r>
                <a:rPr sz="1050" b="1" dirty="0">
                  <a:solidFill>
                    <a:srgbClr val="FFFFFF"/>
                  </a:solidFill>
                  <a:latin typeface="Calibri"/>
                  <a:cs typeface="Calibri"/>
                </a:rPr>
                <a:t>KYS İçin  </a:t>
              </a:r>
              <a:r>
                <a:rPr sz="1050" b="1" spc="-5" dirty="0">
                  <a:solidFill>
                    <a:srgbClr val="FFFFFF"/>
                  </a:solidFill>
                  <a:latin typeface="Calibri"/>
                  <a:cs typeface="Calibri"/>
                </a:rPr>
                <a:t>P</a:t>
              </a:r>
              <a:r>
                <a:rPr sz="1050" b="1" spc="5" dirty="0">
                  <a:solidFill>
                    <a:srgbClr val="FFFFFF"/>
                  </a:solidFill>
                  <a:latin typeface="Calibri"/>
                  <a:cs typeface="Calibri"/>
                </a:rPr>
                <a:t>l</a:t>
              </a:r>
              <a:r>
                <a:rPr sz="1050" b="1" spc="-5" dirty="0">
                  <a:solidFill>
                    <a:srgbClr val="FFFFFF"/>
                  </a:solidFill>
                  <a:latin typeface="Calibri"/>
                  <a:cs typeface="Calibri"/>
                </a:rPr>
                <a:t>a</a:t>
              </a:r>
              <a:r>
                <a:rPr sz="1050" b="1" dirty="0">
                  <a:solidFill>
                    <a:srgbClr val="FFFFFF"/>
                  </a:solidFill>
                  <a:latin typeface="Calibri"/>
                  <a:cs typeface="Calibri"/>
                </a:rPr>
                <a:t>nl</a:t>
              </a:r>
              <a:r>
                <a:rPr sz="1050" b="1" spc="-5" dirty="0">
                  <a:solidFill>
                    <a:srgbClr val="FFFFFF"/>
                  </a:solidFill>
                  <a:latin typeface="Calibri"/>
                  <a:cs typeface="Calibri"/>
                </a:rPr>
                <a:t>a</a:t>
              </a:r>
              <a:r>
                <a:rPr sz="1050" b="1" dirty="0">
                  <a:solidFill>
                    <a:srgbClr val="FFFFFF"/>
                  </a:solidFill>
                  <a:latin typeface="Calibri"/>
                  <a:cs typeface="Calibri"/>
                </a:rPr>
                <a:t>ma</a:t>
              </a:r>
              <a:endParaRPr sz="1050">
                <a:latin typeface="Calibri"/>
                <a:cs typeface="Calibri"/>
              </a:endParaRPr>
            </a:p>
          </p:txBody>
        </p:sp>
        <p:sp>
          <p:nvSpPr>
            <p:cNvPr id="29" name="object 29"/>
            <p:cNvSpPr/>
            <p:nvPr/>
          </p:nvSpPr>
          <p:spPr>
            <a:xfrm>
              <a:off x="2991611" y="2133600"/>
              <a:ext cx="95885" cy="358140"/>
            </a:xfrm>
            <a:custGeom>
              <a:avLst/>
              <a:gdLst/>
              <a:ahLst/>
              <a:cxnLst/>
              <a:rect l="l" t="t" r="r" b="b"/>
              <a:pathLst>
                <a:path w="95885" h="358139">
                  <a:moveTo>
                    <a:pt x="0" y="0"/>
                  </a:moveTo>
                  <a:lnTo>
                    <a:pt x="0" y="357886"/>
                  </a:lnTo>
                  <a:lnTo>
                    <a:pt x="95376" y="357886"/>
                  </a:lnTo>
                </a:path>
              </a:pathLst>
            </a:custGeom>
            <a:ln w="12192">
              <a:solidFill>
                <a:srgbClr val="467AA9"/>
              </a:solidFill>
            </a:ln>
          </p:spPr>
          <p:txBody>
            <a:bodyPr wrap="square" lIns="0" tIns="0" rIns="0" bIns="0" rtlCol="0"/>
            <a:lstStyle/>
            <a:p>
              <a:endParaRPr/>
            </a:p>
          </p:txBody>
        </p:sp>
        <p:sp>
          <p:nvSpPr>
            <p:cNvPr id="30" name="object 30"/>
            <p:cNvSpPr/>
            <p:nvPr/>
          </p:nvSpPr>
          <p:spPr>
            <a:xfrm>
              <a:off x="3087623" y="2253995"/>
              <a:ext cx="763905" cy="477520"/>
            </a:xfrm>
            <a:custGeom>
              <a:avLst/>
              <a:gdLst/>
              <a:ahLst/>
              <a:cxnLst/>
              <a:rect l="l" t="t" r="r" b="b"/>
              <a:pathLst>
                <a:path w="763904" h="477519">
                  <a:moveTo>
                    <a:pt x="715772" y="0"/>
                  </a:moveTo>
                  <a:lnTo>
                    <a:pt x="47751" y="0"/>
                  </a:lnTo>
                  <a:lnTo>
                    <a:pt x="29146" y="3746"/>
                  </a:lnTo>
                  <a:lnTo>
                    <a:pt x="13969" y="13970"/>
                  </a:lnTo>
                  <a:lnTo>
                    <a:pt x="3746" y="29146"/>
                  </a:lnTo>
                  <a:lnTo>
                    <a:pt x="0" y="47751"/>
                  </a:lnTo>
                  <a:lnTo>
                    <a:pt x="0" y="429259"/>
                  </a:lnTo>
                  <a:lnTo>
                    <a:pt x="3746" y="447865"/>
                  </a:lnTo>
                  <a:lnTo>
                    <a:pt x="13969" y="463041"/>
                  </a:lnTo>
                  <a:lnTo>
                    <a:pt x="29146" y="473265"/>
                  </a:lnTo>
                  <a:lnTo>
                    <a:pt x="47751" y="477012"/>
                  </a:lnTo>
                  <a:lnTo>
                    <a:pt x="715772" y="477012"/>
                  </a:lnTo>
                  <a:lnTo>
                    <a:pt x="734377" y="473265"/>
                  </a:lnTo>
                  <a:lnTo>
                    <a:pt x="749553" y="463041"/>
                  </a:lnTo>
                  <a:lnTo>
                    <a:pt x="759777" y="447865"/>
                  </a:lnTo>
                  <a:lnTo>
                    <a:pt x="763524" y="429259"/>
                  </a:lnTo>
                  <a:lnTo>
                    <a:pt x="763524" y="47751"/>
                  </a:lnTo>
                  <a:lnTo>
                    <a:pt x="759777" y="29146"/>
                  </a:lnTo>
                  <a:lnTo>
                    <a:pt x="749553" y="13970"/>
                  </a:lnTo>
                  <a:lnTo>
                    <a:pt x="734377" y="3746"/>
                  </a:lnTo>
                  <a:lnTo>
                    <a:pt x="715772" y="0"/>
                  </a:lnTo>
                  <a:close/>
                </a:path>
              </a:pathLst>
            </a:custGeom>
            <a:solidFill>
              <a:srgbClr val="D5DCE4"/>
            </a:solidFill>
          </p:spPr>
          <p:txBody>
            <a:bodyPr wrap="square" lIns="0" tIns="0" rIns="0" bIns="0" rtlCol="0"/>
            <a:lstStyle/>
            <a:p>
              <a:endParaRPr/>
            </a:p>
          </p:txBody>
        </p:sp>
        <p:sp>
          <p:nvSpPr>
            <p:cNvPr id="31" name="object 31"/>
            <p:cNvSpPr txBox="1"/>
            <p:nvPr/>
          </p:nvSpPr>
          <p:spPr>
            <a:xfrm>
              <a:off x="3125851" y="2317465"/>
              <a:ext cx="688975" cy="354330"/>
            </a:xfrm>
            <a:prstGeom prst="rect">
              <a:avLst/>
            </a:prstGeom>
          </p:spPr>
          <p:txBody>
            <a:bodyPr vert="horz" wrap="square" lIns="0" tIns="0" rIns="0" bIns="0" rtlCol="0">
              <a:spAutoFit/>
            </a:bodyPr>
            <a:lstStyle/>
            <a:p>
              <a:pPr marL="12700" marR="5080" algn="ctr">
                <a:lnSpc>
                  <a:spcPct val="91900"/>
                </a:lnSpc>
              </a:pPr>
              <a:r>
                <a:rPr sz="800" spc="-5" dirty="0">
                  <a:latin typeface="Calibri"/>
                  <a:cs typeface="Calibri"/>
                </a:rPr>
                <a:t>Risk ve</a:t>
              </a:r>
              <a:r>
                <a:rPr sz="800" spc="-50" dirty="0">
                  <a:latin typeface="Calibri"/>
                  <a:cs typeface="Calibri"/>
                </a:rPr>
                <a:t> </a:t>
              </a:r>
              <a:r>
                <a:rPr sz="800" spc="-5" dirty="0">
                  <a:latin typeface="Calibri"/>
                  <a:cs typeface="Calibri"/>
                </a:rPr>
                <a:t>Fırsatları  Belirleme  Faaliyetleri</a:t>
              </a:r>
              <a:endParaRPr sz="800">
                <a:latin typeface="Calibri"/>
                <a:cs typeface="Calibri"/>
              </a:endParaRPr>
            </a:p>
          </p:txBody>
        </p:sp>
        <p:sp>
          <p:nvSpPr>
            <p:cNvPr id="32" name="object 32"/>
            <p:cNvSpPr/>
            <p:nvPr/>
          </p:nvSpPr>
          <p:spPr>
            <a:xfrm>
              <a:off x="2991611" y="2133600"/>
              <a:ext cx="95885" cy="954405"/>
            </a:xfrm>
            <a:custGeom>
              <a:avLst/>
              <a:gdLst/>
              <a:ahLst/>
              <a:cxnLst/>
              <a:rect l="l" t="t" r="r" b="b"/>
              <a:pathLst>
                <a:path w="95885" h="954405">
                  <a:moveTo>
                    <a:pt x="0" y="0"/>
                  </a:moveTo>
                  <a:lnTo>
                    <a:pt x="0" y="954404"/>
                  </a:lnTo>
                  <a:lnTo>
                    <a:pt x="95376" y="954404"/>
                  </a:lnTo>
                </a:path>
              </a:pathLst>
            </a:custGeom>
            <a:ln w="12192">
              <a:solidFill>
                <a:srgbClr val="467AA9"/>
              </a:solidFill>
            </a:ln>
          </p:spPr>
          <p:txBody>
            <a:bodyPr wrap="square" lIns="0" tIns="0" rIns="0" bIns="0" rtlCol="0"/>
            <a:lstStyle/>
            <a:p>
              <a:endParaRPr/>
            </a:p>
          </p:txBody>
        </p:sp>
        <p:sp>
          <p:nvSpPr>
            <p:cNvPr id="33" name="object 33"/>
            <p:cNvSpPr/>
            <p:nvPr/>
          </p:nvSpPr>
          <p:spPr>
            <a:xfrm>
              <a:off x="3087623" y="2849879"/>
              <a:ext cx="883919" cy="477520"/>
            </a:xfrm>
            <a:custGeom>
              <a:avLst/>
              <a:gdLst/>
              <a:ahLst/>
              <a:cxnLst/>
              <a:rect l="l" t="t" r="r" b="b"/>
              <a:pathLst>
                <a:path w="883920" h="477520">
                  <a:moveTo>
                    <a:pt x="836167" y="0"/>
                  </a:moveTo>
                  <a:lnTo>
                    <a:pt x="47751" y="0"/>
                  </a:lnTo>
                  <a:lnTo>
                    <a:pt x="29146" y="3746"/>
                  </a:lnTo>
                  <a:lnTo>
                    <a:pt x="13969" y="13970"/>
                  </a:lnTo>
                  <a:lnTo>
                    <a:pt x="3746" y="29146"/>
                  </a:lnTo>
                  <a:lnTo>
                    <a:pt x="0" y="47752"/>
                  </a:lnTo>
                  <a:lnTo>
                    <a:pt x="0" y="429260"/>
                  </a:lnTo>
                  <a:lnTo>
                    <a:pt x="3746" y="447865"/>
                  </a:lnTo>
                  <a:lnTo>
                    <a:pt x="13969" y="463041"/>
                  </a:lnTo>
                  <a:lnTo>
                    <a:pt x="29146" y="473265"/>
                  </a:lnTo>
                  <a:lnTo>
                    <a:pt x="47751" y="477012"/>
                  </a:lnTo>
                  <a:lnTo>
                    <a:pt x="836167" y="477012"/>
                  </a:lnTo>
                  <a:lnTo>
                    <a:pt x="854773" y="473265"/>
                  </a:lnTo>
                  <a:lnTo>
                    <a:pt x="869950" y="463041"/>
                  </a:lnTo>
                  <a:lnTo>
                    <a:pt x="880173" y="447865"/>
                  </a:lnTo>
                  <a:lnTo>
                    <a:pt x="883920" y="429260"/>
                  </a:lnTo>
                  <a:lnTo>
                    <a:pt x="883920" y="47752"/>
                  </a:lnTo>
                  <a:lnTo>
                    <a:pt x="880173" y="29146"/>
                  </a:lnTo>
                  <a:lnTo>
                    <a:pt x="869950" y="13970"/>
                  </a:lnTo>
                  <a:lnTo>
                    <a:pt x="854773" y="3746"/>
                  </a:lnTo>
                  <a:lnTo>
                    <a:pt x="836167" y="0"/>
                  </a:lnTo>
                  <a:close/>
                </a:path>
              </a:pathLst>
            </a:custGeom>
            <a:solidFill>
              <a:srgbClr val="D5DCE4"/>
            </a:solidFill>
          </p:spPr>
          <p:txBody>
            <a:bodyPr wrap="square" lIns="0" tIns="0" rIns="0" bIns="0" rtlCol="0"/>
            <a:lstStyle/>
            <a:p>
              <a:endParaRPr/>
            </a:p>
          </p:txBody>
        </p:sp>
        <p:sp>
          <p:nvSpPr>
            <p:cNvPr id="34" name="object 34"/>
            <p:cNvSpPr txBox="1"/>
            <p:nvPr/>
          </p:nvSpPr>
          <p:spPr>
            <a:xfrm>
              <a:off x="3168776" y="2830169"/>
              <a:ext cx="720725" cy="520700"/>
            </a:xfrm>
            <a:prstGeom prst="rect">
              <a:avLst/>
            </a:prstGeom>
          </p:spPr>
          <p:txBody>
            <a:bodyPr vert="horz" wrap="square" lIns="0" tIns="0" rIns="0" bIns="0" rtlCol="0">
              <a:spAutoFit/>
            </a:bodyPr>
            <a:lstStyle/>
            <a:p>
              <a:pPr marL="82550" indent="-70485">
                <a:lnSpc>
                  <a:spcPts val="944"/>
                </a:lnSpc>
              </a:pPr>
              <a:r>
                <a:rPr sz="900" spc="-5" dirty="0">
                  <a:latin typeface="Calibri"/>
                  <a:cs typeface="Calibri"/>
                </a:rPr>
                <a:t>Kalite</a:t>
              </a:r>
              <a:r>
                <a:rPr sz="900" spc="-50" dirty="0">
                  <a:latin typeface="Calibri"/>
                  <a:cs typeface="Calibri"/>
                </a:rPr>
                <a:t> </a:t>
              </a:r>
              <a:r>
                <a:rPr sz="900" spc="-5" dirty="0">
                  <a:latin typeface="Calibri"/>
                  <a:cs typeface="Calibri"/>
                </a:rPr>
                <a:t>Amaçları</a:t>
              </a:r>
              <a:endParaRPr sz="900">
                <a:latin typeface="Calibri"/>
                <a:cs typeface="Calibri"/>
              </a:endParaRPr>
            </a:p>
            <a:p>
              <a:pPr marL="82550" marR="73660" indent="31750" algn="just">
                <a:lnSpc>
                  <a:spcPts val="980"/>
                </a:lnSpc>
                <a:spcBef>
                  <a:spcPts val="75"/>
                </a:spcBef>
              </a:pPr>
              <a:r>
                <a:rPr sz="900" dirty="0">
                  <a:latin typeface="Calibri"/>
                  <a:cs typeface="Calibri"/>
                </a:rPr>
                <a:t>ve </a:t>
              </a:r>
              <a:r>
                <a:rPr sz="900" spc="-5" dirty="0">
                  <a:latin typeface="Calibri"/>
                  <a:cs typeface="Calibri"/>
                </a:rPr>
                <a:t>Bunlara  Erişmek</a:t>
              </a:r>
              <a:r>
                <a:rPr sz="900" spc="-55" dirty="0">
                  <a:latin typeface="Calibri"/>
                  <a:cs typeface="Calibri"/>
                </a:rPr>
                <a:t> </a:t>
              </a:r>
              <a:r>
                <a:rPr sz="900" spc="-5" dirty="0">
                  <a:latin typeface="Calibri"/>
                  <a:cs typeface="Calibri"/>
                </a:rPr>
                <a:t>İçin  Planlama</a:t>
              </a:r>
              <a:endParaRPr sz="900">
                <a:latin typeface="Calibri"/>
                <a:cs typeface="Calibri"/>
              </a:endParaRPr>
            </a:p>
          </p:txBody>
        </p:sp>
        <p:sp>
          <p:nvSpPr>
            <p:cNvPr id="35" name="object 35"/>
            <p:cNvSpPr/>
            <p:nvPr/>
          </p:nvSpPr>
          <p:spPr>
            <a:xfrm>
              <a:off x="2991611" y="2133600"/>
              <a:ext cx="95885" cy="1551305"/>
            </a:xfrm>
            <a:custGeom>
              <a:avLst/>
              <a:gdLst/>
              <a:ahLst/>
              <a:cxnLst/>
              <a:rect l="l" t="t" r="r" b="b"/>
              <a:pathLst>
                <a:path w="95885" h="1551304">
                  <a:moveTo>
                    <a:pt x="0" y="0"/>
                  </a:moveTo>
                  <a:lnTo>
                    <a:pt x="0" y="1550797"/>
                  </a:lnTo>
                  <a:lnTo>
                    <a:pt x="95376" y="1550797"/>
                  </a:lnTo>
                </a:path>
              </a:pathLst>
            </a:custGeom>
            <a:ln w="12191">
              <a:solidFill>
                <a:srgbClr val="467AA9"/>
              </a:solidFill>
            </a:ln>
          </p:spPr>
          <p:txBody>
            <a:bodyPr wrap="square" lIns="0" tIns="0" rIns="0" bIns="0" rtlCol="0"/>
            <a:lstStyle/>
            <a:p>
              <a:endParaRPr/>
            </a:p>
          </p:txBody>
        </p:sp>
        <p:sp>
          <p:nvSpPr>
            <p:cNvPr id="36" name="object 36"/>
            <p:cNvSpPr/>
            <p:nvPr/>
          </p:nvSpPr>
          <p:spPr>
            <a:xfrm>
              <a:off x="3087623" y="3445764"/>
              <a:ext cx="763905" cy="478790"/>
            </a:xfrm>
            <a:custGeom>
              <a:avLst/>
              <a:gdLst/>
              <a:ahLst/>
              <a:cxnLst/>
              <a:rect l="l" t="t" r="r" b="b"/>
              <a:pathLst>
                <a:path w="763904" h="478789">
                  <a:moveTo>
                    <a:pt x="715645" y="0"/>
                  </a:moveTo>
                  <a:lnTo>
                    <a:pt x="47878" y="0"/>
                  </a:lnTo>
                  <a:lnTo>
                    <a:pt x="29253" y="3766"/>
                  </a:lnTo>
                  <a:lnTo>
                    <a:pt x="14033" y="14033"/>
                  </a:lnTo>
                  <a:lnTo>
                    <a:pt x="3766" y="29253"/>
                  </a:lnTo>
                  <a:lnTo>
                    <a:pt x="0" y="47878"/>
                  </a:lnTo>
                  <a:lnTo>
                    <a:pt x="0" y="430656"/>
                  </a:lnTo>
                  <a:lnTo>
                    <a:pt x="3766" y="449282"/>
                  </a:lnTo>
                  <a:lnTo>
                    <a:pt x="14033" y="464502"/>
                  </a:lnTo>
                  <a:lnTo>
                    <a:pt x="29253" y="474769"/>
                  </a:lnTo>
                  <a:lnTo>
                    <a:pt x="47878" y="478536"/>
                  </a:lnTo>
                  <a:lnTo>
                    <a:pt x="715645" y="478536"/>
                  </a:lnTo>
                  <a:lnTo>
                    <a:pt x="734270" y="474769"/>
                  </a:lnTo>
                  <a:lnTo>
                    <a:pt x="749490" y="464502"/>
                  </a:lnTo>
                  <a:lnTo>
                    <a:pt x="759757" y="449282"/>
                  </a:lnTo>
                  <a:lnTo>
                    <a:pt x="763524" y="430656"/>
                  </a:lnTo>
                  <a:lnTo>
                    <a:pt x="763524" y="47878"/>
                  </a:lnTo>
                  <a:lnTo>
                    <a:pt x="759757" y="29253"/>
                  </a:lnTo>
                  <a:lnTo>
                    <a:pt x="749490" y="14033"/>
                  </a:lnTo>
                  <a:lnTo>
                    <a:pt x="734270" y="3766"/>
                  </a:lnTo>
                  <a:lnTo>
                    <a:pt x="715645" y="0"/>
                  </a:lnTo>
                  <a:close/>
                </a:path>
              </a:pathLst>
            </a:custGeom>
            <a:solidFill>
              <a:srgbClr val="D5DCE4"/>
            </a:solidFill>
          </p:spPr>
          <p:txBody>
            <a:bodyPr wrap="square" lIns="0" tIns="0" rIns="0" bIns="0" rtlCol="0"/>
            <a:lstStyle/>
            <a:p>
              <a:endParaRPr/>
            </a:p>
          </p:txBody>
        </p:sp>
        <p:sp>
          <p:nvSpPr>
            <p:cNvPr id="37" name="object 37"/>
            <p:cNvSpPr txBox="1"/>
            <p:nvPr/>
          </p:nvSpPr>
          <p:spPr>
            <a:xfrm>
              <a:off x="3136773" y="3553205"/>
              <a:ext cx="664845" cy="269875"/>
            </a:xfrm>
            <a:prstGeom prst="rect">
              <a:avLst/>
            </a:prstGeom>
          </p:spPr>
          <p:txBody>
            <a:bodyPr vert="horz" wrap="square" lIns="0" tIns="0" rIns="0" bIns="0" rtlCol="0">
              <a:spAutoFit/>
            </a:bodyPr>
            <a:lstStyle/>
            <a:p>
              <a:pPr marL="53340" marR="5080" indent="-41275">
                <a:lnSpc>
                  <a:spcPts val="1000"/>
                </a:lnSpc>
              </a:pPr>
              <a:r>
                <a:rPr sz="900" dirty="0">
                  <a:latin typeface="Calibri"/>
                  <a:cs typeface="Calibri"/>
                </a:rPr>
                <a:t>D</a:t>
              </a:r>
              <a:r>
                <a:rPr sz="900" spc="-10" dirty="0">
                  <a:latin typeface="Calibri"/>
                  <a:cs typeface="Calibri"/>
                </a:rPr>
                <a:t>e</a:t>
              </a:r>
              <a:r>
                <a:rPr sz="900" spc="-5" dirty="0">
                  <a:latin typeface="Calibri"/>
                  <a:cs typeface="Calibri"/>
                </a:rPr>
                <a:t>ği</a:t>
              </a:r>
              <a:r>
                <a:rPr sz="900" spc="-10" dirty="0">
                  <a:latin typeface="Calibri"/>
                  <a:cs typeface="Calibri"/>
                </a:rPr>
                <a:t>ş</a:t>
              </a:r>
              <a:r>
                <a:rPr sz="900" spc="-5" dirty="0">
                  <a:latin typeface="Calibri"/>
                  <a:cs typeface="Calibri"/>
                </a:rPr>
                <a:t>i</a:t>
              </a:r>
              <a:r>
                <a:rPr sz="900" dirty="0">
                  <a:latin typeface="Calibri"/>
                  <a:cs typeface="Calibri"/>
                </a:rPr>
                <a:t>k</a:t>
              </a:r>
              <a:r>
                <a:rPr sz="900" spc="-5" dirty="0">
                  <a:latin typeface="Calibri"/>
                  <a:cs typeface="Calibri"/>
                </a:rPr>
                <a:t>li</a:t>
              </a:r>
              <a:r>
                <a:rPr sz="900" dirty="0">
                  <a:latin typeface="Calibri"/>
                  <a:cs typeface="Calibri"/>
                </a:rPr>
                <a:t>k</a:t>
              </a:r>
              <a:r>
                <a:rPr sz="900" spc="-5" dirty="0">
                  <a:latin typeface="Calibri"/>
                  <a:cs typeface="Calibri"/>
                </a:rPr>
                <a:t>le</a:t>
              </a:r>
              <a:r>
                <a:rPr sz="900" dirty="0">
                  <a:latin typeface="Calibri"/>
                  <a:cs typeface="Calibri"/>
                </a:rPr>
                <a:t>r</a:t>
              </a:r>
              <a:r>
                <a:rPr sz="900" spc="-10" dirty="0">
                  <a:latin typeface="Calibri"/>
                  <a:cs typeface="Calibri"/>
                </a:rPr>
                <a:t>i</a:t>
              </a:r>
              <a:r>
                <a:rPr sz="900" spc="-5" dirty="0">
                  <a:latin typeface="Calibri"/>
                  <a:cs typeface="Calibri"/>
                </a:rPr>
                <a:t>n  Planlanması</a:t>
              </a:r>
              <a:endParaRPr sz="900">
                <a:latin typeface="Calibri"/>
                <a:cs typeface="Calibri"/>
              </a:endParaRPr>
            </a:p>
          </p:txBody>
        </p:sp>
        <p:sp>
          <p:nvSpPr>
            <p:cNvPr id="38" name="object 38"/>
            <p:cNvSpPr/>
            <p:nvPr/>
          </p:nvSpPr>
          <p:spPr>
            <a:xfrm>
              <a:off x="4094988" y="1655064"/>
              <a:ext cx="954405" cy="477520"/>
            </a:xfrm>
            <a:custGeom>
              <a:avLst/>
              <a:gdLst/>
              <a:ahLst/>
              <a:cxnLst/>
              <a:rect l="l" t="t" r="r" b="b"/>
              <a:pathLst>
                <a:path w="954404" h="477519">
                  <a:moveTo>
                    <a:pt x="906272" y="0"/>
                  </a:moveTo>
                  <a:lnTo>
                    <a:pt x="47751" y="0"/>
                  </a:lnTo>
                  <a:lnTo>
                    <a:pt x="29146" y="3746"/>
                  </a:lnTo>
                  <a:lnTo>
                    <a:pt x="13970" y="13970"/>
                  </a:lnTo>
                  <a:lnTo>
                    <a:pt x="3746" y="29146"/>
                  </a:lnTo>
                  <a:lnTo>
                    <a:pt x="0" y="47751"/>
                  </a:lnTo>
                  <a:lnTo>
                    <a:pt x="0" y="429260"/>
                  </a:lnTo>
                  <a:lnTo>
                    <a:pt x="3746" y="447865"/>
                  </a:lnTo>
                  <a:lnTo>
                    <a:pt x="13970" y="463041"/>
                  </a:lnTo>
                  <a:lnTo>
                    <a:pt x="29146" y="473265"/>
                  </a:lnTo>
                  <a:lnTo>
                    <a:pt x="47751" y="477012"/>
                  </a:lnTo>
                  <a:lnTo>
                    <a:pt x="906272" y="477012"/>
                  </a:lnTo>
                  <a:lnTo>
                    <a:pt x="924877" y="473265"/>
                  </a:lnTo>
                  <a:lnTo>
                    <a:pt x="940053" y="463041"/>
                  </a:lnTo>
                  <a:lnTo>
                    <a:pt x="950277" y="447865"/>
                  </a:lnTo>
                  <a:lnTo>
                    <a:pt x="954024" y="429260"/>
                  </a:lnTo>
                  <a:lnTo>
                    <a:pt x="954024" y="47751"/>
                  </a:lnTo>
                  <a:lnTo>
                    <a:pt x="950277" y="29146"/>
                  </a:lnTo>
                  <a:lnTo>
                    <a:pt x="940053" y="13970"/>
                  </a:lnTo>
                  <a:lnTo>
                    <a:pt x="924877" y="3746"/>
                  </a:lnTo>
                  <a:lnTo>
                    <a:pt x="906272" y="0"/>
                  </a:lnTo>
                  <a:close/>
                </a:path>
              </a:pathLst>
            </a:custGeom>
            <a:solidFill>
              <a:srgbClr val="2E5496"/>
            </a:solidFill>
          </p:spPr>
          <p:txBody>
            <a:bodyPr wrap="square" lIns="0" tIns="0" rIns="0" bIns="0" rtlCol="0"/>
            <a:lstStyle/>
            <a:p>
              <a:endParaRPr/>
            </a:p>
          </p:txBody>
        </p:sp>
        <p:sp>
          <p:nvSpPr>
            <p:cNvPr id="39" name="object 39"/>
            <p:cNvSpPr txBox="1"/>
            <p:nvPr/>
          </p:nvSpPr>
          <p:spPr>
            <a:xfrm>
              <a:off x="4367910" y="1798828"/>
              <a:ext cx="408305" cy="179705"/>
            </a:xfrm>
            <a:prstGeom prst="rect">
              <a:avLst/>
            </a:prstGeom>
          </p:spPr>
          <p:txBody>
            <a:bodyPr vert="horz" wrap="square" lIns="0" tIns="0" rIns="0" bIns="0" rtlCol="0">
              <a:spAutoFit/>
            </a:bodyPr>
            <a:lstStyle/>
            <a:p>
              <a:pPr marL="12700">
                <a:lnSpc>
                  <a:spcPct val="100000"/>
                </a:lnSpc>
              </a:pPr>
              <a:r>
                <a:rPr sz="1050" b="1" spc="-5" dirty="0">
                  <a:solidFill>
                    <a:srgbClr val="FFFFFF"/>
                  </a:solidFill>
                  <a:latin typeface="Calibri"/>
                  <a:cs typeface="Calibri"/>
                </a:rPr>
                <a:t>Destek</a:t>
              </a:r>
              <a:endParaRPr sz="1050">
                <a:latin typeface="Calibri"/>
                <a:cs typeface="Calibri"/>
              </a:endParaRPr>
            </a:p>
          </p:txBody>
        </p:sp>
        <p:sp>
          <p:nvSpPr>
            <p:cNvPr id="40" name="object 40"/>
            <p:cNvSpPr/>
            <p:nvPr/>
          </p:nvSpPr>
          <p:spPr>
            <a:xfrm>
              <a:off x="4191000" y="2132076"/>
              <a:ext cx="90170" cy="360045"/>
            </a:xfrm>
            <a:custGeom>
              <a:avLst/>
              <a:gdLst/>
              <a:ahLst/>
              <a:cxnLst/>
              <a:rect l="l" t="t" r="r" b="b"/>
              <a:pathLst>
                <a:path w="90170" h="360044">
                  <a:moveTo>
                    <a:pt x="0" y="0"/>
                  </a:moveTo>
                  <a:lnTo>
                    <a:pt x="0" y="359663"/>
                  </a:lnTo>
                  <a:lnTo>
                    <a:pt x="90042" y="359663"/>
                  </a:lnTo>
                </a:path>
              </a:pathLst>
            </a:custGeom>
            <a:ln w="12192">
              <a:solidFill>
                <a:srgbClr val="467AA9"/>
              </a:solidFill>
            </a:ln>
          </p:spPr>
          <p:txBody>
            <a:bodyPr wrap="square" lIns="0" tIns="0" rIns="0" bIns="0" rtlCol="0"/>
            <a:lstStyle/>
            <a:p>
              <a:endParaRPr/>
            </a:p>
          </p:txBody>
        </p:sp>
        <p:sp>
          <p:nvSpPr>
            <p:cNvPr id="41" name="object 41"/>
            <p:cNvSpPr/>
            <p:nvPr/>
          </p:nvSpPr>
          <p:spPr>
            <a:xfrm>
              <a:off x="4280915" y="2253995"/>
              <a:ext cx="763905" cy="477520"/>
            </a:xfrm>
            <a:custGeom>
              <a:avLst/>
              <a:gdLst/>
              <a:ahLst/>
              <a:cxnLst/>
              <a:rect l="l" t="t" r="r" b="b"/>
              <a:pathLst>
                <a:path w="763904" h="477519">
                  <a:moveTo>
                    <a:pt x="715772" y="0"/>
                  </a:moveTo>
                  <a:lnTo>
                    <a:pt x="47751" y="0"/>
                  </a:lnTo>
                  <a:lnTo>
                    <a:pt x="29146" y="3746"/>
                  </a:lnTo>
                  <a:lnTo>
                    <a:pt x="13970" y="13970"/>
                  </a:lnTo>
                  <a:lnTo>
                    <a:pt x="3746" y="29146"/>
                  </a:lnTo>
                  <a:lnTo>
                    <a:pt x="0" y="47751"/>
                  </a:lnTo>
                  <a:lnTo>
                    <a:pt x="0" y="429259"/>
                  </a:lnTo>
                  <a:lnTo>
                    <a:pt x="3746" y="447865"/>
                  </a:lnTo>
                  <a:lnTo>
                    <a:pt x="13970" y="463041"/>
                  </a:lnTo>
                  <a:lnTo>
                    <a:pt x="29146" y="473265"/>
                  </a:lnTo>
                  <a:lnTo>
                    <a:pt x="47751" y="477012"/>
                  </a:lnTo>
                  <a:lnTo>
                    <a:pt x="715772" y="477012"/>
                  </a:lnTo>
                  <a:lnTo>
                    <a:pt x="734377" y="473265"/>
                  </a:lnTo>
                  <a:lnTo>
                    <a:pt x="749553" y="463041"/>
                  </a:lnTo>
                  <a:lnTo>
                    <a:pt x="759777" y="447865"/>
                  </a:lnTo>
                  <a:lnTo>
                    <a:pt x="763524" y="429259"/>
                  </a:lnTo>
                  <a:lnTo>
                    <a:pt x="763524" y="47751"/>
                  </a:lnTo>
                  <a:lnTo>
                    <a:pt x="759777" y="29146"/>
                  </a:lnTo>
                  <a:lnTo>
                    <a:pt x="749553" y="13970"/>
                  </a:lnTo>
                  <a:lnTo>
                    <a:pt x="734377" y="3746"/>
                  </a:lnTo>
                  <a:lnTo>
                    <a:pt x="715772" y="0"/>
                  </a:lnTo>
                  <a:close/>
                </a:path>
              </a:pathLst>
            </a:custGeom>
            <a:solidFill>
              <a:srgbClr val="D5DCE4"/>
            </a:solidFill>
          </p:spPr>
          <p:txBody>
            <a:bodyPr wrap="square" lIns="0" tIns="0" rIns="0" bIns="0" rtlCol="0"/>
            <a:lstStyle/>
            <a:p>
              <a:endParaRPr/>
            </a:p>
          </p:txBody>
        </p:sp>
        <p:sp>
          <p:nvSpPr>
            <p:cNvPr id="42" name="object 42"/>
            <p:cNvSpPr txBox="1"/>
            <p:nvPr/>
          </p:nvSpPr>
          <p:spPr>
            <a:xfrm>
              <a:off x="4423028" y="2410078"/>
              <a:ext cx="478155" cy="155575"/>
            </a:xfrm>
            <a:prstGeom prst="rect">
              <a:avLst/>
            </a:prstGeom>
          </p:spPr>
          <p:txBody>
            <a:bodyPr vert="horz" wrap="square" lIns="0" tIns="0" rIns="0" bIns="0" rtlCol="0">
              <a:spAutoFit/>
            </a:bodyPr>
            <a:lstStyle/>
            <a:p>
              <a:pPr marL="12700">
                <a:lnSpc>
                  <a:spcPct val="100000"/>
                </a:lnSpc>
              </a:pPr>
              <a:r>
                <a:rPr sz="900" spc="-5" dirty="0">
                  <a:latin typeface="Calibri"/>
                  <a:cs typeface="Calibri"/>
                </a:rPr>
                <a:t>Kaynaklar</a:t>
              </a:r>
              <a:endParaRPr sz="900">
                <a:latin typeface="Calibri"/>
                <a:cs typeface="Calibri"/>
              </a:endParaRPr>
            </a:p>
          </p:txBody>
        </p:sp>
        <p:sp>
          <p:nvSpPr>
            <p:cNvPr id="43" name="object 43"/>
            <p:cNvSpPr/>
            <p:nvPr/>
          </p:nvSpPr>
          <p:spPr>
            <a:xfrm>
              <a:off x="4191000" y="2132076"/>
              <a:ext cx="90170" cy="956310"/>
            </a:xfrm>
            <a:custGeom>
              <a:avLst/>
              <a:gdLst/>
              <a:ahLst/>
              <a:cxnLst/>
              <a:rect l="l" t="t" r="r" b="b"/>
              <a:pathLst>
                <a:path w="90170" h="956310">
                  <a:moveTo>
                    <a:pt x="0" y="0"/>
                  </a:moveTo>
                  <a:lnTo>
                    <a:pt x="0" y="956183"/>
                  </a:lnTo>
                  <a:lnTo>
                    <a:pt x="90042" y="956183"/>
                  </a:lnTo>
                </a:path>
              </a:pathLst>
            </a:custGeom>
            <a:ln w="12192">
              <a:solidFill>
                <a:srgbClr val="467AA9"/>
              </a:solidFill>
            </a:ln>
          </p:spPr>
          <p:txBody>
            <a:bodyPr wrap="square" lIns="0" tIns="0" rIns="0" bIns="0" rtlCol="0"/>
            <a:lstStyle/>
            <a:p>
              <a:endParaRPr/>
            </a:p>
          </p:txBody>
        </p:sp>
        <p:sp>
          <p:nvSpPr>
            <p:cNvPr id="44" name="object 44"/>
            <p:cNvSpPr/>
            <p:nvPr/>
          </p:nvSpPr>
          <p:spPr>
            <a:xfrm>
              <a:off x="4280915" y="2849879"/>
              <a:ext cx="763905" cy="477520"/>
            </a:xfrm>
            <a:custGeom>
              <a:avLst/>
              <a:gdLst/>
              <a:ahLst/>
              <a:cxnLst/>
              <a:rect l="l" t="t" r="r" b="b"/>
              <a:pathLst>
                <a:path w="763904" h="477520">
                  <a:moveTo>
                    <a:pt x="715772" y="0"/>
                  </a:moveTo>
                  <a:lnTo>
                    <a:pt x="47751" y="0"/>
                  </a:lnTo>
                  <a:lnTo>
                    <a:pt x="29146" y="3746"/>
                  </a:lnTo>
                  <a:lnTo>
                    <a:pt x="13970" y="13970"/>
                  </a:lnTo>
                  <a:lnTo>
                    <a:pt x="3746" y="29146"/>
                  </a:lnTo>
                  <a:lnTo>
                    <a:pt x="0" y="47752"/>
                  </a:lnTo>
                  <a:lnTo>
                    <a:pt x="0" y="429260"/>
                  </a:lnTo>
                  <a:lnTo>
                    <a:pt x="3746" y="447865"/>
                  </a:lnTo>
                  <a:lnTo>
                    <a:pt x="13970" y="463041"/>
                  </a:lnTo>
                  <a:lnTo>
                    <a:pt x="29146" y="473265"/>
                  </a:lnTo>
                  <a:lnTo>
                    <a:pt x="47751" y="477012"/>
                  </a:lnTo>
                  <a:lnTo>
                    <a:pt x="715772" y="477012"/>
                  </a:lnTo>
                  <a:lnTo>
                    <a:pt x="734377" y="473265"/>
                  </a:lnTo>
                  <a:lnTo>
                    <a:pt x="749553" y="463041"/>
                  </a:lnTo>
                  <a:lnTo>
                    <a:pt x="759777" y="447865"/>
                  </a:lnTo>
                  <a:lnTo>
                    <a:pt x="763524" y="429260"/>
                  </a:lnTo>
                  <a:lnTo>
                    <a:pt x="763524" y="47752"/>
                  </a:lnTo>
                  <a:lnTo>
                    <a:pt x="759777" y="29146"/>
                  </a:lnTo>
                  <a:lnTo>
                    <a:pt x="749553" y="13970"/>
                  </a:lnTo>
                  <a:lnTo>
                    <a:pt x="734377" y="3746"/>
                  </a:lnTo>
                  <a:lnTo>
                    <a:pt x="715772" y="0"/>
                  </a:lnTo>
                  <a:close/>
                </a:path>
              </a:pathLst>
            </a:custGeom>
            <a:solidFill>
              <a:srgbClr val="D5DCE4"/>
            </a:solidFill>
          </p:spPr>
          <p:txBody>
            <a:bodyPr wrap="square" lIns="0" tIns="0" rIns="0" bIns="0" rtlCol="0"/>
            <a:lstStyle/>
            <a:p>
              <a:endParaRPr/>
            </a:p>
          </p:txBody>
        </p:sp>
        <p:sp>
          <p:nvSpPr>
            <p:cNvPr id="45" name="object 45"/>
            <p:cNvSpPr txBox="1"/>
            <p:nvPr/>
          </p:nvSpPr>
          <p:spPr>
            <a:xfrm>
              <a:off x="4448936" y="3006852"/>
              <a:ext cx="427990" cy="155575"/>
            </a:xfrm>
            <a:prstGeom prst="rect">
              <a:avLst/>
            </a:prstGeom>
          </p:spPr>
          <p:txBody>
            <a:bodyPr vert="horz" wrap="square" lIns="0" tIns="0" rIns="0" bIns="0" rtlCol="0">
              <a:spAutoFit/>
            </a:bodyPr>
            <a:lstStyle/>
            <a:p>
              <a:pPr marL="12700">
                <a:lnSpc>
                  <a:spcPct val="100000"/>
                </a:lnSpc>
              </a:pPr>
              <a:r>
                <a:rPr sz="900" dirty="0">
                  <a:latin typeface="Calibri"/>
                  <a:cs typeface="Calibri"/>
                </a:rPr>
                <a:t>Y</a:t>
              </a:r>
              <a:r>
                <a:rPr sz="900" spc="-5" dirty="0">
                  <a:latin typeface="Calibri"/>
                  <a:cs typeface="Calibri"/>
                </a:rPr>
                <a:t>e</a:t>
              </a:r>
              <a:r>
                <a:rPr sz="900" dirty="0">
                  <a:latin typeface="Calibri"/>
                  <a:cs typeface="Calibri"/>
                </a:rPr>
                <a:t>t</a:t>
              </a:r>
              <a:r>
                <a:rPr sz="900" spc="-5" dirty="0">
                  <a:latin typeface="Calibri"/>
                  <a:cs typeface="Calibri"/>
                </a:rPr>
                <a:t>e</a:t>
              </a:r>
              <a:r>
                <a:rPr sz="900" dirty="0">
                  <a:latin typeface="Calibri"/>
                  <a:cs typeface="Calibri"/>
                </a:rPr>
                <a:t>r</a:t>
              </a:r>
              <a:r>
                <a:rPr sz="900" spc="-5" dirty="0">
                  <a:latin typeface="Calibri"/>
                  <a:cs typeface="Calibri"/>
                </a:rPr>
                <a:t>lili</a:t>
              </a:r>
              <a:r>
                <a:rPr sz="900" dirty="0">
                  <a:latin typeface="Calibri"/>
                  <a:cs typeface="Calibri"/>
                </a:rPr>
                <a:t>k</a:t>
              </a:r>
              <a:endParaRPr sz="900">
                <a:latin typeface="Calibri"/>
                <a:cs typeface="Calibri"/>
              </a:endParaRPr>
            </a:p>
          </p:txBody>
        </p:sp>
        <p:sp>
          <p:nvSpPr>
            <p:cNvPr id="46" name="object 46"/>
            <p:cNvSpPr/>
            <p:nvPr/>
          </p:nvSpPr>
          <p:spPr>
            <a:xfrm>
              <a:off x="4191000" y="2132076"/>
              <a:ext cx="90170" cy="1553210"/>
            </a:xfrm>
            <a:custGeom>
              <a:avLst/>
              <a:gdLst/>
              <a:ahLst/>
              <a:cxnLst/>
              <a:rect l="l" t="t" r="r" b="b"/>
              <a:pathLst>
                <a:path w="90170" h="1553210">
                  <a:moveTo>
                    <a:pt x="0" y="0"/>
                  </a:moveTo>
                  <a:lnTo>
                    <a:pt x="0" y="1552702"/>
                  </a:lnTo>
                  <a:lnTo>
                    <a:pt x="90042" y="1552702"/>
                  </a:lnTo>
                </a:path>
              </a:pathLst>
            </a:custGeom>
            <a:ln w="12192">
              <a:solidFill>
                <a:srgbClr val="467AA9"/>
              </a:solidFill>
            </a:ln>
          </p:spPr>
          <p:txBody>
            <a:bodyPr wrap="square" lIns="0" tIns="0" rIns="0" bIns="0" rtlCol="0"/>
            <a:lstStyle/>
            <a:p>
              <a:endParaRPr/>
            </a:p>
          </p:txBody>
        </p:sp>
        <p:sp>
          <p:nvSpPr>
            <p:cNvPr id="47" name="object 47"/>
            <p:cNvSpPr/>
            <p:nvPr/>
          </p:nvSpPr>
          <p:spPr>
            <a:xfrm>
              <a:off x="4280915" y="3445764"/>
              <a:ext cx="763905" cy="478790"/>
            </a:xfrm>
            <a:custGeom>
              <a:avLst/>
              <a:gdLst/>
              <a:ahLst/>
              <a:cxnLst/>
              <a:rect l="l" t="t" r="r" b="b"/>
              <a:pathLst>
                <a:path w="763904" h="478789">
                  <a:moveTo>
                    <a:pt x="715645" y="0"/>
                  </a:moveTo>
                  <a:lnTo>
                    <a:pt x="47879" y="0"/>
                  </a:lnTo>
                  <a:lnTo>
                    <a:pt x="29253" y="3766"/>
                  </a:lnTo>
                  <a:lnTo>
                    <a:pt x="14033" y="14033"/>
                  </a:lnTo>
                  <a:lnTo>
                    <a:pt x="3766" y="29253"/>
                  </a:lnTo>
                  <a:lnTo>
                    <a:pt x="0" y="47878"/>
                  </a:lnTo>
                  <a:lnTo>
                    <a:pt x="0" y="430656"/>
                  </a:lnTo>
                  <a:lnTo>
                    <a:pt x="3766" y="449282"/>
                  </a:lnTo>
                  <a:lnTo>
                    <a:pt x="14033" y="464502"/>
                  </a:lnTo>
                  <a:lnTo>
                    <a:pt x="29253" y="474769"/>
                  </a:lnTo>
                  <a:lnTo>
                    <a:pt x="47879" y="478536"/>
                  </a:lnTo>
                  <a:lnTo>
                    <a:pt x="715645" y="478536"/>
                  </a:lnTo>
                  <a:lnTo>
                    <a:pt x="734270" y="474769"/>
                  </a:lnTo>
                  <a:lnTo>
                    <a:pt x="749490" y="464502"/>
                  </a:lnTo>
                  <a:lnTo>
                    <a:pt x="759757" y="449282"/>
                  </a:lnTo>
                  <a:lnTo>
                    <a:pt x="763524" y="430656"/>
                  </a:lnTo>
                  <a:lnTo>
                    <a:pt x="763524" y="47878"/>
                  </a:lnTo>
                  <a:lnTo>
                    <a:pt x="759757" y="29253"/>
                  </a:lnTo>
                  <a:lnTo>
                    <a:pt x="749490" y="14033"/>
                  </a:lnTo>
                  <a:lnTo>
                    <a:pt x="734270" y="3766"/>
                  </a:lnTo>
                  <a:lnTo>
                    <a:pt x="715645" y="0"/>
                  </a:lnTo>
                  <a:close/>
                </a:path>
              </a:pathLst>
            </a:custGeom>
            <a:solidFill>
              <a:srgbClr val="D5DCE4"/>
            </a:solidFill>
          </p:spPr>
          <p:txBody>
            <a:bodyPr wrap="square" lIns="0" tIns="0" rIns="0" bIns="0" rtlCol="0"/>
            <a:lstStyle/>
            <a:p>
              <a:endParaRPr/>
            </a:p>
          </p:txBody>
        </p:sp>
        <p:sp>
          <p:nvSpPr>
            <p:cNvPr id="48" name="object 48"/>
            <p:cNvSpPr txBox="1"/>
            <p:nvPr/>
          </p:nvSpPr>
          <p:spPr>
            <a:xfrm>
              <a:off x="4398645" y="3603370"/>
              <a:ext cx="527050" cy="155575"/>
            </a:xfrm>
            <a:prstGeom prst="rect">
              <a:avLst/>
            </a:prstGeom>
          </p:spPr>
          <p:txBody>
            <a:bodyPr vert="horz" wrap="square" lIns="0" tIns="0" rIns="0" bIns="0" rtlCol="0">
              <a:spAutoFit/>
            </a:bodyPr>
            <a:lstStyle/>
            <a:p>
              <a:pPr marL="12700">
                <a:lnSpc>
                  <a:spcPct val="100000"/>
                </a:lnSpc>
              </a:pPr>
              <a:r>
                <a:rPr sz="900" spc="-15" dirty="0">
                  <a:latin typeface="Calibri"/>
                  <a:cs typeface="Calibri"/>
                </a:rPr>
                <a:t>F</a:t>
              </a:r>
              <a:r>
                <a:rPr sz="900" dirty="0">
                  <a:latin typeface="Calibri"/>
                  <a:cs typeface="Calibri"/>
                </a:rPr>
                <a:t>ar</a:t>
              </a:r>
              <a:r>
                <a:rPr sz="900" spc="-5" dirty="0">
                  <a:latin typeface="Calibri"/>
                  <a:cs typeface="Calibri"/>
                </a:rPr>
                <a:t>kı</a:t>
              </a:r>
              <a:r>
                <a:rPr sz="900" spc="-10" dirty="0">
                  <a:latin typeface="Calibri"/>
                  <a:cs typeface="Calibri"/>
                </a:rPr>
                <a:t>nd</a:t>
              </a:r>
              <a:r>
                <a:rPr sz="900" dirty="0">
                  <a:latin typeface="Calibri"/>
                  <a:cs typeface="Calibri"/>
                </a:rPr>
                <a:t>al</a:t>
              </a:r>
              <a:r>
                <a:rPr sz="900" spc="-10" dirty="0">
                  <a:latin typeface="Calibri"/>
                  <a:cs typeface="Calibri"/>
                </a:rPr>
                <a:t>ı</a:t>
              </a:r>
              <a:r>
                <a:rPr sz="900" dirty="0">
                  <a:latin typeface="Calibri"/>
                  <a:cs typeface="Calibri"/>
                </a:rPr>
                <a:t>k</a:t>
              </a:r>
              <a:endParaRPr sz="900">
                <a:latin typeface="Calibri"/>
                <a:cs typeface="Calibri"/>
              </a:endParaRPr>
            </a:p>
          </p:txBody>
        </p:sp>
        <p:sp>
          <p:nvSpPr>
            <p:cNvPr id="49" name="object 49"/>
            <p:cNvSpPr/>
            <p:nvPr/>
          </p:nvSpPr>
          <p:spPr>
            <a:xfrm>
              <a:off x="4191000" y="2132076"/>
              <a:ext cx="123189" cy="2095500"/>
            </a:xfrm>
            <a:custGeom>
              <a:avLst/>
              <a:gdLst/>
              <a:ahLst/>
              <a:cxnLst/>
              <a:rect l="l" t="t" r="r" b="b"/>
              <a:pathLst>
                <a:path w="123189" h="2095500">
                  <a:moveTo>
                    <a:pt x="0" y="0"/>
                  </a:moveTo>
                  <a:lnTo>
                    <a:pt x="0" y="2095246"/>
                  </a:lnTo>
                  <a:lnTo>
                    <a:pt x="122682" y="2095246"/>
                  </a:lnTo>
                </a:path>
              </a:pathLst>
            </a:custGeom>
            <a:ln w="12192">
              <a:solidFill>
                <a:srgbClr val="467AA9"/>
              </a:solidFill>
            </a:ln>
          </p:spPr>
          <p:txBody>
            <a:bodyPr wrap="square" lIns="0" tIns="0" rIns="0" bIns="0" rtlCol="0"/>
            <a:lstStyle/>
            <a:p>
              <a:endParaRPr/>
            </a:p>
          </p:txBody>
        </p:sp>
        <p:sp>
          <p:nvSpPr>
            <p:cNvPr id="50" name="object 50"/>
            <p:cNvSpPr/>
            <p:nvPr/>
          </p:nvSpPr>
          <p:spPr>
            <a:xfrm>
              <a:off x="4312920" y="3988308"/>
              <a:ext cx="763905" cy="478790"/>
            </a:xfrm>
            <a:custGeom>
              <a:avLst/>
              <a:gdLst/>
              <a:ahLst/>
              <a:cxnLst/>
              <a:rect l="l" t="t" r="r" b="b"/>
              <a:pathLst>
                <a:path w="763904" h="478789">
                  <a:moveTo>
                    <a:pt x="715644" y="0"/>
                  </a:moveTo>
                  <a:lnTo>
                    <a:pt x="47878" y="0"/>
                  </a:lnTo>
                  <a:lnTo>
                    <a:pt x="29253" y="3766"/>
                  </a:lnTo>
                  <a:lnTo>
                    <a:pt x="14033" y="14033"/>
                  </a:lnTo>
                  <a:lnTo>
                    <a:pt x="3766" y="29253"/>
                  </a:lnTo>
                  <a:lnTo>
                    <a:pt x="0" y="47879"/>
                  </a:lnTo>
                  <a:lnTo>
                    <a:pt x="0" y="430657"/>
                  </a:lnTo>
                  <a:lnTo>
                    <a:pt x="3766" y="449282"/>
                  </a:lnTo>
                  <a:lnTo>
                    <a:pt x="14033" y="464502"/>
                  </a:lnTo>
                  <a:lnTo>
                    <a:pt x="29253" y="474769"/>
                  </a:lnTo>
                  <a:lnTo>
                    <a:pt x="47878" y="478536"/>
                  </a:lnTo>
                  <a:lnTo>
                    <a:pt x="715644" y="478536"/>
                  </a:lnTo>
                  <a:lnTo>
                    <a:pt x="734270" y="474769"/>
                  </a:lnTo>
                  <a:lnTo>
                    <a:pt x="749490" y="464502"/>
                  </a:lnTo>
                  <a:lnTo>
                    <a:pt x="759757" y="449282"/>
                  </a:lnTo>
                  <a:lnTo>
                    <a:pt x="763524" y="430657"/>
                  </a:lnTo>
                  <a:lnTo>
                    <a:pt x="763524" y="47879"/>
                  </a:lnTo>
                  <a:lnTo>
                    <a:pt x="759757" y="29253"/>
                  </a:lnTo>
                  <a:lnTo>
                    <a:pt x="749490" y="14033"/>
                  </a:lnTo>
                  <a:lnTo>
                    <a:pt x="734270" y="3766"/>
                  </a:lnTo>
                  <a:lnTo>
                    <a:pt x="715644" y="0"/>
                  </a:lnTo>
                  <a:close/>
                </a:path>
              </a:pathLst>
            </a:custGeom>
            <a:solidFill>
              <a:srgbClr val="D5DCE4"/>
            </a:solidFill>
          </p:spPr>
          <p:txBody>
            <a:bodyPr wrap="square" lIns="0" tIns="0" rIns="0" bIns="0" rtlCol="0"/>
            <a:lstStyle/>
            <a:p>
              <a:endParaRPr/>
            </a:p>
          </p:txBody>
        </p:sp>
        <p:sp>
          <p:nvSpPr>
            <p:cNvPr id="51" name="object 51"/>
            <p:cNvSpPr txBox="1"/>
            <p:nvPr/>
          </p:nvSpPr>
          <p:spPr>
            <a:xfrm>
              <a:off x="4513579" y="4146169"/>
              <a:ext cx="362585" cy="155575"/>
            </a:xfrm>
            <a:prstGeom prst="rect">
              <a:avLst/>
            </a:prstGeom>
          </p:spPr>
          <p:txBody>
            <a:bodyPr vert="horz" wrap="square" lIns="0" tIns="0" rIns="0" bIns="0" rtlCol="0">
              <a:spAutoFit/>
            </a:bodyPr>
            <a:lstStyle/>
            <a:p>
              <a:pPr marL="12700">
                <a:lnSpc>
                  <a:spcPct val="100000"/>
                </a:lnSpc>
              </a:pPr>
              <a:r>
                <a:rPr sz="900" dirty="0">
                  <a:latin typeface="Calibri"/>
                  <a:cs typeface="Calibri"/>
                </a:rPr>
                <a:t>İl</a:t>
              </a:r>
              <a:r>
                <a:rPr sz="900" spc="-10" dirty="0">
                  <a:latin typeface="Calibri"/>
                  <a:cs typeface="Calibri"/>
                </a:rPr>
                <a:t>e</a:t>
              </a:r>
              <a:r>
                <a:rPr sz="900" dirty="0">
                  <a:latin typeface="Calibri"/>
                  <a:cs typeface="Calibri"/>
                </a:rPr>
                <a:t>t</a:t>
              </a:r>
              <a:r>
                <a:rPr sz="900" spc="-5" dirty="0">
                  <a:latin typeface="Calibri"/>
                  <a:cs typeface="Calibri"/>
                </a:rPr>
                <a:t>i</a:t>
              </a:r>
              <a:r>
                <a:rPr sz="900" spc="-10" dirty="0">
                  <a:latin typeface="Calibri"/>
                  <a:cs typeface="Calibri"/>
                </a:rPr>
                <a:t>ş</a:t>
              </a:r>
              <a:r>
                <a:rPr sz="900" spc="-5" dirty="0">
                  <a:latin typeface="Calibri"/>
                  <a:cs typeface="Calibri"/>
                </a:rPr>
                <a:t>i</a:t>
              </a:r>
              <a:r>
                <a:rPr sz="900" dirty="0">
                  <a:latin typeface="Calibri"/>
                  <a:cs typeface="Calibri"/>
                </a:rPr>
                <a:t>m</a:t>
              </a:r>
              <a:endParaRPr sz="900">
                <a:latin typeface="Calibri"/>
                <a:cs typeface="Calibri"/>
              </a:endParaRPr>
            </a:p>
          </p:txBody>
        </p:sp>
        <p:sp>
          <p:nvSpPr>
            <p:cNvPr id="52" name="object 52"/>
            <p:cNvSpPr/>
            <p:nvPr/>
          </p:nvSpPr>
          <p:spPr>
            <a:xfrm>
              <a:off x="4191000" y="2132076"/>
              <a:ext cx="90170" cy="2713990"/>
            </a:xfrm>
            <a:custGeom>
              <a:avLst/>
              <a:gdLst/>
              <a:ahLst/>
              <a:cxnLst/>
              <a:rect l="l" t="t" r="r" b="b"/>
              <a:pathLst>
                <a:path w="90170" h="2713990">
                  <a:moveTo>
                    <a:pt x="0" y="0"/>
                  </a:moveTo>
                  <a:lnTo>
                    <a:pt x="0" y="2713609"/>
                  </a:lnTo>
                  <a:lnTo>
                    <a:pt x="90042" y="2713609"/>
                  </a:lnTo>
                </a:path>
              </a:pathLst>
            </a:custGeom>
            <a:ln w="12192">
              <a:solidFill>
                <a:srgbClr val="467AA9"/>
              </a:solidFill>
            </a:ln>
          </p:spPr>
          <p:txBody>
            <a:bodyPr wrap="square" lIns="0" tIns="0" rIns="0" bIns="0" rtlCol="0"/>
            <a:lstStyle/>
            <a:p>
              <a:endParaRPr/>
            </a:p>
          </p:txBody>
        </p:sp>
        <p:sp>
          <p:nvSpPr>
            <p:cNvPr id="53" name="object 53"/>
            <p:cNvSpPr/>
            <p:nvPr/>
          </p:nvSpPr>
          <p:spPr>
            <a:xfrm>
              <a:off x="4280915" y="4639055"/>
              <a:ext cx="845819" cy="413384"/>
            </a:xfrm>
            <a:custGeom>
              <a:avLst/>
              <a:gdLst/>
              <a:ahLst/>
              <a:cxnLst/>
              <a:rect l="l" t="t" r="r" b="b"/>
              <a:pathLst>
                <a:path w="845820" h="413385">
                  <a:moveTo>
                    <a:pt x="804545" y="0"/>
                  </a:moveTo>
                  <a:lnTo>
                    <a:pt x="41275" y="0"/>
                  </a:lnTo>
                  <a:lnTo>
                    <a:pt x="25235" y="3252"/>
                  </a:lnTo>
                  <a:lnTo>
                    <a:pt x="12112" y="12112"/>
                  </a:lnTo>
                  <a:lnTo>
                    <a:pt x="3252" y="25235"/>
                  </a:lnTo>
                  <a:lnTo>
                    <a:pt x="0" y="41275"/>
                  </a:lnTo>
                  <a:lnTo>
                    <a:pt x="0" y="371729"/>
                  </a:lnTo>
                  <a:lnTo>
                    <a:pt x="3252" y="387768"/>
                  </a:lnTo>
                  <a:lnTo>
                    <a:pt x="12112" y="400891"/>
                  </a:lnTo>
                  <a:lnTo>
                    <a:pt x="25235" y="409751"/>
                  </a:lnTo>
                  <a:lnTo>
                    <a:pt x="41275" y="413004"/>
                  </a:lnTo>
                  <a:lnTo>
                    <a:pt x="804545" y="413004"/>
                  </a:lnTo>
                  <a:lnTo>
                    <a:pt x="820584" y="409751"/>
                  </a:lnTo>
                  <a:lnTo>
                    <a:pt x="833707" y="400891"/>
                  </a:lnTo>
                  <a:lnTo>
                    <a:pt x="842567" y="387768"/>
                  </a:lnTo>
                  <a:lnTo>
                    <a:pt x="845820" y="371729"/>
                  </a:lnTo>
                  <a:lnTo>
                    <a:pt x="845820" y="41275"/>
                  </a:lnTo>
                  <a:lnTo>
                    <a:pt x="842567" y="25235"/>
                  </a:lnTo>
                  <a:lnTo>
                    <a:pt x="833707" y="12112"/>
                  </a:lnTo>
                  <a:lnTo>
                    <a:pt x="820584" y="3252"/>
                  </a:lnTo>
                  <a:lnTo>
                    <a:pt x="804545" y="0"/>
                  </a:lnTo>
                  <a:close/>
                </a:path>
              </a:pathLst>
            </a:custGeom>
            <a:solidFill>
              <a:srgbClr val="D5DCE4"/>
            </a:solidFill>
          </p:spPr>
          <p:txBody>
            <a:bodyPr wrap="square" lIns="0" tIns="0" rIns="0" bIns="0" rtlCol="0"/>
            <a:lstStyle/>
            <a:p>
              <a:endParaRPr/>
            </a:p>
          </p:txBody>
        </p:sp>
        <p:sp>
          <p:nvSpPr>
            <p:cNvPr id="54" name="object 54"/>
            <p:cNvSpPr txBox="1"/>
            <p:nvPr/>
          </p:nvSpPr>
          <p:spPr>
            <a:xfrm>
              <a:off x="4416678" y="4714494"/>
              <a:ext cx="575945" cy="269875"/>
            </a:xfrm>
            <a:prstGeom prst="rect">
              <a:avLst/>
            </a:prstGeom>
          </p:spPr>
          <p:txBody>
            <a:bodyPr vert="horz" wrap="square" lIns="0" tIns="0" rIns="0" bIns="0" rtlCol="0">
              <a:spAutoFit/>
            </a:bodyPr>
            <a:lstStyle/>
            <a:p>
              <a:pPr marL="12700" marR="5080" indent="2540">
                <a:lnSpc>
                  <a:spcPts val="1000"/>
                </a:lnSpc>
              </a:pPr>
              <a:r>
                <a:rPr sz="900" spc="-5" dirty="0">
                  <a:latin typeface="Calibri"/>
                  <a:cs typeface="Calibri"/>
                </a:rPr>
                <a:t>D</a:t>
              </a:r>
              <a:r>
                <a:rPr sz="900" dirty="0">
                  <a:latin typeface="Calibri"/>
                  <a:cs typeface="Calibri"/>
                </a:rPr>
                <a:t>ok</a:t>
              </a:r>
              <a:r>
                <a:rPr sz="900" spc="-10" dirty="0">
                  <a:latin typeface="Calibri"/>
                  <a:cs typeface="Calibri"/>
                </a:rPr>
                <a:t>ü</a:t>
              </a:r>
              <a:r>
                <a:rPr sz="900" dirty="0">
                  <a:latin typeface="Calibri"/>
                  <a:cs typeface="Calibri"/>
                </a:rPr>
                <a:t>ma</a:t>
              </a:r>
              <a:r>
                <a:rPr sz="900" spc="-5" dirty="0">
                  <a:latin typeface="Calibri"/>
                  <a:cs typeface="Calibri"/>
                </a:rPr>
                <a:t>n</a:t>
              </a:r>
              <a:r>
                <a:rPr sz="900" dirty="0">
                  <a:latin typeface="Calibri"/>
                  <a:cs typeface="Calibri"/>
                </a:rPr>
                <a:t>te  </a:t>
              </a:r>
              <a:r>
                <a:rPr sz="900" spc="-5" dirty="0">
                  <a:latin typeface="Calibri"/>
                  <a:cs typeface="Calibri"/>
                </a:rPr>
                <a:t>Edilmiş</a:t>
              </a:r>
              <a:r>
                <a:rPr sz="900" spc="-60" dirty="0">
                  <a:latin typeface="Calibri"/>
                  <a:cs typeface="Calibri"/>
                </a:rPr>
                <a:t> </a:t>
              </a:r>
              <a:r>
                <a:rPr sz="900" spc="-5" dirty="0">
                  <a:latin typeface="Calibri"/>
                  <a:cs typeface="Calibri"/>
                </a:rPr>
                <a:t>Bilgi</a:t>
              </a:r>
              <a:endParaRPr sz="900">
                <a:latin typeface="Calibri"/>
                <a:cs typeface="Calibri"/>
              </a:endParaRPr>
            </a:p>
          </p:txBody>
        </p:sp>
        <p:sp>
          <p:nvSpPr>
            <p:cNvPr id="55" name="object 55"/>
            <p:cNvSpPr/>
            <p:nvPr/>
          </p:nvSpPr>
          <p:spPr>
            <a:xfrm>
              <a:off x="5237988" y="1655064"/>
              <a:ext cx="954405" cy="477520"/>
            </a:xfrm>
            <a:custGeom>
              <a:avLst/>
              <a:gdLst/>
              <a:ahLst/>
              <a:cxnLst/>
              <a:rect l="l" t="t" r="r" b="b"/>
              <a:pathLst>
                <a:path w="954404" h="477519">
                  <a:moveTo>
                    <a:pt x="906272" y="0"/>
                  </a:moveTo>
                  <a:lnTo>
                    <a:pt x="47751" y="0"/>
                  </a:lnTo>
                  <a:lnTo>
                    <a:pt x="29146" y="3746"/>
                  </a:lnTo>
                  <a:lnTo>
                    <a:pt x="13970" y="13970"/>
                  </a:lnTo>
                  <a:lnTo>
                    <a:pt x="3746" y="29146"/>
                  </a:lnTo>
                  <a:lnTo>
                    <a:pt x="0" y="47751"/>
                  </a:lnTo>
                  <a:lnTo>
                    <a:pt x="0" y="429260"/>
                  </a:lnTo>
                  <a:lnTo>
                    <a:pt x="3746" y="447865"/>
                  </a:lnTo>
                  <a:lnTo>
                    <a:pt x="13970" y="463041"/>
                  </a:lnTo>
                  <a:lnTo>
                    <a:pt x="29146" y="473265"/>
                  </a:lnTo>
                  <a:lnTo>
                    <a:pt x="47751" y="477012"/>
                  </a:lnTo>
                  <a:lnTo>
                    <a:pt x="906272" y="477012"/>
                  </a:lnTo>
                  <a:lnTo>
                    <a:pt x="924877" y="473265"/>
                  </a:lnTo>
                  <a:lnTo>
                    <a:pt x="940053" y="463041"/>
                  </a:lnTo>
                  <a:lnTo>
                    <a:pt x="950277" y="447865"/>
                  </a:lnTo>
                  <a:lnTo>
                    <a:pt x="954024" y="429260"/>
                  </a:lnTo>
                  <a:lnTo>
                    <a:pt x="954024" y="47751"/>
                  </a:lnTo>
                  <a:lnTo>
                    <a:pt x="950277" y="29146"/>
                  </a:lnTo>
                  <a:lnTo>
                    <a:pt x="940053" y="13970"/>
                  </a:lnTo>
                  <a:lnTo>
                    <a:pt x="924877" y="3746"/>
                  </a:lnTo>
                  <a:lnTo>
                    <a:pt x="906272" y="0"/>
                  </a:lnTo>
                  <a:close/>
                </a:path>
              </a:pathLst>
            </a:custGeom>
            <a:solidFill>
              <a:srgbClr val="2E5496"/>
            </a:solidFill>
          </p:spPr>
          <p:txBody>
            <a:bodyPr wrap="square" lIns="0" tIns="0" rIns="0" bIns="0" rtlCol="0"/>
            <a:lstStyle/>
            <a:p>
              <a:endParaRPr/>
            </a:p>
          </p:txBody>
        </p:sp>
        <p:sp>
          <p:nvSpPr>
            <p:cNvPr id="56" name="object 56"/>
            <p:cNvSpPr txBox="1"/>
            <p:nvPr/>
          </p:nvSpPr>
          <p:spPr>
            <a:xfrm>
              <a:off x="5400802" y="1798828"/>
              <a:ext cx="629920" cy="179705"/>
            </a:xfrm>
            <a:prstGeom prst="rect">
              <a:avLst/>
            </a:prstGeom>
          </p:spPr>
          <p:txBody>
            <a:bodyPr vert="horz" wrap="square" lIns="0" tIns="0" rIns="0" bIns="0" rtlCol="0">
              <a:spAutoFit/>
            </a:bodyPr>
            <a:lstStyle/>
            <a:p>
              <a:pPr marL="12700">
                <a:lnSpc>
                  <a:spcPct val="100000"/>
                </a:lnSpc>
              </a:pPr>
              <a:r>
                <a:rPr sz="1050" b="1" spc="5" dirty="0">
                  <a:solidFill>
                    <a:srgbClr val="FFFFFF"/>
                  </a:solidFill>
                  <a:latin typeface="Calibri"/>
                  <a:cs typeface="Calibri"/>
                </a:rPr>
                <a:t>O</a:t>
              </a:r>
              <a:r>
                <a:rPr sz="1050" b="1" dirty="0">
                  <a:solidFill>
                    <a:srgbClr val="FFFFFF"/>
                  </a:solidFill>
                  <a:latin typeface="Calibri"/>
                  <a:cs typeface="Calibri"/>
                </a:rPr>
                <a:t>p</a:t>
              </a:r>
              <a:r>
                <a:rPr sz="1050" b="1" spc="-10" dirty="0">
                  <a:solidFill>
                    <a:srgbClr val="FFFFFF"/>
                  </a:solidFill>
                  <a:latin typeface="Calibri"/>
                  <a:cs typeface="Calibri"/>
                </a:rPr>
                <a:t>e</a:t>
              </a:r>
              <a:r>
                <a:rPr sz="1050" b="1" spc="-5" dirty="0">
                  <a:solidFill>
                    <a:srgbClr val="FFFFFF"/>
                  </a:solidFill>
                  <a:latin typeface="Calibri"/>
                  <a:cs typeface="Calibri"/>
                </a:rPr>
                <a:t>r</a:t>
              </a:r>
              <a:r>
                <a:rPr sz="1050" b="1" spc="-10" dirty="0">
                  <a:solidFill>
                    <a:srgbClr val="FFFFFF"/>
                  </a:solidFill>
                  <a:latin typeface="Calibri"/>
                  <a:cs typeface="Calibri"/>
                </a:rPr>
                <a:t>a</a:t>
              </a:r>
              <a:r>
                <a:rPr sz="1050" b="1" dirty="0">
                  <a:solidFill>
                    <a:srgbClr val="FFFFFF"/>
                  </a:solidFill>
                  <a:latin typeface="Calibri"/>
                  <a:cs typeface="Calibri"/>
                </a:rPr>
                <a:t>syon</a:t>
              </a:r>
              <a:endParaRPr sz="1050" dirty="0">
                <a:latin typeface="Calibri"/>
                <a:cs typeface="Calibri"/>
              </a:endParaRPr>
            </a:p>
          </p:txBody>
        </p:sp>
        <p:sp>
          <p:nvSpPr>
            <p:cNvPr id="57" name="object 57"/>
            <p:cNvSpPr/>
            <p:nvPr/>
          </p:nvSpPr>
          <p:spPr>
            <a:xfrm>
              <a:off x="5332476" y="2132076"/>
              <a:ext cx="140970" cy="360045"/>
            </a:xfrm>
            <a:custGeom>
              <a:avLst/>
              <a:gdLst/>
              <a:ahLst/>
              <a:cxnLst/>
              <a:rect l="l" t="t" r="r" b="b"/>
              <a:pathLst>
                <a:path w="140970" h="360044">
                  <a:moveTo>
                    <a:pt x="0" y="0"/>
                  </a:moveTo>
                  <a:lnTo>
                    <a:pt x="0" y="359663"/>
                  </a:lnTo>
                  <a:lnTo>
                    <a:pt x="140462" y="359663"/>
                  </a:lnTo>
                </a:path>
              </a:pathLst>
            </a:custGeom>
            <a:ln w="12192">
              <a:solidFill>
                <a:srgbClr val="467AA9"/>
              </a:solidFill>
            </a:ln>
          </p:spPr>
          <p:txBody>
            <a:bodyPr wrap="square" lIns="0" tIns="0" rIns="0" bIns="0" rtlCol="0"/>
            <a:lstStyle/>
            <a:p>
              <a:endParaRPr/>
            </a:p>
          </p:txBody>
        </p:sp>
        <p:sp>
          <p:nvSpPr>
            <p:cNvPr id="58" name="object 58"/>
            <p:cNvSpPr/>
            <p:nvPr/>
          </p:nvSpPr>
          <p:spPr>
            <a:xfrm>
              <a:off x="5472684" y="2253995"/>
              <a:ext cx="763905" cy="477520"/>
            </a:xfrm>
            <a:custGeom>
              <a:avLst/>
              <a:gdLst/>
              <a:ahLst/>
              <a:cxnLst/>
              <a:rect l="l" t="t" r="r" b="b"/>
              <a:pathLst>
                <a:path w="763904" h="477519">
                  <a:moveTo>
                    <a:pt x="715771" y="0"/>
                  </a:moveTo>
                  <a:lnTo>
                    <a:pt x="47751" y="0"/>
                  </a:lnTo>
                  <a:lnTo>
                    <a:pt x="29146" y="3746"/>
                  </a:lnTo>
                  <a:lnTo>
                    <a:pt x="13970" y="13970"/>
                  </a:lnTo>
                  <a:lnTo>
                    <a:pt x="3746" y="29146"/>
                  </a:lnTo>
                  <a:lnTo>
                    <a:pt x="0" y="47751"/>
                  </a:lnTo>
                  <a:lnTo>
                    <a:pt x="0" y="429259"/>
                  </a:lnTo>
                  <a:lnTo>
                    <a:pt x="3746" y="447865"/>
                  </a:lnTo>
                  <a:lnTo>
                    <a:pt x="13970" y="463041"/>
                  </a:lnTo>
                  <a:lnTo>
                    <a:pt x="29146" y="473265"/>
                  </a:lnTo>
                  <a:lnTo>
                    <a:pt x="47751" y="477012"/>
                  </a:lnTo>
                  <a:lnTo>
                    <a:pt x="715771" y="477012"/>
                  </a:lnTo>
                  <a:lnTo>
                    <a:pt x="734377" y="473265"/>
                  </a:lnTo>
                  <a:lnTo>
                    <a:pt x="749553" y="463041"/>
                  </a:lnTo>
                  <a:lnTo>
                    <a:pt x="759777" y="447865"/>
                  </a:lnTo>
                  <a:lnTo>
                    <a:pt x="763524" y="429259"/>
                  </a:lnTo>
                  <a:lnTo>
                    <a:pt x="763524" y="47751"/>
                  </a:lnTo>
                  <a:lnTo>
                    <a:pt x="759777" y="29146"/>
                  </a:lnTo>
                  <a:lnTo>
                    <a:pt x="749553" y="13970"/>
                  </a:lnTo>
                  <a:lnTo>
                    <a:pt x="734377" y="3746"/>
                  </a:lnTo>
                  <a:lnTo>
                    <a:pt x="715771" y="0"/>
                  </a:lnTo>
                  <a:close/>
                </a:path>
              </a:pathLst>
            </a:custGeom>
            <a:solidFill>
              <a:srgbClr val="D5DCE4"/>
            </a:solidFill>
          </p:spPr>
          <p:txBody>
            <a:bodyPr wrap="square" lIns="0" tIns="0" rIns="0" bIns="0" rtlCol="0"/>
            <a:lstStyle/>
            <a:p>
              <a:endParaRPr/>
            </a:p>
          </p:txBody>
        </p:sp>
        <p:sp>
          <p:nvSpPr>
            <p:cNvPr id="59" name="object 59"/>
            <p:cNvSpPr txBox="1"/>
            <p:nvPr/>
          </p:nvSpPr>
          <p:spPr>
            <a:xfrm>
              <a:off x="5550534" y="2295860"/>
              <a:ext cx="610870" cy="396240"/>
            </a:xfrm>
            <a:prstGeom prst="rect">
              <a:avLst/>
            </a:prstGeom>
          </p:spPr>
          <p:txBody>
            <a:bodyPr vert="horz" wrap="square" lIns="0" tIns="0" rIns="0" bIns="0" rtlCol="0">
              <a:spAutoFit/>
            </a:bodyPr>
            <a:lstStyle/>
            <a:p>
              <a:pPr marL="12065" marR="5080" algn="ctr">
                <a:lnSpc>
                  <a:spcPct val="91700"/>
                </a:lnSpc>
              </a:pPr>
              <a:r>
                <a:rPr sz="900" dirty="0">
                  <a:latin typeface="Calibri"/>
                  <a:cs typeface="Calibri"/>
                </a:rPr>
                <a:t>O</a:t>
              </a:r>
              <a:r>
                <a:rPr sz="900" spc="-5" dirty="0">
                  <a:latin typeface="Calibri"/>
                  <a:cs typeface="Calibri"/>
                </a:rPr>
                <a:t>pe</a:t>
              </a:r>
              <a:r>
                <a:rPr sz="900" dirty="0">
                  <a:latin typeface="Calibri"/>
                  <a:cs typeface="Calibri"/>
                </a:rPr>
                <a:t>ra</a:t>
              </a:r>
              <a:r>
                <a:rPr sz="900" spc="-10" dirty="0">
                  <a:latin typeface="Calibri"/>
                  <a:cs typeface="Calibri"/>
                </a:rPr>
                <a:t>s</a:t>
              </a:r>
              <a:r>
                <a:rPr sz="900" dirty="0">
                  <a:latin typeface="Calibri"/>
                  <a:cs typeface="Calibri"/>
                </a:rPr>
                <a:t>y</a:t>
              </a:r>
              <a:r>
                <a:rPr sz="900" spc="5" dirty="0">
                  <a:latin typeface="Calibri"/>
                  <a:cs typeface="Calibri"/>
                </a:rPr>
                <a:t>o</a:t>
              </a:r>
              <a:r>
                <a:rPr sz="900" spc="-5" dirty="0">
                  <a:latin typeface="Calibri"/>
                  <a:cs typeface="Calibri"/>
                </a:rPr>
                <a:t>ne</a:t>
              </a:r>
              <a:r>
                <a:rPr sz="900" dirty="0">
                  <a:latin typeface="Calibri"/>
                  <a:cs typeface="Calibri"/>
                </a:rPr>
                <a:t>l  </a:t>
              </a:r>
              <a:r>
                <a:rPr sz="900" spc="-5" dirty="0">
                  <a:latin typeface="Calibri"/>
                  <a:cs typeface="Calibri"/>
                </a:rPr>
                <a:t>planlama </a:t>
              </a:r>
              <a:r>
                <a:rPr sz="900" dirty="0">
                  <a:latin typeface="Calibri"/>
                  <a:cs typeface="Calibri"/>
                </a:rPr>
                <a:t>ve  </a:t>
              </a:r>
              <a:r>
                <a:rPr sz="900" spc="-5" dirty="0">
                  <a:latin typeface="Calibri"/>
                  <a:cs typeface="Calibri"/>
                </a:rPr>
                <a:t>kontrol</a:t>
              </a:r>
              <a:endParaRPr sz="900" dirty="0">
                <a:latin typeface="Calibri"/>
                <a:cs typeface="Calibri"/>
              </a:endParaRPr>
            </a:p>
          </p:txBody>
        </p:sp>
        <p:sp>
          <p:nvSpPr>
            <p:cNvPr id="60" name="object 60"/>
            <p:cNvSpPr/>
            <p:nvPr/>
          </p:nvSpPr>
          <p:spPr>
            <a:xfrm>
              <a:off x="5332476" y="2132076"/>
              <a:ext cx="133985" cy="952500"/>
            </a:xfrm>
            <a:custGeom>
              <a:avLst/>
              <a:gdLst/>
              <a:ahLst/>
              <a:cxnLst/>
              <a:rect l="l" t="t" r="r" b="b"/>
              <a:pathLst>
                <a:path w="133985" h="952500">
                  <a:moveTo>
                    <a:pt x="0" y="0"/>
                  </a:moveTo>
                  <a:lnTo>
                    <a:pt x="0" y="952500"/>
                  </a:lnTo>
                  <a:lnTo>
                    <a:pt x="133985" y="952500"/>
                  </a:lnTo>
                </a:path>
              </a:pathLst>
            </a:custGeom>
            <a:ln w="12192">
              <a:solidFill>
                <a:srgbClr val="467AA9"/>
              </a:solidFill>
            </a:ln>
          </p:spPr>
          <p:txBody>
            <a:bodyPr wrap="square" lIns="0" tIns="0" rIns="0" bIns="0" rtlCol="0"/>
            <a:lstStyle/>
            <a:p>
              <a:endParaRPr/>
            </a:p>
          </p:txBody>
        </p:sp>
        <p:sp>
          <p:nvSpPr>
            <p:cNvPr id="61" name="object 61"/>
            <p:cNvSpPr/>
            <p:nvPr/>
          </p:nvSpPr>
          <p:spPr>
            <a:xfrm>
              <a:off x="5466588" y="2846832"/>
              <a:ext cx="975360" cy="477520"/>
            </a:xfrm>
            <a:custGeom>
              <a:avLst/>
              <a:gdLst/>
              <a:ahLst/>
              <a:cxnLst/>
              <a:rect l="l" t="t" r="r" b="b"/>
              <a:pathLst>
                <a:path w="975360" h="477520">
                  <a:moveTo>
                    <a:pt x="927608" y="0"/>
                  </a:moveTo>
                  <a:lnTo>
                    <a:pt x="47751" y="0"/>
                  </a:lnTo>
                  <a:lnTo>
                    <a:pt x="29146" y="3746"/>
                  </a:lnTo>
                  <a:lnTo>
                    <a:pt x="13970" y="13969"/>
                  </a:lnTo>
                  <a:lnTo>
                    <a:pt x="3746" y="29146"/>
                  </a:lnTo>
                  <a:lnTo>
                    <a:pt x="0" y="47751"/>
                  </a:lnTo>
                  <a:lnTo>
                    <a:pt x="0" y="429259"/>
                  </a:lnTo>
                  <a:lnTo>
                    <a:pt x="3746" y="447865"/>
                  </a:lnTo>
                  <a:lnTo>
                    <a:pt x="13970" y="463041"/>
                  </a:lnTo>
                  <a:lnTo>
                    <a:pt x="29146" y="473265"/>
                  </a:lnTo>
                  <a:lnTo>
                    <a:pt x="47751" y="477012"/>
                  </a:lnTo>
                  <a:lnTo>
                    <a:pt x="927608" y="477012"/>
                  </a:lnTo>
                  <a:lnTo>
                    <a:pt x="946213" y="473265"/>
                  </a:lnTo>
                  <a:lnTo>
                    <a:pt x="961389" y="463041"/>
                  </a:lnTo>
                  <a:lnTo>
                    <a:pt x="971613" y="447865"/>
                  </a:lnTo>
                  <a:lnTo>
                    <a:pt x="975360" y="429259"/>
                  </a:lnTo>
                  <a:lnTo>
                    <a:pt x="975360" y="47751"/>
                  </a:lnTo>
                  <a:lnTo>
                    <a:pt x="971613" y="29146"/>
                  </a:lnTo>
                  <a:lnTo>
                    <a:pt x="961389" y="13970"/>
                  </a:lnTo>
                  <a:lnTo>
                    <a:pt x="946213" y="3746"/>
                  </a:lnTo>
                  <a:lnTo>
                    <a:pt x="927608" y="0"/>
                  </a:lnTo>
                  <a:close/>
                </a:path>
              </a:pathLst>
            </a:custGeom>
            <a:solidFill>
              <a:srgbClr val="D5DCE4"/>
            </a:solidFill>
          </p:spPr>
          <p:txBody>
            <a:bodyPr wrap="square" lIns="0" tIns="0" rIns="0" bIns="0" rtlCol="0"/>
            <a:lstStyle/>
            <a:p>
              <a:endParaRPr/>
            </a:p>
          </p:txBody>
        </p:sp>
        <p:sp>
          <p:nvSpPr>
            <p:cNvPr id="62" name="object 62"/>
            <p:cNvSpPr txBox="1"/>
            <p:nvPr/>
          </p:nvSpPr>
          <p:spPr>
            <a:xfrm>
              <a:off x="5519673" y="2953130"/>
              <a:ext cx="869950" cy="269875"/>
            </a:xfrm>
            <a:prstGeom prst="rect">
              <a:avLst/>
            </a:prstGeom>
          </p:spPr>
          <p:txBody>
            <a:bodyPr vert="horz" wrap="square" lIns="0" tIns="0" rIns="0" bIns="0" rtlCol="0">
              <a:spAutoFit/>
            </a:bodyPr>
            <a:lstStyle/>
            <a:p>
              <a:pPr marL="193675" marR="5080" indent="-181610">
                <a:lnSpc>
                  <a:spcPts val="1000"/>
                </a:lnSpc>
              </a:pPr>
              <a:r>
                <a:rPr sz="900" spc="-5" dirty="0">
                  <a:latin typeface="Calibri"/>
                  <a:cs typeface="Calibri"/>
                </a:rPr>
                <a:t>Ürün </a:t>
              </a:r>
              <a:r>
                <a:rPr sz="900" dirty="0">
                  <a:latin typeface="Calibri"/>
                  <a:cs typeface="Calibri"/>
                </a:rPr>
                <a:t>ve</a:t>
              </a:r>
              <a:r>
                <a:rPr sz="900" spc="-55" dirty="0">
                  <a:latin typeface="Calibri"/>
                  <a:cs typeface="Calibri"/>
                </a:rPr>
                <a:t> </a:t>
              </a:r>
              <a:r>
                <a:rPr sz="900" spc="-5" dirty="0">
                  <a:latin typeface="Calibri"/>
                  <a:cs typeface="Calibri"/>
                </a:rPr>
                <a:t>Hizmetler  için</a:t>
              </a:r>
              <a:r>
                <a:rPr sz="900" spc="-75" dirty="0">
                  <a:latin typeface="Calibri"/>
                  <a:cs typeface="Calibri"/>
                </a:rPr>
                <a:t> </a:t>
              </a:r>
              <a:r>
                <a:rPr sz="900" spc="-5" dirty="0">
                  <a:latin typeface="Calibri"/>
                  <a:cs typeface="Calibri"/>
                </a:rPr>
                <a:t>şartlar</a:t>
              </a:r>
              <a:endParaRPr sz="900">
                <a:latin typeface="Calibri"/>
                <a:cs typeface="Calibri"/>
              </a:endParaRPr>
            </a:p>
          </p:txBody>
        </p:sp>
        <p:sp>
          <p:nvSpPr>
            <p:cNvPr id="63" name="object 63"/>
            <p:cNvSpPr/>
            <p:nvPr/>
          </p:nvSpPr>
          <p:spPr>
            <a:xfrm>
              <a:off x="5332476" y="2132076"/>
              <a:ext cx="140970" cy="1553210"/>
            </a:xfrm>
            <a:custGeom>
              <a:avLst/>
              <a:gdLst/>
              <a:ahLst/>
              <a:cxnLst/>
              <a:rect l="l" t="t" r="r" b="b"/>
              <a:pathLst>
                <a:path w="140970" h="1553210">
                  <a:moveTo>
                    <a:pt x="0" y="0"/>
                  </a:moveTo>
                  <a:lnTo>
                    <a:pt x="0" y="1552702"/>
                  </a:lnTo>
                  <a:lnTo>
                    <a:pt x="140462" y="1552702"/>
                  </a:lnTo>
                </a:path>
              </a:pathLst>
            </a:custGeom>
            <a:ln w="12192">
              <a:solidFill>
                <a:srgbClr val="467AA9"/>
              </a:solidFill>
            </a:ln>
          </p:spPr>
          <p:txBody>
            <a:bodyPr wrap="square" lIns="0" tIns="0" rIns="0" bIns="0" rtlCol="0"/>
            <a:lstStyle/>
            <a:p>
              <a:endParaRPr/>
            </a:p>
          </p:txBody>
        </p:sp>
        <p:sp>
          <p:nvSpPr>
            <p:cNvPr id="64" name="object 64"/>
            <p:cNvSpPr/>
            <p:nvPr/>
          </p:nvSpPr>
          <p:spPr>
            <a:xfrm>
              <a:off x="5472684" y="3445764"/>
              <a:ext cx="1004569" cy="478790"/>
            </a:xfrm>
            <a:custGeom>
              <a:avLst/>
              <a:gdLst/>
              <a:ahLst/>
              <a:cxnLst/>
              <a:rect l="l" t="t" r="r" b="b"/>
              <a:pathLst>
                <a:path w="1004570" h="478789">
                  <a:moveTo>
                    <a:pt x="956437" y="0"/>
                  </a:moveTo>
                  <a:lnTo>
                    <a:pt x="47878" y="0"/>
                  </a:lnTo>
                  <a:lnTo>
                    <a:pt x="29253" y="3766"/>
                  </a:lnTo>
                  <a:lnTo>
                    <a:pt x="14033" y="14033"/>
                  </a:lnTo>
                  <a:lnTo>
                    <a:pt x="3766" y="29253"/>
                  </a:lnTo>
                  <a:lnTo>
                    <a:pt x="0" y="47878"/>
                  </a:lnTo>
                  <a:lnTo>
                    <a:pt x="0" y="430656"/>
                  </a:lnTo>
                  <a:lnTo>
                    <a:pt x="3766" y="449282"/>
                  </a:lnTo>
                  <a:lnTo>
                    <a:pt x="14033" y="464502"/>
                  </a:lnTo>
                  <a:lnTo>
                    <a:pt x="29253" y="474769"/>
                  </a:lnTo>
                  <a:lnTo>
                    <a:pt x="47878" y="478536"/>
                  </a:lnTo>
                  <a:lnTo>
                    <a:pt x="956437" y="478536"/>
                  </a:lnTo>
                  <a:lnTo>
                    <a:pt x="975062" y="474769"/>
                  </a:lnTo>
                  <a:lnTo>
                    <a:pt x="990282" y="464502"/>
                  </a:lnTo>
                  <a:lnTo>
                    <a:pt x="1000549" y="449282"/>
                  </a:lnTo>
                  <a:lnTo>
                    <a:pt x="1004315" y="430656"/>
                  </a:lnTo>
                  <a:lnTo>
                    <a:pt x="1004315" y="47878"/>
                  </a:lnTo>
                  <a:lnTo>
                    <a:pt x="1000549" y="29253"/>
                  </a:lnTo>
                  <a:lnTo>
                    <a:pt x="990282" y="14033"/>
                  </a:lnTo>
                  <a:lnTo>
                    <a:pt x="975062" y="3766"/>
                  </a:lnTo>
                  <a:lnTo>
                    <a:pt x="956437" y="0"/>
                  </a:lnTo>
                  <a:close/>
                </a:path>
              </a:pathLst>
            </a:custGeom>
            <a:solidFill>
              <a:srgbClr val="D5DCE4"/>
            </a:solidFill>
          </p:spPr>
          <p:txBody>
            <a:bodyPr wrap="square" lIns="0" tIns="0" rIns="0" bIns="0" rtlCol="0"/>
            <a:lstStyle/>
            <a:p>
              <a:endParaRPr/>
            </a:p>
          </p:txBody>
        </p:sp>
        <p:sp>
          <p:nvSpPr>
            <p:cNvPr id="65" name="object 65"/>
            <p:cNvSpPr txBox="1"/>
            <p:nvPr/>
          </p:nvSpPr>
          <p:spPr>
            <a:xfrm>
              <a:off x="5558154" y="3489152"/>
              <a:ext cx="833755" cy="396240"/>
            </a:xfrm>
            <a:prstGeom prst="rect">
              <a:avLst/>
            </a:prstGeom>
          </p:spPr>
          <p:txBody>
            <a:bodyPr vert="horz" wrap="square" lIns="0" tIns="0" rIns="0" bIns="0" rtlCol="0">
              <a:spAutoFit/>
            </a:bodyPr>
            <a:lstStyle/>
            <a:p>
              <a:pPr marL="12700" marR="5080" algn="ctr">
                <a:lnSpc>
                  <a:spcPct val="91700"/>
                </a:lnSpc>
              </a:pPr>
              <a:r>
                <a:rPr sz="900" spc="-5" dirty="0">
                  <a:latin typeface="Calibri"/>
                  <a:cs typeface="Calibri"/>
                </a:rPr>
                <a:t>Ürün </a:t>
              </a:r>
              <a:r>
                <a:rPr sz="900" dirty="0">
                  <a:latin typeface="Calibri"/>
                  <a:cs typeface="Calibri"/>
                </a:rPr>
                <a:t>ve</a:t>
              </a:r>
              <a:r>
                <a:rPr sz="900" spc="-60" dirty="0">
                  <a:latin typeface="Calibri"/>
                  <a:cs typeface="Calibri"/>
                </a:rPr>
                <a:t> </a:t>
              </a:r>
              <a:r>
                <a:rPr sz="900" spc="-5" dirty="0">
                  <a:latin typeface="Calibri"/>
                  <a:cs typeface="Calibri"/>
                </a:rPr>
                <a:t>Hizmetin  Tasarımı </a:t>
              </a:r>
              <a:r>
                <a:rPr sz="900" dirty="0">
                  <a:latin typeface="Calibri"/>
                  <a:cs typeface="Calibri"/>
                </a:rPr>
                <a:t>ve  </a:t>
              </a:r>
              <a:r>
                <a:rPr sz="900" spc="-5" dirty="0">
                  <a:latin typeface="Calibri"/>
                  <a:cs typeface="Calibri"/>
                </a:rPr>
                <a:t>Geliştirilmesi</a:t>
              </a:r>
              <a:endParaRPr sz="900">
                <a:latin typeface="Calibri"/>
                <a:cs typeface="Calibri"/>
              </a:endParaRPr>
            </a:p>
          </p:txBody>
        </p:sp>
        <p:sp>
          <p:nvSpPr>
            <p:cNvPr id="66" name="object 66"/>
            <p:cNvSpPr/>
            <p:nvPr/>
          </p:nvSpPr>
          <p:spPr>
            <a:xfrm>
              <a:off x="5332476" y="2132076"/>
              <a:ext cx="140970" cy="2149475"/>
            </a:xfrm>
            <a:custGeom>
              <a:avLst/>
              <a:gdLst/>
              <a:ahLst/>
              <a:cxnLst/>
              <a:rect l="l" t="t" r="r" b="b"/>
              <a:pathLst>
                <a:path w="140970" h="2149475">
                  <a:moveTo>
                    <a:pt x="0" y="0"/>
                  </a:moveTo>
                  <a:lnTo>
                    <a:pt x="0" y="2149094"/>
                  </a:lnTo>
                  <a:lnTo>
                    <a:pt x="140462" y="2149094"/>
                  </a:lnTo>
                </a:path>
              </a:pathLst>
            </a:custGeom>
            <a:ln w="12192">
              <a:solidFill>
                <a:srgbClr val="467AA9"/>
              </a:solidFill>
            </a:ln>
          </p:spPr>
          <p:txBody>
            <a:bodyPr wrap="square" lIns="0" tIns="0" rIns="0" bIns="0" rtlCol="0"/>
            <a:lstStyle/>
            <a:p>
              <a:endParaRPr/>
            </a:p>
          </p:txBody>
        </p:sp>
        <p:sp>
          <p:nvSpPr>
            <p:cNvPr id="67" name="object 67"/>
            <p:cNvSpPr/>
            <p:nvPr/>
          </p:nvSpPr>
          <p:spPr>
            <a:xfrm>
              <a:off x="5472684" y="4043171"/>
              <a:ext cx="1175385" cy="477520"/>
            </a:xfrm>
            <a:custGeom>
              <a:avLst/>
              <a:gdLst/>
              <a:ahLst/>
              <a:cxnLst/>
              <a:rect l="l" t="t" r="r" b="b"/>
              <a:pathLst>
                <a:path w="1175384" h="477520">
                  <a:moveTo>
                    <a:pt x="1127251" y="0"/>
                  </a:moveTo>
                  <a:lnTo>
                    <a:pt x="47751" y="0"/>
                  </a:lnTo>
                  <a:lnTo>
                    <a:pt x="29146" y="3746"/>
                  </a:lnTo>
                  <a:lnTo>
                    <a:pt x="13970" y="13969"/>
                  </a:lnTo>
                  <a:lnTo>
                    <a:pt x="3746" y="29146"/>
                  </a:lnTo>
                  <a:lnTo>
                    <a:pt x="0" y="47751"/>
                  </a:lnTo>
                  <a:lnTo>
                    <a:pt x="0" y="429259"/>
                  </a:lnTo>
                  <a:lnTo>
                    <a:pt x="3746" y="447865"/>
                  </a:lnTo>
                  <a:lnTo>
                    <a:pt x="13970" y="463041"/>
                  </a:lnTo>
                  <a:lnTo>
                    <a:pt x="29146" y="473265"/>
                  </a:lnTo>
                  <a:lnTo>
                    <a:pt x="47751" y="477011"/>
                  </a:lnTo>
                  <a:lnTo>
                    <a:pt x="1127251" y="477011"/>
                  </a:lnTo>
                  <a:lnTo>
                    <a:pt x="1145857" y="473265"/>
                  </a:lnTo>
                  <a:lnTo>
                    <a:pt x="1161034" y="463041"/>
                  </a:lnTo>
                  <a:lnTo>
                    <a:pt x="1171257" y="447865"/>
                  </a:lnTo>
                  <a:lnTo>
                    <a:pt x="1175004" y="429259"/>
                  </a:lnTo>
                  <a:lnTo>
                    <a:pt x="1175004" y="47751"/>
                  </a:lnTo>
                  <a:lnTo>
                    <a:pt x="1171257" y="29146"/>
                  </a:lnTo>
                  <a:lnTo>
                    <a:pt x="1161034" y="13969"/>
                  </a:lnTo>
                  <a:lnTo>
                    <a:pt x="1145857" y="3746"/>
                  </a:lnTo>
                  <a:lnTo>
                    <a:pt x="1127251" y="0"/>
                  </a:lnTo>
                  <a:close/>
                </a:path>
              </a:pathLst>
            </a:custGeom>
            <a:solidFill>
              <a:srgbClr val="D5DCE4"/>
            </a:solidFill>
          </p:spPr>
          <p:txBody>
            <a:bodyPr wrap="square" lIns="0" tIns="0" rIns="0" bIns="0" rtlCol="0"/>
            <a:lstStyle/>
            <a:p>
              <a:endParaRPr/>
            </a:p>
          </p:txBody>
        </p:sp>
        <p:sp>
          <p:nvSpPr>
            <p:cNvPr id="68" name="object 68"/>
            <p:cNvSpPr txBox="1"/>
            <p:nvPr/>
          </p:nvSpPr>
          <p:spPr>
            <a:xfrm>
              <a:off x="5529198" y="4085533"/>
              <a:ext cx="1063625" cy="396240"/>
            </a:xfrm>
            <a:prstGeom prst="rect">
              <a:avLst/>
            </a:prstGeom>
          </p:spPr>
          <p:txBody>
            <a:bodyPr vert="horz" wrap="square" lIns="0" tIns="0" rIns="0" bIns="0" rtlCol="0">
              <a:spAutoFit/>
            </a:bodyPr>
            <a:lstStyle/>
            <a:p>
              <a:pPr marL="12700" marR="5080" indent="-2540" algn="ctr">
                <a:lnSpc>
                  <a:spcPct val="91800"/>
                </a:lnSpc>
              </a:pPr>
              <a:r>
                <a:rPr sz="900" spc="-5" dirty="0">
                  <a:latin typeface="Calibri"/>
                  <a:cs typeface="Calibri"/>
                </a:rPr>
                <a:t>Dışarıdan Tedarik  Edilen Proses, Ürün</a:t>
              </a:r>
              <a:r>
                <a:rPr sz="900" spc="-30" dirty="0">
                  <a:latin typeface="Calibri"/>
                  <a:cs typeface="Calibri"/>
                </a:rPr>
                <a:t> </a:t>
              </a:r>
              <a:r>
                <a:rPr sz="900" dirty="0">
                  <a:latin typeface="Calibri"/>
                  <a:cs typeface="Calibri"/>
                </a:rPr>
                <a:t>ve  </a:t>
              </a:r>
              <a:r>
                <a:rPr sz="900" spc="-5" dirty="0">
                  <a:latin typeface="Calibri"/>
                  <a:cs typeface="Calibri"/>
                </a:rPr>
                <a:t>Hizmetlerin</a:t>
              </a:r>
              <a:r>
                <a:rPr sz="900" spc="-40" dirty="0">
                  <a:latin typeface="Calibri"/>
                  <a:cs typeface="Calibri"/>
                </a:rPr>
                <a:t> </a:t>
              </a:r>
              <a:r>
                <a:rPr sz="900" spc="-5" dirty="0">
                  <a:latin typeface="Calibri"/>
                  <a:cs typeface="Calibri"/>
                </a:rPr>
                <a:t>Kontrolü</a:t>
              </a:r>
              <a:endParaRPr sz="900" dirty="0">
                <a:latin typeface="Calibri"/>
                <a:cs typeface="Calibri"/>
              </a:endParaRPr>
            </a:p>
          </p:txBody>
        </p:sp>
        <p:sp>
          <p:nvSpPr>
            <p:cNvPr id="69" name="object 69"/>
            <p:cNvSpPr/>
            <p:nvPr/>
          </p:nvSpPr>
          <p:spPr>
            <a:xfrm>
              <a:off x="5332476" y="2132076"/>
              <a:ext cx="140970" cy="2745740"/>
            </a:xfrm>
            <a:custGeom>
              <a:avLst/>
              <a:gdLst/>
              <a:ahLst/>
              <a:cxnLst/>
              <a:rect l="l" t="t" r="r" b="b"/>
              <a:pathLst>
                <a:path w="140970" h="2745740">
                  <a:moveTo>
                    <a:pt x="0" y="0"/>
                  </a:moveTo>
                  <a:lnTo>
                    <a:pt x="0" y="2745613"/>
                  </a:lnTo>
                  <a:lnTo>
                    <a:pt x="140462" y="2745613"/>
                  </a:lnTo>
                </a:path>
              </a:pathLst>
            </a:custGeom>
            <a:ln w="12191">
              <a:solidFill>
                <a:srgbClr val="467AA9"/>
              </a:solidFill>
            </a:ln>
          </p:spPr>
          <p:txBody>
            <a:bodyPr wrap="square" lIns="0" tIns="0" rIns="0" bIns="0" rtlCol="0"/>
            <a:lstStyle/>
            <a:p>
              <a:endParaRPr/>
            </a:p>
          </p:txBody>
        </p:sp>
        <p:sp>
          <p:nvSpPr>
            <p:cNvPr id="70" name="object 70"/>
            <p:cNvSpPr/>
            <p:nvPr/>
          </p:nvSpPr>
          <p:spPr>
            <a:xfrm>
              <a:off x="5472684" y="4639055"/>
              <a:ext cx="791210" cy="477520"/>
            </a:xfrm>
            <a:custGeom>
              <a:avLst/>
              <a:gdLst/>
              <a:ahLst/>
              <a:cxnLst/>
              <a:rect l="l" t="t" r="r" b="b"/>
              <a:pathLst>
                <a:path w="791210" h="477520">
                  <a:moveTo>
                    <a:pt x="743203" y="0"/>
                  </a:moveTo>
                  <a:lnTo>
                    <a:pt x="47751" y="0"/>
                  </a:lnTo>
                  <a:lnTo>
                    <a:pt x="29146" y="3746"/>
                  </a:lnTo>
                  <a:lnTo>
                    <a:pt x="13970" y="13970"/>
                  </a:lnTo>
                  <a:lnTo>
                    <a:pt x="3746" y="29146"/>
                  </a:lnTo>
                  <a:lnTo>
                    <a:pt x="0" y="47752"/>
                  </a:lnTo>
                  <a:lnTo>
                    <a:pt x="0" y="429260"/>
                  </a:lnTo>
                  <a:lnTo>
                    <a:pt x="3746" y="447865"/>
                  </a:lnTo>
                  <a:lnTo>
                    <a:pt x="13970" y="463042"/>
                  </a:lnTo>
                  <a:lnTo>
                    <a:pt x="29146" y="473265"/>
                  </a:lnTo>
                  <a:lnTo>
                    <a:pt x="47751" y="477012"/>
                  </a:lnTo>
                  <a:lnTo>
                    <a:pt x="743203" y="477012"/>
                  </a:lnTo>
                  <a:lnTo>
                    <a:pt x="761809" y="473265"/>
                  </a:lnTo>
                  <a:lnTo>
                    <a:pt x="776985" y="463042"/>
                  </a:lnTo>
                  <a:lnTo>
                    <a:pt x="787209" y="447865"/>
                  </a:lnTo>
                  <a:lnTo>
                    <a:pt x="790955" y="429260"/>
                  </a:lnTo>
                  <a:lnTo>
                    <a:pt x="790955" y="47752"/>
                  </a:lnTo>
                  <a:lnTo>
                    <a:pt x="787209" y="29146"/>
                  </a:lnTo>
                  <a:lnTo>
                    <a:pt x="776985" y="13970"/>
                  </a:lnTo>
                  <a:lnTo>
                    <a:pt x="761809" y="3746"/>
                  </a:lnTo>
                  <a:lnTo>
                    <a:pt x="743203" y="0"/>
                  </a:lnTo>
                  <a:close/>
                </a:path>
              </a:pathLst>
            </a:custGeom>
            <a:solidFill>
              <a:srgbClr val="D5DCE4"/>
            </a:solidFill>
          </p:spPr>
          <p:txBody>
            <a:bodyPr wrap="square" lIns="0" tIns="0" rIns="0" bIns="0" rtlCol="0"/>
            <a:lstStyle/>
            <a:p>
              <a:endParaRPr/>
            </a:p>
          </p:txBody>
        </p:sp>
        <p:sp>
          <p:nvSpPr>
            <p:cNvPr id="71" name="object 71"/>
            <p:cNvSpPr txBox="1"/>
            <p:nvPr/>
          </p:nvSpPr>
          <p:spPr>
            <a:xfrm>
              <a:off x="5613019" y="4682444"/>
              <a:ext cx="511809" cy="396240"/>
            </a:xfrm>
            <a:prstGeom prst="rect">
              <a:avLst/>
            </a:prstGeom>
          </p:spPr>
          <p:txBody>
            <a:bodyPr vert="horz" wrap="square" lIns="0" tIns="0" rIns="0" bIns="0" rtlCol="0">
              <a:spAutoFit/>
            </a:bodyPr>
            <a:lstStyle/>
            <a:p>
              <a:pPr marL="12700" marR="5080" algn="ctr">
                <a:lnSpc>
                  <a:spcPct val="91700"/>
                </a:lnSpc>
              </a:pPr>
              <a:r>
                <a:rPr sz="900" spc="-5" dirty="0">
                  <a:latin typeface="Calibri"/>
                  <a:cs typeface="Calibri"/>
                </a:rPr>
                <a:t>Üretim</a:t>
              </a:r>
              <a:r>
                <a:rPr sz="900" spc="130" dirty="0">
                  <a:latin typeface="Calibri"/>
                  <a:cs typeface="Calibri"/>
                </a:rPr>
                <a:t> </a:t>
              </a:r>
              <a:r>
                <a:rPr sz="900" dirty="0">
                  <a:latin typeface="Calibri"/>
                  <a:cs typeface="Calibri"/>
                </a:rPr>
                <a:t>ve  </a:t>
              </a:r>
              <a:r>
                <a:rPr sz="900" spc="-5" dirty="0">
                  <a:latin typeface="Calibri"/>
                  <a:cs typeface="Calibri"/>
                </a:rPr>
                <a:t>Hizmetin  Sunumu</a:t>
              </a:r>
              <a:endParaRPr sz="900">
                <a:latin typeface="Calibri"/>
                <a:cs typeface="Calibri"/>
              </a:endParaRPr>
            </a:p>
          </p:txBody>
        </p:sp>
        <p:sp>
          <p:nvSpPr>
            <p:cNvPr id="72" name="object 72"/>
            <p:cNvSpPr/>
            <p:nvPr/>
          </p:nvSpPr>
          <p:spPr>
            <a:xfrm>
              <a:off x="5332476" y="2132076"/>
              <a:ext cx="140970" cy="3342640"/>
            </a:xfrm>
            <a:custGeom>
              <a:avLst/>
              <a:gdLst/>
              <a:ahLst/>
              <a:cxnLst/>
              <a:rect l="l" t="t" r="r" b="b"/>
              <a:pathLst>
                <a:path w="140970" h="3342640">
                  <a:moveTo>
                    <a:pt x="0" y="0"/>
                  </a:moveTo>
                  <a:lnTo>
                    <a:pt x="0" y="3342132"/>
                  </a:lnTo>
                  <a:lnTo>
                    <a:pt x="140462" y="3342132"/>
                  </a:lnTo>
                </a:path>
              </a:pathLst>
            </a:custGeom>
            <a:ln w="12191">
              <a:solidFill>
                <a:srgbClr val="467AA9"/>
              </a:solidFill>
            </a:ln>
          </p:spPr>
          <p:txBody>
            <a:bodyPr wrap="square" lIns="0" tIns="0" rIns="0" bIns="0" rtlCol="0"/>
            <a:lstStyle/>
            <a:p>
              <a:endParaRPr/>
            </a:p>
          </p:txBody>
        </p:sp>
        <p:sp>
          <p:nvSpPr>
            <p:cNvPr id="73" name="object 73"/>
            <p:cNvSpPr/>
            <p:nvPr/>
          </p:nvSpPr>
          <p:spPr>
            <a:xfrm>
              <a:off x="5472684" y="5236464"/>
              <a:ext cx="763905" cy="477520"/>
            </a:xfrm>
            <a:custGeom>
              <a:avLst/>
              <a:gdLst/>
              <a:ahLst/>
              <a:cxnLst/>
              <a:rect l="l" t="t" r="r" b="b"/>
              <a:pathLst>
                <a:path w="763904" h="477520">
                  <a:moveTo>
                    <a:pt x="715771" y="0"/>
                  </a:moveTo>
                  <a:lnTo>
                    <a:pt x="47751" y="0"/>
                  </a:lnTo>
                  <a:lnTo>
                    <a:pt x="29146" y="3746"/>
                  </a:lnTo>
                  <a:lnTo>
                    <a:pt x="13970" y="13969"/>
                  </a:lnTo>
                  <a:lnTo>
                    <a:pt x="3746" y="29146"/>
                  </a:lnTo>
                  <a:lnTo>
                    <a:pt x="0" y="47752"/>
                  </a:lnTo>
                  <a:lnTo>
                    <a:pt x="0" y="429310"/>
                  </a:lnTo>
                  <a:lnTo>
                    <a:pt x="3746" y="447876"/>
                  </a:lnTo>
                  <a:lnTo>
                    <a:pt x="13970" y="463038"/>
                  </a:lnTo>
                  <a:lnTo>
                    <a:pt x="29146" y="473262"/>
                  </a:lnTo>
                  <a:lnTo>
                    <a:pt x="47751" y="477012"/>
                  </a:lnTo>
                  <a:lnTo>
                    <a:pt x="715771" y="477012"/>
                  </a:lnTo>
                  <a:lnTo>
                    <a:pt x="734377" y="473262"/>
                  </a:lnTo>
                  <a:lnTo>
                    <a:pt x="749553" y="463038"/>
                  </a:lnTo>
                  <a:lnTo>
                    <a:pt x="759777" y="447876"/>
                  </a:lnTo>
                  <a:lnTo>
                    <a:pt x="763524" y="429310"/>
                  </a:lnTo>
                  <a:lnTo>
                    <a:pt x="763524" y="47752"/>
                  </a:lnTo>
                  <a:lnTo>
                    <a:pt x="759777" y="29146"/>
                  </a:lnTo>
                  <a:lnTo>
                    <a:pt x="749553" y="13970"/>
                  </a:lnTo>
                  <a:lnTo>
                    <a:pt x="734377" y="3746"/>
                  </a:lnTo>
                  <a:lnTo>
                    <a:pt x="715771" y="0"/>
                  </a:lnTo>
                  <a:close/>
                </a:path>
              </a:pathLst>
            </a:custGeom>
            <a:solidFill>
              <a:srgbClr val="D5DCE4"/>
            </a:solidFill>
          </p:spPr>
          <p:txBody>
            <a:bodyPr wrap="square" lIns="0" tIns="0" rIns="0" bIns="0" rtlCol="0"/>
            <a:lstStyle/>
            <a:p>
              <a:endParaRPr/>
            </a:p>
          </p:txBody>
        </p:sp>
        <p:sp>
          <p:nvSpPr>
            <p:cNvPr id="74" name="object 74"/>
            <p:cNvSpPr txBox="1"/>
            <p:nvPr/>
          </p:nvSpPr>
          <p:spPr>
            <a:xfrm>
              <a:off x="5521197" y="5357622"/>
              <a:ext cx="669290" cy="241935"/>
            </a:xfrm>
            <a:prstGeom prst="rect">
              <a:avLst/>
            </a:prstGeom>
          </p:spPr>
          <p:txBody>
            <a:bodyPr vert="horz" wrap="square" lIns="0" tIns="0" rIns="0" bIns="0" rtlCol="0">
              <a:spAutoFit/>
            </a:bodyPr>
            <a:lstStyle/>
            <a:p>
              <a:pPr marL="163195" marR="5080" indent="-151130">
                <a:lnSpc>
                  <a:spcPts val="890"/>
                </a:lnSpc>
              </a:pPr>
              <a:r>
                <a:rPr sz="800" spc="-5" dirty="0">
                  <a:latin typeface="Calibri"/>
                  <a:cs typeface="Calibri"/>
                </a:rPr>
                <a:t>Ürün ve</a:t>
              </a:r>
              <a:r>
                <a:rPr sz="800" spc="-40" dirty="0">
                  <a:latin typeface="Calibri"/>
                  <a:cs typeface="Calibri"/>
                </a:rPr>
                <a:t> </a:t>
              </a:r>
              <a:r>
                <a:rPr sz="800" spc="-5" dirty="0">
                  <a:latin typeface="Calibri"/>
                  <a:cs typeface="Calibri"/>
                </a:rPr>
                <a:t>Hizmet  Sunumu</a:t>
              </a:r>
              <a:endParaRPr sz="800">
                <a:latin typeface="Calibri"/>
                <a:cs typeface="Calibri"/>
              </a:endParaRPr>
            </a:p>
          </p:txBody>
        </p:sp>
        <p:sp>
          <p:nvSpPr>
            <p:cNvPr id="75" name="object 75"/>
            <p:cNvSpPr/>
            <p:nvPr/>
          </p:nvSpPr>
          <p:spPr>
            <a:xfrm>
              <a:off x="5332476" y="2132076"/>
              <a:ext cx="123189" cy="3940810"/>
            </a:xfrm>
            <a:custGeom>
              <a:avLst/>
              <a:gdLst/>
              <a:ahLst/>
              <a:cxnLst/>
              <a:rect l="l" t="t" r="r" b="b"/>
              <a:pathLst>
                <a:path w="123189" h="3940810">
                  <a:moveTo>
                    <a:pt x="0" y="0"/>
                  </a:moveTo>
                  <a:lnTo>
                    <a:pt x="0" y="3940403"/>
                  </a:lnTo>
                  <a:lnTo>
                    <a:pt x="123189" y="3940403"/>
                  </a:lnTo>
                </a:path>
              </a:pathLst>
            </a:custGeom>
            <a:ln w="12192">
              <a:solidFill>
                <a:srgbClr val="467AA9"/>
              </a:solidFill>
            </a:ln>
          </p:spPr>
          <p:txBody>
            <a:bodyPr wrap="square" lIns="0" tIns="0" rIns="0" bIns="0" rtlCol="0"/>
            <a:lstStyle/>
            <a:p>
              <a:endParaRPr/>
            </a:p>
          </p:txBody>
        </p:sp>
        <p:sp>
          <p:nvSpPr>
            <p:cNvPr id="77" name="object 77"/>
            <p:cNvSpPr txBox="1"/>
            <p:nvPr/>
          </p:nvSpPr>
          <p:spPr>
            <a:xfrm>
              <a:off x="5603494" y="5941669"/>
              <a:ext cx="806450" cy="269875"/>
            </a:xfrm>
            <a:prstGeom prst="rect">
              <a:avLst/>
            </a:prstGeom>
          </p:spPr>
          <p:txBody>
            <a:bodyPr vert="horz" wrap="square" lIns="0" tIns="0" rIns="0" bIns="0" rtlCol="0">
              <a:spAutoFit/>
            </a:bodyPr>
            <a:lstStyle/>
            <a:p>
              <a:pPr marL="12700" marR="5080" indent="20955">
                <a:lnSpc>
                  <a:spcPts val="1000"/>
                </a:lnSpc>
              </a:pPr>
              <a:r>
                <a:rPr sz="900" spc="-5" dirty="0">
                  <a:latin typeface="Calibri"/>
                  <a:cs typeface="Calibri"/>
                </a:rPr>
                <a:t>Uygun Olmayan  Çıktının</a:t>
              </a:r>
              <a:r>
                <a:rPr sz="900" spc="-45" dirty="0">
                  <a:latin typeface="Calibri"/>
                  <a:cs typeface="Calibri"/>
                </a:rPr>
                <a:t> </a:t>
              </a:r>
              <a:r>
                <a:rPr sz="900" spc="-5" dirty="0">
                  <a:latin typeface="Calibri"/>
                  <a:cs typeface="Calibri"/>
                </a:rPr>
                <a:t>Kontrolü</a:t>
              </a:r>
              <a:endParaRPr sz="900">
                <a:latin typeface="Calibri"/>
                <a:cs typeface="Calibri"/>
              </a:endParaRPr>
            </a:p>
          </p:txBody>
        </p:sp>
        <p:sp>
          <p:nvSpPr>
            <p:cNvPr id="78" name="object 78"/>
            <p:cNvSpPr/>
            <p:nvPr/>
          </p:nvSpPr>
          <p:spPr>
            <a:xfrm>
              <a:off x="6524243" y="1656588"/>
              <a:ext cx="954405" cy="477520"/>
            </a:xfrm>
            <a:custGeom>
              <a:avLst/>
              <a:gdLst/>
              <a:ahLst/>
              <a:cxnLst/>
              <a:rect l="l" t="t" r="r" b="b"/>
              <a:pathLst>
                <a:path w="954404" h="477519">
                  <a:moveTo>
                    <a:pt x="906272" y="0"/>
                  </a:moveTo>
                  <a:lnTo>
                    <a:pt x="47751" y="0"/>
                  </a:lnTo>
                  <a:lnTo>
                    <a:pt x="29146" y="3746"/>
                  </a:lnTo>
                  <a:lnTo>
                    <a:pt x="13969" y="13970"/>
                  </a:lnTo>
                  <a:lnTo>
                    <a:pt x="3746" y="29146"/>
                  </a:lnTo>
                  <a:lnTo>
                    <a:pt x="0" y="47751"/>
                  </a:lnTo>
                  <a:lnTo>
                    <a:pt x="0" y="429260"/>
                  </a:lnTo>
                  <a:lnTo>
                    <a:pt x="3746" y="447865"/>
                  </a:lnTo>
                  <a:lnTo>
                    <a:pt x="13969" y="463041"/>
                  </a:lnTo>
                  <a:lnTo>
                    <a:pt x="29146" y="473265"/>
                  </a:lnTo>
                  <a:lnTo>
                    <a:pt x="47751" y="477012"/>
                  </a:lnTo>
                  <a:lnTo>
                    <a:pt x="906272" y="477012"/>
                  </a:lnTo>
                  <a:lnTo>
                    <a:pt x="924877" y="473265"/>
                  </a:lnTo>
                  <a:lnTo>
                    <a:pt x="940053" y="463041"/>
                  </a:lnTo>
                  <a:lnTo>
                    <a:pt x="950277" y="447865"/>
                  </a:lnTo>
                  <a:lnTo>
                    <a:pt x="954024" y="429260"/>
                  </a:lnTo>
                  <a:lnTo>
                    <a:pt x="954024" y="47751"/>
                  </a:lnTo>
                  <a:lnTo>
                    <a:pt x="950277" y="29146"/>
                  </a:lnTo>
                  <a:lnTo>
                    <a:pt x="940053" y="13970"/>
                  </a:lnTo>
                  <a:lnTo>
                    <a:pt x="924877" y="3746"/>
                  </a:lnTo>
                  <a:lnTo>
                    <a:pt x="906272" y="0"/>
                  </a:lnTo>
                  <a:close/>
                </a:path>
              </a:pathLst>
            </a:custGeom>
            <a:solidFill>
              <a:srgbClr val="2E5496"/>
            </a:solidFill>
          </p:spPr>
          <p:txBody>
            <a:bodyPr wrap="square" lIns="0" tIns="0" rIns="0" bIns="0" rtlCol="0"/>
            <a:lstStyle/>
            <a:p>
              <a:endParaRPr/>
            </a:p>
          </p:txBody>
        </p:sp>
        <p:sp>
          <p:nvSpPr>
            <p:cNvPr id="79" name="object 79"/>
            <p:cNvSpPr txBox="1"/>
            <p:nvPr/>
          </p:nvSpPr>
          <p:spPr>
            <a:xfrm>
              <a:off x="6565518" y="1749932"/>
              <a:ext cx="873125" cy="296545"/>
            </a:xfrm>
            <a:prstGeom prst="rect">
              <a:avLst/>
            </a:prstGeom>
          </p:spPr>
          <p:txBody>
            <a:bodyPr vert="horz" wrap="square" lIns="0" tIns="0" rIns="0" bIns="0" rtlCol="0">
              <a:spAutoFit/>
            </a:bodyPr>
            <a:lstStyle/>
            <a:p>
              <a:pPr marL="12700" marR="5080" indent="115570">
                <a:lnSpc>
                  <a:spcPts val="1100"/>
                </a:lnSpc>
              </a:pPr>
              <a:r>
                <a:rPr sz="1000" b="1" spc="-5" dirty="0">
                  <a:solidFill>
                    <a:srgbClr val="FFFFFF"/>
                  </a:solidFill>
                  <a:latin typeface="Calibri"/>
                  <a:cs typeface="Calibri"/>
                </a:rPr>
                <a:t>Performans  </a:t>
              </a:r>
              <a:r>
                <a:rPr sz="1000" b="1" spc="-10" dirty="0">
                  <a:solidFill>
                    <a:srgbClr val="FFFFFF"/>
                  </a:solidFill>
                  <a:latin typeface="Calibri"/>
                  <a:cs typeface="Calibri"/>
                </a:rPr>
                <a:t>D</a:t>
              </a:r>
              <a:r>
                <a:rPr sz="1000" b="1" spc="-5" dirty="0">
                  <a:solidFill>
                    <a:srgbClr val="FFFFFF"/>
                  </a:solidFill>
                  <a:latin typeface="Calibri"/>
                  <a:cs typeface="Calibri"/>
                </a:rPr>
                <a:t>e</a:t>
              </a:r>
              <a:r>
                <a:rPr sz="1000" b="1" spc="-10" dirty="0">
                  <a:solidFill>
                    <a:srgbClr val="FFFFFF"/>
                  </a:solidFill>
                  <a:latin typeface="Calibri"/>
                  <a:cs typeface="Calibri"/>
                </a:rPr>
                <a:t>ğ</a:t>
              </a:r>
              <a:r>
                <a:rPr sz="1000" b="1" spc="-5" dirty="0">
                  <a:solidFill>
                    <a:srgbClr val="FFFFFF"/>
                  </a:solidFill>
                  <a:latin typeface="Calibri"/>
                  <a:cs typeface="Calibri"/>
                </a:rPr>
                <a:t>e</a:t>
              </a:r>
              <a:r>
                <a:rPr sz="1000" b="1" dirty="0">
                  <a:solidFill>
                    <a:srgbClr val="FFFFFF"/>
                  </a:solidFill>
                  <a:latin typeface="Calibri"/>
                  <a:cs typeface="Calibri"/>
                </a:rPr>
                <a:t>r</a:t>
              </a:r>
              <a:r>
                <a:rPr sz="1000" b="1" spc="-10" dirty="0">
                  <a:solidFill>
                    <a:srgbClr val="FFFFFF"/>
                  </a:solidFill>
                  <a:latin typeface="Calibri"/>
                  <a:cs typeface="Calibri"/>
                </a:rPr>
                <a:t>l</a:t>
              </a:r>
              <a:r>
                <a:rPr sz="1000" b="1" spc="-5" dirty="0">
                  <a:solidFill>
                    <a:srgbClr val="FFFFFF"/>
                  </a:solidFill>
                  <a:latin typeface="Calibri"/>
                  <a:cs typeface="Calibri"/>
                </a:rPr>
                <a:t>end</a:t>
              </a:r>
              <a:r>
                <a:rPr sz="1000" b="1" spc="-10" dirty="0">
                  <a:solidFill>
                    <a:srgbClr val="FFFFFF"/>
                  </a:solidFill>
                  <a:latin typeface="Calibri"/>
                  <a:cs typeface="Calibri"/>
                </a:rPr>
                <a:t>i</a:t>
              </a:r>
              <a:r>
                <a:rPr sz="1000" b="1" dirty="0">
                  <a:solidFill>
                    <a:srgbClr val="FFFFFF"/>
                  </a:solidFill>
                  <a:latin typeface="Calibri"/>
                  <a:cs typeface="Calibri"/>
                </a:rPr>
                <a:t>r</a:t>
              </a:r>
              <a:r>
                <a:rPr sz="1000" b="1" spc="-10" dirty="0">
                  <a:solidFill>
                    <a:srgbClr val="FFFFFF"/>
                  </a:solidFill>
                  <a:latin typeface="Calibri"/>
                  <a:cs typeface="Calibri"/>
                </a:rPr>
                <a:t>il</a:t>
              </a:r>
              <a:r>
                <a:rPr sz="1000" b="1" dirty="0">
                  <a:solidFill>
                    <a:srgbClr val="FFFFFF"/>
                  </a:solidFill>
                  <a:latin typeface="Calibri"/>
                  <a:cs typeface="Calibri"/>
                </a:rPr>
                <a:t>m</a:t>
              </a:r>
              <a:r>
                <a:rPr sz="1000" b="1" spc="-5" dirty="0">
                  <a:solidFill>
                    <a:srgbClr val="FFFFFF"/>
                  </a:solidFill>
                  <a:latin typeface="Calibri"/>
                  <a:cs typeface="Calibri"/>
                </a:rPr>
                <a:t>e</a:t>
              </a:r>
              <a:endParaRPr sz="1000">
                <a:latin typeface="Calibri"/>
                <a:cs typeface="Calibri"/>
              </a:endParaRPr>
            </a:p>
          </p:txBody>
        </p:sp>
        <p:sp>
          <p:nvSpPr>
            <p:cNvPr id="80" name="object 80"/>
            <p:cNvSpPr/>
            <p:nvPr/>
          </p:nvSpPr>
          <p:spPr>
            <a:xfrm>
              <a:off x="6620256" y="2133600"/>
              <a:ext cx="95885" cy="358140"/>
            </a:xfrm>
            <a:custGeom>
              <a:avLst/>
              <a:gdLst/>
              <a:ahLst/>
              <a:cxnLst/>
              <a:rect l="l" t="t" r="r" b="b"/>
              <a:pathLst>
                <a:path w="95884" h="358139">
                  <a:moveTo>
                    <a:pt x="0" y="0"/>
                  </a:moveTo>
                  <a:lnTo>
                    <a:pt x="0" y="357886"/>
                  </a:lnTo>
                  <a:lnTo>
                    <a:pt x="95376" y="357886"/>
                  </a:lnTo>
                </a:path>
              </a:pathLst>
            </a:custGeom>
            <a:ln w="12192">
              <a:solidFill>
                <a:srgbClr val="467AA9"/>
              </a:solidFill>
            </a:ln>
          </p:spPr>
          <p:txBody>
            <a:bodyPr wrap="square" lIns="0" tIns="0" rIns="0" bIns="0" rtlCol="0"/>
            <a:lstStyle/>
            <a:p>
              <a:endParaRPr/>
            </a:p>
          </p:txBody>
        </p:sp>
        <p:sp>
          <p:nvSpPr>
            <p:cNvPr id="81" name="object 81"/>
            <p:cNvSpPr/>
            <p:nvPr/>
          </p:nvSpPr>
          <p:spPr>
            <a:xfrm>
              <a:off x="6714743" y="2253995"/>
              <a:ext cx="763905" cy="477520"/>
            </a:xfrm>
            <a:custGeom>
              <a:avLst/>
              <a:gdLst/>
              <a:ahLst/>
              <a:cxnLst/>
              <a:rect l="l" t="t" r="r" b="b"/>
              <a:pathLst>
                <a:path w="763904" h="477519">
                  <a:moveTo>
                    <a:pt x="715772" y="0"/>
                  </a:moveTo>
                  <a:lnTo>
                    <a:pt x="47751" y="0"/>
                  </a:lnTo>
                  <a:lnTo>
                    <a:pt x="29146" y="3746"/>
                  </a:lnTo>
                  <a:lnTo>
                    <a:pt x="13969" y="13970"/>
                  </a:lnTo>
                  <a:lnTo>
                    <a:pt x="3746" y="29146"/>
                  </a:lnTo>
                  <a:lnTo>
                    <a:pt x="0" y="47751"/>
                  </a:lnTo>
                  <a:lnTo>
                    <a:pt x="0" y="429259"/>
                  </a:lnTo>
                  <a:lnTo>
                    <a:pt x="3746" y="447865"/>
                  </a:lnTo>
                  <a:lnTo>
                    <a:pt x="13969" y="463041"/>
                  </a:lnTo>
                  <a:lnTo>
                    <a:pt x="29146" y="473265"/>
                  </a:lnTo>
                  <a:lnTo>
                    <a:pt x="47751" y="477012"/>
                  </a:lnTo>
                  <a:lnTo>
                    <a:pt x="715772" y="477012"/>
                  </a:lnTo>
                  <a:lnTo>
                    <a:pt x="734377" y="473265"/>
                  </a:lnTo>
                  <a:lnTo>
                    <a:pt x="749553" y="463041"/>
                  </a:lnTo>
                  <a:lnTo>
                    <a:pt x="759777" y="447865"/>
                  </a:lnTo>
                  <a:lnTo>
                    <a:pt x="763524" y="429259"/>
                  </a:lnTo>
                  <a:lnTo>
                    <a:pt x="763524" y="47751"/>
                  </a:lnTo>
                  <a:lnTo>
                    <a:pt x="759777" y="29146"/>
                  </a:lnTo>
                  <a:lnTo>
                    <a:pt x="749553" y="13970"/>
                  </a:lnTo>
                  <a:lnTo>
                    <a:pt x="734377" y="3746"/>
                  </a:lnTo>
                  <a:lnTo>
                    <a:pt x="715772" y="0"/>
                  </a:lnTo>
                  <a:close/>
                </a:path>
              </a:pathLst>
            </a:custGeom>
            <a:solidFill>
              <a:srgbClr val="D5DCE4"/>
            </a:solidFill>
          </p:spPr>
          <p:txBody>
            <a:bodyPr wrap="square" lIns="0" tIns="0" rIns="0" bIns="0" rtlCol="0"/>
            <a:lstStyle/>
            <a:p>
              <a:endParaRPr/>
            </a:p>
          </p:txBody>
        </p:sp>
        <p:sp>
          <p:nvSpPr>
            <p:cNvPr id="82" name="object 82"/>
            <p:cNvSpPr txBox="1"/>
            <p:nvPr/>
          </p:nvSpPr>
          <p:spPr>
            <a:xfrm>
              <a:off x="6776973" y="2317465"/>
              <a:ext cx="643255" cy="354330"/>
            </a:xfrm>
            <a:prstGeom prst="rect">
              <a:avLst/>
            </a:prstGeom>
          </p:spPr>
          <p:txBody>
            <a:bodyPr vert="horz" wrap="square" lIns="0" tIns="0" rIns="0" bIns="0" rtlCol="0">
              <a:spAutoFit/>
            </a:bodyPr>
            <a:lstStyle/>
            <a:p>
              <a:pPr marL="12700" marR="5080" indent="-1270" algn="ctr">
                <a:lnSpc>
                  <a:spcPct val="91900"/>
                </a:lnSpc>
              </a:pPr>
              <a:r>
                <a:rPr sz="800" spc="-5" dirty="0">
                  <a:latin typeface="Calibri"/>
                  <a:cs typeface="Calibri"/>
                </a:rPr>
                <a:t>İzleme,</a:t>
              </a:r>
              <a:r>
                <a:rPr sz="800" spc="-45" dirty="0">
                  <a:latin typeface="Calibri"/>
                  <a:cs typeface="Calibri"/>
                </a:rPr>
                <a:t> </a:t>
              </a:r>
              <a:r>
                <a:rPr sz="800" spc="-5" dirty="0">
                  <a:latin typeface="Calibri"/>
                  <a:cs typeface="Calibri"/>
                </a:rPr>
                <a:t>Ölçme,  Analiz ve  De</a:t>
              </a:r>
              <a:r>
                <a:rPr sz="800" dirty="0">
                  <a:latin typeface="Calibri"/>
                  <a:cs typeface="Calibri"/>
                </a:rPr>
                <a:t>ğ</a:t>
              </a:r>
              <a:r>
                <a:rPr sz="800" spc="-5" dirty="0">
                  <a:latin typeface="Calibri"/>
                  <a:cs typeface="Calibri"/>
                </a:rPr>
                <a:t>erle</a:t>
              </a:r>
              <a:r>
                <a:rPr sz="800" dirty="0">
                  <a:latin typeface="Calibri"/>
                  <a:cs typeface="Calibri"/>
                </a:rPr>
                <a:t>n</a:t>
              </a:r>
              <a:r>
                <a:rPr sz="800" spc="-5" dirty="0">
                  <a:latin typeface="Calibri"/>
                  <a:cs typeface="Calibri"/>
                </a:rPr>
                <a:t>dir</a:t>
              </a:r>
              <a:r>
                <a:rPr sz="800" dirty="0">
                  <a:latin typeface="Calibri"/>
                  <a:cs typeface="Calibri"/>
                </a:rPr>
                <a:t>me</a:t>
              </a:r>
              <a:endParaRPr sz="800">
                <a:latin typeface="Calibri"/>
                <a:cs typeface="Calibri"/>
              </a:endParaRPr>
            </a:p>
          </p:txBody>
        </p:sp>
        <p:sp>
          <p:nvSpPr>
            <p:cNvPr id="83" name="object 83"/>
            <p:cNvSpPr/>
            <p:nvPr/>
          </p:nvSpPr>
          <p:spPr>
            <a:xfrm>
              <a:off x="6620256" y="2133600"/>
              <a:ext cx="95885" cy="954405"/>
            </a:xfrm>
            <a:custGeom>
              <a:avLst/>
              <a:gdLst/>
              <a:ahLst/>
              <a:cxnLst/>
              <a:rect l="l" t="t" r="r" b="b"/>
              <a:pathLst>
                <a:path w="95884" h="954405">
                  <a:moveTo>
                    <a:pt x="0" y="0"/>
                  </a:moveTo>
                  <a:lnTo>
                    <a:pt x="0" y="954404"/>
                  </a:lnTo>
                  <a:lnTo>
                    <a:pt x="95376" y="954404"/>
                  </a:lnTo>
                </a:path>
              </a:pathLst>
            </a:custGeom>
            <a:ln w="12192">
              <a:solidFill>
                <a:srgbClr val="467AA9"/>
              </a:solidFill>
            </a:ln>
          </p:spPr>
          <p:txBody>
            <a:bodyPr wrap="square" lIns="0" tIns="0" rIns="0" bIns="0" rtlCol="0"/>
            <a:lstStyle/>
            <a:p>
              <a:endParaRPr/>
            </a:p>
          </p:txBody>
        </p:sp>
        <p:sp>
          <p:nvSpPr>
            <p:cNvPr id="84" name="object 84"/>
            <p:cNvSpPr/>
            <p:nvPr/>
          </p:nvSpPr>
          <p:spPr>
            <a:xfrm>
              <a:off x="6714743" y="2849879"/>
              <a:ext cx="763905" cy="477520"/>
            </a:xfrm>
            <a:custGeom>
              <a:avLst/>
              <a:gdLst/>
              <a:ahLst/>
              <a:cxnLst/>
              <a:rect l="l" t="t" r="r" b="b"/>
              <a:pathLst>
                <a:path w="763904" h="477520">
                  <a:moveTo>
                    <a:pt x="715772" y="0"/>
                  </a:moveTo>
                  <a:lnTo>
                    <a:pt x="47751" y="0"/>
                  </a:lnTo>
                  <a:lnTo>
                    <a:pt x="29146" y="3746"/>
                  </a:lnTo>
                  <a:lnTo>
                    <a:pt x="13969" y="13970"/>
                  </a:lnTo>
                  <a:lnTo>
                    <a:pt x="3746" y="29146"/>
                  </a:lnTo>
                  <a:lnTo>
                    <a:pt x="0" y="47752"/>
                  </a:lnTo>
                  <a:lnTo>
                    <a:pt x="0" y="429260"/>
                  </a:lnTo>
                  <a:lnTo>
                    <a:pt x="3746" y="447865"/>
                  </a:lnTo>
                  <a:lnTo>
                    <a:pt x="13969" y="463041"/>
                  </a:lnTo>
                  <a:lnTo>
                    <a:pt x="29146" y="473265"/>
                  </a:lnTo>
                  <a:lnTo>
                    <a:pt x="47751" y="477012"/>
                  </a:lnTo>
                  <a:lnTo>
                    <a:pt x="715772" y="477012"/>
                  </a:lnTo>
                  <a:lnTo>
                    <a:pt x="734377" y="473265"/>
                  </a:lnTo>
                  <a:lnTo>
                    <a:pt x="749553" y="463041"/>
                  </a:lnTo>
                  <a:lnTo>
                    <a:pt x="759777" y="447865"/>
                  </a:lnTo>
                  <a:lnTo>
                    <a:pt x="763524" y="429260"/>
                  </a:lnTo>
                  <a:lnTo>
                    <a:pt x="763524" y="47752"/>
                  </a:lnTo>
                  <a:lnTo>
                    <a:pt x="759777" y="29146"/>
                  </a:lnTo>
                  <a:lnTo>
                    <a:pt x="749553" y="13970"/>
                  </a:lnTo>
                  <a:lnTo>
                    <a:pt x="734377" y="3746"/>
                  </a:lnTo>
                  <a:lnTo>
                    <a:pt x="715772" y="0"/>
                  </a:lnTo>
                  <a:close/>
                </a:path>
              </a:pathLst>
            </a:custGeom>
            <a:solidFill>
              <a:srgbClr val="D5DCE4"/>
            </a:solidFill>
          </p:spPr>
          <p:txBody>
            <a:bodyPr wrap="square" lIns="0" tIns="0" rIns="0" bIns="0" rtlCol="0"/>
            <a:lstStyle/>
            <a:p>
              <a:endParaRPr/>
            </a:p>
          </p:txBody>
        </p:sp>
        <p:sp>
          <p:nvSpPr>
            <p:cNvPr id="85" name="object 85"/>
            <p:cNvSpPr txBox="1"/>
            <p:nvPr/>
          </p:nvSpPr>
          <p:spPr>
            <a:xfrm>
              <a:off x="6915657" y="3015615"/>
              <a:ext cx="366395" cy="140335"/>
            </a:xfrm>
            <a:prstGeom prst="rect">
              <a:avLst/>
            </a:prstGeom>
          </p:spPr>
          <p:txBody>
            <a:bodyPr vert="horz" wrap="square" lIns="0" tIns="0" rIns="0" bIns="0" rtlCol="0">
              <a:spAutoFit/>
            </a:bodyPr>
            <a:lstStyle/>
            <a:p>
              <a:pPr marL="12700">
                <a:lnSpc>
                  <a:spcPct val="100000"/>
                </a:lnSpc>
              </a:pPr>
              <a:r>
                <a:rPr sz="800" dirty="0">
                  <a:latin typeface="Calibri"/>
                  <a:cs typeface="Calibri"/>
                </a:rPr>
                <a:t>İç</a:t>
              </a:r>
              <a:r>
                <a:rPr sz="800" spc="-95" dirty="0">
                  <a:latin typeface="Calibri"/>
                  <a:cs typeface="Calibri"/>
                </a:rPr>
                <a:t> </a:t>
              </a:r>
              <a:r>
                <a:rPr sz="800" spc="-5" dirty="0">
                  <a:latin typeface="Calibri"/>
                  <a:cs typeface="Calibri"/>
                </a:rPr>
                <a:t>Tetkik</a:t>
              </a:r>
              <a:endParaRPr sz="800">
                <a:latin typeface="Calibri"/>
                <a:cs typeface="Calibri"/>
              </a:endParaRPr>
            </a:p>
          </p:txBody>
        </p:sp>
        <p:sp>
          <p:nvSpPr>
            <p:cNvPr id="86" name="object 86"/>
            <p:cNvSpPr/>
            <p:nvPr/>
          </p:nvSpPr>
          <p:spPr>
            <a:xfrm>
              <a:off x="6620256" y="2133600"/>
              <a:ext cx="88900" cy="1586230"/>
            </a:xfrm>
            <a:custGeom>
              <a:avLst/>
              <a:gdLst/>
              <a:ahLst/>
              <a:cxnLst/>
              <a:rect l="l" t="t" r="r" b="b"/>
              <a:pathLst>
                <a:path w="88900" h="1586229">
                  <a:moveTo>
                    <a:pt x="0" y="0"/>
                  </a:moveTo>
                  <a:lnTo>
                    <a:pt x="0" y="1585976"/>
                  </a:lnTo>
                  <a:lnTo>
                    <a:pt x="88900" y="1585976"/>
                  </a:lnTo>
                </a:path>
              </a:pathLst>
            </a:custGeom>
            <a:ln w="12192">
              <a:solidFill>
                <a:srgbClr val="467AA9"/>
              </a:solidFill>
            </a:ln>
          </p:spPr>
          <p:txBody>
            <a:bodyPr wrap="square" lIns="0" tIns="0" rIns="0" bIns="0" rtlCol="0"/>
            <a:lstStyle/>
            <a:p>
              <a:endParaRPr/>
            </a:p>
          </p:txBody>
        </p:sp>
        <p:sp>
          <p:nvSpPr>
            <p:cNvPr id="87" name="object 87"/>
            <p:cNvSpPr/>
            <p:nvPr/>
          </p:nvSpPr>
          <p:spPr>
            <a:xfrm>
              <a:off x="6708647" y="3482340"/>
              <a:ext cx="763905" cy="477520"/>
            </a:xfrm>
            <a:custGeom>
              <a:avLst/>
              <a:gdLst/>
              <a:ahLst/>
              <a:cxnLst/>
              <a:rect l="l" t="t" r="r" b="b"/>
              <a:pathLst>
                <a:path w="763904" h="477520">
                  <a:moveTo>
                    <a:pt x="715772" y="0"/>
                  </a:moveTo>
                  <a:lnTo>
                    <a:pt x="47751" y="0"/>
                  </a:lnTo>
                  <a:lnTo>
                    <a:pt x="29146" y="3746"/>
                  </a:lnTo>
                  <a:lnTo>
                    <a:pt x="13969" y="13970"/>
                  </a:lnTo>
                  <a:lnTo>
                    <a:pt x="3746" y="29146"/>
                  </a:lnTo>
                  <a:lnTo>
                    <a:pt x="0" y="47751"/>
                  </a:lnTo>
                  <a:lnTo>
                    <a:pt x="0" y="429260"/>
                  </a:lnTo>
                  <a:lnTo>
                    <a:pt x="3746" y="447865"/>
                  </a:lnTo>
                  <a:lnTo>
                    <a:pt x="13969" y="463042"/>
                  </a:lnTo>
                  <a:lnTo>
                    <a:pt x="29146" y="473265"/>
                  </a:lnTo>
                  <a:lnTo>
                    <a:pt x="47751" y="477012"/>
                  </a:lnTo>
                  <a:lnTo>
                    <a:pt x="715772" y="477012"/>
                  </a:lnTo>
                  <a:lnTo>
                    <a:pt x="734377" y="473265"/>
                  </a:lnTo>
                  <a:lnTo>
                    <a:pt x="749553" y="463042"/>
                  </a:lnTo>
                  <a:lnTo>
                    <a:pt x="759777" y="447865"/>
                  </a:lnTo>
                  <a:lnTo>
                    <a:pt x="763524" y="429260"/>
                  </a:lnTo>
                  <a:lnTo>
                    <a:pt x="763524" y="47751"/>
                  </a:lnTo>
                  <a:lnTo>
                    <a:pt x="759777" y="29146"/>
                  </a:lnTo>
                  <a:lnTo>
                    <a:pt x="749553" y="13970"/>
                  </a:lnTo>
                  <a:lnTo>
                    <a:pt x="734377" y="3746"/>
                  </a:lnTo>
                  <a:lnTo>
                    <a:pt x="715772" y="0"/>
                  </a:lnTo>
                  <a:close/>
                </a:path>
              </a:pathLst>
            </a:custGeom>
            <a:solidFill>
              <a:srgbClr val="D5DCE4"/>
            </a:solidFill>
          </p:spPr>
          <p:txBody>
            <a:bodyPr wrap="square" lIns="0" tIns="0" rIns="0" bIns="0" rtlCol="0"/>
            <a:lstStyle/>
            <a:p>
              <a:endParaRPr/>
            </a:p>
          </p:txBody>
        </p:sp>
        <p:sp>
          <p:nvSpPr>
            <p:cNvPr id="88" name="object 88"/>
            <p:cNvSpPr txBox="1"/>
            <p:nvPr/>
          </p:nvSpPr>
          <p:spPr>
            <a:xfrm>
              <a:off x="6990080" y="3647440"/>
              <a:ext cx="204470" cy="140335"/>
            </a:xfrm>
            <a:prstGeom prst="rect">
              <a:avLst/>
            </a:prstGeom>
          </p:spPr>
          <p:txBody>
            <a:bodyPr vert="horz" wrap="square" lIns="0" tIns="0" rIns="0" bIns="0" rtlCol="0">
              <a:spAutoFit/>
            </a:bodyPr>
            <a:lstStyle/>
            <a:p>
              <a:pPr marL="12700">
                <a:lnSpc>
                  <a:spcPct val="100000"/>
                </a:lnSpc>
              </a:pPr>
              <a:r>
                <a:rPr sz="800" dirty="0">
                  <a:latin typeface="Calibri"/>
                  <a:cs typeface="Calibri"/>
                </a:rPr>
                <a:t>Y</a:t>
              </a:r>
              <a:r>
                <a:rPr sz="800" spc="-5" dirty="0">
                  <a:latin typeface="Calibri"/>
                  <a:cs typeface="Calibri"/>
                </a:rPr>
                <a:t>G</a:t>
              </a:r>
              <a:r>
                <a:rPr sz="800" dirty="0">
                  <a:latin typeface="Calibri"/>
                  <a:cs typeface="Calibri"/>
                </a:rPr>
                <a:t>G</a:t>
              </a:r>
              <a:endParaRPr sz="800">
                <a:latin typeface="Calibri"/>
                <a:cs typeface="Calibri"/>
              </a:endParaRPr>
            </a:p>
          </p:txBody>
        </p:sp>
        <p:sp>
          <p:nvSpPr>
            <p:cNvPr id="89" name="object 89"/>
            <p:cNvSpPr/>
            <p:nvPr/>
          </p:nvSpPr>
          <p:spPr>
            <a:xfrm>
              <a:off x="7717535" y="1656588"/>
              <a:ext cx="954405" cy="477520"/>
            </a:xfrm>
            <a:custGeom>
              <a:avLst/>
              <a:gdLst/>
              <a:ahLst/>
              <a:cxnLst/>
              <a:rect l="l" t="t" r="r" b="b"/>
              <a:pathLst>
                <a:path w="954404" h="477519">
                  <a:moveTo>
                    <a:pt x="906272" y="0"/>
                  </a:moveTo>
                  <a:lnTo>
                    <a:pt x="47752" y="0"/>
                  </a:lnTo>
                  <a:lnTo>
                    <a:pt x="29146" y="3746"/>
                  </a:lnTo>
                  <a:lnTo>
                    <a:pt x="13970" y="13970"/>
                  </a:lnTo>
                  <a:lnTo>
                    <a:pt x="3746" y="29146"/>
                  </a:lnTo>
                  <a:lnTo>
                    <a:pt x="0" y="47751"/>
                  </a:lnTo>
                  <a:lnTo>
                    <a:pt x="0" y="429260"/>
                  </a:lnTo>
                  <a:lnTo>
                    <a:pt x="3746" y="447865"/>
                  </a:lnTo>
                  <a:lnTo>
                    <a:pt x="13970" y="463041"/>
                  </a:lnTo>
                  <a:lnTo>
                    <a:pt x="29146" y="473265"/>
                  </a:lnTo>
                  <a:lnTo>
                    <a:pt x="47752" y="477012"/>
                  </a:lnTo>
                  <a:lnTo>
                    <a:pt x="906272" y="477012"/>
                  </a:lnTo>
                  <a:lnTo>
                    <a:pt x="924877" y="473265"/>
                  </a:lnTo>
                  <a:lnTo>
                    <a:pt x="940054" y="463041"/>
                  </a:lnTo>
                  <a:lnTo>
                    <a:pt x="950277" y="447865"/>
                  </a:lnTo>
                  <a:lnTo>
                    <a:pt x="954024" y="429260"/>
                  </a:lnTo>
                  <a:lnTo>
                    <a:pt x="954024" y="47751"/>
                  </a:lnTo>
                  <a:lnTo>
                    <a:pt x="950277" y="29146"/>
                  </a:lnTo>
                  <a:lnTo>
                    <a:pt x="940054" y="13970"/>
                  </a:lnTo>
                  <a:lnTo>
                    <a:pt x="924877" y="3746"/>
                  </a:lnTo>
                  <a:lnTo>
                    <a:pt x="906272" y="0"/>
                  </a:lnTo>
                  <a:close/>
                </a:path>
              </a:pathLst>
            </a:custGeom>
            <a:solidFill>
              <a:srgbClr val="2E5496"/>
            </a:solidFill>
          </p:spPr>
          <p:txBody>
            <a:bodyPr wrap="square" lIns="0" tIns="0" rIns="0" bIns="0" rtlCol="0"/>
            <a:lstStyle/>
            <a:p>
              <a:endParaRPr/>
            </a:p>
          </p:txBody>
        </p:sp>
        <p:sp>
          <p:nvSpPr>
            <p:cNvPr id="90" name="object 90"/>
            <p:cNvSpPr txBox="1"/>
            <p:nvPr/>
          </p:nvSpPr>
          <p:spPr>
            <a:xfrm>
              <a:off x="7887081" y="1800605"/>
              <a:ext cx="616585" cy="179705"/>
            </a:xfrm>
            <a:prstGeom prst="rect">
              <a:avLst/>
            </a:prstGeom>
          </p:spPr>
          <p:txBody>
            <a:bodyPr vert="horz" wrap="square" lIns="0" tIns="0" rIns="0" bIns="0" rtlCol="0">
              <a:spAutoFit/>
            </a:bodyPr>
            <a:lstStyle/>
            <a:p>
              <a:pPr marL="12700">
                <a:lnSpc>
                  <a:spcPct val="100000"/>
                </a:lnSpc>
              </a:pPr>
              <a:r>
                <a:rPr sz="1050" b="1" spc="-10" dirty="0">
                  <a:solidFill>
                    <a:srgbClr val="FFFFFF"/>
                  </a:solidFill>
                  <a:latin typeface="Calibri"/>
                  <a:cs typeface="Calibri"/>
                </a:rPr>
                <a:t>İ</a:t>
              </a:r>
              <a:r>
                <a:rPr sz="1050" b="1" dirty="0">
                  <a:solidFill>
                    <a:srgbClr val="FFFFFF"/>
                  </a:solidFill>
                  <a:latin typeface="Calibri"/>
                  <a:cs typeface="Calibri"/>
                </a:rPr>
                <a:t>yil</a:t>
              </a:r>
              <a:r>
                <a:rPr sz="1050" b="1" spc="-5" dirty="0">
                  <a:solidFill>
                    <a:srgbClr val="FFFFFF"/>
                  </a:solidFill>
                  <a:latin typeface="Calibri"/>
                  <a:cs typeface="Calibri"/>
                </a:rPr>
                <a:t>e</a:t>
              </a:r>
              <a:r>
                <a:rPr sz="1050" b="1" dirty="0">
                  <a:solidFill>
                    <a:srgbClr val="FFFFFF"/>
                  </a:solidFill>
                  <a:latin typeface="Calibri"/>
                  <a:cs typeface="Calibri"/>
                </a:rPr>
                <a:t>ştirme</a:t>
              </a:r>
              <a:endParaRPr sz="1050">
                <a:latin typeface="Calibri"/>
                <a:cs typeface="Calibri"/>
              </a:endParaRPr>
            </a:p>
          </p:txBody>
        </p:sp>
        <p:sp>
          <p:nvSpPr>
            <p:cNvPr id="91" name="object 91"/>
            <p:cNvSpPr/>
            <p:nvPr/>
          </p:nvSpPr>
          <p:spPr>
            <a:xfrm>
              <a:off x="7812023" y="2133600"/>
              <a:ext cx="95885" cy="358140"/>
            </a:xfrm>
            <a:custGeom>
              <a:avLst/>
              <a:gdLst/>
              <a:ahLst/>
              <a:cxnLst/>
              <a:rect l="l" t="t" r="r" b="b"/>
              <a:pathLst>
                <a:path w="95884" h="358139">
                  <a:moveTo>
                    <a:pt x="0" y="0"/>
                  </a:moveTo>
                  <a:lnTo>
                    <a:pt x="0" y="357886"/>
                  </a:lnTo>
                  <a:lnTo>
                    <a:pt x="95376" y="357886"/>
                  </a:lnTo>
                </a:path>
              </a:pathLst>
            </a:custGeom>
            <a:ln w="12192">
              <a:solidFill>
                <a:srgbClr val="467AA9"/>
              </a:solidFill>
            </a:ln>
          </p:spPr>
          <p:txBody>
            <a:bodyPr wrap="square" lIns="0" tIns="0" rIns="0" bIns="0" rtlCol="0"/>
            <a:lstStyle/>
            <a:p>
              <a:endParaRPr/>
            </a:p>
          </p:txBody>
        </p:sp>
        <p:sp>
          <p:nvSpPr>
            <p:cNvPr id="92" name="object 92"/>
            <p:cNvSpPr/>
            <p:nvPr/>
          </p:nvSpPr>
          <p:spPr>
            <a:xfrm>
              <a:off x="7908035" y="2253995"/>
              <a:ext cx="763905" cy="477520"/>
            </a:xfrm>
            <a:custGeom>
              <a:avLst/>
              <a:gdLst/>
              <a:ahLst/>
              <a:cxnLst/>
              <a:rect l="l" t="t" r="r" b="b"/>
              <a:pathLst>
                <a:path w="763904" h="477519">
                  <a:moveTo>
                    <a:pt x="715772" y="0"/>
                  </a:moveTo>
                  <a:lnTo>
                    <a:pt x="47752" y="0"/>
                  </a:lnTo>
                  <a:lnTo>
                    <a:pt x="29146" y="3746"/>
                  </a:lnTo>
                  <a:lnTo>
                    <a:pt x="13970" y="13970"/>
                  </a:lnTo>
                  <a:lnTo>
                    <a:pt x="3746" y="29146"/>
                  </a:lnTo>
                  <a:lnTo>
                    <a:pt x="0" y="47751"/>
                  </a:lnTo>
                  <a:lnTo>
                    <a:pt x="0" y="429259"/>
                  </a:lnTo>
                  <a:lnTo>
                    <a:pt x="3746" y="447865"/>
                  </a:lnTo>
                  <a:lnTo>
                    <a:pt x="13970" y="463041"/>
                  </a:lnTo>
                  <a:lnTo>
                    <a:pt x="29146" y="473265"/>
                  </a:lnTo>
                  <a:lnTo>
                    <a:pt x="47752" y="477012"/>
                  </a:lnTo>
                  <a:lnTo>
                    <a:pt x="715772" y="477012"/>
                  </a:lnTo>
                  <a:lnTo>
                    <a:pt x="734377" y="473265"/>
                  </a:lnTo>
                  <a:lnTo>
                    <a:pt x="749554" y="463041"/>
                  </a:lnTo>
                  <a:lnTo>
                    <a:pt x="759777" y="447865"/>
                  </a:lnTo>
                  <a:lnTo>
                    <a:pt x="763524" y="429259"/>
                  </a:lnTo>
                  <a:lnTo>
                    <a:pt x="763524" y="47751"/>
                  </a:lnTo>
                  <a:lnTo>
                    <a:pt x="759777" y="29146"/>
                  </a:lnTo>
                  <a:lnTo>
                    <a:pt x="749554" y="13970"/>
                  </a:lnTo>
                  <a:lnTo>
                    <a:pt x="734377" y="3746"/>
                  </a:lnTo>
                  <a:lnTo>
                    <a:pt x="715772" y="0"/>
                  </a:lnTo>
                  <a:close/>
                </a:path>
              </a:pathLst>
            </a:custGeom>
            <a:solidFill>
              <a:srgbClr val="D5DCE4"/>
            </a:solidFill>
          </p:spPr>
          <p:txBody>
            <a:bodyPr wrap="square" lIns="0" tIns="0" rIns="0" bIns="0" rtlCol="0"/>
            <a:lstStyle/>
            <a:p>
              <a:endParaRPr/>
            </a:p>
          </p:txBody>
        </p:sp>
        <p:sp>
          <p:nvSpPr>
            <p:cNvPr id="93" name="object 93"/>
            <p:cNvSpPr txBox="1"/>
            <p:nvPr/>
          </p:nvSpPr>
          <p:spPr>
            <a:xfrm>
              <a:off x="7930388" y="2374519"/>
              <a:ext cx="722630" cy="241935"/>
            </a:xfrm>
            <a:prstGeom prst="rect">
              <a:avLst/>
            </a:prstGeom>
          </p:spPr>
          <p:txBody>
            <a:bodyPr vert="horz" wrap="square" lIns="0" tIns="0" rIns="0" bIns="0" rtlCol="0">
              <a:spAutoFit/>
            </a:bodyPr>
            <a:lstStyle/>
            <a:p>
              <a:pPr marL="12700" marR="5080" indent="27305">
                <a:lnSpc>
                  <a:spcPts val="890"/>
                </a:lnSpc>
              </a:pPr>
              <a:r>
                <a:rPr sz="800" spc="-5" dirty="0">
                  <a:latin typeface="Calibri"/>
                  <a:cs typeface="Calibri"/>
                </a:rPr>
                <a:t>Uygunsuzluk ve  Düzeltici</a:t>
              </a:r>
              <a:r>
                <a:rPr sz="800" spc="-50" dirty="0">
                  <a:latin typeface="Calibri"/>
                  <a:cs typeface="Calibri"/>
                </a:rPr>
                <a:t> </a:t>
              </a:r>
              <a:r>
                <a:rPr sz="800" spc="-5" dirty="0">
                  <a:latin typeface="Calibri"/>
                  <a:cs typeface="Calibri"/>
                </a:rPr>
                <a:t>Faaliyet</a:t>
              </a:r>
              <a:endParaRPr sz="800">
                <a:latin typeface="Calibri"/>
                <a:cs typeface="Calibri"/>
              </a:endParaRPr>
            </a:p>
          </p:txBody>
        </p:sp>
        <p:sp>
          <p:nvSpPr>
            <p:cNvPr id="94" name="object 94"/>
            <p:cNvSpPr/>
            <p:nvPr/>
          </p:nvSpPr>
          <p:spPr>
            <a:xfrm>
              <a:off x="7812023" y="2133600"/>
              <a:ext cx="95885" cy="954405"/>
            </a:xfrm>
            <a:custGeom>
              <a:avLst/>
              <a:gdLst/>
              <a:ahLst/>
              <a:cxnLst/>
              <a:rect l="l" t="t" r="r" b="b"/>
              <a:pathLst>
                <a:path w="95884" h="954405">
                  <a:moveTo>
                    <a:pt x="0" y="0"/>
                  </a:moveTo>
                  <a:lnTo>
                    <a:pt x="0" y="954404"/>
                  </a:lnTo>
                  <a:lnTo>
                    <a:pt x="95376" y="954404"/>
                  </a:lnTo>
                </a:path>
              </a:pathLst>
            </a:custGeom>
            <a:ln w="12192">
              <a:solidFill>
                <a:srgbClr val="467AA9"/>
              </a:solidFill>
            </a:ln>
          </p:spPr>
          <p:txBody>
            <a:bodyPr wrap="square" lIns="0" tIns="0" rIns="0" bIns="0" rtlCol="0"/>
            <a:lstStyle/>
            <a:p>
              <a:endParaRPr/>
            </a:p>
          </p:txBody>
        </p:sp>
        <p:sp>
          <p:nvSpPr>
            <p:cNvPr id="95" name="object 95"/>
            <p:cNvSpPr/>
            <p:nvPr/>
          </p:nvSpPr>
          <p:spPr>
            <a:xfrm>
              <a:off x="7908035" y="2849879"/>
              <a:ext cx="763905" cy="477520"/>
            </a:xfrm>
            <a:custGeom>
              <a:avLst/>
              <a:gdLst/>
              <a:ahLst/>
              <a:cxnLst/>
              <a:rect l="l" t="t" r="r" b="b"/>
              <a:pathLst>
                <a:path w="763904" h="477520">
                  <a:moveTo>
                    <a:pt x="715772" y="0"/>
                  </a:moveTo>
                  <a:lnTo>
                    <a:pt x="47752" y="0"/>
                  </a:lnTo>
                  <a:lnTo>
                    <a:pt x="29146" y="3746"/>
                  </a:lnTo>
                  <a:lnTo>
                    <a:pt x="13970" y="13970"/>
                  </a:lnTo>
                  <a:lnTo>
                    <a:pt x="3746" y="29146"/>
                  </a:lnTo>
                  <a:lnTo>
                    <a:pt x="0" y="47752"/>
                  </a:lnTo>
                  <a:lnTo>
                    <a:pt x="0" y="429260"/>
                  </a:lnTo>
                  <a:lnTo>
                    <a:pt x="3746" y="447865"/>
                  </a:lnTo>
                  <a:lnTo>
                    <a:pt x="13970" y="463041"/>
                  </a:lnTo>
                  <a:lnTo>
                    <a:pt x="29146" y="473265"/>
                  </a:lnTo>
                  <a:lnTo>
                    <a:pt x="47752" y="477012"/>
                  </a:lnTo>
                  <a:lnTo>
                    <a:pt x="715772" y="477012"/>
                  </a:lnTo>
                  <a:lnTo>
                    <a:pt x="734377" y="473265"/>
                  </a:lnTo>
                  <a:lnTo>
                    <a:pt x="749554" y="463041"/>
                  </a:lnTo>
                  <a:lnTo>
                    <a:pt x="759777" y="447865"/>
                  </a:lnTo>
                  <a:lnTo>
                    <a:pt x="763524" y="429260"/>
                  </a:lnTo>
                  <a:lnTo>
                    <a:pt x="763524" y="47752"/>
                  </a:lnTo>
                  <a:lnTo>
                    <a:pt x="759777" y="29146"/>
                  </a:lnTo>
                  <a:lnTo>
                    <a:pt x="749554" y="13970"/>
                  </a:lnTo>
                  <a:lnTo>
                    <a:pt x="734377" y="3746"/>
                  </a:lnTo>
                  <a:lnTo>
                    <a:pt x="715772" y="0"/>
                  </a:lnTo>
                  <a:close/>
                </a:path>
              </a:pathLst>
            </a:custGeom>
            <a:solidFill>
              <a:srgbClr val="D5DCE4"/>
            </a:solidFill>
          </p:spPr>
          <p:txBody>
            <a:bodyPr wrap="square" lIns="0" tIns="0" rIns="0" bIns="0" rtlCol="0"/>
            <a:lstStyle/>
            <a:p>
              <a:endParaRPr/>
            </a:p>
          </p:txBody>
        </p:sp>
        <p:sp>
          <p:nvSpPr>
            <p:cNvPr id="96" name="object 96"/>
            <p:cNvSpPr txBox="1"/>
            <p:nvPr/>
          </p:nvSpPr>
          <p:spPr>
            <a:xfrm>
              <a:off x="8064754" y="2971038"/>
              <a:ext cx="454659" cy="241935"/>
            </a:xfrm>
            <a:prstGeom prst="rect">
              <a:avLst/>
            </a:prstGeom>
          </p:spPr>
          <p:txBody>
            <a:bodyPr vert="horz" wrap="square" lIns="0" tIns="0" rIns="0" bIns="0" rtlCol="0">
              <a:spAutoFit/>
            </a:bodyPr>
            <a:lstStyle/>
            <a:p>
              <a:pPr marL="12700" marR="5080" indent="74295">
                <a:lnSpc>
                  <a:spcPts val="890"/>
                </a:lnSpc>
              </a:pPr>
              <a:r>
                <a:rPr sz="800" spc="-5" dirty="0">
                  <a:latin typeface="Calibri"/>
                  <a:cs typeface="Calibri"/>
                </a:rPr>
                <a:t>Sürekli  iyile</a:t>
              </a:r>
              <a:r>
                <a:rPr sz="800" dirty="0">
                  <a:latin typeface="Calibri"/>
                  <a:cs typeface="Calibri"/>
                </a:rPr>
                <a:t>ş</a:t>
              </a:r>
              <a:r>
                <a:rPr sz="800" spc="-10" dirty="0">
                  <a:latin typeface="Calibri"/>
                  <a:cs typeface="Calibri"/>
                </a:rPr>
                <a:t>t</a:t>
              </a:r>
              <a:r>
                <a:rPr sz="800" spc="-5" dirty="0">
                  <a:latin typeface="Calibri"/>
                  <a:cs typeface="Calibri"/>
                </a:rPr>
                <a:t>ir</a:t>
              </a:r>
              <a:r>
                <a:rPr sz="800" dirty="0">
                  <a:latin typeface="Calibri"/>
                  <a:cs typeface="Calibri"/>
                </a:rPr>
                <a:t>me</a:t>
              </a:r>
              <a:endParaRPr sz="800">
                <a:latin typeface="Calibri"/>
                <a:cs typeface="Calibri"/>
              </a:endParaRPr>
            </a:p>
          </p:txBody>
        </p:sp>
        <p:sp>
          <p:nvSpPr>
            <p:cNvPr id="98" name="object 98"/>
            <p:cNvSpPr/>
            <p:nvPr/>
          </p:nvSpPr>
          <p:spPr>
            <a:xfrm>
              <a:off x="519683" y="1199388"/>
              <a:ext cx="4072254" cy="500380"/>
            </a:xfrm>
            <a:custGeom>
              <a:avLst/>
              <a:gdLst/>
              <a:ahLst/>
              <a:cxnLst/>
              <a:rect l="l" t="t" r="r" b="b"/>
              <a:pathLst>
                <a:path w="4072254" h="500380">
                  <a:moveTo>
                    <a:pt x="0" y="499872"/>
                  </a:moveTo>
                  <a:lnTo>
                    <a:pt x="2123" y="420867"/>
                  </a:lnTo>
                  <a:lnTo>
                    <a:pt x="8035" y="352257"/>
                  </a:lnTo>
                  <a:lnTo>
                    <a:pt x="17051" y="298155"/>
                  </a:lnTo>
                  <a:lnTo>
                    <a:pt x="41656" y="249936"/>
                  </a:lnTo>
                  <a:lnTo>
                    <a:pt x="2022475" y="249936"/>
                  </a:lnTo>
                  <a:lnTo>
                    <a:pt x="2035634" y="237195"/>
                  </a:lnTo>
                  <a:lnTo>
                    <a:pt x="2047068" y="201716"/>
                  </a:lnTo>
                  <a:lnTo>
                    <a:pt x="2056088" y="147614"/>
                  </a:lnTo>
                  <a:lnTo>
                    <a:pt x="2062005" y="79004"/>
                  </a:lnTo>
                  <a:lnTo>
                    <a:pt x="2064130" y="0"/>
                  </a:lnTo>
                  <a:lnTo>
                    <a:pt x="2066256" y="79004"/>
                  </a:lnTo>
                  <a:lnTo>
                    <a:pt x="2072173" y="147614"/>
                  </a:lnTo>
                  <a:lnTo>
                    <a:pt x="2081193" y="201716"/>
                  </a:lnTo>
                  <a:lnTo>
                    <a:pt x="2092627" y="237195"/>
                  </a:lnTo>
                  <a:lnTo>
                    <a:pt x="2105787" y="249936"/>
                  </a:lnTo>
                  <a:lnTo>
                    <a:pt x="4030471" y="249936"/>
                  </a:lnTo>
                  <a:lnTo>
                    <a:pt x="4043631" y="262676"/>
                  </a:lnTo>
                  <a:lnTo>
                    <a:pt x="4055065" y="298155"/>
                  </a:lnTo>
                  <a:lnTo>
                    <a:pt x="4064085" y="352257"/>
                  </a:lnTo>
                  <a:lnTo>
                    <a:pt x="4070002" y="420867"/>
                  </a:lnTo>
                  <a:lnTo>
                    <a:pt x="4072128" y="499872"/>
                  </a:lnTo>
                </a:path>
              </a:pathLst>
            </a:custGeom>
            <a:ln w="6096">
              <a:solidFill>
                <a:srgbClr val="333E50"/>
              </a:solidFill>
            </a:ln>
          </p:spPr>
          <p:txBody>
            <a:bodyPr wrap="square" lIns="0" tIns="0" rIns="0" bIns="0" rtlCol="0"/>
            <a:lstStyle/>
            <a:p>
              <a:endParaRPr/>
            </a:p>
          </p:txBody>
        </p:sp>
        <p:sp>
          <p:nvSpPr>
            <p:cNvPr id="99" name="object 99"/>
            <p:cNvSpPr/>
            <p:nvPr/>
          </p:nvSpPr>
          <p:spPr>
            <a:xfrm>
              <a:off x="5239511" y="1312163"/>
              <a:ext cx="939165" cy="285115"/>
            </a:xfrm>
            <a:custGeom>
              <a:avLst/>
              <a:gdLst/>
              <a:ahLst/>
              <a:cxnLst/>
              <a:rect l="l" t="t" r="r" b="b"/>
              <a:pathLst>
                <a:path w="939164" h="285115">
                  <a:moveTo>
                    <a:pt x="0" y="284988"/>
                  </a:moveTo>
                  <a:lnTo>
                    <a:pt x="1871" y="229504"/>
                  </a:lnTo>
                  <a:lnTo>
                    <a:pt x="6969" y="184213"/>
                  </a:lnTo>
                  <a:lnTo>
                    <a:pt x="14519" y="153685"/>
                  </a:lnTo>
                  <a:lnTo>
                    <a:pt x="23749" y="142494"/>
                  </a:lnTo>
                  <a:lnTo>
                    <a:pt x="445642" y="142494"/>
                  </a:lnTo>
                  <a:lnTo>
                    <a:pt x="454872" y="131302"/>
                  </a:lnTo>
                  <a:lnTo>
                    <a:pt x="462422" y="100774"/>
                  </a:lnTo>
                  <a:lnTo>
                    <a:pt x="467520" y="55483"/>
                  </a:lnTo>
                  <a:lnTo>
                    <a:pt x="469391" y="0"/>
                  </a:lnTo>
                  <a:lnTo>
                    <a:pt x="471263" y="55483"/>
                  </a:lnTo>
                  <a:lnTo>
                    <a:pt x="476361" y="100774"/>
                  </a:lnTo>
                  <a:lnTo>
                    <a:pt x="483911" y="131302"/>
                  </a:lnTo>
                  <a:lnTo>
                    <a:pt x="493140" y="142494"/>
                  </a:lnTo>
                  <a:lnTo>
                    <a:pt x="915035" y="142494"/>
                  </a:lnTo>
                  <a:lnTo>
                    <a:pt x="924264" y="153685"/>
                  </a:lnTo>
                  <a:lnTo>
                    <a:pt x="931814" y="184213"/>
                  </a:lnTo>
                  <a:lnTo>
                    <a:pt x="936912" y="229504"/>
                  </a:lnTo>
                  <a:lnTo>
                    <a:pt x="938784" y="284988"/>
                  </a:lnTo>
                </a:path>
              </a:pathLst>
            </a:custGeom>
            <a:ln w="6096">
              <a:solidFill>
                <a:srgbClr val="333E50"/>
              </a:solidFill>
            </a:ln>
          </p:spPr>
          <p:txBody>
            <a:bodyPr wrap="square" lIns="0" tIns="0" rIns="0" bIns="0" rtlCol="0"/>
            <a:lstStyle/>
            <a:p>
              <a:endParaRPr/>
            </a:p>
          </p:txBody>
        </p:sp>
        <p:sp>
          <p:nvSpPr>
            <p:cNvPr id="101" name="object 101"/>
            <p:cNvSpPr/>
            <p:nvPr/>
          </p:nvSpPr>
          <p:spPr>
            <a:xfrm>
              <a:off x="6493764" y="1292352"/>
              <a:ext cx="939165" cy="285115"/>
            </a:xfrm>
            <a:custGeom>
              <a:avLst/>
              <a:gdLst/>
              <a:ahLst/>
              <a:cxnLst/>
              <a:rect l="l" t="t" r="r" b="b"/>
              <a:pathLst>
                <a:path w="939165" h="285115">
                  <a:moveTo>
                    <a:pt x="0" y="284988"/>
                  </a:moveTo>
                  <a:lnTo>
                    <a:pt x="1871" y="229504"/>
                  </a:lnTo>
                  <a:lnTo>
                    <a:pt x="6969" y="184213"/>
                  </a:lnTo>
                  <a:lnTo>
                    <a:pt x="14519" y="153685"/>
                  </a:lnTo>
                  <a:lnTo>
                    <a:pt x="23749" y="142494"/>
                  </a:lnTo>
                  <a:lnTo>
                    <a:pt x="445642" y="142494"/>
                  </a:lnTo>
                  <a:lnTo>
                    <a:pt x="454872" y="131302"/>
                  </a:lnTo>
                  <a:lnTo>
                    <a:pt x="462422" y="100774"/>
                  </a:lnTo>
                  <a:lnTo>
                    <a:pt x="467520" y="55483"/>
                  </a:lnTo>
                  <a:lnTo>
                    <a:pt x="469391" y="0"/>
                  </a:lnTo>
                  <a:lnTo>
                    <a:pt x="471263" y="55483"/>
                  </a:lnTo>
                  <a:lnTo>
                    <a:pt x="476361" y="100774"/>
                  </a:lnTo>
                  <a:lnTo>
                    <a:pt x="483911" y="131302"/>
                  </a:lnTo>
                  <a:lnTo>
                    <a:pt x="493140" y="142494"/>
                  </a:lnTo>
                  <a:lnTo>
                    <a:pt x="915035" y="142494"/>
                  </a:lnTo>
                  <a:lnTo>
                    <a:pt x="924264" y="153685"/>
                  </a:lnTo>
                  <a:lnTo>
                    <a:pt x="931814" y="184213"/>
                  </a:lnTo>
                  <a:lnTo>
                    <a:pt x="936912" y="229504"/>
                  </a:lnTo>
                  <a:lnTo>
                    <a:pt x="938784" y="284988"/>
                  </a:lnTo>
                </a:path>
              </a:pathLst>
            </a:custGeom>
            <a:ln w="6096">
              <a:solidFill>
                <a:srgbClr val="333E50"/>
              </a:solidFill>
            </a:ln>
          </p:spPr>
          <p:txBody>
            <a:bodyPr wrap="square" lIns="0" tIns="0" rIns="0" bIns="0" rtlCol="0"/>
            <a:lstStyle/>
            <a:p>
              <a:endParaRPr/>
            </a:p>
          </p:txBody>
        </p:sp>
        <p:sp>
          <p:nvSpPr>
            <p:cNvPr id="102" name="object 102"/>
            <p:cNvSpPr/>
            <p:nvPr/>
          </p:nvSpPr>
          <p:spPr>
            <a:xfrm>
              <a:off x="7694676" y="1271016"/>
              <a:ext cx="937260" cy="287020"/>
            </a:xfrm>
            <a:custGeom>
              <a:avLst/>
              <a:gdLst/>
              <a:ahLst/>
              <a:cxnLst/>
              <a:rect l="l" t="t" r="r" b="b"/>
              <a:pathLst>
                <a:path w="937259" h="287019">
                  <a:moveTo>
                    <a:pt x="0" y="286512"/>
                  </a:moveTo>
                  <a:lnTo>
                    <a:pt x="1873" y="230749"/>
                  </a:lnTo>
                  <a:lnTo>
                    <a:pt x="6985" y="185213"/>
                  </a:lnTo>
                  <a:lnTo>
                    <a:pt x="14573" y="154513"/>
                  </a:lnTo>
                  <a:lnTo>
                    <a:pt x="23875" y="143256"/>
                  </a:lnTo>
                  <a:lnTo>
                    <a:pt x="444753" y="143256"/>
                  </a:lnTo>
                  <a:lnTo>
                    <a:pt x="454056" y="131998"/>
                  </a:lnTo>
                  <a:lnTo>
                    <a:pt x="461645" y="101298"/>
                  </a:lnTo>
                  <a:lnTo>
                    <a:pt x="466756" y="55762"/>
                  </a:lnTo>
                  <a:lnTo>
                    <a:pt x="468629" y="0"/>
                  </a:lnTo>
                  <a:lnTo>
                    <a:pt x="470503" y="55762"/>
                  </a:lnTo>
                  <a:lnTo>
                    <a:pt x="475615" y="101298"/>
                  </a:lnTo>
                  <a:lnTo>
                    <a:pt x="483203" y="131998"/>
                  </a:lnTo>
                  <a:lnTo>
                    <a:pt x="492505" y="143256"/>
                  </a:lnTo>
                  <a:lnTo>
                    <a:pt x="913383" y="143256"/>
                  </a:lnTo>
                  <a:lnTo>
                    <a:pt x="922686" y="154513"/>
                  </a:lnTo>
                  <a:lnTo>
                    <a:pt x="930275" y="185213"/>
                  </a:lnTo>
                  <a:lnTo>
                    <a:pt x="935386" y="230749"/>
                  </a:lnTo>
                  <a:lnTo>
                    <a:pt x="937259" y="286512"/>
                  </a:lnTo>
                </a:path>
              </a:pathLst>
            </a:custGeom>
            <a:ln w="6096">
              <a:solidFill>
                <a:srgbClr val="333E50"/>
              </a:solidFill>
            </a:ln>
          </p:spPr>
          <p:txBody>
            <a:bodyPr wrap="square" lIns="0" tIns="0" rIns="0" bIns="0" rtlCol="0"/>
            <a:lstStyle/>
            <a:p>
              <a:endParaRPr/>
            </a:p>
          </p:txBody>
        </p:sp>
      </p:grpSp>
      <p:sp>
        <p:nvSpPr>
          <p:cNvPr id="103" name="object 103"/>
          <p:cNvSpPr/>
          <p:nvPr/>
        </p:nvSpPr>
        <p:spPr>
          <a:xfrm>
            <a:off x="6847140" y="1513983"/>
            <a:ext cx="201929" cy="262889"/>
          </a:xfrm>
          <a:prstGeom prst="rect">
            <a:avLst/>
          </a:prstGeom>
          <a:blipFill>
            <a:blip r:embed="rId4" cstate="print"/>
            <a:stretch>
              <a:fillRect/>
            </a:stretch>
          </a:blipFill>
        </p:spPr>
        <p:txBody>
          <a:bodyPr wrap="square" lIns="0" tIns="0" rIns="0" bIns="0" rtlCol="0"/>
          <a:lstStyle/>
          <a:p>
            <a:endParaRPr/>
          </a:p>
        </p:txBody>
      </p:sp>
      <p:sp>
        <p:nvSpPr>
          <p:cNvPr id="104" name="object 104"/>
          <p:cNvSpPr/>
          <p:nvPr/>
        </p:nvSpPr>
        <p:spPr>
          <a:xfrm>
            <a:off x="7980404" y="1446446"/>
            <a:ext cx="261378" cy="339128"/>
          </a:xfrm>
          <a:prstGeom prst="rect">
            <a:avLst/>
          </a:prstGeom>
          <a:blipFill>
            <a:blip r:embed="rId5" cstate="print"/>
            <a:stretch>
              <a:fillRect/>
            </a:stretch>
          </a:blipFill>
        </p:spPr>
        <p:txBody>
          <a:bodyPr wrap="square" lIns="0" tIns="0" rIns="0" bIns="0" rtlCol="0"/>
          <a:lstStyle/>
          <a:p>
            <a:endParaRPr/>
          </a:p>
        </p:txBody>
      </p:sp>
      <p:sp>
        <p:nvSpPr>
          <p:cNvPr id="106" name="object 106"/>
          <p:cNvSpPr txBox="1">
            <a:spLocks noGrp="1"/>
          </p:cNvSpPr>
          <p:nvPr>
            <p:ph type="title" idx="4294967295"/>
          </p:nvPr>
        </p:nvSpPr>
        <p:spPr>
          <a:xfrm>
            <a:off x="1816354" y="277240"/>
            <a:ext cx="5512435" cy="521334"/>
          </a:xfrm>
          <a:prstGeom prst="rect">
            <a:avLst/>
          </a:prstGeom>
        </p:spPr>
        <p:txBody>
          <a:bodyPr vert="horz" wrap="square" lIns="0" tIns="0" rIns="0" bIns="0" rtlCol="0">
            <a:spAutoFit/>
          </a:bodyPr>
          <a:lstStyle/>
          <a:p>
            <a:pPr marL="12700">
              <a:lnSpc>
                <a:spcPct val="100000"/>
              </a:lnSpc>
            </a:pPr>
            <a:r>
              <a:rPr spc="-40" dirty="0">
                <a:latin typeface="Calibri"/>
                <a:cs typeface="Calibri"/>
              </a:rPr>
              <a:t>PUKÖ </a:t>
            </a:r>
            <a:r>
              <a:rPr dirty="0">
                <a:latin typeface="Calibri"/>
                <a:cs typeface="Calibri"/>
              </a:rPr>
              <a:t>VE </a:t>
            </a:r>
            <a:r>
              <a:rPr spc="-50" dirty="0">
                <a:latin typeface="Calibri"/>
                <a:cs typeface="Calibri"/>
              </a:rPr>
              <a:t>STANDART</a:t>
            </a:r>
            <a:r>
              <a:rPr spc="-55" dirty="0">
                <a:latin typeface="Calibri"/>
                <a:cs typeface="Calibri"/>
              </a:rPr>
              <a:t> </a:t>
            </a:r>
            <a:r>
              <a:rPr dirty="0"/>
              <a:t>MADDELERİ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2982" y="1415796"/>
            <a:ext cx="7352792" cy="487680"/>
          </a:xfrm>
          <a:prstGeom prst="rect">
            <a:avLst/>
          </a:prstGeom>
        </p:spPr>
        <p:txBody>
          <a:bodyPr vert="horz" wrap="square" lIns="0" tIns="0" rIns="0" bIns="0" rtlCol="0">
            <a:spAutoFit/>
          </a:bodyPr>
          <a:lstStyle/>
          <a:p>
            <a:pPr marL="1591310">
              <a:lnSpc>
                <a:spcPct val="100000"/>
              </a:lnSpc>
            </a:pPr>
            <a:r>
              <a:rPr dirty="0"/>
              <a:t>RİSK </a:t>
            </a:r>
            <a:r>
              <a:rPr spc="-40" dirty="0"/>
              <a:t>TABANLI</a:t>
            </a:r>
            <a:r>
              <a:rPr spc="-70" dirty="0"/>
              <a:t> </a:t>
            </a:r>
            <a:r>
              <a:rPr spc="-5" dirty="0"/>
              <a:t>DÜŞÜNME</a:t>
            </a:r>
          </a:p>
        </p:txBody>
      </p:sp>
      <p:sp>
        <p:nvSpPr>
          <p:cNvPr id="3" name="object 3"/>
          <p:cNvSpPr/>
          <p:nvPr/>
        </p:nvSpPr>
        <p:spPr>
          <a:xfrm>
            <a:off x="495300" y="1903476"/>
            <a:ext cx="5423916" cy="4183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58255" y="1903476"/>
            <a:ext cx="3285743" cy="246430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400809"/>
            <a:ext cx="7669530" cy="1744345"/>
          </a:xfrm>
          <a:prstGeom prst="rect">
            <a:avLst/>
          </a:prstGeom>
        </p:spPr>
        <p:txBody>
          <a:bodyPr vert="horz" wrap="square" lIns="0" tIns="0" rIns="0" bIns="0" rtlCol="0">
            <a:spAutoFit/>
          </a:bodyPr>
          <a:lstStyle/>
          <a:p>
            <a:pPr marL="12700" marR="5080">
              <a:lnSpc>
                <a:spcPts val="2160"/>
              </a:lnSpc>
            </a:pPr>
            <a:r>
              <a:rPr sz="2000" dirty="0">
                <a:solidFill>
                  <a:srgbClr val="333E50"/>
                </a:solidFill>
                <a:latin typeface="Calibri"/>
                <a:cs typeface="Calibri"/>
              </a:rPr>
              <a:t>ISO 9001:2015 </a:t>
            </a:r>
            <a:r>
              <a:rPr sz="2000" spc="-10" dirty="0">
                <a:solidFill>
                  <a:srgbClr val="333E50"/>
                </a:solidFill>
                <a:latin typeface="Calibri"/>
                <a:cs typeface="Calibri"/>
              </a:rPr>
              <a:t>versiyonunda </a:t>
            </a:r>
            <a:r>
              <a:rPr sz="2000" dirty="0">
                <a:solidFill>
                  <a:srgbClr val="333E50"/>
                </a:solidFill>
                <a:latin typeface="Calibri"/>
                <a:cs typeface="Calibri"/>
              </a:rPr>
              <a:t>en önemli </a:t>
            </a:r>
            <a:r>
              <a:rPr sz="2000" spc="-10" dirty="0">
                <a:solidFill>
                  <a:srgbClr val="333E50"/>
                </a:solidFill>
                <a:latin typeface="Calibri"/>
                <a:cs typeface="Calibri"/>
              </a:rPr>
              <a:t>revizyonlardan </a:t>
            </a:r>
            <a:r>
              <a:rPr sz="2000" dirty="0">
                <a:solidFill>
                  <a:srgbClr val="333E50"/>
                </a:solidFill>
                <a:latin typeface="Calibri"/>
                <a:cs typeface="Calibri"/>
              </a:rPr>
              <a:t>biri </a:t>
            </a:r>
            <a:r>
              <a:rPr sz="2000" spc="-5" dirty="0">
                <a:solidFill>
                  <a:srgbClr val="333E50"/>
                </a:solidFill>
                <a:latin typeface="Calibri"/>
                <a:cs typeface="Calibri"/>
              </a:rPr>
              <a:t>“Önleyici  </a:t>
            </a:r>
            <a:r>
              <a:rPr sz="2000" spc="-10" dirty="0">
                <a:solidFill>
                  <a:srgbClr val="333E50"/>
                </a:solidFill>
                <a:latin typeface="Calibri"/>
                <a:cs typeface="Calibri"/>
              </a:rPr>
              <a:t>yaklaşım”ın Kalite </a:t>
            </a:r>
            <a:r>
              <a:rPr sz="2000" spc="-25" dirty="0">
                <a:solidFill>
                  <a:srgbClr val="333E50"/>
                </a:solidFill>
                <a:latin typeface="Calibri"/>
                <a:cs typeface="Calibri"/>
              </a:rPr>
              <a:t>Yönetim </a:t>
            </a:r>
            <a:r>
              <a:rPr sz="2000" spc="-5" dirty="0">
                <a:solidFill>
                  <a:srgbClr val="333E50"/>
                </a:solidFill>
                <a:latin typeface="Calibri"/>
                <a:cs typeface="Calibri"/>
              </a:rPr>
              <a:t>Sisteminin </a:t>
            </a:r>
            <a:r>
              <a:rPr sz="2000" spc="-10" dirty="0">
                <a:solidFill>
                  <a:srgbClr val="333E50"/>
                </a:solidFill>
                <a:latin typeface="Calibri"/>
                <a:cs typeface="Calibri"/>
              </a:rPr>
              <a:t>tek </a:t>
            </a:r>
            <a:r>
              <a:rPr sz="2000" dirty="0">
                <a:solidFill>
                  <a:srgbClr val="333E50"/>
                </a:solidFill>
                <a:latin typeface="Calibri"/>
                <a:cs typeface="Calibri"/>
              </a:rPr>
              <a:t>bir bileşeni olması </a:t>
            </a:r>
            <a:r>
              <a:rPr sz="2000" spc="-5" dirty="0">
                <a:solidFill>
                  <a:srgbClr val="333E50"/>
                </a:solidFill>
                <a:latin typeface="Calibri"/>
                <a:cs typeface="Calibri"/>
              </a:rPr>
              <a:t>yerine </a:t>
            </a:r>
            <a:r>
              <a:rPr sz="2000" dirty="0">
                <a:solidFill>
                  <a:srgbClr val="333E50"/>
                </a:solidFill>
                <a:latin typeface="Calibri"/>
                <a:cs typeface="Calibri"/>
              </a:rPr>
              <a:t>riski  baz alan </a:t>
            </a:r>
            <a:r>
              <a:rPr sz="2000" spc="-10" dirty="0">
                <a:solidFill>
                  <a:srgbClr val="333E50"/>
                </a:solidFill>
                <a:latin typeface="Calibri"/>
                <a:cs typeface="Calibri"/>
              </a:rPr>
              <a:t>sistematik </a:t>
            </a:r>
            <a:r>
              <a:rPr sz="2000" dirty="0">
                <a:solidFill>
                  <a:srgbClr val="333E50"/>
                </a:solidFill>
                <a:latin typeface="Calibri"/>
                <a:cs typeface="Calibri"/>
              </a:rPr>
              <a:t>bir </a:t>
            </a:r>
            <a:r>
              <a:rPr sz="2000" spc="-5" dirty="0">
                <a:solidFill>
                  <a:srgbClr val="333E50"/>
                </a:solidFill>
                <a:latin typeface="Calibri"/>
                <a:cs typeface="Calibri"/>
              </a:rPr>
              <a:t>yaklaşım </a:t>
            </a:r>
            <a:r>
              <a:rPr sz="2000" spc="-10" dirty="0">
                <a:solidFill>
                  <a:srgbClr val="333E50"/>
                </a:solidFill>
                <a:latin typeface="Calibri"/>
                <a:cs typeface="Calibri"/>
              </a:rPr>
              <a:t>olarak </a:t>
            </a:r>
            <a:r>
              <a:rPr sz="2000" dirty="0">
                <a:solidFill>
                  <a:srgbClr val="333E50"/>
                </a:solidFill>
                <a:latin typeface="Calibri"/>
                <a:cs typeface="Calibri"/>
              </a:rPr>
              <a:t>tüm </a:t>
            </a:r>
            <a:r>
              <a:rPr sz="2000" spc="-10" dirty="0">
                <a:solidFill>
                  <a:srgbClr val="333E50"/>
                </a:solidFill>
                <a:latin typeface="Calibri"/>
                <a:cs typeface="Calibri"/>
              </a:rPr>
              <a:t>sisteme yayılmış</a:t>
            </a:r>
            <a:r>
              <a:rPr sz="2000" spc="135" dirty="0">
                <a:solidFill>
                  <a:srgbClr val="333E50"/>
                </a:solidFill>
                <a:latin typeface="Calibri"/>
                <a:cs typeface="Calibri"/>
              </a:rPr>
              <a:t> </a:t>
            </a:r>
            <a:r>
              <a:rPr sz="2000" spc="-25" dirty="0">
                <a:solidFill>
                  <a:srgbClr val="333E50"/>
                </a:solidFill>
                <a:latin typeface="Calibri"/>
                <a:cs typeface="Calibri"/>
              </a:rPr>
              <a:t>olmasıdır.</a:t>
            </a:r>
            <a:endParaRPr sz="2000">
              <a:latin typeface="Calibri"/>
              <a:cs typeface="Calibri"/>
            </a:endParaRPr>
          </a:p>
          <a:p>
            <a:pPr>
              <a:lnSpc>
                <a:spcPct val="100000"/>
              </a:lnSpc>
              <a:spcBef>
                <a:spcPts val="3"/>
              </a:spcBef>
            </a:pPr>
            <a:endParaRPr sz="2400">
              <a:latin typeface="Times New Roman"/>
              <a:cs typeface="Times New Roman"/>
            </a:endParaRPr>
          </a:p>
          <a:p>
            <a:pPr marL="12700" marR="5080">
              <a:lnSpc>
                <a:spcPts val="2160"/>
              </a:lnSpc>
            </a:pPr>
            <a:r>
              <a:rPr sz="2000" spc="-5" dirty="0">
                <a:solidFill>
                  <a:srgbClr val="333E50"/>
                </a:solidFill>
                <a:latin typeface="Calibri"/>
                <a:cs typeface="Calibri"/>
              </a:rPr>
              <a:t>“Risk tabanlı </a:t>
            </a:r>
            <a:r>
              <a:rPr sz="2000" dirty="0">
                <a:solidFill>
                  <a:srgbClr val="333E50"/>
                </a:solidFill>
                <a:latin typeface="Calibri"/>
                <a:cs typeface="Calibri"/>
              </a:rPr>
              <a:t>düşünme” </a:t>
            </a:r>
            <a:r>
              <a:rPr sz="2000" spc="-20" dirty="0">
                <a:solidFill>
                  <a:srgbClr val="333E50"/>
                </a:solidFill>
                <a:latin typeface="Calibri"/>
                <a:cs typeface="Calibri"/>
              </a:rPr>
              <a:t>kavramı </a:t>
            </a:r>
            <a:r>
              <a:rPr sz="2000" dirty="0">
                <a:solidFill>
                  <a:srgbClr val="333E50"/>
                </a:solidFill>
                <a:latin typeface="Calibri"/>
                <a:cs typeface="Calibri"/>
              </a:rPr>
              <a:t>ISO 9001:2015’in giriş maddesinde </a:t>
            </a:r>
            <a:r>
              <a:rPr sz="2000" spc="-5" dirty="0">
                <a:solidFill>
                  <a:srgbClr val="333E50"/>
                </a:solidFill>
                <a:latin typeface="Calibri"/>
                <a:cs typeface="Calibri"/>
              </a:rPr>
              <a:t>proses  yaklaşımının tamamlayıcı </a:t>
            </a:r>
            <a:r>
              <a:rPr sz="2000" dirty="0">
                <a:solidFill>
                  <a:srgbClr val="333E50"/>
                </a:solidFill>
                <a:latin typeface="Calibri"/>
                <a:cs typeface="Calibri"/>
              </a:rPr>
              <a:t>bir </a:t>
            </a:r>
            <a:r>
              <a:rPr sz="2000" spc="-5" dirty="0">
                <a:solidFill>
                  <a:srgbClr val="333E50"/>
                </a:solidFill>
                <a:latin typeface="Calibri"/>
                <a:cs typeface="Calibri"/>
              </a:rPr>
              <a:t>kısmı </a:t>
            </a:r>
            <a:r>
              <a:rPr sz="2000" spc="-10" dirty="0">
                <a:solidFill>
                  <a:srgbClr val="333E50"/>
                </a:solidFill>
                <a:latin typeface="Calibri"/>
                <a:cs typeface="Calibri"/>
              </a:rPr>
              <a:t>olarak</a:t>
            </a:r>
            <a:r>
              <a:rPr sz="2000" spc="70" dirty="0">
                <a:solidFill>
                  <a:srgbClr val="333E50"/>
                </a:solidFill>
                <a:latin typeface="Calibri"/>
                <a:cs typeface="Calibri"/>
              </a:rPr>
              <a:t> </a:t>
            </a:r>
            <a:r>
              <a:rPr sz="2000" spc="-20" dirty="0">
                <a:solidFill>
                  <a:srgbClr val="333E50"/>
                </a:solidFill>
                <a:latin typeface="Calibri"/>
                <a:cs typeface="Calibri"/>
              </a:rPr>
              <a:t>anlatılmıştır.</a:t>
            </a:r>
            <a:endParaRPr sz="2000">
              <a:latin typeface="Calibri"/>
              <a:cs typeface="Calibri"/>
            </a:endParaRPr>
          </a:p>
        </p:txBody>
      </p:sp>
      <p:sp>
        <p:nvSpPr>
          <p:cNvPr id="3" name="object 3"/>
          <p:cNvSpPr/>
          <p:nvPr/>
        </p:nvSpPr>
        <p:spPr>
          <a:xfrm>
            <a:off x="4267200" y="3505200"/>
            <a:ext cx="4509516" cy="25740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90600" y="1384425"/>
            <a:ext cx="7352792" cy="487680"/>
          </a:xfrm>
          <a:prstGeom prst="rect">
            <a:avLst/>
          </a:prstGeom>
        </p:spPr>
        <p:txBody>
          <a:bodyPr vert="horz" wrap="square" lIns="0" tIns="0" rIns="0" bIns="0" rtlCol="0">
            <a:spAutoFit/>
          </a:bodyPr>
          <a:lstStyle/>
          <a:p>
            <a:pPr marL="64135">
              <a:lnSpc>
                <a:spcPct val="100000"/>
              </a:lnSpc>
            </a:pPr>
            <a:r>
              <a:rPr dirty="0"/>
              <a:t>ISO </a:t>
            </a:r>
            <a:r>
              <a:rPr spc="-5" dirty="0"/>
              <a:t>9001:2015 </a:t>
            </a:r>
            <a:r>
              <a:rPr dirty="0"/>
              <a:t>VE </a:t>
            </a:r>
            <a:r>
              <a:rPr spc="-5" dirty="0"/>
              <a:t>RİSK </a:t>
            </a:r>
            <a:r>
              <a:rPr spc="-45" dirty="0"/>
              <a:t>TABANLI</a:t>
            </a:r>
            <a:r>
              <a:rPr spc="50" dirty="0"/>
              <a:t> </a:t>
            </a:r>
            <a:r>
              <a:rPr spc="-5" dirty="0"/>
              <a:t>DÜŞÜNME</a:t>
            </a:r>
          </a:p>
        </p:txBody>
      </p:sp>
      <p:sp>
        <p:nvSpPr>
          <p:cNvPr id="3" name="object 3"/>
          <p:cNvSpPr txBox="1"/>
          <p:nvPr/>
        </p:nvSpPr>
        <p:spPr>
          <a:xfrm>
            <a:off x="707542" y="1800605"/>
            <a:ext cx="7711440" cy="403034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GİRİŞ - </a:t>
            </a:r>
            <a:r>
              <a:rPr sz="2000" dirty="0">
                <a:solidFill>
                  <a:srgbClr val="C00000"/>
                </a:solidFill>
                <a:latin typeface="Calibri"/>
                <a:cs typeface="Calibri"/>
              </a:rPr>
              <a:t>Risk </a:t>
            </a:r>
            <a:r>
              <a:rPr sz="2000" spc="-5" dirty="0">
                <a:solidFill>
                  <a:srgbClr val="C00000"/>
                </a:solidFill>
                <a:latin typeface="Calibri"/>
                <a:cs typeface="Calibri"/>
              </a:rPr>
              <a:t>tabanlı </a:t>
            </a:r>
            <a:r>
              <a:rPr sz="2000" dirty="0">
                <a:solidFill>
                  <a:srgbClr val="C00000"/>
                </a:solidFill>
                <a:latin typeface="Calibri"/>
                <a:cs typeface="Calibri"/>
              </a:rPr>
              <a:t>düşünme </a:t>
            </a:r>
            <a:r>
              <a:rPr sz="2000" spc="-20" dirty="0">
                <a:solidFill>
                  <a:srgbClr val="333E50"/>
                </a:solidFill>
                <a:latin typeface="Calibri"/>
                <a:cs typeface="Calibri"/>
              </a:rPr>
              <a:t>kavramı</a:t>
            </a:r>
            <a:r>
              <a:rPr sz="2000" spc="25" dirty="0">
                <a:solidFill>
                  <a:srgbClr val="333E50"/>
                </a:solidFill>
                <a:latin typeface="Calibri"/>
                <a:cs typeface="Calibri"/>
              </a:rPr>
              <a:t> </a:t>
            </a:r>
            <a:r>
              <a:rPr sz="2000" spc="-20" dirty="0">
                <a:solidFill>
                  <a:srgbClr val="333E50"/>
                </a:solidFill>
                <a:latin typeface="Calibri"/>
                <a:cs typeface="Calibri"/>
              </a:rPr>
              <a:t>açıklanmıştır.</a:t>
            </a:r>
            <a:endParaRPr sz="2000">
              <a:latin typeface="Calibri"/>
              <a:cs typeface="Calibri"/>
            </a:endParaRPr>
          </a:p>
          <a:p>
            <a:pPr>
              <a:lnSpc>
                <a:spcPct val="100000"/>
              </a:lnSpc>
            </a:pPr>
            <a:endParaRPr sz="2000">
              <a:latin typeface="Times New Roman"/>
              <a:cs typeface="Times New Roman"/>
            </a:endParaRPr>
          </a:p>
          <a:p>
            <a:pPr marL="12700" marR="599440">
              <a:lnSpc>
                <a:spcPts val="1920"/>
              </a:lnSpc>
              <a:spcBef>
                <a:spcPts val="1610"/>
              </a:spcBef>
            </a:pPr>
            <a:r>
              <a:rPr sz="2000" b="1" dirty="0">
                <a:solidFill>
                  <a:srgbClr val="333E50"/>
                </a:solidFill>
                <a:latin typeface="Calibri"/>
                <a:cs typeface="Calibri"/>
              </a:rPr>
              <a:t>Madde 4 - </a:t>
            </a:r>
            <a:r>
              <a:rPr sz="2000" spc="-5" dirty="0">
                <a:solidFill>
                  <a:srgbClr val="333E50"/>
                </a:solidFill>
                <a:latin typeface="Calibri"/>
                <a:cs typeface="Calibri"/>
              </a:rPr>
              <a:t>Kuruluş gerekli </a:t>
            </a:r>
            <a:r>
              <a:rPr sz="2000" spc="-15" dirty="0">
                <a:solidFill>
                  <a:srgbClr val="333E50"/>
                </a:solidFill>
                <a:latin typeface="Calibri"/>
                <a:cs typeface="Calibri"/>
              </a:rPr>
              <a:t>kalite </a:t>
            </a:r>
            <a:r>
              <a:rPr sz="2000" spc="-10" dirty="0">
                <a:solidFill>
                  <a:srgbClr val="333E50"/>
                </a:solidFill>
                <a:latin typeface="Calibri"/>
                <a:cs typeface="Calibri"/>
              </a:rPr>
              <a:t>sistemi proseslerini </a:t>
            </a:r>
            <a:r>
              <a:rPr sz="2000" spc="-5" dirty="0">
                <a:solidFill>
                  <a:srgbClr val="333E50"/>
                </a:solidFill>
                <a:latin typeface="Calibri"/>
                <a:cs typeface="Calibri"/>
              </a:rPr>
              <a:t>belirlemeli </a:t>
            </a:r>
            <a:r>
              <a:rPr sz="2000" spc="-15" dirty="0">
                <a:solidFill>
                  <a:srgbClr val="333E50"/>
                </a:solidFill>
                <a:latin typeface="Calibri"/>
                <a:cs typeface="Calibri"/>
              </a:rPr>
              <a:t>ve </a:t>
            </a:r>
            <a:r>
              <a:rPr sz="2000" spc="-5" dirty="0">
                <a:solidFill>
                  <a:srgbClr val="333E50"/>
                </a:solidFill>
                <a:latin typeface="Calibri"/>
                <a:cs typeface="Calibri"/>
              </a:rPr>
              <a:t>bu  </a:t>
            </a:r>
            <a:r>
              <a:rPr sz="2000" spc="-10" dirty="0">
                <a:solidFill>
                  <a:srgbClr val="333E50"/>
                </a:solidFill>
                <a:latin typeface="Calibri"/>
                <a:cs typeface="Calibri"/>
              </a:rPr>
              <a:t>prosesler </a:t>
            </a:r>
            <a:r>
              <a:rPr sz="2000" dirty="0">
                <a:solidFill>
                  <a:srgbClr val="333E50"/>
                </a:solidFill>
                <a:latin typeface="Calibri"/>
                <a:cs typeface="Calibri"/>
              </a:rPr>
              <a:t>için </a:t>
            </a:r>
            <a:r>
              <a:rPr sz="2000" spc="-5" dirty="0">
                <a:solidFill>
                  <a:srgbClr val="C00000"/>
                </a:solidFill>
                <a:latin typeface="Calibri"/>
                <a:cs typeface="Calibri"/>
              </a:rPr>
              <a:t>risk </a:t>
            </a:r>
            <a:r>
              <a:rPr sz="2000" spc="-15" dirty="0">
                <a:solidFill>
                  <a:srgbClr val="C00000"/>
                </a:solidFill>
                <a:latin typeface="Calibri"/>
                <a:cs typeface="Calibri"/>
              </a:rPr>
              <a:t>ve </a:t>
            </a:r>
            <a:r>
              <a:rPr sz="2000" spc="-10" dirty="0">
                <a:solidFill>
                  <a:srgbClr val="C00000"/>
                </a:solidFill>
                <a:latin typeface="Calibri"/>
                <a:cs typeface="Calibri"/>
              </a:rPr>
              <a:t>fırsatları</a:t>
            </a:r>
            <a:r>
              <a:rPr sz="2000" spc="160" dirty="0">
                <a:solidFill>
                  <a:srgbClr val="C00000"/>
                </a:solidFill>
                <a:latin typeface="Calibri"/>
                <a:cs typeface="Calibri"/>
              </a:rPr>
              <a:t> </a:t>
            </a:r>
            <a:r>
              <a:rPr sz="2000" spc="-20" dirty="0">
                <a:solidFill>
                  <a:srgbClr val="333E50"/>
                </a:solidFill>
                <a:latin typeface="Calibri"/>
                <a:cs typeface="Calibri"/>
              </a:rPr>
              <a:t>tanımlamalıdır.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150"/>
              </a:spcBef>
            </a:pPr>
            <a:r>
              <a:rPr sz="2000" b="1" dirty="0">
                <a:solidFill>
                  <a:srgbClr val="333E50"/>
                </a:solidFill>
                <a:latin typeface="Calibri"/>
                <a:cs typeface="Calibri"/>
              </a:rPr>
              <a:t>Madde 5 - </a:t>
            </a:r>
            <a:r>
              <a:rPr sz="2000" spc="-10" dirty="0">
                <a:solidFill>
                  <a:srgbClr val="333E50"/>
                </a:solidFill>
                <a:latin typeface="Calibri"/>
                <a:cs typeface="Calibri"/>
              </a:rPr>
              <a:t>Üst</a:t>
            </a:r>
            <a:r>
              <a:rPr sz="2000" spc="-90" dirty="0">
                <a:solidFill>
                  <a:srgbClr val="333E50"/>
                </a:solidFill>
                <a:latin typeface="Calibri"/>
                <a:cs typeface="Calibri"/>
              </a:rPr>
              <a:t> </a:t>
            </a:r>
            <a:r>
              <a:rPr sz="2000" spc="-20" dirty="0">
                <a:solidFill>
                  <a:srgbClr val="333E50"/>
                </a:solidFill>
                <a:latin typeface="Calibri"/>
                <a:cs typeface="Calibri"/>
              </a:rPr>
              <a:t>Yönetim;</a:t>
            </a:r>
            <a:endParaRPr sz="2000">
              <a:latin typeface="Calibri"/>
              <a:cs typeface="Calibri"/>
            </a:endParaRPr>
          </a:p>
          <a:p>
            <a:pPr marL="355600" indent="-342900">
              <a:lnSpc>
                <a:spcPct val="100000"/>
              </a:lnSpc>
              <a:spcBef>
                <a:spcPts val="525"/>
              </a:spcBef>
              <a:buFont typeface="Courier New"/>
              <a:buChar char="o"/>
              <a:tabLst>
                <a:tab pos="355600" algn="l"/>
              </a:tabLst>
            </a:pPr>
            <a:r>
              <a:rPr sz="2000" dirty="0">
                <a:solidFill>
                  <a:srgbClr val="C00000"/>
                </a:solidFill>
                <a:latin typeface="Calibri"/>
                <a:cs typeface="Calibri"/>
              </a:rPr>
              <a:t>Risk </a:t>
            </a:r>
            <a:r>
              <a:rPr sz="2000" spc="-5" dirty="0">
                <a:solidFill>
                  <a:srgbClr val="C00000"/>
                </a:solidFill>
                <a:latin typeface="Calibri"/>
                <a:cs typeface="Calibri"/>
              </a:rPr>
              <a:t>tabanlı </a:t>
            </a:r>
            <a:r>
              <a:rPr sz="2000" dirty="0">
                <a:solidFill>
                  <a:srgbClr val="C00000"/>
                </a:solidFill>
                <a:latin typeface="Calibri"/>
                <a:cs typeface="Calibri"/>
              </a:rPr>
              <a:t>düşünmeyi</a:t>
            </a:r>
            <a:r>
              <a:rPr sz="2000" spc="-50" dirty="0">
                <a:solidFill>
                  <a:srgbClr val="C00000"/>
                </a:solidFill>
                <a:latin typeface="Calibri"/>
                <a:cs typeface="Calibri"/>
              </a:rPr>
              <a:t> </a:t>
            </a:r>
            <a:r>
              <a:rPr sz="2000" spc="-5" dirty="0">
                <a:solidFill>
                  <a:srgbClr val="333E50"/>
                </a:solidFill>
                <a:latin typeface="Calibri"/>
                <a:cs typeface="Calibri"/>
              </a:rPr>
              <a:t>desteklemeli,</a:t>
            </a:r>
            <a:endParaRPr sz="2000">
              <a:latin typeface="Calibri"/>
              <a:cs typeface="Calibri"/>
            </a:endParaRPr>
          </a:p>
          <a:p>
            <a:pPr marL="355600" indent="-342900">
              <a:lnSpc>
                <a:spcPts val="2160"/>
              </a:lnSpc>
              <a:spcBef>
                <a:spcPts val="515"/>
              </a:spcBef>
              <a:buFont typeface="Courier New"/>
              <a:buChar char="o"/>
              <a:tabLst>
                <a:tab pos="3556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 uygunluğunu etkileyen </a:t>
            </a:r>
            <a:r>
              <a:rPr sz="2000" spc="-5" dirty="0">
                <a:solidFill>
                  <a:srgbClr val="C00000"/>
                </a:solidFill>
                <a:latin typeface="Calibri"/>
                <a:cs typeface="Calibri"/>
              </a:rPr>
              <a:t>risk </a:t>
            </a:r>
            <a:r>
              <a:rPr sz="2000" spc="-15" dirty="0">
                <a:solidFill>
                  <a:srgbClr val="C00000"/>
                </a:solidFill>
                <a:latin typeface="Calibri"/>
                <a:cs typeface="Calibri"/>
              </a:rPr>
              <a:t>ve </a:t>
            </a:r>
            <a:r>
              <a:rPr sz="2000" spc="-10" dirty="0">
                <a:solidFill>
                  <a:srgbClr val="C00000"/>
                </a:solidFill>
                <a:latin typeface="Calibri"/>
                <a:cs typeface="Calibri"/>
              </a:rPr>
              <a:t>fırsatları </a:t>
            </a:r>
            <a:r>
              <a:rPr sz="2000" spc="-5" dirty="0">
                <a:solidFill>
                  <a:srgbClr val="333E50"/>
                </a:solidFill>
                <a:latin typeface="Calibri"/>
                <a:cs typeface="Calibri"/>
              </a:rPr>
              <a:t>belirlemeli</a:t>
            </a:r>
            <a:r>
              <a:rPr sz="2000" spc="190" dirty="0">
                <a:solidFill>
                  <a:srgbClr val="333E50"/>
                </a:solidFill>
                <a:latin typeface="Calibri"/>
                <a:cs typeface="Calibri"/>
              </a:rPr>
              <a:t> </a:t>
            </a:r>
            <a:r>
              <a:rPr sz="2000" spc="-15" dirty="0">
                <a:solidFill>
                  <a:srgbClr val="333E50"/>
                </a:solidFill>
                <a:latin typeface="Calibri"/>
                <a:cs typeface="Calibri"/>
              </a:rPr>
              <a:t>ve</a:t>
            </a:r>
            <a:endParaRPr sz="2000">
              <a:latin typeface="Calibri"/>
              <a:cs typeface="Calibri"/>
            </a:endParaRPr>
          </a:p>
          <a:p>
            <a:pPr marL="355600">
              <a:lnSpc>
                <a:spcPts val="2160"/>
              </a:lnSpc>
            </a:pPr>
            <a:r>
              <a:rPr sz="2000" spc="-20" dirty="0">
                <a:solidFill>
                  <a:srgbClr val="333E50"/>
                </a:solidFill>
                <a:latin typeface="Calibri"/>
                <a:cs typeface="Calibri"/>
              </a:rPr>
              <a:t>tanımlamalıdır.</a:t>
            </a:r>
            <a:endParaRPr sz="2000">
              <a:latin typeface="Calibri"/>
              <a:cs typeface="Calibri"/>
            </a:endParaRPr>
          </a:p>
          <a:p>
            <a:pPr>
              <a:lnSpc>
                <a:spcPct val="100000"/>
              </a:lnSpc>
            </a:pPr>
            <a:endParaRPr sz="2000">
              <a:latin typeface="Times New Roman"/>
              <a:cs typeface="Times New Roman"/>
            </a:endParaRPr>
          </a:p>
          <a:p>
            <a:pPr marL="12700" marR="5080">
              <a:lnSpc>
                <a:spcPct val="80000"/>
              </a:lnSpc>
              <a:spcBef>
                <a:spcPts val="1625"/>
              </a:spcBef>
            </a:pPr>
            <a:r>
              <a:rPr sz="2000" b="1" dirty="0">
                <a:solidFill>
                  <a:srgbClr val="333E50"/>
                </a:solidFill>
                <a:latin typeface="Calibri"/>
                <a:cs typeface="Calibri"/>
              </a:rPr>
              <a:t>Madde 6 - </a:t>
            </a:r>
            <a:r>
              <a:rPr sz="2000" spc="-5" dirty="0">
                <a:solidFill>
                  <a:srgbClr val="333E50"/>
                </a:solidFill>
                <a:latin typeface="Calibri"/>
                <a:cs typeface="Calibri"/>
              </a:rPr>
              <a:t>Kuruluş, KYS performansını etkileyen </a:t>
            </a:r>
            <a:r>
              <a:rPr sz="2000" spc="-5" dirty="0">
                <a:solidFill>
                  <a:srgbClr val="C00000"/>
                </a:solidFill>
                <a:latin typeface="Calibri"/>
                <a:cs typeface="Calibri"/>
              </a:rPr>
              <a:t>risk </a:t>
            </a:r>
            <a:r>
              <a:rPr sz="2000" spc="-15" dirty="0">
                <a:solidFill>
                  <a:srgbClr val="C00000"/>
                </a:solidFill>
                <a:latin typeface="Calibri"/>
                <a:cs typeface="Calibri"/>
              </a:rPr>
              <a:t>ve </a:t>
            </a:r>
            <a:r>
              <a:rPr sz="2000" spc="-10" dirty="0">
                <a:solidFill>
                  <a:srgbClr val="C00000"/>
                </a:solidFill>
                <a:latin typeface="Calibri"/>
                <a:cs typeface="Calibri"/>
              </a:rPr>
              <a:t>fırsatları </a:t>
            </a:r>
            <a:r>
              <a:rPr sz="2000" spc="-5" dirty="0">
                <a:solidFill>
                  <a:srgbClr val="333E50"/>
                </a:solidFill>
                <a:latin typeface="Calibri"/>
                <a:cs typeface="Calibri"/>
              </a:rPr>
              <a:t>belirlemeli  </a:t>
            </a:r>
            <a:r>
              <a:rPr sz="2000" spc="-15" dirty="0">
                <a:solidFill>
                  <a:srgbClr val="333E50"/>
                </a:solidFill>
                <a:latin typeface="Calibri"/>
                <a:cs typeface="Calibri"/>
              </a:rPr>
              <a:t>ve </a:t>
            </a:r>
            <a:r>
              <a:rPr sz="2000" spc="-5" dirty="0">
                <a:solidFill>
                  <a:srgbClr val="333E50"/>
                </a:solidFill>
                <a:latin typeface="Calibri"/>
                <a:cs typeface="Calibri"/>
              </a:rPr>
              <a:t>tanımlamalı, uygun </a:t>
            </a:r>
            <a:r>
              <a:rPr sz="2000" spc="-10" dirty="0">
                <a:solidFill>
                  <a:srgbClr val="333E50"/>
                </a:solidFill>
                <a:latin typeface="Calibri"/>
                <a:cs typeface="Calibri"/>
              </a:rPr>
              <a:t>faaliyetleri</a:t>
            </a:r>
            <a:r>
              <a:rPr sz="2000" spc="90" dirty="0">
                <a:solidFill>
                  <a:srgbClr val="333E50"/>
                </a:solidFill>
                <a:latin typeface="Calibri"/>
                <a:cs typeface="Calibri"/>
              </a:rPr>
              <a:t> </a:t>
            </a:r>
            <a:r>
              <a:rPr sz="2000" spc="-20" dirty="0">
                <a:solidFill>
                  <a:srgbClr val="333E50"/>
                </a:solidFill>
                <a:latin typeface="Calibri"/>
                <a:cs typeface="Calibri"/>
              </a:rPr>
              <a:t>başlatmalıdır.</a:t>
            </a:r>
            <a:endParaRPr sz="2000">
              <a:latin typeface="Calibri"/>
              <a:cs typeface="Calibri"/>
            </a:endParaRPr>
          </a:p>
        </p:txBody>
      </p:sp>
      <p:sp>
        <p:nvSpPr>
          <p:cNvPr id="4" name="object 4"/>
          <p:cNvSpPr/>
          <p:nvPr/>
        </p:nvSpPr>
        <p:spPr>
          <a:xfrm>
            <a:off x="7184135" y="5615940"/>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07542" y="1824990"/>
            <a:ext cx="6630034" cy="330835"/>
          </a:xfrm>
          <a:prstGeom prst="rect">
            <a:avLst/>
          </a:prstGeom>
        </p:spPr>
        <p:txBody>
          <a:bodyPr vert="horz" wrap="square" lIns="0" tIns="0" rIns="0" bIns="0" rtlCol="0">
            <a:spAutoFit/>
          </a:bodyPr>
          <a:lstStyle/>
          <a:p>
            <a:pPr marL="12700">
              <a:lnSpc>
                <a:spcPct val="100000"/>
              </a:lnSpc>
            </a:pPr>
            <a:r>
              <a:rPr sz="2000" dirty="0">
                <a:latin typeface="Calibri"/>
                <a:cs typeface="Calibri"/>
              </a:rPr>
              <a:t>Madde 7 - </a:t>
            </a:r>
            <a:r>
              <a:rPr sz="2000" b="0" spc="-5" dirty="0">
                <a:latin typeface="Calibri"/>
                <a:cs typeface="Calibri"/>
              </a:rPr>
              <a:t>Kuruluş, gerekli </a:t>
            </a:r>
            <a:r>
              <a:rPr sz="2000" b="0" spc="-10" dirty="0">
                <a:latin typeface="Calibri"/>
                <a:cs typeface="Calibri"/>
              </a:rPr>
              <a:t>kaynakları </a:t>
            </a:r>
            <a:r>
              <a:rPr sz="2000" b="0" spc="-5" dirty="0">
                <a:latin typeface="Calibri"/>
                <a:cs typeface="Calibri"/>
              </a:rPr>
              <a:t>belirlemeli </a:t>
            </a:r>
            <a:r>
              <a:rPr sz="2000" b="0" spc="-15" dirty="0">
                <a:latin typeface="Calibri"/>
                <a:cs typeface="Calibri"/>
              </a:rPr>
              <a:t>ve</a:t>
            </a:r>
            <a:r>
              <a:rPr sz="2000" b="0" spc="120" dirty="0">
                <a:latin typeface="Calibri"/>
                <a:cs typeface="Calibri"/>
              </a:rPr>
              <a:t> </a:t>
            </a:r>
            <a:r>
              <a:rPr sz="2000" b="0" spc="-20" dirty="0">
                <a:latin typeface="Calibri"/>
                <a:cs typeface="Calibri"/>
              </a:rPr>
              <a:t>sağlamalıdır.</a:t>
            </a:r>
            <a:endParaRPr sz="2000">
              <a:latin typeface="Calibri"/>
              <a:cs typeface="Calibri"/>
            </a:endParaRPr>
          </a:p>
        </p:txBody>
      </p:sp>
      <p:sp>
        <p:nvSpPr>
          <p:cNvPr id="3" name="object 3"/>
          <p:cNvSpPr txBox="1"/>
          <p:nvPr/>
        </p:nvSpPr>
        <p:spPr>
          <a:xfrm>
            <a:off x="707542" y="2663063"/>
            <a:ext cx="7588250" cy="2724150"/>
          </a:xfrm>
          <a:prstGeom prst="rect">
            <a:avLst/>
          </a:prstGeom>
        </p:spPr>
        <p:txBody>
          <a:bodyPr vert="horz" wrap="square" lIns="0" tIns="0" rIns="0" bIns="0" rtlCol="0">
            <a:spAutoFit/>
          </a:bodyPr>
          <a:lstStyle/>
          <a:p>
            <a:pPr marL="12700" marR="5080">
              <a:lnSpc>
                <a:spcPts val="2160"/>
              </a:lnSpc>
            </a:pPr>
            <a:r>
              <a:rPr sz="2000" b="1" dirty="0">
                <a:solidFill>
                  <a:srgbClr val="333E50"/>
                </a:solidFill>
                <a:latin typeface="Calibri"/>
                <a:cs typeface="Calibri"/>
              </a:rPr>
              <a:t>Madde 8 - </a:t>
            </a:r>
            <a:r>
              <a:rPr sz="2000" spc="-5" dirty="0">
                <a:solidFill>
                  <a:srgbClr val="333E50"/>
                </a:solidFill>
                <a:latin typeface="Calibri"/>
                <a:cs typeface="Calibri"/>
              </a:rPr>
              <a:t>Kuruluş, gerekli </a:t>
            </a:r>
            <a:r>
              <a:rPr sz="2000" spc="-10" dirty="0">
                <a:solidFill>
                  <a:srgbClr val="333E50"/>
                </a:solidFill>
                <a:latin typeface="Calibri"/>
                <a:cs typeface="Calibri"/>
              </a:rPr>
              <a:t>operasyonel prosesleri </a:t>
            </a:r>
            <a:r>
              <a:rPr sz="2000" spc="-20" dirty="0">
                <a:solidFill>
                  <a:srgbClr val="333E50"/>
                </a:solidFill>
                <a:latin typeface="Calibri"/>
                <a:cs typeface="Calibri"/>
              </a:rPr>
              <a:t>yönetmelidir. </a:t>
            </a:r>
            <a:r>
              <a:rPr sz="2000" i="1" spc="-5" dirty="0">
                <a:solidFill>
                  <a:srgbClr val="333E50"/>
                </a:solidFill>
                <a:latin typeface="Calibri"/>
                <a:cs typeface="Calibri"/>
              </a:rPr>
              <a:t>(Madde </a:t>
            </a:r>
            <a:r>
              <a:rPr sz="2000" i="1" dirty="0">
                <a:solidFill>
                  <a:srgbClr val="333E50"/>
                </a:solidFill>
                <a:latin typeface="Calibri"/>
                <a:cs typeface="Calibri"/>
              </a:rPr>
              <a:t>7  ve </a:t>
            </a:r>
            <a:r>
              <a:rPr sz="2000" i="1" spc="-30" dirty="0">
                <a:solidFill>
                  <a:srgbClr val="333E50"/>
                </a:solidFill>
                <a:latin typeface="Calibri"/>
                <a:cs typeface="Calibri"/>
              </a:rPr>
              <a:t>8’de </a:t>
            </a:r>
            <a:r>
              <a:rPr sz="2000" i="1" dirty="0">
                <a:solidFill>
                  <a:srgbClr val="C00000"/>
                </a:solidFill>
                <a:latin typeface="Calibri"/>
                <a:cs typeface="Calibri"/>
              </a:rPr>
              <a:t>Risk </a:t>
            </a:r>
            <a:r>
              <a:rPr sz="2000" i="1" spc="-10" dirty="0">
                <a:solidFill>
                  <a:srgbClr val="C00000"/>
                </a:solidFill>
                <a:latin typeface="Calibri"/>
                <a:cs typeface="Calibri"/>
              </a:rPr>
              <a:t>kavramı </a:t>
            </a:r>
            <a:r>
              <a:rPr sz="2000" i="1" dirty="0">
                <a:solidFill>
                  <a:srgbClr val="333E50"/>
                </a:solidFill>
                <a:latin typeface="Calibri"/>
                <a:cs typeface="Calibri"/>
              </a:rPr>
              <a:t>“uygun” </a:t>
            </a:r>
            <a:r>
              <a:rPr sz="2000" i="1" spc="-5" dirty="0">
                <a:solidFill>
                  <a:srgbClr val="333E50"/>
                </a:solidFill>
                <a:latin typeface="Calibri"/>
                <a:cs typeface="Calibri"/>
              </a:rPr>
              <a:t>tanımlamalarının </a:t>
            </a:r>
            <a:r>
              <a:rPr sz="2000" i="1" dirty="0">
                <a:solidFill>
                  <a:srgbClr val="333E50"/>
                </a:solidFill>
                <a:latin typeface="Calibri"/>
                <a:cs typeface="Calibri"/>
              </a:rPr>
              <a:t>içinde yer</a:t>
            </a:r>
            <a:r>
              <a:rPr sz="2000" i="1" spc="-40" dirty="0">
                <a:solidFill>
                  <a:srgbClr val="333E50"/>
                </a:solidFill>
                <a:latin typeface="Calibri"/>
                <a:cs typeface="Calibri"/>
              </a:rPr>
              <a:t> </a:t>
            </a:r>
            <a:r>
              <a:rPr sz="2000" i="1" spc="-20" dirty="0">
                <a:solidFill>
                  <a:srgbClr val="333E50"/>
                </a:solidFill>
                <a:latin typeface="Calibri"/>
                <a:cs typeface="Calibri"/>
              </a:rPr>
              <a:t>almaktadır.)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14"/>
              </a:spcBef>
            </a:pPr>
            <a:endParaRPr sz="1600">
              <a:latin typeface="Times New Roman"/>
              <a:cs typeface="Times New Roman"/>
            </a:endParaRPr>
          </a:p>
          <a:p>
            <a:pPr marL="12700" marR="373380">
              <a:lnSpc>
                <a:spcPts val="2160"/>
              </a:lnSpc>
            </a:pPr>
            <a:r>
              <a:rPr sz="2000" b="1" dirty="0">
                <a:solidFill>
                  <a:srgbClr val="333E50"/>
                </a:solidFill>
                <a:latin typeface="Calibri"/>
                <a:cs typeface="Calibri"/>
              </a:rPr>
              <a:t>Madde 9 - </a:t>
            </a:r>
            <a:r>
              <a:rPr sz="2000" spc="-5" dirty="0">
                <a:solidFill>
                  <a:srgbClr val="333E50"/>
                </a:solidFill>
                <a:latin typeface="Calibri"/>
                <a:cs typeface="Calibri"/>
              </a:rPr>
              <a:t>Kuruluş, </a:t>
            </a:r>
            <a:r>
              <a:rPr sz="2000" spc="-5" dirty="0">
                <a:solidFill>
                  <a:srgbClr val="C00000"/>
                </a:solidFill>
                <a:latin typeface="Calibri"/>
                <a:cs typeface="Calibri"/>
              </a:rPr>
              <a:t>risk </a:t>
            </a:r>
            <a:r>
              <a:rPr sz="2000" spc="-15" dirty="0">
                <a:solidFill>
                  <a:srgbClr val="C00000"/>
                </a:solidFill>
                <a:latin typeface="Calibri"/>
                <a:cs typeface="Calibri"/>
              </a:rPr>
              <a:t>ve </a:t>
            </a:r>
            <a:r>
              <a:rPr sz="2000" spc="-10" dirty="0">
                <a:solidFill>
                  <a:srgbClr val="C00000"/>
                </a:solidFill>
                <a:latin typeface="Calibri"/>
                <a:cs typeface="Calibri"/>
              </a:rPr>
              <a:t>fırsatlar </a:t>
            </a:r>
            <a:r>
              <a:rPr sz="2000" dirty="0">
                <a:solidFill>
                  <a:srgbClr val="333E50"/>
                </a:solidFill>
                <a:latin typeface="Calibri"/>
                <a:cs typeface="Calibri"/>
              </a:rPr>
              <a:t>için </a:t>
            </a:r>
            <a:r>
              <a:rPr sz="2000" spc="-5" dirty="0">
                <a:solidFill>
                  <a:srgbClr val="333E50"/>
                </a:solidFill>
                <a:latin typeface="Calibri"/>
                <a:cs typeface="Calibri"/>
              </a:rPr>
              <a:t>gerekli izleme, ölçme, </a:t>
            </a:r>
            <a:r>
              <a:rPr sz="2000" dirty="0">
                <a:solidFill>
                  <a:srgbClr val="333E50"/>
                </a:solidFill>
                <a:latin typeface="Calibri"/>
                <a:cs typeface="Calibri"/>
              </a:rPr>
              <a:t>analiz </a:t>
            </a:r>
            <a:r>
              <a:rPr sz="2000" spc="-20" dirty="0">
                <a:solidFill>
                  <a:srgbClr val="333E50"/>
                </a:solidFill>
                <a:latin typeface="Calibri"/>
                <a:cs typeface="Calibri"/>
              </a:rPr>
              <a:t>ve  </a:t>
            </a:r>
            <a:r>
              <a:rPr sz="2000" spc="-5" dirty="0">
                <a:solidFill>
                  <a:srgbClr val="333E50"/>
                </a:solidFill>
                <a:latin typeface="Calibri"/>
                <a:cs typeface="Calibri"/>
              </a:rPr>
              <a:t>etkinlik </a:t>
            </a:r>
            <a:r>
              <a:rPr sz="2000" dirty="0">
                <a:solidFill>
                  <a:srgbClr val="333E50"/>
                </a:solidFill>
                <a:latin typeface="Calibri"/>
                <a:cs typeface="Calibri"/>
              </a:rPr>
              <a:t>değerlendirme </a:t>
            </a:r>
            <a:r>
              <a:rPr sz="2000" spc="-10" dirty="0">
                <a:solidFill>
                  <a:srgbClr val="333E50"/>
                </a:solidFill>
                <a:latin typeface="Calibri"/>
                <a:cs typeface="Calibri"/>
              </a:rPr>
              <a:t>faaliyetlerini</a:t>
            </a:r>
            <a:r>
              <a:rPr sz="2000" spc="40" dirty="0">
                <a:solidFill>
                  <a:srgbClr val="333E50"/>
                </a:solidFill>
                <a:latin typeface="Calibri"/>
                <a:cs typeface="Calibri"/>
              </a:rPr>
              <a:t> </a:t>
            </a:r>
            <a:r>
              <a:rPr sz="2000" spc="-15" dirty="0">
                <a:solidFill>
                  <a:srgbClr val="333E50"/>
                </a:solidFill>
                <a:latin typeface="Calibri"/>
                <a:cs typeface="Calibri"/>
              </a:rPr>
              <a:t>belirlemelidir.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27"/>
              </a:spcBef>
            </a:pPr>
            <a:endParaRPr sz="1600">
              <a:latin typeface="Times New Roman"/>
              <a:cs typeface="Times New Roman"/>
            </a:endParaRPr>
          </a:p>
          <a:p>
            <a:pPr marL="12700" marR="537845">
              <a:lnSpc>
                <a:spcPts val="2160"/>
              </a:lnSpc>
            </a:pPr>
            <a:r>
              <a:rPr sz="2000" b="1" dirty="0">
                <a:solidFill>
                  <a:srgbClr val="333E50"/>
                </a:solidFill>
                <a:latin typeface="Calibri"/>
                <a:cs typeface="Calibri"/>
              </a:rPr>
              <a:t>Madde 10 - </a:t>
            </a:r>
            <a:r>
              <a:rPr sz="2000" spc="-5" dirty="0">
                <a:solidFill>
                  <a:srgbClr val="333E50"/>
                </a:solidFill>
                <a:latin typeface="Calibri"/>
                <a:cs typeface="Calibri"/>
              </a:rPr>
              <a:t>Kuruluş, </a:t>
            </a:r>
            <a:r>
              <a:rPr sz="2000" spc="-10" dirty="0">
                <a:solidFill>
                  <a:srgbClr val="333E50"/>
                </a:solidFill>
                <a:latin typeface="Calibri"/>
                <a:cs typeface="Calibri"/>
              </a:rPr>
              <a:t>istenmeyen </a:t>
            </a:r>
            <a:r>
              <a:rPr sz="2000" dirty="0">
                <a:solidFill>
                  <a:srgbClr val="333E50"/>
                </a:solidFill>
                <a:latin typeface="Calibri"/>
                <a:cs typeface="Calibri"/>
              </a:rPr>
              <a:t>sonuçları </a:t>
            </a:r>
            <a:r>
              <a:rPr sz="2000" spc="-5" dirty="0">
                <a:solidFill>
                  <a:srgbClr val="333E50"/>
                </a:solidFill>
                <a:latin typeface="Calibri"/>
                <a:cs typeface="Calibri"/>
              </a:rPr>
              <a:t>düzeltmeli, önlemeli </a:t>
            </a:r>
            <a:r>
              <a:rPr sz="2000" spc="-20" dirty="0">
                <a:solidFill>
                  <a:srgbClr val="333E50"/>
                </a:solidFill>
                <a:latin typeface="Calibri"/>
                <a:cs typeface="Calibri"/>
              </a:rPr>
              <a:t>veya  </a:t>
            </a:r>
            <a:r>
              <a:rPr sz="2000" spc="-5" dirty="0">
                <a:solidFill>
                  <a:srgbClr val="333E50"/>
                </a:solidFill>
                <a:latin typeface="Calibri"/>
                <a:cs typeface="Calibri"/>
              </a:rPr>
              <a:t>azaltmalı </a:t>
            </a:r>
            <a:r>
              <a:rPr sz="2000" spc="-15" dirty="0">
                <a:solidFill>
                  <a:srgbClr val="333E50"/>
                </a:solidFill>
                <a:latin typeface="Calibri"/>
                <a:cs typeface="Calibri"/>
              </a:rPr>
              <a:t>ve </a:t>
            </a:r>
            <a:r>
              <a:rPr sz="2000" spc="-10" dirty="0">
                <a:solidFill>
                  <a:srgbClr val="333E50"/>
                </a:solidFill>
                <a:latin typeface="Calibri"/>
                <a:cs typeface="Calibri"/>
              </a:rPr>
              <a:t>KYS’ni </a:t>
            </a:r>
            <a:r>
              <a:rPr sz="2000" spc="-5" dirty="0">
                <a:solidFill>
                  <a:srgbClr val="333E50"/>
                </a:solidFill>
                <a:latin typeface="Calibri"/>
                <a:cs typeface="Calibri"/>
              </a:rPr>
              <a:t>iyileştirmeli </a:t>
            </a:r>
            <a:r>
              <a:rPr sz="2000" dirty="0">
                <a:solidFill>
                  <a:srgbClr val="333E50"/>
                </a:solidFill>
                <a:latin typeface="Calibri"/>
                <a:cs typeface="Calibri"/>
              </a:rPr>
              <a:t>; </a:t>
            </a:r>
            <a:r>
              <a:rPr sz="2000" spc="-5" dirty="0">
                <a:solidFill>
                  <a:srgbClr val="C00000"/>
                </a:solidFill>
                <a:latin typeface="Calibri"/>
                <a:cs typeface="Calibri"/>
              </a:rPr>
              <a:t>risk </a:t>
            </a:r>
            <a:r>
              <a:rPr sz="2000" spc="-15" dirty="0">
                <a:solidFill>
                  <a:srgbClr val="C00000"/>
                </a:solidFill>
                <a:latin typeface="Calibri"/>
                <a:cs typeface="Calibri"/>
              </a:rPr>
              <a:t>ve </a:t>
            </a:r>
            <a:r>
              <a:rPr sz="2000" spc="-10" dirty="0">
                <a:solidFill>
                  <a:srgbClr val="C00000"/>
                </a:solidFill>
                <a:latin typeface="Calibri"/>
                <a:cs typeface="Calibri"/>
              </a:rPr>
              <a:t>fırsatları</a:t>
            </a:r>
            <a:r>
              <a:rPr sz="2000" spc="195" dirty="0">
                <a:solidFill>
                  <a:srgbClr val="C00000"/>
                </a:solidFill>
                <a:latin typeface="Calibri"/>
                <a:cs typeface="Calibri"/>
              </a:rPr>
              <a:t> </a:t>
            </a:r>
            <a:r>
              <a:rPr sz="2000" spc="-15" dirty="0">
                <a:solidFill>
                  <a:srgbClr val="333E50"/>
                </a:solidFill>
                <a:latin typeface="Calibri"/>
                <a:cs typeface="Calibri"/>
              </a:rPr>
              <a:t>güncellemelidir.</a:t>
            </a:r>
            <a:endParaRPr sz="20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60628" y="1993010"/>
            <a:ext cx="3589654" cy="1344295"/>
          </a:xfrm>
          <a:prstGeom prst="rect">
            <a:avLst/>
          </a:prstGeom>
        </p:spPr>
        <p:txBody>
          <a:bodyPr vert="horz" wrap="square" lIns="0" tIns="0" rIns="0" bIns="0" rtlCol="0">
            <a:spAutoFit/>
          </a:bodyPr>
          <a:lstStyle/>
          <a:p>
            <a:pPr marL="12700" marR="5080" algn="ctr">
              <a:lnSpc>
                <a:spcPts val="3460"/>
              </a:lnSpc>
            </a:pPr>
            <a:r>
              <a:rPr spc="-10" dirty="0">
                <a:latin typeface="Calibri"/>
                <a:cs typeface="Calibri"/>
              </a:rPr>
              <a:t>TS </a:t>
            </a:r>
            <a:r>
              <a:rPr spc="-5" dirty="0">
                <a:latin typeface="Calibri"/>
                <a:cs typeface="Calibri"/>
              </a:rPr>
              <a:t>EN </a:t>
            </a:r>
            <a:r>
              <a:rPr dirty="0">
                <a:latin typeface="Calibri"/>
                <a:cs typeface="Calibri"/>
              </a:rPr>
              <a:t>ISO </a:t>
            </a:r>
            <a:r>
              <a:rPr spc="-5" dirty="0">
                <a:latin typeface="Calibri"/>
                <a:cs typeface="Calibri"/>
              </a:rPr>
              <a:t>9001:</a:t>
            </a:r>
            <a:r>
              <a:rPr spc="-20" dirty="0">
                <a:latin typeface="Calibri"/>
                <a:cs typeface="Calibri"/>
              </a:rPr>
              <a:t> </a:t>
            </a:r>
            <a:r>
              <a:rPr spc="-5" dirty="0">
                <a:latin typeface="Calibri"/>
                <a:cs typeface="Calibri"/>
              </a:rPr>
              <a:t>2015  </a:t>
            </a:r>
            <a:r>
              <a:rPr dirty="0"/>
              <a:t>KALİTE </a:t>
            </a:r>
            <a:r>
              <a:rPr spc="-15" dirty="0"/>
              <a:t>YÖNETİM  </a:t>
            </a:r>
            <a:r>
              <a:rPr spc="-10" dirty="0"/>
              <a:t>SİSTEMİ </a:t>
            </a:r>
            <a:r>
              <a:rPr dirty="0">
                <a:latin typeface="Calibri"/>
                <a:cs typeface="Calibri"/>
              </a:rPr>
              <a:t>-</a:t>
            </a:r>
            <a:r>
              <a:rPr spc="-50" dirty="0">
                <a:latin typeface="Calibri"/>
                <a:cs typeface="Calibri"/>
              </a:rPr>
              <a:t> </a:t>
            </a:r>
            <a:r>
              <a:rPr spc="-10" dirty="0"/>
              <a:t>ŞARTLAR</a:t>
            </a:r>
          </a:p>
        </p:txBody>
      </p:sp>
      <p:sp>
        <p:nvSpPr>
          <p:cNvPr id="3" name="object 3"/>
          <p:cNvSpPr/>
          <p:nvPr/>
        </p:nvSpPr>
        <p:spPr>
          <a:xfrm>
            <a:off x="4495800" y="1066800"/>
            <a:ext cx="4392345" cy="51334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43000" y="1295400"/>
            <a:ext cx="7352792" cy="487680"/>
          </a:xfrm>
          <a:prstGeom prst="rect">
            <a:avLst/>
          </a:prstGeom>
        </p:spPr>
        <p:txBody>
          <a:bodyPr vert="horz" wrap="square" lIns="0" tIns="0" rIns="0" bIns="0" rtlCol="0">
            <a:spAutoFit/>
          </a:bodyPr>
          <a:lstStyle/>
          <a:p>
            <a:pPr marL="2552065">
              <a:lnSpc>
                <a:spcPct val="100000"/>
              </a:lnSpc>
            </a:pPr>
            <a:r>
              <a:rPr spc="-5" dirty="0">
                <a:latin typeface="Calibri"/>
                <a:cs typeface="Calibri"/>
              </a:rPr>
              <a:t>TSE</a:t>
            </a:r>
            <a:r>
              <a:rPr spc="-65" dirty="0">
                <a:latin typeface="Calibri"/>
                <a:cs typeface="Calibri"/>
              </a:rPr>
              <a:t> </a:t>
            </a:r>
            <a:r>
              <a:rPr spc="-35" dirty="0">
                <a:latin typeface="Calibri"/>
                <a:cs typeface="Calibri"/>
              </a:rPr>
              <a:t>TANITIMI</a:t>
            </a:r>
          </a:p>
        </p:txBody>
      </p:sp>
      <p:sp>
        <p:nvSpPr>
          <p:cNvPr id="3" name="object 3"/>
          <p:cNvSpPr txBox="1"/>
          <p:nvPr/>
        </p:nvSpPr>
        <p:spPr>
          <a:xfrm>
            <a:off x="707542" y="1869186"/>
            <a:ext cx="4504690" cy="4161790"/>
          </a:xfrm>
          <a:prstGeom prst="rect">
            <a:avLst/>
          </a:prstGeom>
        </p:spPr>
        <p:txBody>
          <a:bodyPr vert="horz" wrap="square" lIns="0" tIns="0" rIns="0" bIns="0" rtlCol="0">
            <a:spAutoFit/>
          </a:bodyPr>
          <a:lstStyle/>
          <a:p>
            <a:pPr marL="12700">
              <a:lnSpc>
                <a:spcPts val="1320"/>
              </a:lnSpc>
            </a:pPr>
            <a:r>
              <a:rPr sz="2000" spc="-35" dirty="0">
                <a:solidFill>
                  <a:srgbClr val="333E50"/>
                </a:solidFill>
                <a:latin typeface="Calibri"/>
                <a:cs typeface="Calibri"/>
              </a:rPr>
              <a:t>Türk </a:t>
            </a:r>
            <a:r>
              <a:rPr sz="2000" spc="-5" dirty="0">
                <a:solidFill>
                  <a:srgbClr val="333E50"/>
                </a:solidFill>
                <a:latin typeface="Calibri"/>
                <a:cs typeface="Calibri"/>
              </a:rPr>
              <a:t>Standardları Enstitüsü; her</a:t>
            </a:r>
            <a:r>
              <a:rPr sz="2000" spc="40" dirty="0">
                <a:solidFill>
                  <a:srgbClr val="333E50"/>
                </a:solidFill>
                <a:latin typeface="Calibri"/>
                <a:cs typeface="Calibri"/>
              </a:rPr>
              <a:t> </a:t>
            </a:r>
            <a:r>
              <a:rPr sz="2000" dirty="0">
                <a:solidFill>
                  <a:srgbClr val="333E50"/>
                </a:solidFill>
                <a:latin typeface="Calibri"/>
                <a:cs typeface="Calibri"/>
              </a:rPr>
              <a:t>türlü</a:t>
            </a:r>
            <a:endParaRPr sz="2000">
              <a:latin typeface="Calibri"/>
              <a:cs typeface="Calibri"/>
            </a:endParaRPr>
          </a:p>
          <a:p>
            <a:pPr marL="12700">
              <a:lnSpc>
                <a:spcPts val="1680"/>
              </a:lnSpc>
            </a:pPr>
            <a:r>
              <a:rPr sz="2000" dirty="0">
                <a:solidFill>
                  <a:srgbClr val="333E50"/>
                </a:solidFill>
                <a:latin typeface="Calibri"/>
                <a:cs typeface="Calibri"/>
              </a:rPr>
              <a:t>madde </a:t>
            </a:r>
            <a:r>
              <a:rPr sz="2000" spc="-15" dirty="0">
                <a:solidFill>
                  <a:srgbClr val="333E50"/>
                </a:solidFill>
                <a:latin typeface="Calibri"/>
                <a:cs typeface="Calibri"/>
              </a:rPr>
              <a:t>ve </a:t>
            </a:r>
            <a:r>
              <a:rPr sz="2000" spc="-5" dirty="0">
                <a:solidFill>
                  <a:srgbClr val="333E50"/>
                </a:solidFill>
                <a:latin typeface="Calibri"/>
                <a:cs typeface="Calibri"/>
              </a:rPr>
              <a:t>mamuller ile usul </a:t>
            </a:r>
            <a:r>
              <a:rPr sz="2000" spc="-15" dirty="0">
                <a:solidFill>
                  <a:srgbClr val="333E50"/>
                </a:solidFill>
                <a:latin typeface="Calibri"/>
                <a:cs typeface="Calibri"/>
              </a:rPr>
              <a:t>ve</a:t>
            </a:r>
            <a:r>
              <a:rPr sz="2000" spc="20" dirty="0">
                <a:solidFill>
                  <a:srgbClr val="333E50"/>
                </a:solidFill>
                <a:latin typeface="Calibri"/>
                <a:cs typeface="Calibri"/>
              </a:rPr>
              <a:t> </a:t>
            </a:r>
            <a:r>
              <a:rPr sz="2000" spc="-5" dirty="0">
                <a:solidFill>
                  <a:srgbClr val="333E50"/>
                </a:solidFill>
                <a:latin typeface="Calibri"/>
                <a:cs typeface="Calibri"/>
              </a:rPr>
              <a:t>hizmet</a:t>
            </a:r>
            <a:endParaRPr sz="2000">
              <a:latin typeface="Calibri"/>
              <a:cs typeface="Calibri"/>
            </a:endParaRPr>
          </a:p>
          <a:p>
            <a:pPr marL="12700" marR="5080">
              <a:lnSpc>
                <a:spcPct val="70000"/>
              </a:lnSpc>
              <a:spcBef>
                <a:spcPts val="360"/>
              </a:spcBef>
            </a:pPr>
            <a:r>
              <a:rPr sz="2000" spc="-5" dirty="0">
                <a:solidFill>
                  <a:srgbClr val="333E50"/>
                </a:solidFill>
                <a:latin typeface="Calibri"/>
                <a:cs typeface="Calibri"/>
              </a:rPr>
              <a:t>standardlarını yapmak </a:t>
            </a:r>
            <a:r>
              <a:rPr sz="2000" dirty="0">
                <a:solidFill>
                  <a:srgbClr val="333E50"/>
                </a:solidFill>
                <a:latin typeface="Calibri"/>
                <a:cs typeface="Calibri"/>
              </a:rPr>
              <a:t>amacıyla</a:t>
            </a:r>
            <a:r>
              <a:rPr sz="2000" spc="-45" dirty="0">
                <a:solidFill>
                  <a:srgbClr val="333E50"/>
                </a:solidFill>
                <a:latin typeface="Calibri"/>
                <a:cs typeface="Calibri"/>
              </a:rPr>
              <a:t> </a:t>
            </a:r>
            <a:r>
              <a:rPr sz="2000" dirty="0">
                <a:solidFill>
                  <a:srgbClr val="333E50"/>
                </a:solidFill>
                <a:latin typeface="Calibri"/>
                <a:cs typeface="Calibri"/>
              </a:rPr>
              <a:t>18.11.1960  </a:t>
            </a:r>
            <a:r>
              <a:rPr sz="2000" spc="-5" dirty="0">
                <a:solidFill>
                  <a:srgbClr val="333E50"/>
                </a:solidFill>
                <a:latin typeface="Calibri"/>
                <a:cs typeface="Calibri"/>
              </a:rPr>
              <a:t>tarihli </a:t>
            </a:r>
            <a:r>
              <a:rPr sz="2000" spc="-15" dirty="0">
                <a:solidFill>
                  <a:srgbClr val="333E50"/>
                </a:solidFill>
                <a:latin typeface="Calibri"/>
                <a:cs typeface="Calibri"/>
              </a:rPr>
              <a:t>ve </a:t>
            </a:r>
            <a:r>
              <a:rPr sz="2000" dirty="0">
                <a:solidFill>
                  <a:srgbClr val="333E50"/>
                </a:solidFill>
                <a:latin typeface="Calibri"/>
                <a:cs typeface="Calibri"/>
              </a:rPr>
              <a:t>132 </a:t>
            </a:r>
            <a:r>
              <a:rPr sz="2000" spc="-5" dirty="0">
                <a:solidFill>
                  <a:srgbClr val="333E50"/>
                </a:solidFill>
                <a:latin typeface="Calibri"/>
                <a:cs typeface="Calibri"/>
              </a:rPr>
              <a:t>sayılı Kanunla</a:t>
            </a:r>
            <a:r>
              <a:rPr sz="2000" spc="-55" dirty="0">
                <a:solidFill>
                  <a:srgbClr val="333E50"/>
                </a:solidFill>
                <a:latin typeface="Calibri"/>
                <a:cs typeface="Calibri"/>
              </a:rPr>
              <a:t> </a:t>
            </a:r>
            <a:r>
              <a:rPr sz="2000" spc="-20" dirty="0">
                <a:solidFill>
                  <a:srgbClr val="333E50"/>
                </a:solidFill>
                <a:latin typeface="Calibri"/>
                <a:cs typeface="Calibri"/>
              </a:rPr>
              <a:t>kurulmuştur.</a:t>
            </a:r>
            <a:endParaRPr sz="2000">
              <a:latin typeface="Calibri"/>
              <a:cs typeface="Calibri"/>
            </a:endParaRPr>
          </a:p>
          <a:p>
            <a:pPr>
              <a:lnSpc>
                <a:spcPct val="100000"/>
              </a:lnSpc>
            </a:pPr>
            <a:endParaRPr sz="2000">
              <a:latin typeface="Times New Roman"/>
              <a:cs typeface="Times New Roman"/>
            </a:endParaRPr>
          </a:p>
          <a:p>
            <a:pPr marL="12700" marR="137795">
              <a:lnSpc>
                <a:spcPct val="70000"/>
              </a:lnSpc>
              <a:spcBef>
                <a:spcPts val="1385"/>
              </a:spcBef>
            </a:pPr>
            <a:r>
              <a:rPr sz="2000" dirty="0">
                <a:solidFill>
                  <a:srgbClr val="333E50"/>
                </a:solidFill>
                <a:latin typeface="Calibri"/>
                <a:cs typeface="Calibri"/>
              </a:rPr>
              <a:t>Enstitünün </a:t>
            </a:r>
            <a:r>
              <a:rPr sz="2000" spc="-5" dirty="0">
                <a:solidFill>
                  <a:srgbClr val="333E50"/>
                </a:solidFill>
                <a:latin typeface="Calibri"/>
                <a:cs typeface="Calibri"/>
              </a:rPr>
              <a:t>ilgili </a:t>
            </a:r>
            <a:r>
              <a:rPr sz="2000" dirty="0">
                <a:solidFill>
                  <a:srgbClr val="333E50"/>
                </a:solidFill>
                <a:latin typeface="Calibri"/>
                <a:cs typeface="Calibri"/>
              </a:rPr>
              <a:t>olduğu </a:t>
            </a:r>
            <a:r>
              <a:rPr sz="2000" spc="-5" dirty="0">
                <a:solidFill>
                  <a:srgbClr val="333E50"/>
                </a:solidFill>
                <a:latin typeface="Calibri"/>
                <a:cs typeface="Calibri"/>
              </a:rPr>
              <a:t>bakanlık, Bilim,  </a:t>
            </a:r>
            <a:r>
              <a:rPr sz="2000" spc="-10" dirty="0">
                <a:solidFill>
                  <a:srgbClr val="333E50"/>
                </a:solidFill>
                <a:latin typeface="Calibri"/>
                <a:cs typeface="Calibri"/>
              </a:rPr>
              <a:t>Sanayi </a:t>
            </a:r>
            <a:r>
              <a:rPr sz="2000" spc="-15" dirty="0">
                <a:solidFill>
                  <a:srgbClr val="333E50"/>
                </a:solidFill>
                <a:latin typeface="Calibri"/>
                <a:cs typeface="Calibri"/>
              </a:rPr>
              <a:t>ve </a:t>
            </a:r>
            <a:r>
              <a:rPr sz="2000" spc="-25" dirty="0">
                <a:solidFill>
                  <a:srgbClr val="333E50"/>
                </a:solidFill>
                <a:latin typeface="Calibri"/>
                <a:cs typeface="Calibri"/>
              </a:rPr>
              <a:t>Teknoloji </a:t>
            </a:r>
            <a:r>
              <a:rPr sz="2000" spc="-30" dirty="0">
                <a:solidFill>
                  <a:srgbClr val="333E50"/>
                </a:solidFill>
                <a:latin typeface="Calibri"/>
                <a:cs typeface="Calibri"/>
              </a:rPr>
              <a:t>Bakanlığı’dır. </a:t>
            </a:r>
            <a:r>
              <a:rPr sz="2000" spc="-5" dirty="0">
                <a:solidFill>
                  <a:srgbClr val="333E50"/>
                </a:solidFill>
                <a:latin typeface="Calibri"/>
                <a:cs typeface="Calibri"/>
              </a:rPr>
              <a:t>Enstitü,  </a:t>
            </a:r>
            <a:r>
              <a:rPr sz="2000" spc="-10" dirty="0">
                <a:solidFill>
                  <a:srgbClr val="333E50"/>
                </a:solidFill>
                <a:latin typeface="Calibri"/>
                <a:cs typeface="Calibri"/>
              </a:rPr>
              <a:t>tüzel </a:t>
            </a:r>
            <a:r>
              <a:rPr sz="2000" spc="-5" dirty="0">
                <a:solidFill>
                  <a:srgbClr val="333E50"/>
                </a:solidFill>
                <a:latin typeface="Calibri"/>
                <a:cs typeface="Calibri"/>
              </a:rPr>
              <a:t>kişiliği </a:t>
            </a:r>
            <a:r>
              <a:rPr sz="2000" dirty="0">
                <a:solidFill>
                  <a:srgbClr val="333E50"/>
                </a:solidFill>
                <a:latin typeface="Calibri"/>
                <a:cs typeface="Calibri"/>
              </a:rPr>
              <a:t>haiz, </a:t>
            </a:r>
            <a:r>
              <a:rPr sz="2000" spc="-20" dirty="0">
                <a:solidFill>
                  <a:srgbClr val="333E50"/>
                </a:solidFill>
                <a:latin typeface="Calibri"/>
                <a:cs typeface="Calibri"/>
              </a:rPr>
              <a:t>özel </a:t>
            </a:r>
            <a:r>
              <a:rPr sz="2000" spc="-5" dirty="0">
                <a:solidFill>
                  <a:srgbClr val="333E50"/>
                </a:solidFill>
                <a:latin typeface="Calibri"/>
                <a:cs typeface="Calibri"/>
              </a:rPr>
              <a:t>hukuk </a:t>
            </a:r>
            <a:r>
              <a:rPr sz="2000" dirty="0">
                <a:solidFill>
                  <a:srgbClr val="333E50"/>
                </a:solidFill>
                <a:latin typeface="Calibri"/>
                <a:cs typeface="Calibri"/>
              </a:rPr>
              <a:t>hükümlerine  </a:t>
            </a:r>
            <a:r>
              <a:rPr sz="2000" spc="-10" dirty="0">
                <a:solidFill>
                  <a:srgbClr val="333E50"/>
                </a:solidFill>
                <a:latin typeface="Calibri"/>
                <a:cs typeface="Calibri"/>
              </a:rPr>
              <a:t>göre </a:t>
            </a:r>
            <a:r>
              <a:rPr sz="2000" spc="-5" dirty="0">
                <a:solidFill>
                  <a:srgbClr val="333E50"/>
                </a:solidFill>
                <a:latin typeface="Calibri"/>
                <a:cs typeface="Calibri"/>
              </a:rPr>
              <a:t>yönetilen </a:t>
            </a:r>
            <a:r>
              <a:rPr sz="2000" dirty="0">
                <a:solidFill>
                  <a:srgbClr val="333E50"/>
                </a:solidFill>
                <a:latin typeface="Calibri"/>
                <a:cs typeface="Calibri"/>
              </a:rPr>
              <a:t>bir </a:t>
            </a:r>
            <a:r>
              <a:rPr sz="2000" spc="-10" dirty="0">
                <a:solidFill>
                  <a:srgbClr val="333E50"/>
                </a:solidFill>
                <a:latin typeface="Calibri"/>
                <a:cs typeface="Calibri"/>
              </a:rPr>
              <a:t>kamu </a:t>
            </a:r>
            <a:r>
              <a:rPr sz="2000" spc="-5" dirty="0">
                <a:solidFill>
                  <a:srgbClr val="333E50"/>
                </a:solidFill>
                <a:latin typeface="Calibri"/>
                <a:cs typeface="Calibri"/>
              </a:rPr>
              <a:t>kurumu </a:t>
            </a:r>
            <a:r>
              <a:rPr sz="2000" dirty="0">
                <a:solidFill>
                  <a:srgbClr val="333E50"/>
                </a:solidFill>
                <a:latin typeface="Calibri"/>
                <a:cs typeface="Calibri"/>
              </a:rPr>
              <a:t>olup,</a:t>
            </a:r>
            <a:r>
              <a:rPr sz="2000" spc="-45" dirty="0">
                <a:solidFill>
                  <a:srgbClr val="333E50"/>
                </a:solidFill>
                <a:latin typeface="Calibri"/>
                <a:cs typeface="Calibri"/>
              </a:rPr>
              <a:t> </a:t>
            </a:r>
            <a:r>
              <a:rPr sz="2000" spc="-5" dirty="0">
                <a:solidFill>
                  <a:srgbClr val="333E50"/>
                </a:solidFill>
                <a:latin typeface="Calibri"/>
                <a:cs typeface="Calibri"/>
              </a:rPr>
              <a:t>kısa  </a:t>
            </a:r>
            <a:r>
              <a:rPr sz="2000" dirty="0">
                <a:solidFill>
                  <a:srgbClr val="333E50"/>
                </a:solidFill>
                <a:latin typeface="Calibri"/>
                <a:cs typeface="Calibri"/>
              </a:rPr>
              <a:t>adı </a:t>
            </a:r>
            <a:r>
              <a:rPr sz="2000" spc="-15" dirty="0">
                <a:solidFill>
                  <a:srgbClr val="333E50"/>
                </a:solidFill>
                <a:latin typeface="Calibri"/>
                <a:cs typeface="Calibri"/>
              </a:rPr>
              <a:t>ve </a:t>
            </a:r>
            <a:r>
              <a:rPr sz="2000" spc="-5" dirty="0">
                <a:solidFill>
                  <a:srgbClr val="333E50"/>
                </a:solidFill>
                <a:latin typeface="Calibri"/>
                <a:cs typeface="Calibri"/>
              </a:rPr>
              <a:t>markası</a:t>
            </a:r>
            <a:r>
              <a:rPr sz="2000" spc="-35" dirty="0">
                <a:solidFill>
                  <a:srgbClr val="333E50"/>
                </a:solidFill>
                <a:latin typeface="Calibri"/>
                <a:cs typeface="Calibri"/>
              </a:rPr>
              <a:t> </a:t>
            </a:r>
            <a:r>
              <a:rPr sz="2000" spc="-30" dirty="0">
                <a:solidFill>
                  <a:srgbClr val="333E50"/>
                </a:solidFill>
                <a:latin typeface="Calibri"/>
                <a:cs typeface="Calibri"/>
              </a:rPr>
              <a:t>TSE'dir.</a:t>
            </a:r>
            <a:endParaRPr sz="2000">
              <a:latin typeface="Calibri"/>
              <a:cs typeface="Calibri"/>
            </a:endParaRPr>
          </a:p>
          <a:p>
            <a:pPr>
              <a:lnSpc>
                <a:spcPct val="100000"/>
              </a:lnSpc>
            </a:pPr>
            <a:endParaRPr sz="2000">
              <a:latin typeface="Times New Roman"/>
              <a:cs typeface="Times New Roman"/>
            </a:endParaRPr>
          </a:p>
          <a:p>
            <a:pPr marL="12700" marR="65405">
              <a:lnSpc>
                <a:spcPct val="70000"/>
              </a:lnSpc>
              <a:spcBef>
                <a:spcPts val="1375"/>
              </a:spcBef>
            </a:pPr>
            <a:r>
              <a:rPr sz="2000" dirty="0">
                <a:solidFill>
                  <a:srgbClr val="333E50"/>
                </a:solidFill>
                <a:latin typeface="Calibri"/>
                <a:cs typeface="Calibri"/>
              </a:rPr>
              <a:t>Bu </a:t>
            </a:r>
            <a:r>
              <a:rPr sz="2000" spc="-10" dirty="0">
                <a:solidFill>
                  <a:srgbClr val="333E50"/>
                </a:solidFill>
                <a:latin typeface="Calibri"/>
                <a:cs typeface="Calibri"/>
              </a:rPr>
              <a:t>marka </a:t>
            </a:r>
            <a:r>
              <a:rPr sz="2000" dirty="0">
                <a:solidFill>
                  <a:srgbClr val="333E50"/>
                </a:solidFill>
                <a:latin typeface="Calibri"/>
                <a:cs typeface="Calibri"/>
              </a:rPr>
              <a:t>çeşitli </a:t>
            </a:r>
            <a:r>
              <a:rPr sz="2000" spc="-5" dirty="0">
                <a:solidFill>
                  <a:srgbClr val="333E50"/>
                </a:solidFill>
                <a:latin typeface="Calibri"/>
                <a:cs typeface="Calibri"/>
              </a:rPr>
              <a:t>şekillerde </a:t>
            </a:r>
            <a:r>
              <a:rPr sz="2000" spc="-25" dirty="0">
                <a:solidFill>
                  <a:srgbClr val="333E50"/>
                </a:solidFill>
                <a:latin typeface="Calibri"/>
                <a:cs typeface="Calibri"/>
              </a:rPr>
              <a:t>gösterilir. </a:t>
            </a:r>
            <a:r>
              <a:rPr sz="2000" spc="-30" dirty="0">
                <a:solidFill>
                  <a:srgbClr val="333E50"/>
                </a:solidFill>
                <a:latin typeface="Calibri"/>
                <a:cs typeface="Calibri"/>
              </a:rPr>
              <a:t>Türk  </a:t>
            </a:r>
            <a:r>
              <a:rPr sz="2000" spc="-5" dirty="0">
                <a:solidFill>
                  <a:srgbClr val="333E50"/>
                </a:solidFill>
                <a:latin typeface="Calibri"/>
                <a:cs typeface="Calibri"/>
              </a:rPr>
              <a:t>Standardları Enstitüsü'nün </a:t>
            </a:r>
            <a:r>
              <a:rPr sz="2000" dirty="0">
                <a:solidFill>
                  <a:srgbClr val="333E50"/>
                </a:solidFill>
                <a:latin typeface="Calibri"/>
                <a:cs typeface="Calibri"/>
              </a:rPr>
              <a:t>izni </a:t>
            </a:r>
            <a:r>
              <a:rPr sz="2000" spc="-5" dirty="0">
                <a:solidFill>
                  <a:srgbClr val="333E50"/>
                </a:solidFill>
                <a:latin typeface="Calibri"/>
                <a:cs typeface="Calibri"/>
              </a:rPr>
              <a:t>olmadan bu  </a:t>
            </a:r>
            <a:r>
              <a:rPr sz="2000" spc="-10" dirty="0">
                <a:solidFill>
                  <a:srgbClr val="333E50"/>
                </a:solidFill>
                <a:latin typeface="Calibri"/>
                <a:cs typeface="Calibri"/>
              </a:rPr>
              <a:t>marka </a:t>
            </a:r>
            <a:r>
              <a:rPr sz="2000" dirty="0">
                <a:solidFill>
                  <a:srgbClr val="333E50"/>
                </a:solidFill>
                <a:latin typeface="Calibri"/>
                <a:cs typeface="Calibri"/>
              </a:rPr>
              <a:t>hiçbir şekil </a:t>
            </a:r>
            <a:r>
              <a:rPr sz="2000" spc="-15" dirty="0">
                <a:solidFill>
                  <a:srgbClr val="333E50"/>
                </a:solidFill>
                <a:latin typeface="Calibri"/>
                <a:cs typeface="Calibri"/>
              </a:rPr>
              <a:t>ve </a:t>
            </a:r>
            <a:r>
              <a:rPr sz="2000" dirty="0">
                <a:solidFill>
                  <a:srgbClr val="333E50"/>
                </a:solidFill>
                <a:latin typeface="Calibri"/>
                <a:cs typeface="Calibri"/>
              </a:rPr>
              <a:t>şart altında  </a:t>
            </a:r>
            <a:r>
              <a:rPr sz="2000" spc="-5" dirty="0">
                <a:solidFill>
                  <a:srgbClr val="333E50"/>
                </a:solidFill>
                <a:latin typeface="Calibri"/>
                <a:cs typeface="Calibri"/>
              </a:rPr>
              <a:t>kullanılamaz. </a:t>
            </a:r>
            <a:r>
              <a:rPr sz="2000" spc="-25" dirty="0">
                <a:solidFill>
                  <a:srgbClr val="333E50"/>
                </a:solidFill>
                <a:latin typeface="Calibri"/>
                <a:cs typeface="Calibri"/>
              </a:rPr>
              <a:t>Yalnız </a:t>
            </a:r>
            <a:r>
              <a:rPr sz="2000" spc="-35" dirty="0">
                <a:solidFill>
                  <a:srgbClr val="333E50"/>
                </a:solidFill>
                <a:latin typeface="Calibri"/>
                <a:cs typeface="Calibri"/>
              </a:rPr>
              <a:t>Türk </a:t>
            </a:r>
            <a:r>
              <a:rPr sz="2000" spc="-5" dirty="0">
                <a:solidFill>
                  <a:srgbClr val="333E50"/>
                </a:solidFill>
                <a:latin typeface="Calibri"/>
                <a:cs typeface="Calibri"/>
              </a:rPr>
              <a:t>Standardları  Enstitüsü </a:t>
            </a:r>
            <a:r>
              <a:rPr sz="2000" spc="-10" dirty="0">
                <a:solidFill>
                  <a:srgbClr val="333E50"/>
                </a:solidFill>
                <a:latin typeface="Calibri"/>
                <a:cs typeface="Calibri"/>
              </a:rPr>
              <a:t>tarafından kabul </a:t>
            </a:r>
            <a:r>
              <a:rPr sz="2000" dirty="0">
                <a:solidFill>
                  <a:srgbClr val="333E50"/>
                </a:solidFill>
                <a:latin typeface="Calibri"/>
                <a:cs typeface="Calibri"/>
              </a:rPr>
              <a:t>edilen  </a:t>
            </a:r>
            <a:r>
              <a:rPr sz="2000" spc="-10" dirty="0">
                <a:solidFill>
                  <a:srgbClr val="333E50"/>
                </a:solidFill>
                <a:latin typeface="Calibri"/>
                <a:cs typeface="Calibri"/>
              </a:rPr>
              <a:t>standardlar </a:t>
            </a:r>
            <a:r>
              <a:rPr sz="2000" spc="-30" dirty="0">
                <a:solidFill>
                  <a:srgbClr val="333E50"/>
                </a:solidFill>
                <a:latin typeface="Calibri"/>
                <a:cs typeface="Calibri"/>
              </a:rPr>
              <a:t>Türk </a:t>
            </a:r>
            <a:r>
              <a:rPr sz="2000" spc="-5" dirty="0">
                <a:solidFill>
                  <a:srgbClr val="333E50"/>
                </a:solidFill>
                <a:latin typeface="Calibri"/>
                <a:cs typeface="Calibri"/>
              </a:rPr>
              <a:t>Standardı </a:t>
            </a:r>
            <a:r>
              <a:rPr sz="2000" dirty="0">
                <a:solidFill>
                  <a:srgbClr val="333E50"/>
                </a:solidFill>
                <a:latin typeface="Calibri"/>
                <a:cs typeface="Calibri"/>
              </a:rPr>
              <a:t>adını</a:t>
            </a:r>
            <a:r>
              <a:rPr sz="2000" spc="5" dirty="0">
                <a:solidFill>
                  <a:srgbClr val="333E50"/>
                </a:solidFill>
                <a:latin typeface="Calibri"/>
                <a:cs typeface="Calibri"/>
              </a:rPr>
              <a:t> </a:t>
            </a:r>
            <a:r>
              <a:rPr sz="2000" spc="-60" dirty="0">
                <a:solidFill>
                  <a:srgbClr val="333E50"/>
                </a:solidFill>
                <a:latin typeface="Calibri"/>
                <a:cs typeface="Calibri"/>
              </a:rPr>
              <a:t>alır.”</a:t>
            </a:r>
            <a:endParaRPr sz="2000">
              <a:latin typeface="Calibri"/>
              <a:cs typeface="Calibri"/>
            </a:endParaRPr>
          </a:p>
        </p:txBody>
      </p:sp>
      <p:sp>
        <p:nvSpPr>
          <p:cNvPr id="4" name="object 4"/>
          <p:cNvSpPr/>
          <p:nvPr/>
        </p:nvSpPr>
        <p:spPr>
          <a:xfrm>
            <a:off x="5430011" y="2247900"/>
            <a:ext cx="3599688" cy="25130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1306282"/>
            <a:ext cx="7352792" cy="487680"/>
          </a:xfrm>
          <a:prstGeom prst="rect">
            <a:avLst/>
          </a:prstGeom>
        </p:spPr>
        <p:txBody>
          <a:bodyPr vert="horz" wrap="square" lIns="0" tIns="0" rIns="0" bIns="0" rtlCol="0">
            <a:spAutoFit/>
          </a:bodyPr>
          <a:lstStyle/>
          <a:p>
            <a:pPr marL="1696720">
              <a:lnSpc>
                <a:spcPct val="100000"/>
              </a:lnSpc>
            </a:pPr>
            <a:r>
              <a:rPr spc="-45" dirty="0"/>
              <a:t>STANDARD</a:t>
            </a:r>
            <a:r>
              <a:rPr spc="-105" dirty="0"/>
              <a:t> </a:t>
            </a:r>
            <a:r>
              <a:rPr dirty="0"/>
              <a:t>MADDELERİ</a:t>
            </a:r>
          </a:p>
        </p:txBody>
      </p:sp>
      <p:sp>
        <p:nvSpPr>
          <p:cNvPr id="3" name="object 3"/>
          <p:cNvSpPr txBox="1"/>
          <p:nvPr/>
        </p:nvSpPr>
        <p:spPr>
          <a:xfrm>
            <a:off x="707542" y="1805685"/>
            <a:ext cx="5501005" cy="3884295"/>
          </a:xfrm>
          <a:prstGeom prst="rect">
            <a:avLst/>
          </a:prstGeom>
        </p:spPr>
        <p:txBody>
          <a:bodyPr vert="horz" wrap="square" lIns="0" tIns="0" rIns="0" bIns="0" rtlCol="0">
            <a:spAutoFit/>
          </a:bodyPr>
          <a:lstStyle/>
          <a:p>
            <a:pPr marL="12700">
              <a:lnSpc>
                <a:spcPts val="3195"/>
              </a:lnSpc>
            </a:pPr>
            <a:r>
              <a:rPr sz="2800" b="1" spc="-5" dirty="0">
                <a:solidFill>
                  <a:srgbClr val="333E50"/>
                </a:solidFill>
                <a:latin typeface="Calibri"/>
                <a:cs typeface="Calibri"/>
              </a:rPr>
              <a:t>Madde 1 :</a:t>
            </a:r>
            <a:r>
              <a:rPr sz="2800" b="1" spc="-35" dirty="0">
                <a:solidFill>
                  <a:srgbClr val="333E50"/>
                </a:solidFill>
                <a:latin typeface="Calibri"/>
                <a:cs typeface="Calibri"/>
              </a:rPr>
              <a:t> </a:t>
            </a:r>
            <a:r>
              <a:rPr sz="2800" spc="-15" dirty="0">
                <a:solidFill>
                  <a:srgbClr val="333E50"/>
                </a:solidFill>
                <a:latin typeface="Calibri"/>
                <a:cs typeface="Calibri"/>
              </a:rPr>
              <a:t>Kapsam</a:t>
            </a:r>
            <a:endParaRPr sz="2800">
              <a:latin typeface="Calibri"/>
              <a:cs typeface="Calibri"/>
            </a:endParaRPr>
          </a:p>
          <a:p>
            <a:pPr marL="12700" marR="609600">
              <a:lnSpc>
                <a:spcPct val="90000"/>
              </a:lnSpc>
              <a:spcBef>
                <a:spcPts val="170"/>
              </a:spcBef>
            </a:pPr>
            <a:r>
              <a:rPr sz="2800" b="1" spc="-10" dirty="0">
                <a:solidFill>
                  <a:srgbClr val="333E50"/>
                </a:solidFill>
                <a:latin typeface="Calibri"/>
                <a:cs typeface="Calibri"/>
              </a:rPr>
              <a:t>Madde </a:t>
            </a:r>
            <a:r>
              <a:rPr sz="2800" b="1" spc="-5" dirty="0">
                <a:solidFill>
                  <a:srgbClr val="333E50"/>
                </a:solidFill>
                <a:latin typeface="Calibri"/>
                <a:cs typeface="Calibri"/>
              </a:rPr>
              <a:t>2 : </a:t>
            </a:r>
            <a:r>
              <a:rPr sz="2800" spc="-20" dirty="0">
                <a:solidFill>
                  <a:srgbClr val="333E50"/>
                </a:solidFill>
                <a:latin typeface="Calibri"/>
                <a:cs typeface="Calibri"/>
              </a:rPr>
              <a:t>Atıf </a:t>
            </a:r>
            <a:r>
              <a:rPr sz="2800" spc="-30" dirty="0">
                <a:solidFill>
                  <a:srgbClr val="333E50"/>
                </a:solidFill>
                <a:latin typeface="Calibri"/>
                <a:cs typeface="Calibri"/>
              </a:rPr>
              <a:t>Yapılan </a:t>
            </a:r>
            <a:r>
              <a:rPr sz="2800" spc="-10" dirty="0">
                <a:solidFill>
                  <a:srgbClr val="333E50"/>
                </a:solidFill>
                <a:latin typeface="Calibri"/>
                <a:cs typeface="Calibri"/>
              </a:rPr>
              <a:t>Standartlar  </a:t>
            </a:r>
            <a:r>
              <a:rPr sz="2800" b="1" spc="-10" dirty="0">
                <a:solidFill>
                  <a:srgbClr val="333E50"/>
                </a:solidFill>
                <a:latin typeface="Calibri"/>
                <a:cs typeface="Calibri"/>
              </a:rPr>
              <a:t>Madde </a:t>
            </a:r>
            <a:r>
              <a:rPr sz="2800" b="1" spc="-5" dirty="0">
                <a:solidFill>
                  <a:srgbClr val="333E50"/>
                </a:solidFill>
                <a:latin typeface="Calibri"/>
                <a:cs typeface="Calibri"/>
              </a:rPr>
              <a:t>3 : </a:t>
            </a:r>
            <a:r>
              <a:rPr sz="2800" spc="-40" dirty="0">
                <a:solidFill>
                  <a:srgbClr val="333E50"/>
                </a:solidFill>
                <a:latin typeface="Calibri"/>
                <a:cs typeface="Calibri"/>
              </a:rPr>
              <a:t>Terimler </a:t>
            </a:r>
            <a:r>
              <a:rPr sz="2800" spc="-20" dirty="0">
                <a:solidFill>
                  <a:srgbClr val="333E50"/>
                </a:solidFill>
                <a:latin typeface="Calibri"/>
                <a:cs typeface="Calibri"/>
              </a:rPr>
              <a:t>ve </a:t>
            </a:r>
            <a:r>
              <a:rPr sz="2800" spc="-35" dirty="0">
                <a:solidFill>
                  <a:srgbClr val="333E50"/>
                </a:solidFill>
                <a:latin typeface="Calibri"/>
                <a:cs typeface="Calibri"/>
              </a:rPr>
              <a:t>Tarifler  </a:t>
            </a:r>
            <a:r>
              <a:rPr sz="2800" b="1" spc="-5" dirty="0">
                <a:solidFill>
                  <a:srgbClr val="333E50"/>
                </a:solidFill>
                <a:latin typeface="Calibri"/>
                <a:cs typeface="Calibri"/>
              </a:rPr>
              <a:t>Madde 4 : </a:t>
            </a:r>
            <a:r>
              <a:rPr sz="2800" spc="-15" dirty="0">
                <a:solidFill>
                  <a:srgbClr val="333E50"/>
                </a:solidFill>
                <a:latin typeface="Calibri"/>
                <a:cs typeface="Calibri"/>
              </a:rPr>
              <a:t>Kuruluşun </a:t>
            </a:r>
            <a:r>
              <a:rPr sz="2800" dirty="0">
                <a:solidFill>
                  <a:srgbClr val="333E50"/>
                </a:solidFill>
                <a:latin typeface="Calibri"/>
                <a:cs typeface="Calibri"/>
              </a:rPr>
              <a:t>Bağlamı  </a:t>
            </a:r>
            <a:r>
              <a:rPr sz="2800" b="1" spc="-10" dirty="0">
                <a:solidFill>
                  <a:srgbClr val="333E50"/>
                </a:solidFill>
                <a:latin typeface="Calibri"/>
                <a:cs typeface="Calibri"/>
              </a:rPr>
              <a:t>Madde </a:t>
            </a:r>
            <a:r>
              <a:rPr sz="2800" b="1" spc="-5" dirty="0">
                <a:solidFill>
                  <a:srgbClr val="333E50"/>
                </a:solidFill>
                <a:latin typeface="Calibri"/>
                <a:cs typeface="Calibri"/>
              </a:rPr>
              <a:t>5 :</a:t>
            </a:r>
            <a:r>
              <a:rPr sz="2800" b="1" spc="10" dirty="0">
                <a:solidFill>
                  <a:srgbClr val="333E50"/>
                </a:solidFill>
                <a:latin typeface="Calibri"/>
                <a:cs typeface="Calibri"/>
              </a:rPr>
              <a:t> </a:t>
            </a:r>
            <a:r>
              <a:rPr sz="2800" spc="-10" dirty="0">
                <a:solidFill>
                  <a:srgbClr val="333E50"/>
                </a:solidFill>
                <a:latin typeface="Calibri"/>
                <a:cs typeface="Calibri"/>
              </a:rPr>
              <a:t>Liderlik</a:t>
            </a:r>
            <a:endParaRPr sz="2800">
              <a:latin typeface="Calibri"/>
              <a:cs typeface="Calibri"/>
            </a:endParaRPr>
          </a:p>
          <a:p>
            <a:pPr marL="12700" marR="2364105">
              <a:lnSpc>
                <a:spcPct val="90000"/>
              </a:lnSpc>
            </a:pPr>
            <a:r>
              <a:rPr sz="2800" b="1" spc="-10" dirty="0">
                <a:solidFill>
                  <a:srgbClr val="333E50"/>
                </a:solidFill>
                <a:latin typeface="Calibri"/>
                <a:cs typeface="Calibri"/>
              </a:rPr>
              <a:t>Madde </a:t>
            </a:r>
            <a:r>
              <a:rPr sz="2800" b="1" spc="-5" dirty="0">
                <a:solidFill>
                  <a:srgbClr val="333E50"/>
                </a:solidFill>
                <a:latin typeface="Calibri"/>
                <a:cs typeface="Calibri"/>
              </a:rPr>
              <a:t>6 : </a:t>
            </a:r>
            <a:r>
              <a:rPr sz="2800" spc="-5" dirty="0">
                <a:solidFill>
                  <a:srgbClr val="333E50"/>
                </a:solidFill>
                <a:latin typeface="Calibri"/>
                <a:cs typeface="Calibri"/>
              </a:rPr>
              <a:t>Planlama  </a:t>
            </a:r>
            <a:r>
              <a:rPr sz="2800" b="1" spc="-10" dirty="0">
                <a:solidFill>
                  <a:srgbClr val="333E50"/>
                </a:solidFill>
                <a:latin typeface="Calibri"/>
                <a:cs typeface="Calibri"/>
              </a:rPr>
              <a:t>Madde </a:t>
            </a:r>
            <a:r>
              <a:rPr sz="2800" b="1" spc="-5" dirty="0">
                <a:solidFill>
                  <a:srgbClr val="333E50"/>
                </a:solidFill>
                <a:latin typeface="Calibri"/>
                <a:cs typeface="Calibri"/>
              </a:rPr>
              <a:t>7 : </a:t>
            </a:r>
            <a:r>
              <a:rPr sz="2800" spc="-20" dirty="0">
                <a:solidFill>
                  <a:srgbClr val="333E50"/>
                </a:solidFill>
                <a:latin typeface="Calibri"/>
                <a:cs typeface="Calibri"/>
              </a:rPr>
              <a:t>Destek  </a:t>
            </a:r>
            <a:r>
              <a:rPr sz="2800" b="1" spc="-10" dirty="0">
                <a:solidFill>
                  <a:srgbClr val="333E50"/>
                </a:solidFill>
                <a:latin typeface="Calibri"/>
                <a:cs typeface="Calibri"/>
              </a:rPr>
              <a:t>Madde </a:t>
            </a:r>
            <a:r>
              <a:rPr sz="2800" b="1" spc="-5" dirty="0">
                <a:solidFill>
                  <a:srgbClr val="333E50"/>
                </a:solidFill>
                <a:latin typeface="Calibri"/>
                <a:cs typeface="Calibri"/>
              </a:rPr>
              <a:t>8 : </a:t>
            </a:r>
            <a:r>
              <a:rPr sz="2800" spc="-25" dirty="0">
                <a:solidFill>
                  <a:srgbClr val="333E50"/>
                </a:solidFill>
                <a:latin typeface="Calibri"/>
                <a:cs typeface="Calibri"/>
              </a:rPr>
              <a:t>Operasyon</a:t>
            </a:r>
            <a:endParaRPr sz="2800">
              <a:latin typeface="Calibri"/>
              <a:cs typeface="Calibri"/>
            </a:endParaRPr>
          </a:p>
          <a:p>
            <a:pPr marL="12700">
              <a:lnSpc>
                <a:spcPts val="2855"/>
              </a:lnSpc>
            </a:pPr>
            <a:r>
              <a:rPr sz="2800" b="1" spc="-10" dirty="0">
                <a:solidFill>
                  <a:srgbClr val="333E50"/>
                </a:solidFill>
                <a:latin typeface="Calibri"/>
                <a:cs typeface="Calibri"/>
              </a:rPr>
              <a:t>Madde </a:t>
            </a:r>
            <a:r>
              <a:rPr sz="2800" b="1" spc="-5" dirty="0">
                <a:solidFill>
                  <a:srgbClr val="333E50"/>
                </a:solidFill>
                <a:latin typeface="Calibri"/>
                <a:cs typeface="Calibri"/>
              </a:rPr>
              <a:t>9 : </a:t>
            </a:r>
            <a:r>
              <a:rPr sz="2800" spc="-15" dirty="0">
                <a:solidFill>
                  <a:srgbClr val="333E50"/>
                </a:solidFill>
                <a:latin typeface="Calibri"/>
                <a:cs typeface="Calibri"/>
              </a:rPr>
              <a:t>Performans</a:t>
            </a:r>
            <a:r>
              <a:rPr sz="2800" spc="65" dirty="0">
                <a:solidFill>
                  <a:srgbClr val="333E50"/>
                </a:solidFill>
                <a:latin typeface="Calibri"/>
                <a:cs typeface="Calibri"/>
              </a:rPr>
              <a:t> </a:t>
            </a:r>
            <a:r>
              <a:rPr sz="2800" spc="-10" dirty="0">
                <a:solidFill>
                  <a:srgbClr val="333E50"/>
                </a:solidFill>
                <a:latin typeface="Calibri"/>
                <a:cs typeface="Calibri"/>
              </a:rPr>
              <a:t>Değerlendirme</a:t>
            </a:r>
            <a:endParaRPr sz="2800">
              <a:latin typeface="Calibri"/>
              <a:cs typeface="Calibri"/>
            </a:endParaRPr>
          </a:p>
          <a:p>
            <a:pPr marL="12700">
              <a:lnSpc>
                <a:spcPts val="3190"/>
              </a:lnSpc>
            </a:pPr>
            <a:r>
              <a:rPr sz="2800" b="1" spc="-10" dirty="0">
                <a:solidFill>
                  <a:srgbClr val="333E50"/>
                </a:solidFill>
                <a:latin typeface="Calibri"/>
                <a:cs typeface="Calibri"/>
              </a:rPr>
              <a:t>Madde </a:t>
            </a:r>
            <a:r>
              <a:rPr sz="2800" b="1" spc="-5" dirty="0">
                <a:solidFill>
                  <a:srgbClr val="333E50"/>
                </a:solidFill>
                <a:latin typeface="Calibri"/>
                <a:cs typeface="Calibri"/>
              </a:rPr>
              <a:t>10 :</a:t>
            </a:r>
            <a:r>
              <a:rPr sz="2800" b="1" spc="15" dirty="0">
                <a:solidFill>
                  <a:srgbClr val="333E50"/>
                </a:solidFill>
                <a:latin typeface="Calibri"/>
                <a:cs typeface="Calibri"/>
              </a:rPr>
              <a:t> </a:t>
            </a:r>
            <a:r>
              <a:rPr sz="2800" spc="-10" dirty="0">
                <a:solidFill>
                  <a:srgbClr val="333E50"/>
                </a:solidFill>
                <a:latin typeface="Calibri"/>
                <a:cs typeface="Calibri"/>
              </a:rPr>
              <a:t>İyileştirme</a:t>
            </a:r>
            <a:endParaRPr sz="2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3" y="1049273"/>
            <a:ext cx="7352792" cy="487680"/>
          </a:xfrm>
          <a:prstGeom prst="rect">
            <a:avLst/>
          </a:prstGeom>
        </p:spPr>
        <p:txBody>
          <a:bodyPr vert="horz" wrap="square" lIns="0" tIns="0" rIns="0" bIns="0" rtlCol="0">
            <a:spAutoFit/>
          </a:bodyPr>
          <a:lstStyle/>
          <a:p>
            <a:pPr marL="2734945">
              <a:lnSpc>
                <a:spcPct val="100000"/>
              </a:lnSpc>
            </a:pPr>
            <a:r>
              <a:rPr dirty="0">
                <a:latin typeface="Calibri"/>
                <a:cs typeface="Calibri"/>
              </a:rPr>
              <a:t>1.</a:t>
            </a:r>
            <a:r>
              <a:rPr spc="-100" dirty="0">
                <a:latin typeface="Calibri"/>
                <a:cs typeface="Calibri"/>
              </a:rPr>
              <a:t> </a:t>
            </a:r>
            <a:r>
              <a:rPr spc="-5" dirty="0">
                <a:latin typeface="Calibri"/>
                <a:cs typeface="Calibri"/>
              </a:rPr>
              <a:t>KAPSAM</a:t>
            </a:r>
          </a:p>
        </p:txBody>
      </p:sp>
      <p:sp>
        <p:nvSpPr>
          <p:cNvPr id="3" name="object 3"/>
          <p:cNvSpPr txBox="1"/>
          <p:nvPr/>
        </p:nvSpPr>
        <p:spPr>
          <a:xfrm>
            <a:off x="548436" y="1546733"/>
            <a:ext cx="6172200" cy="3181350"/>
          </a:xfrm>
          <a:prstGeom prst="rect">
            <a:avLst/>
          </a:prstGeom>
        </p:spPr>
        <p:txBody>
          <a:bodyPr vert="horz" wrap="square" lIns="0" tIns="0" rIns="0" bIns="0" rtlCol="0">
            <a:spAutoFit/>
          </a:bodyPr>
          <a:lstStyle/>
          <a:p>
            <a:pPr marL="12700">
              <a:lnSpc>
                <a:spcPct val="100000"/>
              </a:lnSpc>
            </a:pPr>
            <a:r>
              <a:rPr sz="2000" spc="-5" dirty="0">
                <a:solidFill>
                  <a:srgbClr val="333E50"/>
                </a:solidFill>
                <a:latin typeface="Calibri"/>
                <a:cs typeface="Calibri"/>
              </a:rPr>
              <a:t>Kuruluş;</a:t>
            </a:r>
            <a:endParaRPr sz="2000">
              <a:latin typeface="Calibri"/>
              <a:cs typeface="Calibri"/>
            </a:endParaRPr>
          </a:p>
          <a:p>
            <a:pPr marL="469900" marR="568325" indent="-457200" algn="just">
              <a:lnSpc>
                <a:spcPct val="90100"/>
              </a:lnSpc>
              <a:spcBef>
                <a:spcPts val="990"/>
              </a:spcBef>
              <a:buFont typeface="Calibri"/>
              <a:buAutoNum type="alphaLcParenR"/>
              <a:tabLst>
                <a:tab pos="469900" algn="l"/>
              </a:tabLst>
            </a:pP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spc="-5" dirty="0">
                <a:solidFill>
                  <a:srgbClr val="333E50"/>
                </a:solidFill>
                <a:latin typeface="Calibri"/>
                <a:cs typeface="Calibri"/>
              </a:rPr>
              <a:t>uygulanabilir birincil </a:t>
            </a:r>
            <a:r>
              <a:rPr sz="2000" spc="-15" dirty="0">
                <a:solidFill>
                  <a:srgbClr val="333E50"/>
                </a:solidFill>
                <a:latin typeface="Calibri"/>
                <a:cs typeface="Calibri"/>
              </a:rPr>
              <a:t>ve </a:t>
            </a:r>
            <a:r>
              <a:rPr sz="2000" dirty="0">
                <a:solidFill>
                  <a:srgbClr val="333E50"/>
                </a:solidFill>
                <a:latin typeface="Calibri"/>
                <a:cs typeface="Calibri"/>
              </a:rPr>
              <a:t>ikincil </a:t>
            </a:r>
            <a:r>
              <a:rPr sz="2000" spc="-15" dirty="0">
                <a:solidFill>
                  <a:srgbClr val="333E50"/>
                </a:solidFill>
                <a:latin typeface="Calibri"/>
                <a:cs typeface="Calibri"/>
              </a:rPr>
              <a:t>mevzuat  </a:t>
            </a:r>
            <a:r>
              <a:rPr sz="2000" spc="-5" dirty="0">
                <a:solidFill>
                  <a:srgbClr val="333E50"/>
                </a:solidFill>
                <a:latin typeface="Calibri"/>
                <a:cs typeface="Calibri"/>
              </a:rPr>
              <a:t>şartlarını </a:t>
            </a:r>
            <a:r>
              <a:rPr sz="2000" spc="-15" dirty="0">
                <a:solidFill>
                  <a:srgbClr val="333E50"/>
                </a:solidFill>
                <a:latin typeface="Calibri"/>
                <a:cs typeface="Calibri"/>
              </a:rPr>
              <a:t>karşılayan </a:t>
            </a:r>
            <a:r>
              <a:rPr sz="2000" dirty="0">
                <a:solidFill>
                  <a:srgbClr val="333E50"/>
                </a:solidFill>
                <a:latin typeface="Calibri"/>
                <a:cs typeface="Calibri"/>
              </a:rPr>
              <a:t>ürünü </a:t>
            </a:r>
            <a:r>
              <a:rPr sz="2000" spc="-10" dirty="0">
                <a:solidFill>
                  <a:srgbClr val="333E50"/>
                </a:solidFill>
                <a:latin typeface="Calibri"/>
                <a:cs typeface="Calibri"/>
              </a:rPr>
              <a:t>düzenli olarak </a:t>
            </a:r>
            <a:r>
              <a:rPr sz="2000" dirty="0">
                <a:solidFill>
                  <a:srgbClr val="333E50"/>
                </a:solidFill>
                <a:latin typeface="Calibri"/>
                <a:cs typeface="Calibri"/>
              </a:rPr>
              <a:t>sağlama  </a:t>
            </a:r>
            <a:r>
              <a:rPr sz="2000" spc="-5" dirty="0">
                <a:solidFill>
                  <a:srgbClr val="333E50"/>
                </a:solidFill>
                <a:latin typeface="Calibri"/>
                <a:cs typeface="Calibri"/>
              </a:rPr>
              <a:t>yeteneğini </a:t>
            </a:r>
            <a:r>
              <a:rPr sz="2000" spc="-10" dirty="0">
                <a:solidFill>
                  <a:srgbClr val="333E50"/>
                </a:solidFill>
                <a:latin typeface="Calibri"/>
                <a:cs typeface="Calibri"/>
              </a:rPr>
              <a:t>gösterme ihtiyacı </a:t>
            </a:r>
            <a:r>
              <a:rPr sz="2000" dirty="0">
                <a:solidFill>
                  <a:srgbClr val="333E50"/>
                </a:solidFill>
                <a:latin typeface="Calibri"/>
                <a:cs typeface="Calibri"/>
              </a:rPr>
              <a:t>olduğunda</a:t>
            </a:r>
            <a:r>
              <a:rPr sz="2000" spc="-15"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a:lnSpc>
                <a:spcPct val="100000"/>
              </a:lnSpc>
              <a:buClr>
                <a:srgbClr val="333E50"/>
              </a:buClr>
              <a:buFont typeface="Calibri"/>
              <a:buAutoNum type="alphaLcParenR"/>
            </a:pPr>
            <a:endParaRPr sz="2000">
              <a:latin typeface="Times New Roman"/>
              <a:cs typeface="Times New Roman"/>
            </a:endParaRPr>
          </a:p>
          <a:p>
            <a:pPr>
              <a:lnSpc>
                <a:spcPct val="100000"/>
              </a:lnSpc>
              <a:spcBef>
                <a:spcPts val="24"/>
              </a:spcBef>
              <a:buClr>
                <a:srgbClr val="333E50"/>
              </a:buClr>
              <a:buFont typeface="Calibri"/>
              <a:buAutoNum type="alphaLcParenR"/>
            </a:pPr>
            <a:endParaRPr sz="1600">
              <a:latin typeface="Times New Roman"/>
              <a:cs typeface="Times New Roman"/>
            </a:endParaRPr>
          </a:p>
          <a:p>
            <a:pPr marL="469900" marR="5080" indent="-457200">
              <a:lnSpc>
                <a:spcPct val="90000"/>
              </a:lnSpc>
              <a:buAutoNum type="alphaLcParenR"/>
              <a:tabLst>
                <a:tab pos="469900" algn="l"/>
              </a:tabLst>
            </a:pPr>
            <a:r>
              <a:rPr sz="2000" spc="-10" dirty="0">
                <a:solidFill>
                  <a:srgbClr val="333E50"/>
                </a:solidFill>
                <a:latin typeface="Calibri"/>
                <a:cs typeface="Calibri"/>
              </a:rPr>
              <a:t>Sistemin </a:t>
            </a:r>
            <a:r>
              <a:rPr sz="2000" spc="-5" dirty="0">
                <a:solidFill>
                  <a:srgbClr val="333E50"/>
                </a:solidFill>
                <a:latin typeface="Calibri"/>
                <a:cs typeface="Calibri"/>
              </a:rPr>
              <a:t>sürekli iyileştirilmesi, </a:t>
            </a: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spc="-5" dirty="0">
                <a:solidFill>
                  <a:srgbClr val="333E50"/>
                </a:solidFill>
                <a:latin typeface="Calibri"/>
                <a:cs typeface="Calibri"/>
              </a:rPr>
              <a:t>uygulanabilir  birincil </a:t>
            </a:r>
            <a:r>
              <a:rPr sz="2000" spc="-15" dirty="0">
                <a:solidFill>
                  <a:srgbClr val="333E50"/>
                </a:solidFill>
                <a:latin typeface="Calibri"/>
                <a:cs typeface="Calibri"/>
              </a:rPr>
              <a:t>ve </a:t>
            </a:r>
            <a:r>
              <a:rPr sz="2000" spc="-5" dirty="0">
                <a:solidFill>
                  <a:srgbClr val="333E50"/>
                </a:solidFill>
                <a:latin typeface="Calibri"/>
                <a:cs typeface="Calibri"/>
              </a:rPr>
              <a:t>ikincil </a:t>
            </a:r>
            <a:r>
              <a:rPr sz="2000" spc="-15" dirty="0">
                <a:solidFill>
                  <a:srgbClr val="333E50"/>
                </a:solidFill>
                <a:latin typeface="Calibri"/>
                <a:cs typeface="Calibri"/>
              </a:rPr>
              <a:t>mevzuat </a:t>
            </a:r>
            <a:r>
              <a:rPr sz="2000" spc="-5" dirty="0">
                <a:solidFill>
                  <a:srgbClr val="333E50"/>
                </a:solidFill>
                <a:latin typeface="Calibri"/>
                <a:cs typeface="Calibri"/>
              </a:rPr>
              <a:t>şartlarına uygunluk güvencesi  </a:t>
            </a:r>
            <a:r>
              <a:rPr sz="2000" dirty="0">
                <a:solidFill>
                  <a:srgbClr val="333E50"/>
                </a:solidFill>
                <a:latin typeface="Calibri"/>
                <a:cs typeface="Calibri"/>
              </a:rPr>
              <a:t>için </a:t>
            </a:r>
            <a:r>
              <a:rPr sz="2000" spc="-15" dirty="0">
                <a:solidFill>
                  <a:srgbClr val="333E50"/>
                </a:solidFill>
                <a:latin typeface="Calibri"/>
                <a:cs typeface="Calibri"/>
              </a:rPr>
              <a:t>gereken </a:t>
            </a:r>
            <a:r>
              <a:rPr sz="2000" spc="-10" dirty="0">
                <a:solidFill>
                  <a:srgbClr val="333E50"/>
                </a:solidFill>
                <a:latin typeface="Calibri"/>
                <a:cs typeface="Calibri"/>
              </a:rPr>
              <a:t>prosesler </a:t>
            </a:r>
            <a:r>
              <a:rPr sz="2000" dirty="0">
                <a:solidFill>
                  <a:srgbClr val="333E50"/>
                </a:solidFill>
                <a:latin typeface="Calibri"/>
                <a:cs typeface="Calibri"/>
              </a:rPr>
              <a:t>dahil </a:t>
            </a:r>
            <a:r>
              <a:rPr sz="2000" spc="-10" dirty="0">
                <a:solidFill>
                  <a:srgbClr val="333E50"/>
                </a:solidFill>
                <a:latin typeface="Calibri"/>
                <a:cs typeface="Calibri"/>
              </a:rPr>
              <a:t>sistemi </a:t>
            </a:r>
            <a:r>
              <a:rPr sz="2000" spc="-5" dirty="0">
                <a:solidFill>
                  <a:srgbClr val="333E50"/>
                </a:solidFill>
                <a:latin typeface="Calibri"/>
                <a:cs typeface="Calibri"/>
              </a:rPr>
              <a:t>etkin </a:t>
            </a:r>
            <a:r>
              <a:rPr sz="2000" spc="-10" dirty="0">
                <a:solidFill>
                  <a:srgbClr val="333E50"/>
                </a:solidFill>
                <a:latin typeface="Calibri"/>
                <a:cs typeface="Calibri"/>
              </a:rPr>
              <a:t>olarak  </a:t>
            </a:r>
            <a:r>
              <a:rPr sz="2000" spc="-15" dirty="0">
                <a:solidFill>
                  <a:srgbClr val="333E50"/>
                </a:solidFill>
                <a:latin typeface="Calibri"/>
                <a:cs typeface="Calibri"/>
              </a:rPr>
              <a:t>uygulayarak </a:t>
            </a:r>
            <a:r>
              <a:rPr sz="2000" spc="-10" dirty="0">
                <a:solidFill>
                  <a:srgbClr val="333E50"/>
                </a:solidFill>
                <a:latin typeface="Calibri"/>
                <a:cs typeface="Calibri"/>
              </a:rPr>
              <a:t>müşteri </a:t>
            </a:r>
            <a:r>
              <a:rPr sz="2000" spc="-5" dirty="0">
                <a:solidFill>
                  <a:srgbClr val="333E50"/>
                </a:solidFill>
                <a:latin typeface="Calibri"/>
                <a:cs typeface="Calibri"/>
              </a:rPr>
              <a:t>memnuniyetini artırmayı  </a:t>
            </a:r>
            <a:r>
              <a:rPr sz="2000" dirty="0">
                <a:solidFill>
                  <a:srgbClr val="333E50"/>
                </a:solidFill>
                <a:latin typeface="Calibri"/>
                <a:cs typeface="Calibri"/>
              </a:rPr>
              <a:t>amaçladığında.</a:t>
            </a:r>
            <a:endParaRPr sz="2000">
              <a:latin typeface="Calibri"/>
              <a:cs typeface="Calibri"/>
            </a:endParaRPr>
          </a:p>
        </p:txBody>
      </p:sp>
      <p:sp>
        <p:nvSpPr>
          <p:cNvPr id="4" name="object 4"/>
          <p:cNvSpPr/>
          <p:nvPr/>
        </p:nvSpPr>
        <p:spPr>
          <a:xfrm>
            <a:off x="6224015" y="3621023"/>
            <a:ext cx="2717291" cy="24841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07542" y="1824990"/>
            <a:ext cx="4051935" cy="330835"/>
          </a:xfrm>
          <a:prstGeom prst="rect">
            <a:avLst/>
          </a:prstGeom>
        </p:spPr>
        <p:txBody>
          <a:bodyPr vert="horz" wrap="square" lIns="0" tIns="0" rIns="0" bIns="0" rtlCol="0">
            <a:spAutoFit/>
          </a:bodyPr>
          <a:lstStyle/>
          <a:p>
            <a:pPr marL="12700">
              <a:lnSpc>
                <a:spcPct val="100000"/>
              </a:lnSpc>
            </a:pPr>
            <a:r>
              <a:rPr sz="2000" b="0" dirty="0">
                <a:latin typeface="Calibri"/>
                <a:cs typeface="Calibri"/>
              </a:rPr>
              <a:t>Bu </a:t>
            </a:r>
            <a:r>
              <a:rPr sz="2000" b="0" spc="-10" dirty="0">
                <a:latin typeface="Calibri"/>
                <a:cs typeface="Calibri"/>
              </a:rPr>
              <a:t>standardın </a:t>
            </a:r>
            <a:r>
              <a:rPr sz="2000" b="0" dirty="0">
                <a:latin typeface="Calibri"/>
                <a:cs typeface="Calibri"/>
              </a:rPr>
              <a:t>bütün </a:t>
            </a:r>
            <a:r>
              <a:rPr sz="2000" b="0" spc="-5" dirty="0">
                <a:latin typeface="Calibri"/>
                <a:cs typeface="Calibri"/>
              </a:rPr>
              <a:t>şartları genel</a:t>
            </a:r>
            <a:r>
              <a:rPr sz="2000" b="0" spc="15" dirty="0">
                <a:latin typeface="Calibri"/>
                <a:cs typeface="Calibri"/>
              </a:rPr>
              <a:t> </a:t>
            </a:r>
            <a:r>
              <a:rPr sz="2000" b="0" spc="-5" dirty="0">
                <a:latin typeface="Calibri"/>
                <a:cs typeface="Calibri"/>
              </a:rPr>
              <a:t>olup</a:t>
            </a:r>
            <a:endParaRPr sz="2000">
              <a:latin typeface="Calibri"/>
              <a:cs typeface="Calibri"/>
            </a:endParaRPr>
          </a:p>
        </p:txBody>
      </p:sp>
      <p:sp>
        <p:nvSpPr>
          <p:cNvPr id="3" name="object 3"/>
          <p:cNvSpPr txBox="1"/>
          <p:nvPr/>
        </p:nvSpPr>
        <p:spPr>
          <a:xfrm>
            <a:off x="707542" y="2628519"/>
            <a:ext cx="6191250" cy="1935480"/>
          </a:xfrm>
          <a:prstGeom prst="rect">
            <a:avLst/>
          </a:prstGeom>
        </p:spPr>
        <p:txBody>
          <a:bodyPr vert="horz" wrap="square" lIns="0" tIns="0" rIns="0" bIns="0" rtlCol="0">
            <a:spAutoFit/>
          </a:bodyPr>
          <a:lstStyle/>
          <a:p>
            <a:pPr marL="355600" indent="-342900">
              <a:lnSpc>
                <a:spcPct val="100000"/>
              </a:lnSpc>
              <a:buChar char="-"/>
              <a:tabLst>
                <a:tab pos="355600" algn="l"/>
              </a:tabLst>
            </a:pPr>
            <a:r>
              <a:rPr sz="2000" spc="-5" dirty="0">
                <a:solidFill>
                  <a:srgbClr val="333E50"/>
                </a:solidFill>
                <a:latin typeface="Calibri"/>
                <a:cs typeface="Calibri"/>
              </a:rPr>
              <a:t>Tipine</a:t>
            </a:r>
            <a:r>
              <a:rPr sz="2000" spc="-85" dirty="0">
                <a:solidFill>
                  <a:srgbClr val="333E50"/>
                </a:solidFill>
                <a:latin typeface="Calibri"/>
                <a:cs typeface="Calibri"/>
              </a:rPr>
              <a:t> </a:t>
            </a:r>
            <a:r>
              <a:rPr sz="2000" spc="-15" dirty="0">
                <a:solidFill>
                  <a:srgbClr val="333E50"/>
                </a:solidFill>
                <a:latin typeface="Calibri"/>
                <a:cs typeface="Calibri"/>
              </a:rPr>
              <a:t>veya,</a:t>
            </a:r>
            <a:endParaRPr sz="2000">
              <a:latin typeface="Calibri"/>
              <a:cs typeface="Calibri"/>
            </a:endParaRPr>
          </a:p>
          <a:p>
            <a:pPr marL="355600" indent="-342900">
              <a:lnSpc>
                <a:spcPct val="100000"/>
              </a:lnSpc>
              <a:spcBef>
                <a:spcPts val="755"/>
              </a:spcBef>
              <a:buChar char="-"/>
              <a:tabLst>
                <a:tab pos="355600" algn="l"/>
              </a:tabLst>
            </a:pPr>
            <a:r>
              <a:rPr sz="2000" dirty="0">
                <a:solidFill>
                  <a:srgbClr val="333E50"/>
                </a:solidFill>
                <a:latin typeface="Calibri"/>
                <a:cs typeface="Calibri"/>
              </a:rPr>
              <a:t>Boyutuna </a:t>
            </a:r>
            <a:r>
              <a:rPr sz="2000" spc="-20" dirty="0">
                <a:solidFill>
                  <a:srgbClr val="333E50"/>
                </a:solidFill>
                <a:latin typeface="Calibri"/>
                <a:cs typeface="Calibri"/>
              </a:rPr>
              <a:t>ya</a:t>
            </a:r>
            <a:r>
              <a:rPr sz="2000" spc="-120" dirty="0">
                <a:solidFill>
                  <a:srgbClr val="333E50"/>
                </a:solidFill>
                <a:latin typeface="Calibri"/>
                <a:cs typeface="Calibri"/>
              </a:rPr>
              <a:t> </a:t>
            </a:r>
            <a:r>
              <a:rPr sz="2000" spc="-5" dirty="0">
                <a:solidFill>
                  <a:srgbClr val="333E50"/>
                </a:solidFill>
                <a:latin typeface="Calibri"/>
                <a:cs typeface="Calibri"/>
              </a:rPr>
              <a:t>da,</a:t>
            </a:r>
            <a:endParaRPr sz="2000">
              <a:latin typeface="Calibri"/>
              <a:cs typeface="Calibri"/>
            </a:endParaRPr>
          </a:p>
          <a:p>
            <a:pPr marL="355600" indent="-342900">
              <a:lnSpc>
                <a:spcPct val="100000"/>
              </a:lnSpc>
              <a:spcBef>
                <a:spcPts val="755"/>
              </a:spcBef>
              <a:buChar char="-"/>
              <a:tabLst>
                <a:tab pos="355600" algn="l"/>
              </a:tabLst>
            </a:pPr>
            <a:r>
              <a:rPr sz="2000" spc="-30" dirty="0">
                <a:solidFill>
                  <a:srgbClr val="333E50"/>
                </a:solidFill>
                <a:latin typeface="Calibri"/>
                <a:cs typeface="Calibri"/>
              </a:rPr>
              <a:t>Tedarik </a:t>
            </a:r>
            <a:r>
              <a:rPr sz="2000" spc="-5" dirty="0">
                <a:solidFill>
                  <a:srgbClr val="333E50"/>
                </a:solidFill>
                <a:latin typeface="Calibri"/>
                <a:cs typeface="Calibri"/>
              </a:rPr>
              <a:t>ettiği ürün </a:t>
            </a:r>
            <a:r>
              <a:rPr sz="2000" spc="-15" dirty="0">
                <a:solidFill>
                  <a:srgbClr val="333E50"/>
                </a:solidFill>
                <a:latin typeface="Calibri"/>
                <a:cs typeface="Calibri"/>
              </a:rPr>
              <a:t>ve</a:t>
            </a:r>
            <a:r>
              <a:rPr sz="2000" spc="35" dirty="0">
                <a:solidFill>
                  <a:srgbClr val="333E50"/>
                </a:solidFill>
                <a:latin typeface="Calibri"/>
                <a:cs typeface="Calibri"/>
              </a:rPr>
              <a:t> </a:t>
            </a:r>
            <a:r>
              <a:rPr sz="2000" spc="-10" dirty="0">
                <a:solidFill>
                  <a:srgbClr val="333E50"/>
                </a:solidFill>
                <a:latin typeface="Calibri"/>
                <a:cs typeface="Calibri"/>
              </a:rPr>
              <a:t>hizmetlere</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625"/>
              </a:spcBef>
            </a:pPr>
            <a:r>
              <a:rPr sz="2000" spc="-5" dirty="0">
                <a:solidFill>
                  <a:srgbClr val="333E50"/>
                </a:solidFill>
                <a:latin typeface="Calibri"/>
                <a:cs typeface="Calibri"/>
              </a:rPr>
              <a:t>bakılmaksızın </a:t>
            </a:r>
            <a:r>
              <a:rPr sz="2000" dirty="0">
                <a:solidFill>
                  <a:srgbClr val="333E50"/>
                </a:solidFill>
                <a:latin typeface="Calibri"/>
                <a:cs typeface="Calibri"/>
              </a:rPr>
              <a:t>bütün </a:t>
            </a:r>
            <a:r>
              <a:rPr sz="2000" spc="-5" dirty="0">
                <a:solidFill>
                  <a:srgbClr val="333E50"/>
                </a:solidFill>
                <a:latin typeface="Calibri"/>
                <a:cs typeface="Calibri"/>
              </a:rPr>
              <a:t>kuruluşlara uygulanması</a:t>
            </a:r>
            <a:r>
              <a:rPr sz="2000" spc="70" dirty="0">
                <a:solidFill>
                  <a:srgbClr val="333E50"/>
                </a:solidFill>
                <a:latin typeface="Calibri"/>
                <a:cs typeface="Calibri"/>
              </a:rPr>
              <a:t> </a:t>
            </a:r>
            <a:r>
              <a:rPr sz="2000" spc="-20" dirty="0">
                <a:solidFill>
                  <a:srgbClr val="333E50"/>
                </a:solidFill>
                <a:latin typeface="Calibri"/>
                <a:cs typeface="Calibri"/>
              </a:rPr>
              <a:t>amaçlanmıştır.</a:t>
            </a:r>
            <a:endParaRPr sz="20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94337" y="1371854"/>
            <a:ext cx="7352792" cy="487680"/>
          </a:xfrm>
          <a:prstGeom prst="rect">
            <a:avLst/>
          </a:prstGeom>
        </p:spPr>
        <p:txBody>
          <a:bodyPr vert="horz" wrap="square" lIns="0" tIns="0" rIns="0" bIns="0" rtlCol="0">
            <a:spAutoFit/>
          </a:bodyPr>
          <a:lstStyle/>
          <a:p>
            <a:pPr marL="1821814">
              <a:lnSpc>
                <a:spcPct val="100000"/>
              </a:lnSpc>
            </a:pPr>
            <a:r>
              <a:rPr dirty="0">
                <a:latin typeface="Calibri"/>
                <a:cs typeface="Calibri"/>
              </a:rPr>
              <a:t>2. </a:t>
            </a:r>
            <a:r>
              <a:rPr spc="-65" dirty="0">
                <a:latin typeface="Calibri"/>
                <a:cs typeface="Calibri"/>
              </a:rPr>
              <a:t>ATIF</a:t>
            </a:r>
            <a:r>
              <a:rPr spc="-60" dirty="0">
                <a:latin typeface="Calibri"/>
                <a:cs typeface="Calibri"/>
              </a:rPr>
              <a:t> </a:t>
            </a:r>
            <a:r>
              <a:rPr spc="-35" dirty="0">
                <a:latin typeface="Calibri"/>
                <a:cs typeface="Calibri"/>
              </a:rPr>
              <a:t>STANDARDLAR</a:t>
            </a:r>
          </a:p>
        </p:txBody>
      </p:sp>
      <p:sp>
        <p:nvSpPr>
          <p:cNvPr id="3" name="object 3"/>
          <p:cNvSpPr txBox="1"/>
          <p:nvPr/>
        </p:nvSpPr>
        <p:spPr>
          <a:xfrm>
            <a:off x="707542" y="1859534"/>
            <a:ext cx="7668895" cy="3273425"/>
          </a:xfrm>
          <a:prstGeom prst="rect">
            <a:avLst/>
          </a:prstGeom>
        </p:spPr>
        <p:txBody>
          <a:bodyPr vert="horz" wrap="square" lIns="0" tIns="0" rIns="0" bIns="0" rtlCol="0">
            <a:spAutoFit/>
          </a:bodyPr>
          <a:lstStyle/>
          <a:p>
            <a:pPr marL="12700" marR="991235">
              <a:lnSpc>
                <a:spcPts val="2160"/>
              </a:lnSpc>
            </a:pPr>
            <a:r>
              <a:rPr sz="2000" dirty="0">
                <a:solidFill>
                  <a:srgbClr val="333E50"/>
                </a:solidFill>
                <a:latin typeface="Calibri"/>
                <a:cs typeface="Calibri"/>
              </a:rPr>
              <a:t>Aşağıda </a:t>
            </a:r>
            <a:r>
              <a:rPr sz="2000" spc="-5" dirty="0">
                <a:solidFill>
                  <a:srgbClr val="333E50"/>
                </a:solidFill>
                <a:latin typeface="Calibri"/>
                <a:cs typeface="Calibri"/>
              </a:rPr>
              <a:t>atıf yapılan </a:t>
            </a:r>
            <a:r>
              <a:rPr sz="2000" spc="-10" dirty="0">
                <a:solidFill>
                  <a:srgbClr val="333E50"/>
                </a:solidFill>
                <a:latin typeface="Calibri"/>
                <a:cs typeface="Calibri"/>
              </a:rPr>
              <a:t>standard </a:t>
            </a:r>
            <a:r>
              <a:rPr sz="2000" spc="-15" dirty="0">
                <a:solidFill>
                  <a:srgbClr val="333E50"/>
                </a:solidFill>
                <a:latin typeface="Calibri"/>
                <a:cs typeface="Calibri"/>
              </a:rPr>
              <a:t>ve/veya </a:t>
            </a:r>
            <a:r>
              <a:rPr sz="2000" spc="-20" dirty="0">
                <a:solidFill>
                  <a:srgbClr val="333E50"/>
                </a:solidFill>
                <a:latin typeface="Calibri"/>
                <a:cs typeface="Calibri"/>
              </a:rPr>
              <a:t>dokümanlar, </a:t>
            </a:r>
            <a:r>
              <a:rPr sz="2000" dirty="0">
                <a:solidFill>
                  <a:srgbClr val="333E50"/>
                </a:solidFill>
                <a:latin typeface="Calibri"/>
                <a:cs typeface="Calibri"/>
              </a:rPr>
              <a:t>bu </a:t>
            </a:r>
            <a:r>
              <a:rPr sz="2000" spc="-10" dirty="0">
                <a:solidFill>
                  <a:srgbClr val="333E50"/>
                </a:solidFill>
                <a:latin typeface="Calibri"/>
                <a:cs typeface="Calibri"/>
              </a:rPr>
              <a:t>standardın  </a:t>
            </a:r>
            <a:r>
              <a:rPr sz="2000" spc="-5" dirty="0">
                <a:solidFill>
                  <a:srgbClr val="333E50"/>
                </a:solidFill>
                <a:latin typeface="Calibri"/>
                <a:cs typeface="Calibri"/>
              </a:rPr>
              <a:t>uygulanması </a:t>
            </a:r>
            <a:r>
              <a:rPr sz="2000" dirty="0">
                <a:solidFill>
                  <a:srgbClr val="333E50"/>
                </a:solidFill>
                <a:latin typeface="Calibri"/>
                <a:cs typeface="Calibri"/>
              </a:rPr>
              <a:t>açısından</a:t>
            </a:r>
            <a:r>
              <a:rPr sz="2000" spc="-40" dirty="0">
                <a:solidFill>
                  <a:srgbClr val="333E50"/>
                </a:solidFill>
                <a:latin typeface="Calibri"/>
                <a:cs typeface="Calibri"/>
              </a:rPr>
              <a:t> </a:t>
            </a:r>
            <a:r>
              <a:rPr sz="2000" spc="-25" dirty="0">
                <a:solidFill>
                  <a:srgbClr val="333E50"/>
                </a:solidFill>
                <a:latin typeface="Calibri"/>
                <a:cs typeface="Calibri"/>
              </a:rPr>
              <a:t>zorunludur.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49"/>
              </a:spcBef>
            </a:pPr>
            <a:endParaRPr sz="1550">
              <a:latin typeface="Times New Roman"/>
              <a:cs typeface="Times New Roman"/>
            </a:endParaRPr>
          </a:p>
          <a:p>
            <a:pPr marL="12700" marR="5080">
              <a:lnSpc>
                <a:spcPct val="90000"/>
              </a:lnSpc>
            </a:pPr>
            <a:r>
              <a:rPr sz="2000" spc="-30" dirty="0">
                <a:solidFill>
                  <a:srgbClr val="333E50"/>
                </a:solidFill>
                <a:latin typeface="Calibri"/>
                <a:cs typeface="Calibri"/>
              </a:rPr>
              <a:t>Tarihi </a:t>
            </a:r>
            <a:r>
              <a:rPr sz="2000" spc="-5" dirty="0">
                <a:solidFill>
                  <a:srgbClr val="333E50"/>
                </a:solidFill>
                <a:latin typeface="Calibri"/>
                <a:cs typeface="Calibri"/>
              </a:rPr>
              <a:t>belirtilen atıf yapılan </a:t>
            </a:r>
            <a:r>
              <a:rPr sz="2000" spc="-10" dirty="0">
                <a:solidFill>
                  <a:srgbClr val="333E50"/>
                </a:solidFill>
                <a:latin typeface="Calibri"/>
                <a:cs typeface="Calibri"/>
              </a:rPr>
              <a:t>standard </a:t>
            </a:r>
            <a:r>
              <a:rPr sz="2000" spc="-15" dirty="0">
                <a:solidFill>
                  <a:srgbClr val="333E50"/>
                </a:solidFill>
                <a:latin typeface="Calibri"/>
                <a:cs typeface="Calibri"/>
              </a:rPr>
              <a:t>ve/veya </a:t>
            </a:r>
            <a:r>
              <a:rPr sz="2000" dirty="0">
                <a:solidFill>
                  <a:srgbClr val="333E50"/>
                </a:solidFill>
                <a:latin typeface="Calibri"/>
                <a:cs typeface="Calibri"/>
              </a:rPr>
              <a:t>dokümanlar için </a:t>
            </a:r>
            <a:r>
              <a:rPr sz="2000" spc="-5" dirty="0">
                <a:solidFill>
                  <a:srgbClr val="333E50"/>
                </a:solidFill>
                <a:latin typeface="Calibri"/>
                <a:cs typeface="Calibri"/>
              </a:rPr>
              <a:t>sadece alıntı  yapıldığı </a:t>
            </a:r>
            <a:r>
              <a:rPr sz="2000" dirty="0">
                <a:solidFill>
                  <a:srgbClr val="333E50"/>
                </a:solidFill>
                <a:latin typeface="Calibri"/>
                <a:cs typeface="Calibri"/>
              </a:rPr>
              <a:t>baskısı </a:t>
            </a:r>
            <a:r>
              <a:rPr sz="2000" spc="-25" dirty="0">
                <a:solidFill>
                  <a:srgbClr val="333E50"/>
                </a:solidFill>
                <a:latin typeface="Calibri"/>
                <a:cs typeface="Calibri"/>
              </a:rPr>
              <a:t>kullanılır. </a:t>
            </a:r>
            <a:r>
              <a:rPr sz="2000" spc="-10" dirty="0">
                <a:solidFill>
                  <a:srgbClr val="333E50"/>
                </a:solidFill>
                <a:latin typeface="Calibri"/>
                <a:cs typeface="Calibri"/>
              </a:rPr>
              <a:t>Atıf </a:t>
            </a:r>
            <a:r>
              <a:rPr sz="2000" spc="-5" dirty="0">
                <a:solidFill>
                  <a:srgbClr val="333E50"/>
                </a:solidFill>
                <a:latin typeface="Calibri"/>
                <a:cs typeface="Calibri"/>
              </a:rPr>
              <a:t>yapılan </a:t>
            </a:r>
            <a:r>
              <a:rPr sz="2000" spc="-10" dirty="0">
                <a:solidFill>
                  <a:srgbClr val="333E50"/>
                </a:solidFill>
                <a:latin typeface="Calibri"/>
                <a:cs typeface="Calibri"/>
              </a:rPr>
              <a:t>standard </a:t>
            </a:r>
            <a:r>
              <a:rPr sz="2000" spc="-15" dirty="0">
                <a:solidFill>
                  <a:srgbClr val="333E50"/>
                </a:solidFill>
                <a:latin typeface="Calibri"/>
                <a:cs typeface="Calibri"/>
              </a:rPr>
              <a:t>ve/veya </a:t>
            </a:r>
            <a:r>
              <a:rPr sz="2000" dirty="0">
                <a:solidFill>
                  <a:srgbClr val="333E50"/>
                </a:solidFill>
                <a:latin typeface="Calibri"/>
                <a:cs typeface="Calibri"/>
              </a:rPr>
              <a:t>dokümanın  </a:t>
            </a:r>
            <a:r>
              <a:rPr sz="2000" spc="-5" dirty="0">
                <a:solidFill>
                  <a:srgbClr val="333E50"/>
                </a:solidFill>
                <a:latin typeface="Calibri"/>
                <a:cs typeface="Calibri"/>
              </a:rPr>
              <a:t>tarihinin belirtilmemesi halinde en son </a:t>
            </a:r>
            <a:r>
              <a:rPr sz="2000" dirty="0">
                <a:solidFill>
                  <a:srgbClr val="333E50"/>
                </a:solidFill>
                <a:latin typeface="Calibri"/>
                <a:cs typeface="Calibri"/>
              </a:rPr>
              <a:t>baskısı </a:t>
            </a:r>
            <a:r>
              <a:rPr sz="2000" spc="-5" dirty="0">
                <a:solidFill>
                  <a:srgbClr val="333E50"/>
                </a:solidFill>
                <a:latin typeface="Calibri"/>
                <a:cs typeface="Calibri"/>
              </a:rPr>
              <a:t>(herhangi bir </a:t>
            </a:r>
            <a:r>
              <a:rPr sz="2000" dirty="0">
                <a:solidFill>
                  <a:srgbClr val="333E50"/>
                </a:solidFill>
                <a:latin typeface="Calibri"/>
                <a:cs typeface="Calibri"/>
              </a:rPr>
              <a:t>değişiklik  </a:t>
            </a:r>
            <a:r>
              <a:rPr sz="2000" spc="-5" dirty="0">
                <a:solidFill>
                  <a:srgbClr val="333E50"/>
                </a:solidFill>
                <a:latin typeface="Calibri"/>
                <a:cs typeface="Calibri"/>
              </a:rPr>
              <a:t>dahil)</a:t>
            </a:r>
            <a:r>
              <a:rPr sz="2000" spc="-30" dirty="0">
                <a:solidFill>
                  <a:srgbClr val="333E50"/>
                </a:solidFill>
                <a:latin typeface="Calibri"/>
                <a:cs typeface="Calibri"/>
              </a:rPr>
              <a:t> </a:t>
            </a:r>
            <a:r>
              <a:rPr sz="2000" spc="-25" dirty="0">
                <a:solidFill>
                  <a:srgbClr val="333E50"/>
                </a:solidFill>
                <a:latin typeface="Calibri"/>
                <a:cs typeface="Calibri"/>
              </a:rPr>
              <a:t>kullanılır.</a:t>
            </a:r>
            <a:endParaRPr sz="2000">
              <a:latin typeface="Calibri"/>
              <a:cs typeface="Calibri"/>
            </a:endParaRPr>
          </a:p>
          <a:p>
            <a:pPr>
              <a:lnSpc>
                <a:spcPct val="100000"/>
              </a:lnSpc>
            </a:pPr>
            <a:endParaRPr sz="2000">
              <a:latin typeface="Times New Roman"/>
              <a:cs typeface="Times New Roman"/>
            </a:endParaRPr>
          </a:p>
          <a:p>
            <a:pPr marL="12700">
              <a:lnSpc>
                <a:spcPts val="2280"/>
              </a:lnSpc>
              <a:spcBef>
                <a:spcPts val="1610"/>
              </a:spcBef>
            </a:pPr>
            <a:r>
              <a:rPr sz="2000" b="1" spc="-15" dirty="0">
                <a:solidFill>
                  <a:srgbClr val="333E50"/>
                </a:solidFill>
                <a:latin typeface="Calibri"/>
                <a:cs typeface="Calibri"/>
              </a:rPr>
              <a:t>Atıf: </a:t>
            </a:r>
            <a:r>
              <a:rPr sz="2000" dirty="0">
                <a:solidFill>
                  <a:srgbClr val="333E50"/>
                </a:solidFill>
                <a:latin typeface="Calibri"/>
                <a:cs typeface="Calibri"/>
              </a:rPr>
              <a:t>ISO 9000: 2015, </a:t>
            </a:r>
            <a:r>
              <a:rPr sz="2000" spc="-10"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sistemleri </a:t>
            </a:r>
            <a:r>
              <a:rPr sz="2000" dirty="0">
                <a:solidFill>
                  <a:srgbClr val="333E50"/>
                </a:solidFill>
                <a:latin typeface="Calibri"/>
                <a:cs typeface="Calibri"/>
              </a:rPr>
              <a:t>- </a:t>
            </a:r>
            <a:r>
              <a:rPr sz="2000" spc="-40" dirty="0">
                <a:solidFill>
                  <a:srgbClr val="333E50"/>
                </a:solidFill>
                <a:latin typeface="Calibri"/>
                <a:cs typeface="Calibri"/>
              </a:rPr>
              <a:t>Temel </a:t>
            </a:r>
            <a:r>
              <a:rPr sz="2000" spc="-25" dirty="0">
                <a:solidFill>
                  <a:srgbClr val="333E50"/>
                </a:solidFill>
                <a:latin typeface="Calibri"/>
                <a:cs typeface="Calibri"/>
              </a:rPr>
              <a:t>esaslar, </a:t>
            </a:r>
            <a:r>
              <a:rPr sz="2000" spc="-5" dirty="0">
                <a:solidFill>
                  <a:srgbClr val="333E50"/>
                </a:solidFill>
                <a:latin typeface="Calibri"/>
                <a:cs typeface="Calibri"/>
              </a:rPr>
              <a:t>terimler</a:t>
            </a:r>
            <a:r>
              <a:rPr sz="2000" spc="180" dirty="0">
                <a:solidFill>
                  <a:srgbClr val="333E50"/>
                </a:solidFill>
                <a:latin typeface="Calibri"/>
                <a:cs typeface="Calibri"/>
              </a:rPr>
              <a:t> </a:t>
            </a:r>
            <a:r>
              <a:rPr sz="2000" spc="-35" dirty="0">
                <a:solidFill>
                  <a:srgbClr val="333E50"/>
                </a:solidFill>
                <a:latin typeface="Calibri"/>
                <a:cs typeface="Calibri"/>
              </a:rPr>
              <a:t>ve</a:t>
            </a:r>
            <a:endParaRPr sz="2000">
              <a:latin typeface="Calibri"/>
              <a:cs typeface="Calibri"/>
            </a:endParaRPr>
          </a:p>
          <a:p>
            <a:pPr marL="12700">
              <a:lnSpc>
                <a:spcPts val="2280"/>
              </a:lnSpc>
            </a:pPr>
            <a:r>
              <a:rPr sz="2000" spc="-5" dirty="0">
                <a:solidFill>
                  <a:srgbClr val="333E50"/>
                </a:solidFill>
                <a:latin typeface="Calibri"/>
                <a:cs typeface="Calibri"/>
              </a:rPr>
              <a:t>tarifler</a:t>
            </a:r>
            <a:endParaRPr sz="20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528" y="5865875"/>
            <a:ext cx="9110980" cy="989330"/>
          </a:xfrm>
          <a:prstGeom prst="rect">
            <a:avLst/>
          </a:prstGeom>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55575">
              <a:lnSpc>
                <a:spcPct val="100000"/>
              </a:lnSpc>
              <a:spcBef>
                <a:spcPts val="800"/>
              </a:spcBef>
            </a:pPr>
            <a:r>
              <a:rPr sz="1000" spc="-5" dirty="0">
                <a:solidFill>
                  <a:srgbClr val="333E50"/>
                </a:solidFill>
                <a:latin typeface="Calibri"/>
                <a:cs typeface="Calibri"/>
              </a:rPr>
              <a:t>01.04.2016/Rev</a:t>
            </a:r>
            <a:r>
              <a:rPr sz="1000" spc="-25" dirty="0">
                <a:solidFill>
                  <a:srgbClr val="333E50"/>
                </a:solidFill>
                <a:latin typeface="Calibri"/>
                <a:cs typeface="Calibri"/>
              </a:rPr>
              <a:t> </a:t>
            </a:r>
            <a:r>
              <a:rPr sz="1000" spc="-5" dirty="0">
                <a:solidFill>
                  <a:srgbClr val="333E50"/>
                </a:solidFill>
                <a:latin typeface="Calibri"/>
                <a:cs typeface="Calibri"/>
              </a:rPr>
              <a:t>01</a:t>
            </a:r>
            <a:endParaRPr sz="1000">
              <a:latin typeface="Calibri"/>
              <a:cs typeface="Calibri"/>
            </a:endParaRPr>
          </a:p>
          <a:p>
            <a:pPr marL="155575">
              <a:lnSpc>
                <a:spcPct val="100000"/>
              </a:lnSpc>
            </a:pPr>
            <a:r>
              <a:rPr sz="1000" spc="-5" dirty="0">
                <a:solidFill>
                  <a:srgbClr val="333E50"/>
                </a:solidFill>
                <a:latin typeface="Calibri"/>
                <a:cs typeface="Calibri"/>
              </a:rPr>
              <a:t>Eğitim Dairesi</a:t>
            </a:r>
            <a:r>
              <a:rPr sz="1000" spc="-40" dirty="0">
                <a:solidFill>
                  <a:srgbClr val="333E50"/>
                </a:solidFill>
                <a:latin typeface="Calibri"/>
                <a:cs typeface="Calibri"/>
              </a:rPr>
              <a:t> </a:t>
            </a:r>
            <a:r>
              <a:rPr sz="1000" spc="-5" dirty="0">
                <a:solidFill>
                  <a:srgbClr val="333E50"/>
                </a:solidFill>
                <a:latin typeface="Calibri"/>
                <a:cs typeface="Calibri"/>
              </a:rPr>
              <a:t>Başkanlığı</a:t>
            </a:r>
            <a:endParaRPr sz="1000">
              <a:latin typeface="Calibri"/>
              <a:cs typeface="Calibri"/>
            </a:endParaRPr>
          </a:p>
        </p:txBody>
      </p:sp>
      <p:sp>
        <p:nvSpPr>
          <p:cNvPr id="3" name="object 3"/>
          <p:cNvSpPr/>
          <p:nvPr/>
        </p:nvSpPr>
        <p:spPr>
          <a:xfrm>
            <a:off x="33528" y="5865875"/>
            <a:ext cx="9110980" cy="989330"/>
          </a:xfrm>
          <a:custGeom>
            <a:avLst/>
            <a:gdLst/>
            <a:ahLst/>
            <a:cxnLst/>
            <a:rect l="l" t="t" r="r" b="b"/>
            <a:pathLst>
              <a:path w="9110980" h="989329">
                <a:moveTo>
                  <a:pt x="0" y="989076"/>
                </a:moveTo>
                <a:lnTo>
                  <a:pt x="9110472" y="989076"/>
                </a:lnTo>
                <a:lnTo>
                  <a:pt x="9110472" y="0"/>
                </a:lnTo>
                <a:lnTo>
                  <a:pt x="0" y="0"/>
                </a:lnTo>
                <a:lnTo>
                  <a:pt x="0" y="989076"/>
                </a:lnTo>
                <a:close/>
              </a:path>
            </a:pathLst>
          </a:custGeom>
          <a:solidFill>
            <a:srgbClr val="FFFFFF"/>
          </a:solidFill>
        </p:spPr>
        <p:txBody>
          <a:bodyPr wrap="square" lIns="0" tIns="0" rIns="0" bIns="0" rtlCol="0"/>
          <a:lstStyle/>
          <a:p>
            <a:endParaRPr/>
          </a:p>
        </p:txBody>
      </p:sp>
      <p:sp>
        <p:nvSpPr>
          <p:cNvPr id="4" name="object 4"/>
          <p:cNvSpPr/>
          <p:nvPr/>
        </p:nvSpPr>
        <p:spPr>
          <a:xfrm>
            <a:off x="47815" y="10159"/>
            <a:ext cx="9144000" cy="989330"/>
          </a:xfrm>
          <a:custGeom>
            <a:avLst/>
            <a:gdLst/>
            <a:ahLst/>
            <a:cxnLst/>
            <a:rect l="l" t="t" r="r" b="b"/>
            <a:pathLst>
              <a:path w="9144000" h="989330">
                <a:moveTo>
                  <a:pt x="0" y="989076"/>
                </a:moveTo>
                <a:lnTo>
                  <a:pt x="9144000" y="989076"/>
                </a:lnTo>
                <a:lnTo>
                  <a:pt x="9144000" y="0"/>
                </a:lnTo>
                <a:lnTo>
                  <a:pt x="0" y="0"/>
                </a:lnTo>
                <a:lnTo>
                  <a:pt x="0" y="989076"/>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idx="4294967295"/>
          </p:nvPr>
        </p:nvSpPr>
        <p:spPr>
          <a:xfrm>
            <a:off x="2593594" y="292100"/>
            <a:ext cx="3959860" cy="457200"/>
          </a:xfrm>
          <a:prstGeom prst="rect">
            <a:avLst/>
          </a:prstGeom>
        </p:spPr>
        <p:txBody>
          <a:bodyPr vert="horz" wrap="square" lIns="0" tIns="0" rIns="0" bIns="0" rtlCol="0">
            <a:spAutoFit/>
          </a:bodyPr>
          <a:lstStyle/>
          <a:p>
            <a:pPr marL="12700">
              <a:lnSpc>
                <a:spcPct val="100000"/>
              </a:lnSpc>
            </a:pPr>
            <a:r>
              <a:rPr sz="2800" spc="-5" dirty="0">
                <a:latin typeface="Calibri"/>
                <a:cs typeface="Calibri"/>
              </a:rPr>
              <a:t>ISO 9000 </a:t>
            </a:r>
            <a:r>
              <a:rPr sz="2800" spc="-50" dirty="0">
                <a:latin typeface="Calibri"/>
                <a:cs typeface="Calibri"/>
              </a:rPr>
              <a:t>STANDART</a:t>
            </a:r>
            <a:r>
              <a:rPr sz="2800" spc="45" dirty="0">
                <a:latin typeface="Calibri"/>
                <a:cs typeface="Calibri"/>
              </a:rPr>
              <a:t> </a:t>
            </a:r>
            <a:r>
              <a:rPr sz="2800" spc="-5" dirty="0"/>
              <a:t>AİLESİ</a:t>
            </a:r>
            <a:endParaRPr sz="2800" dirty="0">
              <a:latin typeface="Calibri"/>
              <a:cs typeface="Calibri"/>
            </a:endParaRPr>
          </a:p>
        </p:txBody>
      </p:sp>
      <p:sp>
        <p:nvSpPr>
          <p:cNvPr id="6" name="object 6"/>
          <p:cNvSpPr/>
          <p:nvPr/>
        </p:nvSpPr>
        <p:spPr>
          <a:xfrm>
            <a:off x="7019543" y="2569464"/>
            <a:ext cx="1828800" cy="130606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028688" y="2563367"/>
            <a:ext cx="1828800" cy="239395"/>
          </a:xfrm>
          <a:custGeom>
            <a:avLst/>
            <a:gdLst/>
            <a:ahLst/>
            <a:cxnLst/>
            <a:rect l="l" t="t" r="r" b="b"/>
            <a:pathLst>
              <a:path w="1828800" h="239394">
                <a:moveTo>
                  <a:pt x="1788921" y="0"/>
                </a:moveTo>
                <a:lnTo>
                  <a:pt x="39877" y="0"/>
                </a:lnTo>
                <a:lnTo>
                  <a:pt x="24378" y="3141"/>
                </a:lnTo>
                <a:lnTo>
                  <a:pt x="11699" y="11699"/>
                </a:lnTo>
                <a:lnTo>
                  <a:pt x="3141" y="24378"/>
                </a:lnTo>
                <a:lnTo>
                  <a:pt x="0" y="39878"/>
                </a:lnTo>
                <a:lnTo>
                  <a:pt x="0" y="239268"/>
                </a:lnTo>
                <a:lnTo>
                  <a:pt x="1828800" y="239268"/>
                </a:lnTo>
                <a:lnTo>
                  <a:pt x="1828800" y="39878"/>
                </a:lnTo>
                <a:lnTo>
                  <a:pt x="1825658" y="24378"/>
                </a:lnTo>
                <a:lnTo>
                  <a:pt x="1817100" y="11699"/>
                </a:lnTo>
                <a:lnTo>
                  <a:pt x="1804421" y="3141"/>
                </a:lnTo>
                <a:lnTo>
                  <a:pt x="1788921" y="0"/>
                </a:lnTo>
                <a:close/>
              </a:path>
            </a:pathLst>
          </a:custGeom>
          <a:solidFill>
            <a:srgbClr val="D97CC1"/>
          </a:solidFill>
        </p:spPr>
        <p:txBody>
          <a:bodyPr wrap="square" lIns="0" tIns="0" rIns="0" bIns="0" rtlCol="0"/>
          <a:lstStyle/>
          <a:p>
            <a:endParaRPr/>
          </a:p>
        </p:txBody>
      </p:sp>
      <p:sp>
        <p:nvSpPr>
          <p:cNvPr id="8" name="object 8"/>
          <p:cNvSpPr txBox="1"/>
          <p:nvPr/>
        </p:nvSpPr>
        <p:spPr>
          <a:xfrm>
            <a:off x="7116826" y="2556509"/>
            <a:ext cx="1536065" cy="1262380"/>
          </a:xfrm>
          <a:prstGeom prst="rect">
            <a:avLst/>
          </a:prstGeom>
        </p:spPr>
        <p:txBody>
          <a:bodyPr vert="horz" wrap="square" lIns="0" tIns="0" rIns="0" bIns="0" rtlCol="0">
            <a:spAutoFit/>
          </a:bodyPr>
          <a:lstStyle/>
          <a:p>
            <a:pPr marL="396240">
              <a:lnSpc>
                <a:spcPct val="100000"/>
              </a:lnSpc>
            </a:pPr>
            <a:r>
              <a:rPr sz="1400" b="1" spc="-5" dirty="0">
                <a:solidFill>
                  <a:srgbClr val="001F5F"/>
                </a:solidFill>
                <a:latin typeface="Calibri"/>
                <a:cs typeface="Calibri"/>
              </a:rPr>
              <a:t>ISO</a:t>
            </a:r>
            <a:r>
              <a:rPr sz="1400" b="1" spc="-75" dirty="0">
                <a:solidFill>
                  <a:srgbClr val="001F5F"/>
                </a:solidFill>
                <a:latin typeface="Calibri"/>
                <a:cs typeface="Calibri"/>
              </a:rPr>
              <a:t> </a:t>
            </a:r>
            <a:r>
              <a:rPr sz="1400" b="1" spc="-5" dirty="0">
                <a:solidFill>
                  <a:srgbClr val="001F5F"/>
                </a:solidFill>
                <a:latin typeface="Calibri"/>
                <a:cs typeface="Calibri"/>
              </a:rPr>
              <a:t>10002</a:t>
            </a:r>
            <a:endParaRPr sz="1400">
              <a:latin typeface="Calibri"/>
              <a:cs typeface="Calibri"/>
            </a:endParaRPr>
          </a:p>
          <a:p>
            <a:pPr marL="12700" marR="5080">
              <a:lnSpc>
                <a:spcPct val="100000"/>
              </a:lnSpc>
              <a:spcBef>
                <a:spcPts val="894"/>
              </a:spcBef>
            </a:pPr>
            <a:r>
              <a:rPr sz="1200" spc="-5" dirty="0">
                <a:solidFill>
                  <a:srgbClr val="333E50"/>
                </a:solidFill>
                <a:latin typeface="Calibri"/>
                <a:cs typeface="Calibri"/>
              </a:rPr>
              <a:t>Kalite yönetimi </a:t>
            </a:r>
            <a:r>
              <a:rPr sz="1200" dirty="0">
                <a:solidFill>
                  <a:srgbClr val="333E50"/>
                </a:solidFill>
                <a:latin typeface="Calibri"/>
                <a:cs typeface="Calibri"/>
              </a:rPr>
              <a:t>-  </a:t>
            </a:r>
            <a:r>
              <a:rPr sz="1200" spc="-5" dirty="0">
                <a:solidFill>
                  <a:srgbClr val="333E50"/>
                </a:solidFill>
                <a:latin typeface="Calibri"/>
                <a:cs typeface="Calibri"/>
              </a:rPr>
              <a:t>Müşteri memnuniyeti </a:t>
            </a:r>
            <a:r>
              <a:rPr sz="1200" dirty="0">
                <a:solidFill>
                  <a:srgbClr val="333E50"/>
                </a:solidFill>
                <a:latin typeface="Calibri"/>
                <a:cs typeface="Calibri"/>
              </a:rPr>
              <a:t>-  </a:t>
            </a:r>
            <a:r>
              <a:rPr sz="1200" spc="-5" dirty="0">
                <a:solidFill>
                  <a:srgbClr val="333E50"/>
                </a:solidFill>
                <a:latin typeface="Calibri"/>
                <a:cs typeface="Calibri"/>
              </a:rPr>
              <a:t>Kuruluşlarda</a:t>
            </a:r>
            <a:r>
              <a:rPr sz="1200" spc="-90" dirty="0">
                <a:solidFill>
                  <a:srgbClr val="333E50"/>
                </a:solidFill>
                <a:latin typeface="Calibri"/>
                <a:cs typeface="Calibri"/>
              </a:rPr>
              <a:t> </a:t>
            </a:r>
            <a:r>
              <a:rPr sz="1200" spc="-10" dirty="0">
                <a:solidFill>
                  <a:srgbClr val="333E50"/>
                </a:solidFill>
                <a:latin typeface="Calibri"/>
                <a:cs typeface="Calibri"/>
              </a:rPr>
              <a:t>şikâyetlerin  </a:t>
            </a:r>
            <a:r>
              <a:rPr sz="1200" dirty="0">
                <a:solidFill>
                  <a:srgbClr val="333E50"/>
                </a:solidFill>
                <a:latin typeface="Calibri"/>
                <a:cs typeface="Calibri"/>
              </a:rPr>
              <a:t>ele alınması </a:t>
            </a:r>
            <a:r>
              <a:rPr sz="1200" spc="-5" dirty="0">
                <a:solidFill>
                  <a:srgbClr val="333E50"/>
                </a:solidFill>
                <a:latin typeface="Calibri"/>
                <a:cs typeface="Calibri"/>
              </a:rPr>
              <a:t>için kılavuz  </a:t>
            </a:r>
            <a:r>
              <a:rPr sz="1200" dirty="0">
                <a:solidFill>
                  <a:srgbClr val="333E50"/>
                </a:solidFill>
                <a:latin typeface="Calibri"/>
                <a:cs typeface="Calibri"/>
              </a:rPr>
              <a:t>bilgiler</a:t>
            </a:r>
            <a:endParaRPr sz="1200">
              <a:latin typeface="Calibri"/>
              <a:cs typeface="Calibri"/>
            </a:endParaRPr>
          </a:p>
        </p:txBody>
      </p:sp>
      <p:sp>
        <p:nvSpPr>
          <p:cNvPr id="9" name="object 9"/>
          <p:cNvSpPr/>
          <p:nvPr/>
        </p:nvSpPr>
        <p:spPr>
          <a:xfrm>
            <a:off x="431291" y="2575560"/>
            <a:ext cx="1828800" cy="129235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1291" y="2555748"/>
            <a:ext cx="1828800" cy="239395"/>
          </a:xfrm>
          <a:custGeom>
            <a:avLst/>
            <a:gdLst/>
            <a:ahLst/>
            <a:cxnLst/>
            <a:rect l="l" t="t" r="r" b="b"/>
            <a:pathLst>
              <a:path w="1828800" h="239394">
                <a:moveTo>
                  <a:pt x="1788921" y="0"/>
                </a:moveTo>
                <a:lnTo>
                  <a:pt x="39878" y="0"/>
                </a:lnTo>
                <a:lnTo>
                  <a:pt x="24356" y="3141"/>
                </a:lnTo>
                <a:lnTo>
                  <a:pt x="11680" y="11699"/>
                </a:lnTo>
                <a:lnTo>
                  <a:pt x="3134" y="24378"/>
                </a:lnTo>
                <a:lnTo>
                  <a:pt x="0" y="39877"/>
                </a:lnTo>
                <a:lnTo>
                  <a:pt x="0" y="239267"/>
                </a:lnTo>
                <a:lnTo>
                  <a:pt x="1828800" y="239267"/>
                </a:lnTo>
                <a:lnTo>
                  <a:pt x="1828800" y="39877"/>
                </a:lnTo>
                <a:lnTo>
                  <a:pt x="1825658" y="24378"/>
                </a:lnTo>
                <a:lnTo>
                  <a:pt x="1817100" y="11699"/>
                </a:lnTo>
                <a:lnTo>
                  <a:pt x="1804421" y="3141"/>
                </a:lnTo>
                <a:lnTo>
                  <a:pt x="1788921" y="0"/>
                </a:lnTo>
                <a:close/>
              </a:path>
            </a:pathLst>
          </a:custGeom>
          <a:solidFill>
            <a:srgbClr val="D97CC1"/>
          </a:solidFill>
        </p:spPr>
        <p:txBody>
          <a:bodyPr wrap="square" lIns="0" tIns="0" rIns="0" bIns="0" rtlCol="0"/>
          <a:lstStyle/>
          <a:p>
            <a:endParaRPr/>
          </a:p>
        </p:txBody>
      </p:sp>
      <p:sp>
        <p:nvSpPr>
          <p:cNvPr id="11" name="object 11"/>
          <p:cNvSpPr txBox="1"/>
          <p:nvPr/>
        </p:nvSpPr>
        <p:spPr>
          <a:xfrm>
            <a:off x="510946" y="2549525"/>
            <a:ext cx="1192530" cy="1083310"/>
          </a:xfrm>
          <a:prstGeom prst="rect">
            <a:avLst/>
          </a:prstGeom>
        </p:spPr>
        <p:txBody>
          <a:bodyPr vert="horz" wrap="square" lIns="0" tIns="0" rIns="0" bIns="0" rtlCol="0">
            <a:spAutoFit/>
          </a:bodyPr>
          <a:lstStyle/>
          <a:p>
            <a:pPr marL="399415">
              <a:lnSpc>
                <a:spcPct val="100000"/>
              </a:lnSpc>
            </a:pPr>
            <a:r>
              <a:rPr sz="1400" b="1" spc="-5" dirty="0">
                <a:solidFill>
                  <a:srgbClr val="001F5F"/>
                </a:solidFill>
                <a:latin typeface="Calibri"/>
                <a:cs typeface="Calibri"/>
              </a:rPr>
              <a:t>ISO</a:t>
            </a:r>
            <a:r>
              <a:rPr sz="1400" b="1" spc="-75" dirty="0">
                <a:solidFill>
                  <a:srgbClr val="001F5F"/>
                </a:solidFill>
                <a:latin typeface="Calibri"/>
                <a:cs typeface="Calibri"/>
              </a:rPr>
              <a:t> </a:t>
            </a:r>
            <a:r>
              <a:rPr sz="1400" b="1" spc="-5" dirty="0">
                <a:solidFill>
                  <a:srgbClr val="001F5F"/>
                </a:solidFill>
                <a:latin typeface="Calibri"/>
                <a:cs typeface="Calibri"/>
              </a:rPr>
              <a:t>9000</a:t>
            </a:r>
            <a:endParaRPr sz="1400">
              <a:latin typeface="Calibri"/>
              <a:cs typeface="Calibri"/>
            </a:endParaRPr>
          </a:p>
          <a:p>
            <a:pPr marL="12700" marR="5080">
              <a:lnSpc>
                <a:spcPct val="100000"/>
              </a:lnSpc>
              <a:spcBef>
                <a:spcPts val="925"/>
              </a:spcBef>
            </a:pPr>
            <a:r>
              <a:rPr sz="1200" spc="-5" dirty="0">
                <a:solidFill>
                  <a:srgbClr val="333E50"/>
                </a:solidFill>
                <a:latin typeface="Calibri"/>
                <a:cs typeface="Calibri"/>
              </a:rPr>
              <a:t>Kalite yönetim  sistemleri </a:t>
            </a:r>
            <a:r>
              <a:rPr sz="1200" dirty="0">
                <a:solidFill>
                  <a:srgbClr val="333E50"/>
                </a:solidFill>
                <a:latin typeface="Calibri"/>
                <a:cs typeface="Calibri"/>
              </a:rPr>
              <a:t>- </a:t>
            </a:r>
            <a:r>
              <a:rPr sz="1200" spc="-20" dirty="0">
                <a:solidFill>
                  <a:srgbClr val="333E50"/>
                </a:solidFill>
                <a:latin typeface="Calibri"/>
                <a:cs typeface="Calibri"/>
              </a:rPr>
              <a:t>Temel  </a:t>
            </a:r>
            <a:r>
              <a:rPr sz="1200" spc="-15" dirty="0">
                <a:solidFill>
                  <a:srgbClr val="333E50"/>
                </a:solidFill>
                <a:latin typeface="Calibri"/>
                <a:cs typeface="Calibri"/>
              </a:rPr>
              <a:t>esaslar, </a:t>
            </a:r>
            <a:r>
              <a:rPr sz="1200" spc="-5" dirty="0">
                <a:solidFill>
                  <a:srgbClr val="333E50"/>
                </a:solidFill>
                <a:latin typeface="Calibri"/>
                <a:cs typeface="Calibri"/>
              </a:rPr>
              <a:t>terimler</a:t>
            </a:r>
            <a:r>
              <a:rPr sz="1200" spc="-45" dirty="0">
                <a:solidFill>
                  <a:srgbClr val="333E50"/>
                </a:solidFill>
                <a:latin typeface="Calibri"/>
                <a:cs typeface="Calibri"/>
              </a:rPr>
              <a:t> </a:t>
            </a:r>
            <a:r>
              <a:rPr sz="1200" spc="-10" dirty="0">
                <a:solidFill>
                  <a:srgbClr val="333E50"/>
                </a:solidFill>
                <a:latin typeface="Calibri"/>
                <a:cs typeface="Calibri"/>
              </a:rPr>
              <a:t>ve  </a:t>
            </a:r>
            <a:r>
              <a:rPr sz="1200" spc="-5" dirty="0">
                <a:solidFill>
                  <a:srgbClr val="333E50"/>
                </a:solidFill>
                <a:latin typeface="Calibri"/>
                <a:cs typeface="Calibri"/>
              </a:rPr>
              <a:t>tarifler</a:t>
            </a:r>
            <a:endParaRPr sz="1200">
              <a:latin typeface="Calibri"/>
              <a:cs typeface="Calibri"/>
            </a:endParaRPr>
          </a:p>
        </p:txBody>
      </p:sp>
      <p:sp>
        <p:nvSpPr>
          <p:cNvPr id="12" name="object 12"/>
          <p:cNvSpPr/>
          <p:nvPr/>
        </p:nvSpPr>
        <p:spPr>
          <a:xfrm>
            <a:off x="3662171" y="1344167"/>
            <a:ext cx="1828800" cy="111861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662171" y="1324355"/>
            <a:ext cx="1828800" cy="239395"/>
          </a:xfrm>
          <a:custGeom>
            <a:avLst/>
            <a:gdLst/>
            <a:ahLst/>
            <a:cxnLst/>
            <a:rect l="l" t="t" r="r" b="b"/>
            <a:pathLst>
              <a:path w="1828800" h="239394">
                <a:moveTo>
                  <a:pt x="1788922" y="0"/>
                </a:moveTo>
                <a:lnTo>
                  <a:pt x="39877" y="0"/>
                </a:lnTo>
                <a:lnTo>
                  <a:pt x="24378" y="3141"/>
                </a:lnTo>
                <a:lnTo>
                  <a:pt x="11699" y="11699"/>
                </a:lnTo>
                <a:lnTo>
                  <a:pt x="3141" y="24378"/>
                </a:lnTo>
                <a:lnTo>
                  <a:pt x="0" y="39878"/>
                </a:lnTo>
                <a:lnTo>
                  <a:pt x="0" y="239268"/>
                </a:lnTo>
                <a:lnTo>
                  <a:pt x="1828800" y="239268"/>
                </a:lnTo>
                <a:lnTo>
                  <a:pt x="1828800" y="39878"/>
                </a:lnTo>
                <a:lnTo>
                  <a:pt x="1825658" y="24378"/>
                </a:lnTo>
                <a:lnTo>
                  <a:pt x="1817100" y="11699"/>
                </a:lnTo>
                <a:lnTo>
                  <a:pt x="1804421" y="3141"/>
                </a:lnTo>
                <a:lnTo>
                  <a:pt x="1788922" y="0"/>
                </a:lnTo>
                <a:close/>
              </a:path>
            </a:pathLst>
          </a:custGeom>
          <a:solidFill>
            <a:srgbClr val="D97CC1"/>
          </a:solidFill>
        </p:spPr>
        <p:txBody>
          <a:bodyPr wrap="square" lIns="0" tIns="0" rIns="0" bIns="0" rtlCol="0"/>
          <a:lstStyle/>
          <a:p>
            <a:endParaRPr/>
          </a:p>
        </p:txBody>
      </p:sp>
      <p:sp>
        <p:nvSpPr>
          <p:cNvPr id="14" name="object 14"/>
          <p:cNvSpPr txBox="1"/>
          <p:nvPr/>
        </p:nvSpPr>
        <p:spPr>
          <a:xfrm>
            <a:off x="3732403" y="1333753"/>
            <a:ext cx="1151890" cy="673735"/>
          </a:xfrm>
          <a:prstGeom prst="rect">
            <a:avLst/>
          </a:prstGeom>
        </p:spPr>
        <p:txBody>
          <a:bodyPr vert="horz" wrap="square" lIns="0" tIns="0" rIns="0" bIns="0" rtlCol="0">
            <a:spAutoFit/>
          </a:bodyPr>
          <a:lstStyle/>
          <a:p>
            <a:pPr marL="396240">
              <a:lnSpc>
                <a:spcPct val="100000"/>
              </a:lnSpc>
            </a:pPr>
            <a:r>
              <a:rPr sz="1400" b="1" spc="-5" dirty="0">
                <a:solidFill>
                  <a:srgbClr val="001F5F"/>
                </a:solidFill>
                <a:latin typeface="Calibri"/>
                <a:cs typeface="Calibri"/>
              </a:rPr>
              <a:t>ISO</a:t>
            </a:r>
            <a:r>
              <a:rPr sz="1400" b="1" spc="-75" dirty="0">
                <a:solidFill>
                  <a:srgbClr val="001F5F"/>
                </a:solidFill>
                <a:latin typeface="Calibri"/>
                <a:cs typeface="Calibri"/>
              </a:rPr>
              <a:t> </a:t>
            </a:r>
            <a:r>
              <a:rPr sz="1400" b="1" spc="-5" dirty="0">
                <a:solidFill>
                  <a:srgbClr val="001F5F"/>
                </a:solidFill>
                <a:latin typeface="Calibri"/>
                <a:cs typeface="Calibri"/>
              </a:rPr>
              <a:t>9001</a:t>
            </a:r>
            <a:endParaRPr sz="1400">
              <a:latin typeface="Calibri"/>
              <a:cs typeface="Calibri"/>
            </a:endParaRPr>
          </a:p>
          <a:p>
            <a:pPr marL="12700" marR="5080">
              <a:lnSpc>
                <a:spcPct val="100000"/>
              </a:lnSpc>
              <a:spcBef>
                <a:spcPts val="580"/>
              </a:spcBef>
            </a:pPr>
            <a:r>
              <a:rPr sz="1200" spc="-5" dirty="0">
                <a:solidFill>
                  <a:srgbClr val="333E50"/>
                </a:solidFill>
                <a:latin typeface="Calibri"/>
                <a:cs typeface="Calibri"/>
              </a:rPr>
              <a:t>Kalite yönetim  sistemleri </a:t>
            </a:r>
            <a:r>
              <a:rPr sz="1200" dirty="0">
                <a:solidFill>
                  <a:srgbClr val="333E50"/>
                </a:solidFill>
                <a:latin typeface="Calibri"/>
                <a:cs typeface="Calibri"/>
              </a:rPr>
              <a:t>-</a:t>
            </a:r>
            <a:r>
              <a:rPr sz="1200" spc="-75" dirty="0">
                <a:solidFill>
                  <a:srgbClr val="333E50"/>
                </a:solidFill>
                <a:latin typeface="Calibri"/>
                <a:cs typeface="Calibri"/>
              </a:rPr>
              <a:t> </a:t>
            </a:r>
            <a:r>
              <a:rPr sz="1200" dirty="0">
                <a:solidFill>
                  <a:srgbClr val="333E50"/>
                </a:solidFill>
                <a:latin typeface="Calibri"/>
                <a:cs typeface="Calibri"/>
              </a:rPr>
              <a:t>Şartlar</a:t>
            </a:r>
            <a:endParaRPr sz="1200">
              <a:latin typeface="Calibri"/>
              <a:cs typeface="Calibri"/>
            </a:endParaRPr>
          </a:p>
        </p:txBody>
      </p:sp>
      <p:sp>
        <p:nvSpPr>
          <p:cNvPr id="15" name="object 15"/>
          <p:cNvSpPr/>
          <p:nvPr/>
        </p:nvSpPr>
        <p:spPr>
          <a:xfrm>
            <a:off x="6970776" y="4250435"/>
            <a:ext cx="1828800" cy="1522476"/>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960107" y="4212335"/>
            <a:ext cx="1828800" cy="233679"/>
          </a:xfrm>
          <a:custGeom>
            <a:avLst/>
            <a:gdLst/>
            <a:ahLst/>
            <a:cxnLst/>
            <a:rect l="l" t="t" r="r" b="b"/>
            <a:pathLst>
              <a:path w="1828800" h="233679">
                <a:moveTo>
                  <a:pt x="1789938" y="0"/>
                </a:moveTo>
                <a:lnTo>
                  <a:pt x="38862" y="0"/>
                </a:lnTo>
                <a:lnTo>
                  <a:pt x="23735" y="3053"/>
                </a:lnTo>
                <a:lnTo>
                  <a:pt x="11382" y="11382"/>
                </a:lnTo>
                <a:lnTo>
                  <a:pt x="3053" y="23735"/>
                </a:lnTo>
                <a:lnTo>
                  <a:pt x="0" y="38862"/>
                </a:lnTo>
                <a:lnTo>
                  <a:pt x="0" y="233171"/>
                </a:lnTo>
                <a:lnTo>
                  <a:pt x="1828800" y="233171"/>
                </a:lnTo>
                <a:lnTo>
                  <a:pt x="1828800" y="38862"/>
                </a:lnTo>
                <a:lnTo>
                  <a:pt x="1825746" y="23735"/>
                </a:lnTo>
                <a:lnTo>
                  <a:pt x="1817417" y="11382"/>
                </a:lnTo>
                <a:lnTo>
                  <a:pt x="1805064" y="3053"/>
                </a:lnTo>
                <a:lnTo>
                  <a:pt x="1789938" y="0"/>
                </a:lnTo>
                <a:close/>
              </a:path>
            </a:pathLst>
          </a:custGeom>
          <a:solidFill>
            <a:srgbClr val="D97CC1"/>
          </a:solidFill>
        </p:spPr>
        <p:txBody>
          <a:bodyPr wrap="square" lIns="0" tIns="0" rIns="0" bIns="0" rtlCol="0"/>
          <a:lstStyle/>
          <a:p>
            <a:endParaRPr/>
          </a:p>
        </p:txBody>
      </p:sp>
      <p:sp>
        <p:nvSpPr>
          <p:cNvPr id="17" name="object 17"/>
          <p:cNvSpPr txBox="1"/>
          <p:nvPr/>
        </p:nvSpPr>
        <p:spPr>
          <a:xfrm>
            <a:off x="7052309" y="4218940"/>
            <a:ext cx="1384300" cy="1018540"/>
          </a:xfrm>
          <a:prstGeom prst="rect">
            <a:avLst/>
          </a:prstGeom>
        </p:spPr>
        <p:txBody>
          <a:bodyPr vert="horz" wrap="square" lIns="0" tIns="0" rIns="0" bIns="0" rtlCol="0">
            <a:spAutoFit/>
          </a:bodyPr>
          <a:lstStyle/>
          <a:p>
            <a:pPr marL="399415">
              <a:lnSpc>
                <a:spcPct val="100000"/>
              </a:lnSpc>
            </a:pPr>
            <a:r>
              <a:rPr sz="1400" b="1" spc="-5" dirty="0">
                <a:solidFill>
                  <a:srgbClr val="001F5F"/>
                </a:solidFill>
                <a:latin typeface="Calibri"/>
                <a:cs typeface="Calibri"/>
              </a:rPr>
              <a:t>ISO</a:t>
            </a:r>
            <a:r>
              <a:rPr sz="1400" b="1" spc="-75" dirty="0">
                <a:solidFill>
                  <a:srgbClr val="001F5F"/>
                </a:solidFill>
                <a:latin typeface="Calibri"/>
                <a:cs typeface="Calibri"/>
              </a:rPr>
              <a:t> </a:t>
            </a:r>
            <a:r>
              <a:rPr sz="1400" b="1" spc="-5" dirty="0">
                <a:solidFill>
                  <a:srgbClr val="001F5F"/>
                </a:solidFill>
                <a:latin typeface="Calibri"/>
                <a:cs typeface="Calibri"/>
              </a:rPr>
              <a:t>10006</a:t>
            </a:r>
            <a:endParaRPr sz="1400">
              <a:latin typeface="Calibri"/>
              <a:cs typeface="Calibri"/>
            </a:endParaRPr>
          </a:p>
          <a:p>
            <a:pPr marL="12700" marR="5080">
              <a:lnSpc>
                <a:spcPct val="100000"/>
              </a:lnSpc>
              <a:spcBef>
                <a:spcPts val="414"/>
              </a:spcBef>
            </a:pPr>
            <a:r>
              <a:rPr sz="1200" spc="-5" dirty="0">
                <a:solidFill>
                  <a:srgbClr val="333E50"/>
                </a:solidFill>
                <a:latin typeface="Calibri"/>
                <a:cs typeface="Calibri"/>
              </a:rPr>
              <a:t>Kalite yönetim  sistemleri </a:t>
            </a:r>
            <a:r>
              <a:rPr sz="1200" dirty="0">
                <a:solidFill>
                  <a:srgbClr val="333E50"/>
                </a:solidFill>
                <a:latin typeface="Calibri"/>
                <a:cs typeface="Calibri"/>
              </a:rPr>
              <a:t>-</a:t>
            </a:r>
            <a:r>
              <a:rPr sz="1200" spc="-60" dirty="0">
                <a:solidFill>
                  <a:srgbClr val="333E50"/>
                </a:solidFill>
                <a:latin typeface="Calibri"/>
                <a:cs typeface="Calibri"/>
              </a:rPr>
              <a:t> </a:t>
            </a:r>
            <a:r>
              <a:rPr sz="1200" spc="-5" dirty="0">
                <a:solidFill>
                  <a:srgbClr val="333E50"/>
                </a:solidFill>
                <a:latin typeface="Calibri"/>
                <a:cs typeface="Calibri"/>
              </a:rPr>
              <a:t>Projelerde  </a:t>
            </a:r>
            <a:r>
              <a:rPr sz="1200" spc="-10" dirty="0">
                <a:solidFill>
                  <a:srgbClr val="333E50"/>
                </a:solidFill>
                <a:latin typeface="Calibri"/>
                <a:cs typeface="Calibri"/>
              </a:rPr>
              <a:t>kalite </a:t>
            </a:r>
            <a:r>
              <a:rPr sz="1200" spc="-5" dirty="0">
                <a:solidFill>
                  <a:srgbClr val="333E50"/>
                </a:solidFill>
                <a:latin typeface="Calibri"/>
                <a:cs typeface="Calibri"/>
              </a:rPr>
              <a:t>yönetimi için  rehberlik</a:t>
            </a:r>
            <a:endParaRPr sz="1200">
              <a:latin typeface="Calibri"/>
              <a:cs typeface="Calibri"/>
            </a:endParaRPr>
          </a:p>
        </p:txBody>
      </p:sp>
      <p:sp>
        <p:nvSpPr>
          <p:cNvPr id="18" name="object 18"/>
          <p:cNvSpPr/>
          <p:nvPr/>
        </p:nvSpPr>
        <p:spPr>
          <a:xfrm>
            <a:off x="391668" y="4247388"/>
            <a:ext cx="1824227" cy="1440180"/>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391668" y="4215384"/>
            <a:ext cx="1828800" cy="239395"/>
          </a:xfrm>
          <a:custGeom>
            <a:avLst/>
            <a:gdLst/>
            <a:ahLst/>
            <a:cxnLst/>
            <a:rect l="l" t="t" r="r" b="b"/>
            <a:pathLst>
              <a:path w="1828800" h="239395">
                <a:moveTo>
                  <a:pt x="1788921" y="0"/>
                </a:moveTo>
                <a:lnTo>
                  <a:pt x="39877" y="0"/>
                </a:lnTo>
                <a:lnTo>
                  <a:pt x="24356" y="3141"/>
                </a:lnTo>
                <a:lnTo>
                  <a:pt x="11680" y="11699"/>
                </a:lnTo>
                <a:lnTo>
                  <a:pt x="3134" y="24378"/>
                </a:lnTo>
                <a:lnTo>
                  <a:pt x="0" y="39878"/>
                </a:lnTo>
                <a:lnTo>
                  <a:pt x="0" y="239268"/>
                </a:lnTo>
                <a:lnTo>
                  <a:pt x="1828800" y="239268"/>
                </a:lnTo>
                <a:lnTo>
                  <a:pt x="1828800" y="39878"/>
                </a:lnTo>
                <a:lnTo>
                  <a:pt x="1825658" y="24378"/>
                </a:lnTo>
                <a:lnTo>
                  <a:pt x="1817100" y="11699"/>
                </a:lnTo>
                <a:lnTo>
                  <a:pt x="1804421" y="3141"/>
                </a:lnTo>
                <a:lnTo>
                  <a:pt x="1788921" y="0"/>
                </a:lnTo>
                <a:close/>
              </a:path>
            </a:pathLst>
          </a:custGeom>
          <a:solidFill>
            <a:srgbClr val="D97CC1"/>
          </a:solidFill>
        </p:spPr>
        <p:txBody>
          <a:bodyPr wrap="square" lIns="0" tIns="0" rIns="0" bIns="0" rtlCol="0"/>
          <a:lstStyle/>
          <a:p>
            <a:endParaRPr/>
          </a:p>
        </p:txBody>
      </p:sp>
      <p:sp>
        <p:nvSpPr>
          <p:cNvPr id="20" name="object 20"/>
          <p:cNvSpPr txBox="1"/>
          <p:nvPr/>
        </p:nvSpPr>
        <p:spPr>
          <a:xfrm>
            <a:off x="486562" y="4236973"/>
            <a:ext cx="1426210" cy="1077595"/>
          </a:xfrm>
          <a:prstGeom prst="rect">
            <a:avLst/>
          </a:prstGeom>
        </p:spPr>
        <p:txBody>
          <a:bodyPr vert="horz" wrap="square" lIns="0" tIns="0" rIns="0" bIns="0" rtlCol="0">
            <a:spAutoFit/>
          </a:bodyPr>
          <a:lstStyle/>
          <a:p>
            <a:pPr marL="478155">
              <a:lnSpc>
                <a:spcPct val="100000"/>
              </a:lnSpc>
            </a:pPr>
            <a:r>
              <a:rPr sz="1400" b="1" spc="-5" dirty="0">
                <a:solidFill>
                  <a:srgbClr val="001F5F"/>
                </a:solidFill>
                <a:latin typeface="Calibri"/>
                <a:cs typeface="Calibri"/>
              </a:rPr>
              <a:t>ISO</a:t>
            </a:r>
            <a:r>
              <a:rPr sz="1400" b="1" spc="-75" dirty="0">
                <a:solidFill>
                  <a:srgbClr val="001F5F"/>
                </a:solidFill>
                <a:latin typeface="Calibri"/>
                <a:cs typeface="Calibri"/>
              </a:rPr>
              <a:t> </a:t>
            </a:r>
            <a:r>
              <a:rPr sz="1400" b="1" spc="-5" dirty="0">
                <a:solidFill>
                  <a:srgbClr val="001F5F"/>
                </a:solidFill>
                <a:latin typeface="Calibri"/>
                <a:cs typeface="Calibri"/>
              </a:rPr>
              <a:t>9004</a:t>
            </a:r>
            <a:endParaRPr sz="1400">
              <a:latin typeface="Calibri"/>
              <a:cs typeface="Calibri"/>
            </a:endParaRPr>
          </a:p>
          <a:p>
            <a:pPr marL="12700" marR="5080">
              <a:lnSpc>
                <a:spcPct val="100000"/>
              </a:lnSpc>
              <a:spcBef>
                <a:spcPts val="880"/>
              </a:spcBef>
            </a:pPr>
            <a:r>
              <a:rPr sz="1200" spc="-5" dirty="0">
                <a:solidFill>
                  <a:srgbClr val="333E50"/>
                </a:solidFill>
                <a:latin typeface="Calibri"/>
                <a:cs typeface="Calibri"/>
              </a:rPr>
              <a:t>Kalite yönetim  sistemleri-</a:t>
            </a:r>
            <a:r>
              <a:rPr sz="1200" spc="-60" dirty="0">
                <a:solidFill>
                  <a:srgbClr val="333E50"/>
                </a:solidFill>
                <a:latin typeface="Calibri"/>
                <a:cs typeface="Calibri"/>
              </a:rPr>
              <a:t> </a:t>
            </a:r>
            <a:r>
              <a:rPr sz="1200" spc="-5" dirty="0">
                <a:solidFill>
                  <a:srgbClr val="333E50"/>
                </a:solidFill>
                <a:latin typeface="Calibri"/>
                <a:cs typeface="Calibri"/>
              </a:rPr>
              <a:t>Performans  iyileştirmeleri için  kılavuz</a:t>
            </a:r>
            <a:endParaRPr sz="1200">
              <a:latin typeface="Calibri"/>
              <a:cs typeface="Calibri"/>
            </a:endParaRPr>
          </a:p>
        </p:txBody>
      </p:sp>
      <p:sp>
        <p:nvSpPr>
          <p:cNvPr id="21" name="object 21"/>
          <p:cNvSpPr/>
          <p:nvPr/>
        </p:nvSpPr>
        <p:spPr>
          <a:xfrm>
            <a:off x="319379" y="242315"/>
            <a:ext cx="1933575" cy="2231390"/>
          </a:xfrm>
          <a:custGeom>
            <a:avLst/>
            <a:gdLst/>
            <a:ahLst/>
            <a:cxnLst/>
            <a:rect l="l" t="t" r="r" b="b"/>
            <a:pathLst>
              <a:path w="1933575" h="2231390">
                <a:moveTo>
                  <a:pt x="1804187" y="0"/>
                </a:moveTo>
                <a:lnTo>
                  <a:pt x="257746" y="0"/>
                </a:lnTo>
                <a:lnTo>
                  <a:pt x="207578" y="10122"/>
                </a:lnTo>
                <a:lnTo>
                  <a:pt x="166612" y="37734"/>
                </a:lnTo>
                <a:lnTo>
                  <a:pt x="138994" y="78706"/>
                </a:lnTo>
                <a:lnTo>
                  <a:pt x="128866" y="128904"/>
                </a:lnTo>
                <a:lnTo>
                  <a:pt x="128866" y="1973325"/>
                </a:lnTo>
                <a:lnTo>
                  <a:pt x="0" y="1973452"/>
                </a:lnTo>
                <a:lnTo>
                  <a:pt x="25079" y="1978513"/>
                </a:lnTo>
                <a:lnTo>
                  <a:pt x="45558" y="1992312"/>
                </a:lnTo>
                <a:lnTo>
                  <a:pt x="59364" y="2012779"/>
                </a:lnTo>
                <a:lnTo>
                  <a:pt x="64427" y="2037841"/>
                </a:lnTo>
                <a:lnTo>
                  <a:pt x="59364" y="2062904"/>
                </a:lnTo>
                <a:lnTo>
                  <a:pt x="45558" y="2083371"/>
                </a:lnTo>
                <a:lnTo>
                  <a:pt x="25079" y="2097170"/>
                </a:lnTo>
                <a:lnTo>
                  <a:pt x="0" y="2102230"/>
                </a:lnTo>
                <a:lnTo>
                  <a:pt x="128866" y="2102230"/>
                </a:lnTo>
                <a:lnTo>
                  <a:pt x="118739" y="2152429"/>
                </a:lnTo>
                <a:lnTo>
                  <a:pt x="91122" y="2193401"/>
                </a:lnTo>
                <a:lnTo>
                  <a:pt x="50160" y="2221013"/>
                </a:lnTo>
                <a:lnTo>
                  <a:pt x="0" y="2231135"/>
                </a:lnTo>
                <a:lnTo>
                  <a:pt x="1546504" y="2231135"/>
                </a:lnTo>
                <a:lnTo>
                  <a:pt x="1596629" y="2221013"/>
                </a:lnTo>
                <a:lnTo>
                  <a:pt x="1637563" y="2193401"/>
                </a:lnTo>
                <a:lnTo>
                  <a:pt x="1665162" y="2152429"/>
                </a:lnTo>
                <a:lnTo>
                  <a:pt x="1675282" y="2102230"/>
                </a:lnTo>
                <a:lnTo>
                  <a:pt x="1675282" y="257809"/>
                </a:lnTo>
                <a:lnTo>
                  <a:pt x="257746" y="257809"/>
                </a:lnTo>
                <a:lnTo>
                  <a:pt x="232659" y="252729"/>
                </a:lnTo>
                <a:lnTo>
                  <a:pt x="212177" y="238887"/>
                </a:lnTo>
                <a:lnTo>
                  <a:pt x="198369" y="218376"/>
                </a:lnTo>
                <a:lnTo>
                  <a:pt x="193306" y="193293"/>
                </a:lnTo>
                <a:lnTo>
                  <a:pt x="198369" y="168231"/>
                </a:lnTo>
                <a:lnTo>
                  <a:pt x="212177" y="147764"/>
                </a:lnTo>
                <a:lnTo>
                  <a:pt x="232659" y="133965"/>
                </a:lnTo>
                <a:lnTo>
                  <a:pt x="257746" y="128904"/>
                </a:lnTo>
                <a:lnTo>
                  <a:pt x="1933092" y="128904"/>
                </a:lnTo>
                <a:lnTo>
                  <a:pt x="1922970" y="78706"/>
                </a:lnTo>
                <a:lnTo>
                  <a:pt x="1895357" y="37734"/>
                </a:lnTo>
                <a:lnTo>
                  <a:pt x="1854386" y="10122"/>
                </a:lnTo>
                <a:lnTo>
                  <a:pt x="1804187" y="0"/>
                </a:lnTo>
                <a:close/>
              </a:path>
              <a:path w="1933575" h="2231390">
                <a:moveTo>
                  <a:pt x="1933092" y="128904"/>
                </a:moveTo>
                <a:lnTo>
                  <a:pt x="386613" y="128904"/>
                </a:lnTo>
                <a:lnTo>
                  <a:pt x="376486" y="179050"/>
                </a:lnTo>
                <a:lnTo>
                  <a:pt x="348869" y="220027"/>
                </a:lnTo>
                <a:lnTo>
                  <a:pt x="307907" y="247669"/>
                </a:lnTo>
                <a:lnTo>
                  <a:pt x="257746" y="257809"/>
                </a:lnTo>
                <a:lnTo>
                  <a:pt x="1804187" y="257809"/>
                </a:lnTo>
                <a:lnTo>
                  <a:pt x="1854386" y="247669"/>
                </a:lnTo>
                <a:lnTo>
                  <a:pt x="1895357" y="220027"/>
                </a:lnTo>
                <a:lnTo>
                  <a:pt x="1922970" y="179050"/>
                </a:lnTo>
                <a:lnTo>
                  <a:pt x="1933092" y="128904"/>
                </a:lnTo>
                <a:close/>
              </a:path>
            </a:pathLst>
          </a:custGeom>
          <a:solidFill>
            <a:srgbClr val="C8C8C8"/>
          </a:solidFill>
        </p:spPr>
        <p:txBody>
          <a:bodyPr wrap="square" lIns="0" tIns="0" rIns="0" bIns="0" rtlCol="0"/>
          <a:lstStyle/>
          <a:p>
            <a:endParaRPr/>
          </a:p>
        </p:txBody>
      </p:sp>
      <p:sp>
        <p:nvSpPr>
          <p:cNvPr id="22" name="object 22"/>
          <p:cNvSpPr/>
          <p:nvPr/>
        </p:nvSpPr>
        <p:spPr>
          <a:xfrm>
            <a:off x="190500" y="371220"/>
            <a:ext cx="515620" cy="2102485"/>
          </a:xfrm>
          <a:custGeom>
            <a:avLst/>
            <a:gdLst/>
            <a:ahLst/>
            <a:cxnLst/>
            <a:rect l="l" t="t" r="r" b="b"/>
            <a:pathLst>
              <a:path w="515620" h="2102485">
                <a:moveTo>
                  <a:pt x="515493" y="0"/>
                </a:moveTo>
                <a:lnTo>
                  <a:pt x="386626" y="0"/>
                </a:lnTo>
                <a:lnTo>
                  <a:pt x="361539" y="5060"/>
                </a:lnTo>
                <a:lnTo>
                  <a:pt x="341056" y="18859"/>
                </a:lnTo>
                <a:lnTo>
                  <a:pt x="327249" y="39326"/>
                </a:lnTo>
                <a:lnTo>
                  <a:pt x="322186" y="64388"/>
                </a:lnTo>
                <a:lnTo>
                  <a:pt x="327249" y="89471"/>
                </a:lnTo>
                <a:lnTo>
                  <a:pt x="341056" y="109982"/>
                </a:lnTo>
                <a:lnTo>
                  <a:pt x="361539" y="123825"/>
                </a:lnTo>
                <a:lnTo>
                  <a:pt x="386626" y="128904"/>
                </a:lnTo>
                <a:lnTo>
                  <a:pt x="436786" y="118764"/>
                </a:lnTo>
                <a:lnTo>
                  <a:pt x="477748" y="91122"/>
                </a:lnTo>
                <a:lnTo>
                  <a:pt x="505365" y="50145"/>
                </a:lnTo>
                <a:lnTo>
                  <a:pt x="515493" y="0"/>
                </a:lnTo>
                <a:close/>
              </a:path>
              <a:path w="515620" h="2102485">
                <a:moveTo>
                  <a:pt x="128879" y="1844420"/>
                </a:moveTo>
                <a:lnTo>
                  <a:pt x="78711" y="1854561"/>
                </a:lnTo>
                <a:lnTo>
                  <a:pt x="37745" y="1882203"/>
                </a:lnTo>
                <a:lnTo>
                  <a:pt x="10127" y="1923180"/>
                </a:lnTo>
                <a:lnTo>
                  <a:pt x="0" y="1973326"/>
                </a:lnTo>
                <a:lnTo>
                  <a:pt x="10127" y="2023524"/>
                </a:lnTo>
                <a:lnTo>
                  <a:pt x="37745" y="2064496"/>
                </a:lnTo>
                <a:lnTo>
                  <a:pt x="78711" y="2092108"/>
                </a:lnTo>
                <a:lnTo>
                  <a:pt x="128879" y="2102230"/>
                </a:lnTo>
                <a:lnTo>
                  <a:pt x="179040" y="2092108"/>
                </a:lnTo>
                <a:lnTo>
                  <a:pt x="220002" y="2064496"/>
                </a:lnTo>
                <a:lnTo>
                  <a:pt x="247619" y="2023524"/>
                </a:lnTo>
                <a:lnTo>
                  <a:pt x="257746" y="1973326"/>
                </a:lnTo>
                <a:lnTo>
                  <a:pt x="128879" y="1973326"/>
                </a:lnTo>
                <a:lnTo>
                  <a:pt x="153958" y="1968265"/>
                </a:lnTo>
                <a:lnTo>
                  <a:pt x="174437" y="1954466"/>
                </a:lnTo>
                <a:lnTo>
                  <a:pt x="188244" y="1933999"/>
                </a:lnTo>
                <a:lnTo>
                  <a:pt x="193306" y="1908937"/>
                </a:lnTo>
                <a:lnTo>
                  <a:pt x="188244" y="1883854"/>
                </a:lnTo>
                <a:lnTo>
                  <a:pt x="174437" y="1863343"/>
                </a:lnTo>
                <a:lnTo>
                  <a:pt x="153958" y="1849500"/>
                </a:lnTo>
                <a:lnTo>
                  <a:pt x="128879" y="1844420"/>
                </a:lnTo>
                <a:close/>
              </a:path>
            </a:pathLst>
          </a:custGeom>
          <a:solidFill>
            <a:srgbClr val="A1A1A1"/>
          </a:solidFill>
        </p:spPr>
        <p:txBody>
          <a:bodyPr wrap="square" lIns="0" tIns="0" rIns="0" bIns="0" rtlCol="0"/>
          <a:lstStyle/>
          <a:p>
            <a:endParaRPr/>
          </a:p>
        </p:txBody>
      </p:sp>
      <p:sp>
        <p:nvSpPr>
          <p:cNvPr id="23" name="object 23"/>
          <p:cNvSpPr/>
          <p:nvPr/>
        </p:nvSpPr>
        <p:spPr>
          <a:xfrm>
            <a:off x="190500" y="242315"/>
            <a:ext cx="2062480" cy="2231390"/>
          </a:xfrm>
          <a:custGeom>
            <a:avLst/>
            <a:gdLst/>
            <a:ahLst/>
            <a:cxnLst/>
            <a:rect l="l" t="t" r="r" b="b"/>
            <a:pathLst>
              <a:path w="2062480" h="2231390">
                <a:moveTo>
                  <a:pt x="257746" y="1973325"/>
                </a:moveTo>
                <a:lnTo>
                  <a:pt x="257746" y="128904"/>
                </a:lnTo>
                <a:lnTo>
                  <a:pt x="267873" y="78706"/>
                </a:lnTo>
                <a:lnTo>
                  <a:pt x="295492" y="37734"/>
                </a:lnTo>
                <a:lnTo>
                  <a:pt x="336458" y="10122"/>
                </a:lnTo>
                <a:lnTo>
                  <a:pt x="386626" y="0"/>
                </a:lnTo>
                <a:lnTo>
                  <a:pt x="1933067" y="0"/>
                </a:lnTo>
                <a:lnTo>
                  <a:pt x="1983265" y="10122"/>
                </a:lnTo>
                <a:lnTo>
                  <a:pt x="2024237" y="37734"/>
                </a:lnTo>
                <a:lnTo>
                  <a:pt x="2051849" y="78706"/>
                </a:lnTo>
                <a:lnTo>
                  <a:pt x="2061972" y="128904"/>
                </a:lnTo>
                <a:lnTo>
                  <a:pt x="2051849" y="179050"/>
                </a:lnTo>
                <a:lnTo>
                  <a:pt x="2024237" y="220027"/>
                </a:lnTo>
                <a:lnTo>
                  <a:pt x="1983265" y="247669"/>
                </a:lnTo>
                <a:lnTo>
                  <a:pt x="1933067" y="257809"/>
                </a:lnTo>
                <a:lnTo>
                  <a:pt x="1804162" y="257809"/>
                </a:lnTo>
                <a:lnTo>
                  <a:pt x="1804162" y="2102230"/>
                </a:lnTo>
                <a:lnTo>
                  <a:pt x="1794041" y="2152429"/>
                </a:lnTo>
                <a:lnTo>
                  <a:pt x="1766443" y="2193401"/>
                </a:lnTo>
                <a:lnTo>
                  <a:pt x="1725509" y="2221013"/>
                </a:lnTo>
                <a:lnTo>
                  <a:pt x="1675383" y="2231135"/>
                </a:lnTo>
                <a:lnTo>
                  <a:pt x="128879" y="2231135"/>
                </a:lnTo>
                <a:lnTo>
                  <a:pt x="78711" y="2221013"/>
                </a:lnTo>
                <a:lnTo>
                  <a:pt x="37745" y="2193401"/>
                </a:lnTo>
                <a:lnTo>
                  <a:pt x="10127" y="2152429"/>
                </a:lnTo>
                <a:lnTo>
                  <a:pt x="0" y="2102230"/>
                </a:lnTo>
                <a:lnTo>
                  <a:pt x="10127" y="2052085"/>
                </a:lnTo>
                <a:lnTo>
                  <a:pt x="37745" y="2011108"/>
                </a:lnTo>
                <a:lnTo>
                  <a:pt x="78711" y="1983466"/>
                </a:lnTo>
                <a:lnTo>
                  <a:pt x="128879" y="1973325"/>
                </a:lnTo>
                <a:lnTo>
                  <a:pt x="257746" y="1973325"/>
                </a:lnTo>
                <a:close/>
              </a:path>
            </a:pathLst>
          </a:custGeom>
          <a:ln w="12192">
            <a:solidFill>
              <a:srgbClr val="7E7E7E"/>
            </a:solidFill>
          </a:ln>
        </p:spPr>
        <p:txBody>
          <a:bodyPr wrap="square" lIns="0" tIns="0" rIns="0" bIns="0" rtlCol="0"/>
          <a:lstStyle/>
          <a:p>
            <a:endParaRPr/>
          </a:p>
        </p:txBody>
      </p:sp>
      <p:sp>
        <p:nvSpPr>
          <p:cNvPr id="24" name="object 24"/>
          <p:cNvSpPr/>
          <p:nvPr/>
        </p:nvSpPr>
        <p:spPr>
          <a:xfrm>
            <a:off x="512686" y="242315"/>
            <a:ext cx="193675" cy="257810"/>
          </a:xfrm>
          <a:custGeom>
            <a:avLst/>
            <a:gdLst/>
            <a:ahLst/>
            <a:cxnLst/>
            <a:rect l="l" t="t" r="r" b="b"/>
            <a:pathLst>
              <a:path w="193675" h="257809">
                <a:moveTo>
                  <a:pt x="64439" y="0"/>
                </a:moveTo>
                <a:lnTo>
                  <a:pt x="114600" y="10122"/>
                </a:lnTo>
                <a:lnTo>
                  <a:pt x="155562" y="37734"/>
                </a:lnTo>
                <a:lnTo>
                  <a:pt x="183179" y="78706"/>
                </a:lnTo>
                <a:lnTo>
                  <a:pt x="193306" y="128904"/>
                </a:lnTo>
                <a:lnTo>
                  <a:pt x="183179" y="179050"/>
                </a:lnTo>
                <a:lnTo>
                  <a:pt x="155562" y="220027"/>
                </a:lnTo>
                <a:lnTo>
                  <a:pt x="114600" y="247669"/>
                </a:lnTo>
                <a:lnTo>
                  <a:pt x="64439" y="257809"/>
                </a:lnTo>
                <a:lnTo>
                  <a:pt x="39353" y="252729"/>
                </a:lnTo>
                <a:lnTo>
                  <a:pt x="18870" y="238887"/>
                </a:lnTo>
                <a:lnTo>
                  <a:pt x="5062" y="218376"/>
                </a:lnTo>
                <a:lnTo>
                  <a:pt x="0" y="193293"/>
                </a:lnTo>
                <a:lnTo>
                  <a:pt x="5062" y="168231"/>
                </a:lnTo>
                <a:lnTo>
                  <a:pt x="18870" y="147764"/>
                </a:lnTo>
                <a:lnTo>
                  <a:pt x="39353" y="133965"/>
                </a:lnTo>
                <a:lnTo>
                  <a:pt x="64439" y="128904"/>
                </a:lnTo>
                <a:lnTo>
                  <a:pt x="193306" y="128904"/>
                </a:lnTo>
              </a:path>
            </a:pathLst>
          </a:custGeom>
          <a:ln w="12192">
            <a:solidFill>
              <a:srgbClr val="7E7E7E"/>
            </a:solidFill>
          </a:ln>
        </p:spPr>
        <p:txBody>
          <a:bodyPr wrap="square" lIns="0" tIns="0" rIns="0" bIns="0" rtlCol="0"/>
          <a:lstStyle/>
          <a:p>
            <a:endParaRPr/>
          </a:p>
        </p:txBody>
      </p:sp>
      <p:sp>
        <p:nvSpPr>
          <p:cNvPr id="25" name="object 25"/>
          <p:cNvSpPr/>
          <p:nvPr/>
        </p:nvSpPr>
        <p:spPr>
          <a:xfrm>
            <a:off x="577126" y="500126"/>
            <a:ext cx="1417955" cy="0"/>
          </a:xfrm>
          <a:custGeom>
            <a:avLst/>
            <a:gdLst/>
            <a:ahLst/>
            <a:cxnLst/>
            <a:rect l="l" t="t" r="r" b="b"/>
            <a:pathLst>
              <a:path w="1417955">
                <a:moveTo>
                  <a:pt x="1417535" y="0"/>
                </a:moveTo>
                <a:lnTo>
                  <a:pt x="0" y="0"/>
                </a:lnTo>
              </a:path>
            </a:pathLst>
          </a:custGeom>
          <a:ln w="12192">
            <a:solidFill>
              <a:srgbClr val="7E7E7E"/>
            </a:solidFill>
          </a:ln>
        </p:spPr>
        <p:txBody>
          <a:bodyPr wrap="square" lIns="0" tIns="0" rIns="0" bIns="0" rtlCol="0"/>
          <a:lstStyle/>
          <a:p>
            <a:endParaRPr/>
          </a:p>
        </p:txBody>
      </p:sp>
      <p:sp>
        <p:nvSpPr>
          <p:cNvPr id="26" name="object 26"/>
          <p:cNvSpPr/>
          <p:nvPr/>
        </p:nvSpPr>
        <p:spPr>
          <a:xfrm>
            <a:off x="319379" y="2215642"/>
            <a:ext cx="128905" cy="128905"/>
          </a:xfrm>
          <a:custGeom>
            <a:avLst/>
            <a:gdLst/>
            <a:ahLst/>
            <a:cxnLst/>
            <a:rect l="l" t="t" r="r" b="b"/>
            <a:pathLst>
              <a:path w="128904" h="128905">
                <a:moveTo>
                  <a:pt x="0" y="0"/>
                </a:moveTo>
                <a:lnTo>
                  <a:pt x="25079" y="5079"/>
                </a:lnTo>
                <a:lnTo>
                  <a:pt x="45558" y="18923"/>
                </a:lnTo>
                <a:lnTo>
                  <a:pt x="59364" y="39433"/>
                </a:lnTo>
                <a:lnTo>
                  <a:pt x="64427" y="64516"/>
                </a:lnTo>
                <a:lnTo>
                  <a:pt x="59364" y="89578"/>
                </a:lnTo>
                <a:lnTo>
                  <a:pt x="45558" y="110045"/>
                </a:lnTo>
                <a:lnTo>
                  <a:pt x="25079" y="123844"/>
                </a:lnTo>
                <a:lnTo>
                  <a:pt x="0" y="128905"/>
                </a:lnTo>
                <a:lnTo>
                  <a:pt x="128866" y="128905"/>
                </a:lnTo>
              </a:path>
            </a:pathLst>
          </a:custGeom>
          <a:ln w="12192">
            <a:solidFill>
              <a:srgbClr val="7E7E7E"/>
            </a:solidFill>
          </a:ln>
        </p:spPr>
        <p:txBody>
          <a:bodyPr wrap="square" lIns="0" tIns="0" rIns="0" bIns="0" rtlCol="0"/>
          <a:lstStyle/>
          <a:p>
            <a:endParaRPr/>
          </a:p>
        </p:txBody>
      </p:sp>
      <p:sp>
        <p:nvSpPr>
          <p:cNvPr id="27" name="object 27"/>
          <p:cNvSpPr/>
          <p:nvPr/>
        </p:nvSpPr>
        <p:spPr>
          <a:xfrm>
            <a:off x="319379" y="2215642"/>
            <a:ext cx="128905" cy="257810"/>
          </a:xfrm>
          <a:custGeom>
            <a:avLst/>
            <a:gdLst/>
            <a:ahLst/>
            <a:cxnLst/>
            <a:rect l="l" t="t" r="r" b="b"/>
            <a:pathLst>
              <a:path w="128904" h="257810">
                <a:moveTo>
                  <a:pt x="0" y="257810"/>
                </a:moveTo>
                <a:lnTo>
                  <a:pt x="50160" y="247687"/>
                </a:lnTo>
                <a:lnTo>
                  <a:pt x="91122" y="220075"/>
                </a:lnTo>
                <a:lnTo>
                  <a:pt x="118739" y="179103"/>
                </a:lnTo>
                <a:lnTo>
                  <a:pt x="128866" y="128905"/>
                </a:lnTo>
                <a:lnTo>
                  <a:pt x="128866" y="0"/>
                </a:lnTo>
              </a:path>
            </a:pathLst>
          </a:custGeom>
          <a:ln w="12192">
            <a:solidFill>
              <a:srgbClr val="7E7E7E"/>
            </a:solidFill>
          </a:ln>
        </p:spPr>
        <p:txBody>
          <a:bodyPr wrap="square" lIns="0" tIns="0" rIns="0" bIns="0" rtlCol="0"/>
          <a:lstStyle/>
          <a:p>
            <a:endParaRPr/>
          </a:p>
        </p:txBody>
      </p:sp>
      <p:sp>
        <p:nvSpPr>
          <p:cNvPr id="28" name="object 28"/>
          <p:cNvSpPr txBox="1"/>
          <p:nvPr/>
        </p:nvSpPr>
        <p:spPr>
          <a:xfrm>
            <a:off x="567334" y="676275"/>
            <a:ext cx="1284605" cy="448945"/>
          </a:xfrm>
          <a:prstGeom prst="rect">
            <a:avLst/>
          </a:prstGeom>
        </p:spPr>
        <p:txBody>
          <a:bodyPr vert="horz" wrap="square" lIns="0" tIns="0" rIns="0" bIns="0" rtlCol="0">
            <a:spAutoFit/>
          </a:bodyPr>
          <a:lstStyle/>
          <a:p>
            <a:pPr marL="12700">
              <a:lnSpc>
                <a:spcPct val="100000"/>
              </a:lnSpc>
            </a:pPr>
            <a:r>
              <a:rPr sz="1400" spc="-10" dirty="0">
                <a:solidFill>
                  <a:srgbClr val="333E50"/>
                </a:solidFill>
                <a:latin typeface="Calibri"/>
                <a:cs typeface="Calibri"/>
              </a:rPr>
              <a:t>ISO/TC</a:t>
            </a:r>
            <a:r>
              <a:rPr sz="1400" spc="-90" dirty="0">
                <a:solidFill>
                  <a:srgbClr val="333E50"/>
                </a:solidFill>
                <a:latin typeface="Calibri"/>
                <a:cs typeface="Calibri"/>
              </a:rPr>
              <a:t> </a:t>
            </a:r>
            <a:r>
              <a:rPr sz="1400" spc="-5" dirty="0">
                <a:solidFill>
                  <a:srgbClr val="333E50"/>
                </a:solidFill>
                <a:latin typeface="Calibri"/>
                <a:cs typeface="Calibri"/>
              </a:rPr>
              <a:t>176</a:t>
            </a:r>
            <a:endParaRPr sz="1400">
              <a:latin typeface="Calibri"/>
              <a:cs typeface="Calibri"/>
            </a:endParaRPr>
          </a:p>
          <a:p>
            <a:pPr marL="12700">
              <a:lnSpc>
                <a:spcPct val="100000"/>
              </a:lnSpc>
            </a:pPr>
            <a:r>
              <a:rPr sz="1400" spc="-5" dirty="0">
                <a:solidFill>
                  <a:srgbClr val="333E50"/>
                </a:solidFill>
                <a:latin typeface="Calibri"/>
                <a:cs typeface="Calibri"/>
              </a:rPr>
              <a:t>ISO 9001 ve</a:t>
            </a:r>
            <a:r>
              <a:rPr sz="1400" spc="-85" dirty="0">
                <a:solidFill>
                  <a:srgbClr val="333E50"/>
                </a:solidFill>
                <a:latin typeface="Calibri"/>
                <a:cs typeface="Calibri"/>
              </a:rPr>
              <a:t> </a:t>
            </a:r>
            <a:r>
              <a:rPr sz="1400" spc="-5" dirty="0">
                <a:solidFill>
                  <a:srgbClr val="333E50"/>
                </a:solidFill>
                <a:latin typeface="Calibri"/>
                <a:cs typeface="Calibri"/>
              </a:rPr>
              <a:t>diğer</a:t>
            </a:r>
            <a:endParaRPr sz="1400">
              <a:latin typeface="Calibri"/>
              <a:cs typeface="Calibri"/>
            </a:endParaRPr>
          </a:p>
        </p:txBody>
      </p:sp>
      <p:sp>
        <p:nvSpPr>
          <p:cNvPr id="29" name="object 29"/>
          <p:cNvSpPr txBox="1"/>
          <p:nvPr/>
        </p:nvSpPr>
        <p:spPr>
          <a:xfrm>
            <a:off x="567334" y="1102995"/>
            <a:ext cx="1336675" cy="1120775"/>
          </a:xfrm>
          <a:prstGeom prst="rect">
            <a:avLst/>
          </a:prstGeom>
        </p:spPr>
        <p:txBody>
          <a:bodyPr vert="horz" wrap="square" lIns="0" tIns="0" rIns="0" bIns="0" rtlCol="0">
            <a:spAutoFit/>
          </a:bodyPr>
          <a:lstStyle/>
          <a:p>
            <a:pPr marL="12700" marR="245745">
              <a:lnSpc>
                <a:spcPct val="100000"/>
              </a:lnSpc>
            </a:pPr>
            <a:r>
              <a:rPr sz="1400" spc="-10" dirty="0">
                <a:solidFill>
                  <a:srgbClr val="333E50"/>
                </a:solidFill>
                <a:latin typeface="Calibri"/>
                <a:cs typeface="Calibri"/>
              </a:rPr>
              <a:t>kalite</a:t>
            </a:r>
            <a:r>
              <a:rPr sz="1400" spc="-60" dirty="0">
                <a:solidFill>
                  <a:srgbClr val="333E50"/>
                </a:solidFill>
                <a:latin typeface="Calibri"/>
                <a:cs typeface="Calibri"/>
              </a:rPr>
              <a:t> </a:t>
            </a:r>
            <a:r>
              <a:rPr sz="1400" spc="-5" dirty="0">
                <a:solidFill>
                  <a:srgbClr val="333E50"/>
                </a:solidFill>
                <a:latin typeface="Calibri"/>
                <a:cs typeface="Calibri"/>
              </a:rPr>
              <a:t>yönetimi  standartlarını  </a:t>
            </a:r>
            <a:r>
              <a:rPr sz="1400" dirty="0">
                <a:solidFill>
                  <a:srgbClr val="333E50"/>
                </a:solidFill>
                <a:latin typeface="Calibri"/>
                <a:cs typeface="Calibri"/>
              </a:rPr>
              <a:t>hazırlar</a:t>
            </a:r>
            <a:endParaRPr sz="1400">
              <a:latin typeface="Calibri"/>
              <a:cs typeface="Calibri"/>
            </a:endParaRPr>
          </a:p>
          <a:p>
            <a:pPr marL="12700" marR="5080">
              <a:lnSpc>
                <a:spcPct val="100000"/>
              </a:lnSpc>
              <a:spcBef>
                <a:spcPts val="980"/>
              </a:spcBef>
            </a:pPr>
            <a:r>
              <a:rPr sz="1100" dirty="0">
                <a:solidFill>
                  <a:srgbClr val="333E50"/>
                </a:solidFill>
                <a:latin typeface="Calibri"/>
                <a:cs typeface="Calibri"/>
              </a:rPr>
              <a:t>(Komite 26 tane  </a:t>
            </a:r>
            <a:r>
              <a:rPr sz="1100" spc="-5" dirty="0">
                <a:solidFill>
                  <a:srgbClr val="333E50"/>
                </a:solidFill>
                <a:latin typeface="Calibri"/>
                <a:cs typeface="Calibri"/>
              </a:rPr>
              <a:t>Standard</a:t>
            </a:r>
            <a:r>
              <a:rPr sz="1100" spc="-90" dirty="0">
                <a:solidFill>
                  <a:srgbClr val="333E50"/>
                </a:solidFill>
                <a:latin typeface="Calibri"/>
                <a:cs typeface="Calibri"/>
              </a:rPr>
              <a:t> </a:t>
            </a:r>
            <a:r>
              <a:rPr sz="1100" dirty="0">
                <a:solidFill>
                  <a:srgbClr val="333E50"/>
                </a:solidFill>
                <a:latin typeface="Calibri"/>
                <a:cs typeface="Calibri"/>
              </a:rPr>
              <a:t>yayınlamıştır)</a:t>
            </a:r>
            <a:endParaRPr sz="1100">
              <a:latin typeface="Calibri"/>
              <a:cs typeface="Calibri"/>
            </a:endParaRPr>
          </a:p>
        </p:txBody>
      </p:sp>
      <p:sp>
        <p:nvSpPr>
          <p:cNvPr id="30" name="object 30"/>
          <p:cNvSpPr/>
          <p:nvPr/>
        </p:nvSpPr>
        <p:spPr>
          <a:xfrm>
            <a:off x="6957059" y="345947"/>
            <a:ext cx="1828800" cy="1840991"/>
          </a:xfrm>
          <a:prstGeom prst="rect">
            <a:avLst/>
          </a:prstGeom>
          <a:blipFill>
            <a:blip r:embed="rId7" cstate="print"/>
            <a:stretch>
              <a:fillRect/>
            </a:stretch>
          </a:blipFill>
        </p:spPr>
        <p:txBody>
          <a:bodyPr wrap="square" lIns="0" tIns="0" rIns="0" bIns="0" rtlCol="0"/>
          <a:lstStyle/>
          <a:p>
            <a:endParaRPr/>
          </a:p>
        </p:txBody>
      </p:sp>
      <p:sp>
        <p:nvSpPr>
          <p:cNvPr id="31" name="object 31"/>
          <p:cNvSpPr txBox="1"/>
          <p:nvPr/>
        </p:nvSpPr>
        <p:spPr>
          <a:xfrm>
            <a:off x="7102602" y="1075309"/>
            <a:ext cx="1477645" cy="862330"/>
          </a:xfrm>
          <a:prstGeom prst="rect">
            <a:avLst/>
          </a:prstGeom>
        </p:spPr>
        <p:txBody>
          <a:bodyPr vert="horz" wrap="square" lIns="0" tIns="0" rIns="0" bIns="0" rtlCol="0">
            <a:spAutoFit/>
          </a:bodyPr>
          <a:lstStyle/>
          <a:p>
            <a:pPr marL="12700">
              <a:lnSpc>
                <a:spcPct val="100000"/>
              </a:lnSpc>
            </a:pPr>
            <a:r>
              <a:rPr sz="1200" dirty="0">
                <a:solidFill>
                  <a:srgbClr val="333E50"/>
                </a:solidFill>
                <a:latin typeface="Calibri"/>
                <a:cs typeface="Calibri"/>
              </a:rPr>
              <a:t>ISO</a:t>
            </a:r>
            <a:r>
              <a:rPr sz="1200" spc="-100" dirty="0">
                <a:solidFill>
                  <a:srgbClr val="333E50"/>
                </a:solidFill>
                <a:latin typeface="Calibri"/>
                <a:cs typeface="Calibri"/>
              </a:rPr>
              <a:t> </a:t>
            </a:r>
            <a:r>
              <a:rPr sz="1200" dirty="0">
                <a:solidFill>
                  <a:srgbClr val="333E50"/>
                </a:solidFill>
                <a:latin typeface="Calibri"/>
                <a:cs typeface="Calibri"/>
              </a:rPr>
              <a:t>10004</a:t>
            </a:r>
            <a:endParaRPr sz="1200">
              <a:latin typeface="Calibri"/>
              <a:cs typeface="Calibri"/>
            </a:endParaRPr>
          </a:p>
          <a:p>
            <a:pPr marL="12700">
              <a:lnSpc>
                <a:spcPct val="100000"/>
              </a:lnSpc>
              <a:spcBef>
                <a:spcPts val="290"/>
              </a:spcBef>
            </a:pPr>
            <a:r>
              <a:rPr sz="1200" dirty="0">
                <a:solidFill>
                  <a:srgbClr val="333E50"/>
                </a:solidFill>
                <a:latin typeface="Calibri"/>
                <a:cs typeface="Calibri"/>
              </a:rPr>
              <a:t>ISO</a:t>
            </a:r>
            <a:r>
              <a:rPr sz="1200" spc="-100" dirty="0">
                <a:solidFill>
                  <a:srgbClr val="333E50"/>
                </a:solidFill>
                <a:latin typeface="Calibri"/>
                <a:cs typeface="Calibri"/>
              </a:rPr>
              <a:t> </a:t>
            </a:r>
            <a:r>
              <a:rPr sz="1200" dirty="0">
                <a:solidFill>
                  <a:srgbClr val="333E50"/>
                </a:solidFill>
                <a:latin typeface="Calibri"/>
                <a:cs typeface="Calibri"/>
              </a:rPr>
              <a:t>10007</a:t>
            </a:r>
            <a:endParaRPr sz="1200">
              <a:latin typeface="Calibri"/>
              <a:cs typeface="Calibri"/>
            </a:endParaRPr>
          </a:p>
          <a:p>
            <a:pPr marL="12700">
              <a:lnSpc>
                <a:spcPct val="100000"/>
              </a:lnSpc>
              <a:spcBef>
                <a:spcPts val="285"/>
              </a:spcBef>
            </a:pPr>
            <a:r>
              <a:rPr sz="1200" dirty="0">
                <a:solidFill>
                  <a:srgbClr val="333E50"/>
                </a:solidFill>
                <a:latin typeface="Calibri"/>
                <a:cs typeface="Calibri"/>
              </a:rPr>
              <a:t>ISO</a:t>
            </a:r>
            <a:r>
              <a:rPr sz="1200" spc="-100" dirty="0">
                <a:solidFill>
                  <a:srgbClr val="333E50"/>
                </a:solidFill>
                <a:latin typeface="Calibri"/>
                <a:cs typeface="Calibri"/>
              </a:rPr>
              <a:t> </a:t>
            </a:r>
            <a:r>
              <a:rPr sz="1200" dirty="0">
                <a:solidFill>
                  <a:srgbClr val="333E50"/>
                </a:solidFill>
                <a:latin typeface="Calibri"/>
                <a:cs typeface="Calibri"/>
              </a:rPr>
              <a:t>10008</a:t>
            </a:r>
            <a:endParaRPr sz="1200">
              <a:latin typeface="Calibri"/>
              <a:cs typeface="Calibri"/>
            </a:endParaRPr>
          </a:p>
          <a:p>
            <a:pPr marL="12700">
              <a:lnSpc>
                <a:spcPct val="100000"/>
              </a:lnSpc>
              <a:spcBef>
                <a:spcPts val="285"/>
              </a:spcBef>
            </a:pPr>
            <a:r>
              <a:rPr sz="1200" dirty="0">
                <a:solidFill>
                  <a:srgbClr val="333E50"/>
                </a:solidFill>
                <a:latin typeface="Calibri"/>
                <a:cs typeface="Calibri"/>
              </a:rPr>
              <a:t>ISO </a:t>
            </a:r>
            <a:r>
              <a:rPr sz="1200" spc="-5" dirty="0">
                <a:solidFill>
                  <a:srgbClr val="333E50"/>
                </a:solidFill>
                <a:latin typeface="Calibri"/>
                <a:cs typeface="Calibri"/>
              </a:rPr>
              <a:t>10012.,,, </a:t>
            </a:r>
            <a:r>
              <a:rPr sz="1200" dirty="0">
                <a:solidFill>
                  <a:srgbClr val="333E50"/>
                </a:solidFill>
                <a:latin typeface="Calibri"/>
                <a:cs typeface="Calibri"/>
              </a:rPr>
              <a:t>ISO</a:t>
            </a:r>
            <a:r>
              <a:rPr sz="1200" spc="-45" dirty="0">
                <a:solidFill>
                  <a:srgbClr val="333E50"/>
                </a:solidFill>
                <a:latin typeface="Calibri"/>
                <a:cs typeface="Calibri"/>
              </a:rPr>
              <a:t> </a:t>
            </a:r>
            <a:r>
              <a:rPr sz="1200" dirty="0">
                <a:solidFill>
                  <a:srgbClr val="333E50"/>
                </a:solidFill>
                <a:latin typeface="Calibri"/>
                <a:cs typeface="Calibri"/>
              </a:rPr>
              <a:t>10019</a:t>
            </a:r>
            <a:endParaRPr sz="1200">
              <a:latin typeface="Calibri"/>
              <a:cs typeface="Calibri"/>
            </a:endParaRPr>
          </a:p>
        </p:txBody>
      </p:sp>
      <p:sp>
        <p:nvSpPr>
          <p:cNvPr id="32" name="object 32"/>
          <p:cNvSpPr/>
          <p:nvPr/>
        </p:nvSpPr>
        <p:spPr>
          <a:xfrm>
            <a:off x="6957059" y="327659"/>
            <a:ext cx="1828800" cy="219710"/>
          </a:xfrm>
          <a:custGeom>
            <a:avLst/>
            <a:gdLst/>
            <a:ahLst/>
            <a:cxnLst/>
            <a:rect l="l" t="t" r="r" b="b"/>
            <a:pathLst>
              <a:path w="1828800" h="219709">
                <a:moveTo>
                  <a:pt x="1792224" y="0"/>
                </a:moveTo>
                <a:lnTo>
                  <a:pt x="36575" y="0"/>
                </a:lnTo>
                <a:lnTo>
                  <a:pt x="22342" y="2875"/>
                </a:lnTo>
                <a:lnTo>
                  <a:pt x="10715" y="10715"/>
                </a:lnTo>
                <a:lnTo>
                  <a:pt x="2875" y="22342"/>
                </a:lnTo>
                <a:lnTo>
                  <a:pt x="0" y="36576"/>
                </a:lnTo>
                <a:lnTo>
                  <a:pt x="0" y="219456"/>
                </a:lnTo>
                <a:lnTo>
                  <a:pt x="1828800" y="219456"/>
                </a:lnTo>
                <a:lnTo>
                  <a:pt x="1828800" y="36576"/>
                </a:lnTo>
                <a:lnTo>
                  <a:pt x="1825924" y="22342"/>
                </a:lnTo>
                <a:lnTo>
                  <a:pt x="1818084" y="10715"/>
                </a:lnTo>
                <a:lnTo>
                  <a:pt x="1806457" y="2875"/>
                </a:lnTo>
                <a:lnTo>
                  <a:pt x="1792224" y="0"/>
                </a:lnTo>
                <a:close/>
              </a:path>
            </a:pathLst>
          </a:custGeom>
          <a:solidFill>
            <a:srgbClr val="D97CC1"/>
          </a:solidFill>
        </p:spPr>
        <p:txBody>
          <a:bodyPr wrap="square" lIns="0" tIns="0" rIns="0" bIns="0" rtlCol="0"/>
          <a:lstStyle/>
          <a:p>
            <a:endParaRPr/>
          </a:p>
        </p:txBody>
      </p:sp>
      <p:sp>
        <p:nvSpPr>
          <p:cNvPr id="33" name="object 33"/>
          <p:cNvSpPr txBox="1"/>
          <p:nvPr/>
        </p:nvSpPr>
        <p:spPr>
          <a:xfrm>
            <a:off x="7098538" y="325373"/>
            <a:ext cx="1595755" cy="734060"/>
          </a:xfrm>
          <a:prstGeom prst="rect">
            <a:avLst/>
          </a:prstGeom>
        </p:spPr>
        <p:txBody>
          <a:bodyPr vert="horz" wrap="square" lIns="0" tIns="0" rIns="0" bIns="0" rtlCol="0">
            <a:spAutoFit/>
          </a:bodyPr>
          <a:lstStyle/>
          <a:p>
            <a:pPr marL="12700">
              <a:lnSpc>
                <a:spcPct val="100000"/>
              </a:lnSpc>
            </a:pPr>
            <a:r>
              <a:rPr sz="1400" b="1" dirty="0">
                <a:solidFill>
                  <a:srgbClr val="001F5F"/>
                </a:solidFill>
                <a:latin typeface="Calibri"/>
                <a:cs typeface="Calibri"/>
              </a:rPr>
              <a:t>DİĞER</a:t>
            </a:r>
            <a:r>
              <a:rPr sz="1400" b="1" spc="-105" dirty="0">
                <a:solidFill>
                  <a:srgbClr val="001F5F"/>
                </a:solidFill>
                <a:latin typeface="Calibri"/>
                <a:cs typeface="Calibri"/>
              </a:rPr>
              <a:t> </a:t>
            </a:r>
            <a:r>
              <a:rPr sz="1400" b="1" spc="-15" dirty="0">
                <a:solidFill>
                  <a:srgbClr val="001F5F"/>
                </a:solidFill>
                <a:latin typeface="Calibri"/>
                <a:cs typeface="Calibri"/>
              </a:rPr>
              <a:t>STANDARTLAR</a:t>
            </a:r>
            <a:endParaRPr sz="1400">
              <a:latin typeface="Calibri"/>
              <a:cs typeface="Calibri"/>
            </a:endParaRPr>
          </a:p>
          <a:p>
            <a:pPr marL="16510">
              <a:lnSpc>
                <a:spcPct val="100000"/>
              </a:lnSpc>
              <a:spcBef>
                <a:spcPts val="765"/>
              </a:spcBef>
            </a:pPr>
            <a:r>
              <a:rPr sz="1200" dirty="0">
                <a:solidFill>
                  <a:srgbClr val="333E50"/>
                </a:solidFill>
                <a:latin typeface="Calibri"/>
                <a:cs typeface="Calibri"/>
              </a:rPr>
              <a:t>ISO</a:t>
            </a:r>
            <a:r>
              <a:rPr sz="1200" spc="-100" dirty="0">
                <a:solidFill>
                  <a:srgbClr val="333E50"/>
                </a:solidFill>
                <a:latin typeface="Calibri"/>
                <a:cs typeface="Calibri"/>
              </a:rPr>
              <a:t> </a:t>
            </a:r>
            <a:r>
              <a:rPr sz="1200" dirty="0">
                <a:solidFill>
                  <a:srgbClr val="333E50"/>
                </a:solidFill>
                <a:latin typeface="Calibri"/>
                <a:cs typeface="Calibri"/>
              </a:rPr>
              <a:t>10001</a:t>
            </a:r>
            <a:endParaRPr sz="1200">
              <a:latin typeface="Calibri"/>
              <a:cs typeface="Calibri"/>
            </a:endParaRPr>
          </a:p>
          <a:p>
            <a:pPr marL="16510">
              <a:lnSpc>
                <a:spcPct val="100000"/>
              </a:lnSpc>
              <a:spcBef>
                <a:spcPts val="285"/>
              </a:spcBef>
            </a:pPr>
            <a:r>
              <a:rPr sz="1200" dirty="0">
                <a:solidFill>
                  <a:srgbClr val="333E50"/>
                </a:solidFill>
                <a:latin typeface="Calibri"/>
                <a:cs typeface="Calibri"/>
              </a:rPr>
              <a:t>ISO</a:t>
            </a:r>
            <a:r>
              <a:rPr sz="1200" spc="-100" dirty="0">
                <a:solidFill>
                  <a:srgbClr val="333E50"/>
                </a:solidFill>
                <a:latin typeface="Calibri"/>
                <a:cs typeface="Calibri"/>
              </a:rPr>
              <a:t> </a:t>
            </a:r>
            <a:r>
              <a:rPr sz="1200" dirty="0">
                <a:solidFill>
                  <a:srgbClr val="333E50"/>
                </a:solidFill>
                <a:latin typeface="Calibri"/>
                <a:cs typeface="Calibri"/>
              </a:rPr>
              <a:t>10003</a:t>
            </a:r>
            <a:endParaRPr sz="1200">
              <a:latin typeface="Calibri"/>
              <a:cs typeface="Calibri"/>
            </a:endParaRPr>
          </a:p>
        </p:txBody>
      </p:sp>
      <p:sp>
        <p:nvSpPr>
          <p:cNvPr id="34" name="object 34"/>
          <p:cNvSpPr/>
          <p:nvPr/>
        </p:nvSpPr>
        <p:spPr>
          <a:xfrm>
            <a:off x="4073652" y="4344923"/>
            <a:ext cx="1094232" cy="559307"/>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4984115" y="3735477"/>
            <a:ext cx="1935226" cy="1007464"/>
          </a:xfrm>
          <a:prstGeom prst="rect">
            <a:avLst/>
          </a:prstGeom>
          <a:blipFill>
            <a:blip r:embed="rId9" cstate="print"/>
            <a:stretch>
              <a:fillRect/>
            </a:stretch>
          </a:blipFill>
        </p:spPr>
        <p:txBody>
          <a:bodyPr wrap="square" lIns="0" tIns="0" rIns="0" bIns="0" rtlCol="0"/>
          <a:lstStyle/>
          <a:p>
            <a:endParaRPr/>
          </a:p>
        </p:txBody>
      </p:sp>
      <p:sp>
        <p:nvSpPr>
          <p:cNvPr id="36" name="object 36"/>
          <p:cNvSpPr/>
          <p:nvPr/>
        </p:nvSpPr>
        <p:spPr>
          <a:xfrm>
            <a:off x="2326767" y="3735477"/>
            <a:ext cx="1935225" cy="1007464"/>
          </a:xfrm>
          <a:prstGeom prst="rect">
            <a:avLst/>
          </a:prstGeom>
          <a:blipFill>
            <a:blip r:embed="rId10" cstate="print"/>
            <a:stretch>
              <a:fillRect/>
            </a:stretch>
          </a:blipFill>
        </p:spPr>
        <p:txBody>
          <a:bodyPr wrap="square" lIns="0" tIns="0" rIns="0" bIns="0" rtlCol="0"/>
          <a:lstStyle/>
          <a:p>
            <a:endParaRPr/>
          </a:p>
        </p:txBody>
      </p:sp>
      <p:sp>
        <p:nvSpPr>
          <p:cNvPr id="37" name="object 37"/>
          <p:cNvSpPr/>
          <p:nvPr/>
        </p:nvSpPr>
        <p:spPr>
          <a:xfrm>
            <a:off x="4315967" y="2546604"/>
            <a:ext cx="609600" cy="2072640"/>
          </a:xfrm>
          <a:prstGeom prst="rect">
            <a:avLst/>
          </a:prstGeom>
          <a:blipFill>
            <a:blip r:embed="rId11" cstate="print"/>
            <a:stretch>
              <a:fillRect/>
            </a:stretch>
          </a:blipFill>
        </p:spPr>
        <p:txBody>
          <a:bodyPr wrap="square" lIns="0" tIns="0" rIns="0" bIns="0" rtlCol="0"/>
          <a:lstStyle/>
          <a:p>
            <a:endParaRPr/>
          </a:p>
        </p:txBody>
      </p:sp>
      <p:sp>
        <p:nvSpPr>
          <p:cNvPr id="38" name="object 38"/>
          <p:cNvSpPr/>
          <p:nvPr/>
        </p:nvSpPr>
        <p:spPr>
          <a:xfrm>
            <a:off x="2427097" y="2665095"/>
            <a:ext cx="2088607" cy="1927605"/>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4735610" y="2665095"/>
            <a:ext cx="2088607" cy="1927605"/>
          </a:xfrm>
          <a:prstGeom prst="rect">
            <a:avLst/>
          </a:prstGeom>
          <a:blipFill>
            <a:blip r:embed="rId13" cstate="print"/>
            <a:stretch>
              <a:fillRect/>
            </a:stretch>
          </a:blipFill>
        </p:spPr>
        <p:txBody>
          <a:bodyPr wrap="square" lIns="0" tIns="0" rIns="0" bIns="0" rtlCol="0"/>
          <a:lstStyle/>
          <a:p>
            <a:endParaRPr/>
          </a:p>
        </p:txBody>
      </p:sp>
      <p:sp>
        <p:nvSpPr>
          <p:cNvPr id="40" name="object 40"/>
          <p:cNvSpPr/>
          <p:nvPr/>
        </p:nvSpPr>
        <p:spPr>
          <a:xfrm>
            <a:off x="4053840" y="4651247"/>
            <a:ext cx="1133856" cy="559307"/>
          </a:xfrm>
          <a:prstGeom prst="rect">
            <a:avLst/>
          </a:prstGeom>
          <a:blipFill>
            <a:blip r:embed="rId14" cstate="print"/>
            <a:stretch>
              <a:fillRect/>
            </a:stretch>
          </a:blipFill>
        </p:spPr>
        <p:txBody>
          <a:bodyPr wrap="square" lIns="0" tIns="0" rIns="0" bIns="0" rtlCol="0"/>
          <a:lstStyle/>
          <a:p>
            <a:endParaRPr/>
          </a:p>
        </p:txBody>
      </p:sp>
      <p:sp>
        <p:nvSpPr>
          <p:cNvPr id="41" name="object 41"/>
          <p:cNvSpPr/>
          <p:nvPr/>
        </p:nvSpPr>
        <p:spPr>
          <a:xfrm>
            <a:off x="4018788" y="4971288"/>
            <a:ext cx="1188720" cy="557784"/>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3991355" y="5303520"/>
            <a:ext cx="1258824" cy="557784"/>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3956303" y="5647944"/>
            <a:ext cx="1328928" cy="557784"/>
          </a:xfrm>
          <a:prstGeom prst="rect">
            <a:avLst/>
          </a:prstGeom>
          <a:blipFill>
            <a:blip r:embed="rId17" cstate="print"/>
            <a:stretch>
              <a:fillRect/>
            </a:stretch>
          </a:blipFill>
        </p:spPr>
        <p:txBody>
          <a:bodyPr wrap="square" lIns="0" tIns="0" rIns="0" bIns="0" rtlCol="0"/>
          <a:lstStyle/>
          <a:p>
            <a:endParaRPr/>
          </a:p>
        </p:txBody>
      </p:sp>
      <p:sp>
        <p:nvSpPr>
          <p:cNvPr id="44" name="object 44"/>
          <p:cNvSpPr/>
          <p:nvPr/>
        </p:nvSpPr>
        <p:spPr>
          <a:xfrm>
            <a:off x="3924300" y="6006084"/>
            <a:ext cx="1391412" cy="559308"/>
          </a:xfrm>
          <a:prstGeom prst="rect">
            <a:avLst/>
          </a:prstGeom>
          <a:blipFill>
            <a:blip r:embed="rId18" cstate="print"/>
            <a:stretch>
              <a:fillRect/>
            </a:stretch>
          </a:blipFill>
        </p:spPr>
        <p:txBody>
          <a:bodyPr wrap="square" lIns="0" tIns="0" rIns="0" bIns="0" rtlCol="0"/>
          <a:lstStyle/>
          <a:p>
            <a:endParaRPr/>
          </a:p>
        </p:txBody>
      </p:sp>
      <p:sp>
        <p:nvSpPr>
          <p:cNvPr id="45" name="object 45"/>
          <p:cNvSpPr/>
          <p:nvPr/>
        </p:nvSpPr>
        <p:spPr>
          <a:xfrm>
            <a:off x="3924300" y="6370320"/>
            <a:ext cx="1391030" cy="487677"/>
          </a:xfrm>
          <a:prstGeom prst="rect">
            <a:avLst/>
          </a:prstGeom>
          <a:blipFill>
            <a:blip r:embed="rId19" cstate="print"/>
            <a:stretch>
              <a:fillRect/>
            </a:stretch>
          </a:blipFill>
        </p:spPr>
        <p:txBody>
          <a:bodyPr wrap="square" lIns="0" tIns="0" rIns="0" bIns="0" rtlCol="0"/>
          <a:lstStyle/>
          <a:p>
            <a:endParaRPr/>
          </a:p>
        </p:txBody>
      </p:sp>
      <p:sp>
        <p:nvSpPr>
          <p:cNvPr id="46" name="object 46"/>
          <p:cNvSpPr txBox="1"/>
          <p:nvPr/>
        </p:nvSpPr>
        <p:spPr>
          <a:xfrm>
            <a:off x="175056" y="6168237"/>
            <a:ext cx="3121025" cy="569595"/>
          </a:xfrm>
          <a:prstGeom prst="rect">
            <a:avLst/>
          </a:prstGeom>
        </p:spPr>
        <p:txBody>
          <a:bodyPr vert="horz" wrap="square" lIns="0" tIns="0" rIns="0" bIns="0" rtlCol="0">
            <a:spAutoFit/>
          </a:bodyPr>
          <a:lstStyle/>
          <a:p>
            <a:pPr marL="12700">
              <a:lnSpc>
                <a:spcPct val="100000"/>
              </a:lnSpc>
            </a:pPr>
            <a:r>
              <a:rPr sz="1200" b="1" dirty="0">
                <a:solidFill>
                  <a:srgbClr val="333E50"/>
                </a:solidFill>
                <a:latin typeface="Calibri"/>
                <a:cs typeface="Calibri"/>
              </a:rPr>
              <a:t>ISO </a:t>
            </a:r>
            <a:r>
              <a:rPr sz="1200" b="1" spc="-10" dirty="0">
                <a:solidFill>
                  <a:srgbClr val="333E50"/>
                </a:solidFill>
                <a:latin typeface="Calibri"/>
                <a:cs typeface="Calibri"/>
              </a:rPr>
              <a:t>NP/TS </a:t>
            </a:r>
            <a:r>
              <a:rPr sz="1200" b="1" spc="-5" dirty="0">
                <a:solidFill>
                  <a:srgbClr val="333E50"/>
                </a:solidFill>
                <a:latin typeface="Calibri"/>
                <a:cs typeface="Calibri"/>
              </a:rPr>
              <a:t>9002</a:t>
            </a:r>
            <a:r>
              <a:rPr sz="1200" spc="-5" dirty="0">
                <a:solidFill>
                  <a:srgbClr val="333E50"/>
                </a:solidFill>
                <a:latin typeface="Calibri"/>
                <a:cs typeface="Calibri"/>
              </a:rPr>
              <a:t>-Kalite </a:t>
            </a:r>
            <a:r>
              <a:rPr sz="1200" spc="-15" dirty="0">
                <a:solidFill>
                  <a:srgbClr val="333E50"/>
                </a:solidFill>
                <a:latin typeface="Calibri"/>
                <a:cs typeface="Calibri"/>
              </a:rPr>
              <a:t>Yönetim</a:t>
            </a:r>
            <a:r>
              <a:rPr sz="1200" spc="-45" dirty="0">
                <a:solidFill>
                  <a:srgbClr val="333E50"/>
                </a:solidFill>
                <a:latin typeface="Calibri"/>
                <a:cs typeface="Calibri"/>
              </a:rPr>
              <a:t> </a:t>
            </a:r>
            <a:r>
              <a:rPr sz="1200" spc="-5" dirty="0">
                <a:solidFill>
                  <a:srgbClr val="333E50"/>
                </a:solidFill>
                <a:latin typeface="Calibri"/>
                <a:cs typeface="Calibri"/>
              </a:rPr>
              <a:t>Sistemleri-ISO</a:t>
            </a:r>
            <a:endParaRPr sz="1200" dirty="0">
              <a:latin typeface="Calibri"/>
              <a:cs typeface="Calibri"/>
            </a:endParaRPr>
          </a:p>
          <a:p>
            <a:pPr marL="12700">
              <a:lnSpc>
                <a:spcPct val="100000"/>
              </a:lnSpc>
            </a:pPr>
            <a:r>
              <a:rPr sz="1200" dirty="0">
                <a:solidFill>
                  <a:srgbClr val="333E50"/>
                </a:solidFill>
                <a:latin typeface="Calibri"/>
                <a:cs typeface="Calibri"/>
              </a:rPr>
              <a:t>9001:2015’in </a:t>
            </a:r>
            <a:r>
              <a:rPr sz="1200" spc="-5" dirty="0">
                <a:solidFill>
                  <a:srgbClr val="333E50"/>
                </a:solidFill>
                <a:latin typeface="Calibri"/>
                <a:cs typeface="Calibri"/>
              </a:rPr>
              <a:t>Uygulaması İçin </a:t>
            </a:r>
            <a:r>
              <a:rPr sz="1200" spc="-10" dirty="0">
                <a:solidFill>
                  <a:srgbClr val="333E50"/>
                </a:solidFill>
                <a:latin typeface="Calibri"/>
                <a:cs typeface="Calibri"/>
              </a:rPr>
              <a:t>Kılavuz</a:t>
            </a:r>
            <a:r>
              <a:rPr sz="1200" spc="30" dirty="0">
                <a:solidFill>
                  <a:srgbClr val="333E50"/>
                </a:solidFill>
                <a:latin typeface="Calibri"/>
                <a:cs typeface="Calibri"/>
              </a:rPr>
              <a:t> </a:t>
            </a:r>
            <a:r>
              <a:rPr sz="1200" spc="-5" dirty="0">
                <a:solidFill>
                  <a:srgbClr val="333E50"/>
                </a:solidFill>
                <a:latin typeface="Calibri"/>
                <a:cs typeface="Calibri"/>
              </a:rPr>
              <a:t>hazırlanması</a:t>
            </a:r>
            <a:endParaRPr sz="1200" dirty="0">
              <a:latin typeface="Calibri"/>
              <a:cs typeface="Calibri"/>
            </a:endParaRPr>
          </a:p>
          <a:p>
            <a:pPr marL="12700">
              <a:lnSpc>
                <a:spcPct val="100000"/>
              </a:lnSpc>
            </a:pPr>
            <a:r>
              <a:rPr sz="1200" spc="-5" dirty="0">
                <a:solidFill>
                  <a:srgbClr val="333E50"/>
                </a:solidFill>
                <a:latin typeface="Calibri"/>
                <a:cs typeface="Calibri"/>
              </a:rPr>
              <a:t>çalışmaları</a:t>
            </a:r>
            <a:r>
              <a:rPr sz="1200" spc="-20" dirty="0">
                <a:solidFill>
                  <a:srgbClr val="333E50"/>
                </a:solidFill>
                <a:latin typeface="Calibri"/>
                <a:cs typeface="Calibri"/>
              </a:rPr>
              <a:t> </a:t>
            </a:r>
            <a:r>
              <a:rPr sz="1200" spc="-15" dirty="0">
                <a:solidFill>
                  <a:srgbClr val="333E50"/>
                </a:solidFill>
                <a:latin typeface="Calibri"/>
                <a:cs typeface="Calibri"/>
              </a:rPr>
              <a:t>başlamıştır.</a:t>
            </a:r>
            <a:endParaRPr sz="12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676400" y="1541701"/>
            <a:ext cx="7352792" cy="487680"/>
          </a:xfrm>
          <a:prstGeom prst="rect">
            <a:avLst/>
          </a:prstGeom>
        </p:spPr>
        <p:txBody>
          <a:bodyPr vert="horz" wrap="square" lIns="0" tIns="0" rIns="0" bIns="0" rtlCol="0">
            <a:spAutoFit/>
          </a:bodyPr>
          <a:lstStyle/>
          <a:p>
            <a:pPr marL="1547495">
              <a:lnSpc>
                <a:spcPct val="100000"/>
              </a:lnSpc>
            </a:pPr>
            <a:r>
              <a:rPr dirty="0"/>
              <a:t>3. TERİMLER VE</a:t>
            </a:r>
            <a:r>
              <a:rPr spc="-70" dirty="0"/>
              <a:t> </a:t>
            </a:r>
            <a:r>
              <a:rPr spc="-35" dirty="0"/>
              <a:t>TARİFLER</a:t>
            </a:r>
          </a:p>
        </p:txBody>
      </p:sp>
      <p:sp>
        <p:nvSpPr>
          <p:cNvPr id="3" name="object 3"/>
          <p:cNvSpPr/>
          <p:nvPr/>
        </p:nvSpPr>
        <p:spPr>
          <a:xfrm>
            <a:off x="2253995" y="2052827"/>
            <a:ext cx="4636008" cy="40706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10945" y="1354165"/>
            <a:ext cx="7352792" cy="487680"/>
          </a:xfrm>
          <a:prstGeom prst="rect">
            <a:avLst/>
          </a:prstGeom>
        </p:spPr>
        <p:txBody>
          <a:bodyPr vert="horz" wrap="square" lIns="0" tIns="0" rIns="0" bIns="0" rtlCol="0">
            <a:spAutoFit/>
          </a:bodyPr>
          <a:lstStyle/>
          <a:p>
            <a:pPr marL="934719">
              <a:lnSpc>
                <a:spcPct val="100000"/>
              </a:lnSpc>
            </a:pPr>
            <a:r>
              <a:rPr spc="-5" dirty="0"/>
              <a:t>SİSTEM </a:t>
            </a:r>
            <a:r>
              <a:rPr dirty="0"/>
              <a:t>İLE </a:t>
            </a:r>
            <a:r>
              <a:rPr spc="-10" dirty="0"/>
              <a:t>İLGİLİ </a:t>
            </a:r>
            <a:r>
              <a:rPr dirty="0"/>
              <a:t>YENİ</a:t>
            </a:r>
            <a:r>
              <a:rPr spc="-100" dirty="0"/>
              <a:t> </a:t>
            </a:r>
            <a:r>
              <a:rPr dirty="0"/>
              <a:t>TERİMLER</a:t>
            </a:r>
          </a:p>
        </p:txBody>
      </p:sp>
      <p:sp>
        <p:nvSpPr>
          <p:cNvPr id="3" name="object 3"/>
          <p:cNvSpPr txBox="1"/>
          <p:nvPr/>
        </p:nvSpPr>
        <p:spPr>
          <a:xfrm>
            <a:off x="707542" y="1859534"/>
            <a:ext cx="7243445" cy="2841625"/>
          </a:xfrm>
          <a:prstGeom prst="rect">
            <a:avLst/>
          </a:prstGeom>
        </p:spPr>
        <p:txBody>
          <a:bodyPr vert="horz" wrap="square" lIns="0" tIns="0" rIns="0" bIns="0" rtlCol="0">
            <a:spAutoFit/>
          </a:bodyPr>
          <a:lstStyle/>
          <a:p>
            <a:pPr marL="12700" marR="442595">
              <a:lnSpc>
                <a:spcPts val="2160"/>
              </a:lnSpc>
            </a:pPr>
            <a:r>
              <a:rPr sz="2000" b="1" spc="-10" dirty="0">
                <a:solidFill>
                  <a:srgbClr val="333E50"/>
                </a:solidFill>
                <a:latin typeface="Calibri"/>
                <a:cs typeface="Calibri"/>
              </a:rPr>
              <a:t>Politika </a:t>
            </a:r>
            <a:r>
              <a:rPr sz="2000" b="1" dirty="0">
                <a:solidFill>
                  <a:srgbClr val="333E50"/>
                </a:solidFill>
                <a:latin typeface="Calibri"/>
                <a:cs typeface="Calibri"/>
              </a:rPr>
              <a:t>: </a:t>
            </a:r>
            <a:r>
              <a:rPr sz="2000" spc="-10" dirty="0">
                <a:solidFill>
                  <a:srgbClr val="333E50"/>
                </a:solidFill>
                <a:latin typeface="Calibri"/>
                <a:cs typeface="Calibri"/>
              </a:rPr>
              <a:t>Üst </a:t>
            </a:r>
            <a:r>
              <a:rPr sz="2000" spc="-5" dirty="0">
                <a:solidFill>
                  <a:srgbClr val="333E50"/>
                </a:solidFill>
                <a:latin typeface="Calibri"/>
                <a:cs typeface="Calibri"/>
              </a:rPr>
              <a:t>yönetim </a:t>
            </a:r>
            <a:r>
              <a:rPr sz="2000" spc="-10" dirty="0">
                <a:solidFill>
                  <a:srgbClr val="333E50"/>
                </a:solidFill>
                <a:latin typeface="Calibri"/>
                <a:cs typeface="Calibri"/>
              </a:rPr>
              <a:t>tarafından kabul </a:t>
            </a:r>
            <a:r>
              <a:rPr sz="2000" dirty="0">
                <a:solidFill>
                  <a:srgbClr val="333E50"/>
                </a:solidFill>
                <a:latin typeface="Calibri"/>
                <a:cs typeface="Calibri"/>
              </a:rPr>
              <a:t>edilen, </a:t>
            </a:r>
            <a:r>
              <a:rPr sz="2000" spc="-5" dirty="0">
                <a:solidFill>
                  <a:srgbClr val="333E50"/>
                </a:solidFill>
                <a:latin typeface="Calibri"/>
                <a:cs typeface="Calibri"/>
              </a:rPr>
              <a:t>kuruluşun </a:t>
            </a:r>
            <a:r>
              <a:rPr sz="2000" dirty="0">
                <a:solidFill>
                  <a:srgbClr val="333E50"/>
                </a:solidFill>
                <a:latin typeface="Calibri"/>
                <a:cs typeface="Calibri"/>
              </a:rPr>
              <a:t>amaç </a:t>
            </a:r>
            <a:r>
              <a:rPr sz="2000" spc="-15" dirty="0">
                <a:solidFill>
                  <a:srgbClr val="333E50"/>
                </a:solidFill>
                <a:latin typeface="Calibri"/>
                <a:cs typeface="Calibri"/>
              </a:rPr>
              <a:t>ve  </a:t>
            </a:r>
            <a:r>
              <a:rPr sz="2000" spc="-5" dirty="0">
                <a:solidFill>
                  <a:srgbClr val="333E50"/>
                </a:solidFill>
                <a:latin typeface="Calibri"/>
                <a:cs typeface="Calibri"/>
              </a:rPr>
              <a:t>yönlendirmesi.</a:t>
            </a:r>
            <a:endParaRPr sz="2000">
              <a:latin typeface="Calibri"/>
              <a:cs typeface="Calibri"/>
            </a:endParaRPr>
          </a:p>
          <a:p>
            <a:pPr>
              <a:lnSpc>
                <a:spcPct val="100000"/>
              </a:lnSpc>
              <a:spcBef>
                <a:spcPts val="36"/>
              </a:spcBef>
            </a:pPr>
            <a:endParaRPr sz="2650">
              <a:latin typeface="Times New Roman"/>
              <a:cs typeface="Times New Roman"/>
            </a:endParaRPr>
          </a:p>
          <a:p>
            <a:pPr marL="12700" marR="130810">
              <a:lnSpc>
                <a:spcPts val="2160"/>
              </a:lnSpc>
            </a:pPr>
            <a:r>
              <a:rPr sz="2000" b="1" spc="-10" dirty="0">
                <a:solidFill>
                  <a:srgbClr val="333E50"/>
                </a:solidFill>
                <a:latin typeface="Calibri"/>
                <a:cs typeface="Calibri"/>
              </a:rPr>
              <a:t>Vizyon </a:t>
            </a:r>
            <a:r>
              <a:rPr sz="2000" b="1" dirty="0">
                <a:solidFill>
                  <a:srgbClr val="333E50"/>
                </a:solidFill>
                <a:latin typeface="Calibri"/>
                <a:cs typeface="Calibri"/>
              </a:rPr>
              <a:t>: </a:t>
            </a:r>
            <a:r>
              <a:rPr sz="2000" spc="-10" dirty="0">
                <a:solidFill>
                  <a:srgbClr val="333E50"/>
                </a:solidFill>
                <a:latin typeface="Calibri"/>
                <a:cs typeface="Calibri"/>
              </a:rPr>
              <a:t>Üst </a:t>
            </a:r>
            <a:r>
              <a:rPr sz="2000" spc="-25" dirty="0">
                <a:solidFill>
                  <a:srgbClr val="333E50"/>
                </a:solidFill>
                <a:latin typeface="Calibri"/>
                <a:cs typeface="Calibri"/>
              </a:rPr>
              <a:t>Yönetim </a:t>
            </a:r>
            <a:r>
              <a:rPr sz="2000" spc="-10" dirty="0">
                <a:solidFill>
                  <a:srgbClr val="333E50"/>
                </a:solidFill>
                <a:latin typeface="Calibri"/>
                <a:cs typeface="Calibri"/>
              </a:rPr>
              <a:t>tarafından ifade </a:t>
            </a:r>
            <a:r>
              <a:rPr sz="2000" dirty="0">
                <a:solidFill>
                  <a:srgbClr val="333E50"/>
                </a:solidFill>
                <a:latin typeface="Calibri"/>
                <a:cs typeface="Calibri"/>
              </a:rPr>
              <a:t>edilen </a:t>
            </a:r>
            <a:r>
              <a:rPr sz="2000" spc="-5" dirty="0">
                <a:solidFill>
                  <a:srgbClr val="333E50"/>
                </a:solidFill>
                <a:latin typeface="Calibri"/>
                <a:cs typeface="Calibri"/>
              </a:rPr>
              <a:t>kuruluşun </a:t>
            </a:r>
            <a:r>
              <a:rPr sz="2000" dirty="0">
                <a:solidFill>
                  <a:srgbClr val="333E50"/>
                </a:solidFill>
                <a:latin typeface="Calibri"/>
                <a:cs typeface="Calibri"/>
              </a:rPr>
              <a:t>olmak </a:t>
            </a:r>
            <a:r>
              <a:rPr sz="2000" spc="-5" dirty="0">
                <a:solidFill>
                  <a:srgbClr val="333E50"/>
                </a:solidFill>
                <a:latin typeface="Calibri"/>
                <a:cs typeface="Calibri"/>
              </a:rPr>
              <a:t>istediği  </a:t>
            </a:r>
            <a:r>
              <a:rPr sz="2000" dirty="0">
                <a:solidFill>
                  <a:srgbClr val="333E50"/>
                </a:solidFill>
                <a:latin typeface="Calibri"/>
                <a:cs typeface="Calibri"/>
              </a:rPr>
              <a:t>durum.</a:t>
            </a:r>
            <a:endParaRPr sz="2000">
              <a:latin typeface="Calibri"/>
              <a:cs typeface="Calibri"/>
            </a:endParaRPr>
          </a:p>
          <a:p>
            <a:pPr>
              <a:lnSpc>
                <a:spcPct val="100000"/>
              </a:lnSpc>
              <a:spcBef>
                <a:spcPts val="42"/>
              </a:spcBef>
            </a:pPr>
            <a:endParaRPr sz="2400">
              <a:latin typeface="Times New Roman"/>
              <a:cs typeface="Times New Roman"/>
            </a:endParaRPr>
          </a:p>
          <a:p>
            <a:pPr marL="12700">
              <a:lnSpc>
                <a:spcPct val="100000"/>
              </a:lnSpc>
            </a:pPr>
            <a:r>
              <a:rPr sz="2000" b="1" spc="-10" dirty="0">
                <a:solidFill>
                  <a:srgbClr val="333E50"/>
                </a:solidFill>
                <a:latin typeface="Calibri"/>
                <a:cs typeface="Calibri"/>
              </a:rPr>
              <a:t>Misyon </a:t>
            </a:r>
            <a:r>
              <a:rPr sz="2000" b="1" dirty="0">
                <a:solidFill>
                  <a:srgbClr val="333E50"/>
                </a:solidFill>
                <a:latin typeface="Calibri"/>
                <a:cs typeface="Calibri"/>
              </a:rPr>
              <a:t>: </a:t>
            </a:r>
            <a:r>
              <a:rPr sz="2000" spc="-10" dirty="0">
                <a:solidFill>
                  <a:srgbClr val="333E50"/>
                </a:solidFill>
                <a:latin typeface="Calibri"/>
                <a:cs typeface="Calibri"/>
              </a:rPr>
              <a:t>Üst </a:t>
            </a:r>
            <a:r>
              <a:rPr sz="2000" spc="-25" dirty="0">
                <a:solidFill>
                  <a:srgbClr val="333E50"/>
                </a:solidFill>
                <a:latin typeface="Calibri"/>
                <a:cs typeface="Calibri"/>
              </a:rPr>
              <a:t>Yönetim </a:t>
            </a:r>
            <a:r>
              <a:rPr sz="2000" spc="-5" dirty="0">
                <a:solidFill>
                  <a:srgbClr val="333E50"/>
                </a:solidFill>
                <a:latin typeface="Calibri"/>
                <a:cs typeface="Calibri"/>
              </a:rPr>
              <a:t>tarafından </a:t>
            </a:r>
            <a:r>
              <a:rPr sz="2000" spc="-10" dirty="0">
                <a:solidFill>
                  <a:srgbClr val="333E50"/>
                </a:solidFill>
                <a:latin typeface="Calibri"/>
                <a:cs typeface="Calibri"/>
              </a:rPr>
              <a:t>ifade </a:t>
            </a:r>
            <a:r>
              <a:rPr sz="2000" dirty="0">
                <a:solidFill>
                  <a:srgbClr val="333E50"/>
                </a:solidFill>
                <a:latin typeface="Calibri"/>
                <a:cs typeface="Calibri"/>
              </a:rPr>
              <a:t>edilen kuruluşun </a:t>
            </a:r>
            <a:r>
              <a:rPr sz="2000" spc="-10" dirty="0">
                <a:solidFill>
                  <a:srgbClr val="333E50"/>
                </a:solidFill>
                <a:latin typeface="Calibri"/>
                <a:cs typeface="Calibri"/>
              </a:rPr>
              <a:t>varoluş</a:t>
            </a:r>
            <a:r>
              <a:rPr sz="2000" spc="25" dirty="0">
                <a:solidFill>
                  <a:srgbClr val="333E50"/>
                </a:solidFill>
                <a:latin typeface="Calibri"/>
                <a:cs typeface="Calibri"/>
              </a:rPr>
              <a:t> </a:t>
            </a:r>
            <a:r>
              <a:rPr sz="2000" spc="-5" dirty="0">
                <a:solidFill>
                  <a:srgbClr val="333E50"/>
                </a:solidFill>
                <a:latin typeface="Calibri"/>
                <a:cs typeface="Calibri"/>
              </a:rPr>
              <a:t>amacı.</a:t>
            </a:r>
            <a:endParaRPr sz="2000">
              <a:latin typeface="Calibri"/>
              <a:cs typeface="Calibri"/>
            </a:endParaRPr>
          </a:p>
          <a:p>
            <a:pPr>
              <a:lnSpc>
                <a:spcPct val="100000"/>
              </a:lnSpc>
              <a:spcBef>
                <a:spcPts val="26"/>
              </a:spcBef>
            </a:pPr>
            <a:endParaRPr sz="2450">
              <a:latin typeface="Times New Roman"/>
              <a:cs typeface="Times New Roman"/>
            </a:endParaRPr>
          </a:p>
          <a:p>
            <a:pPr marL="12700">
              <a:lnSpc>
                <a:spcPct val="100000"/>
              </a:lnSpc>
            </a:pPr>
            <a:r>
              <a:rPr sz="2000" b="1" spc="-15" dirty="0">
                <a:solidFill>
                  <a:srgbClr val="333E50"/>
                </a:solidFill>
                <a:latin typeface="Calibri"/>
                <a:cs typeface="Calibri"/>
              </a:rPr>
              <a:t>Strateji </a:t>
            </a:r>
            <a:r>
              <a:rPr sz="2000" b="1" dirty="0">
                <a:solidFill>
                  <a:srgbClr val="333E50"/>
                </a:solidFill>
                <a:latin typeface="Calibri"/>
                <a:cs typeface="Calibri"/>
              </a:rPr>
              <a:t>: </a:t>
            </a:r>
            <a:r>
              <a:rPr sz="2000" spc="-5" dirty="0">
                <a:solidFill>
                  <a:srgbClr val="333E50"/>
                </a:solidFill>
                <a:latin typeface="Calibri"/>
                <a:cs typeface="Calibri"/>
              </a:rPr>
              <a:t>Uzun vadeli </a:t>
            </a:r>
            <a:r>
              <a:rPr sz="2000" spc="-20" dirty="0">
                <a:solidFill>
                  <a:srgbClr val="333E50"/>
                </a:solidFill>
                <a:latin typeface="Calibri"/>
                <a:cs typeface="Calibri"/>
              </a:rPr>
              <a:t>ya </a:t>
            </a:r>
            <a:r>
              <a:rPr sz="2000" spc="5" dirty="0">
                <a:solidFill>
                  <a:srgbClr val="333E50"/>
                </a:solidFill>
                <a:latin typeface="Calibri"/>
                <a:cs typeface="Calibri"/>
              </a:rPr>
              <a:t>da </a:t>
            </a:r>
            <a:r>
              <a:rPr sz="2000" dirty="0">
                <a:solidFill>
                  <a:srgbClr val="333E50"/>
                </a:solidFill>
                <a:latin typeface="Calibri"/>
                <a:cs typeface="Calibri"/>
              </a:rPr>
              <a:t>genel amaca ulaşmak için </a:t>
            </a:r>
            <a:r>
              <a:rPr sz="2000" spc="-5" dirty="0">
                <a:solidFill>
                  <a:srgbClr val="333E50"/>
                </a:solidFill>
                <a:latin typeface="Calibri"/>
                <a:cs typeface="Calibri"/>
              </a:rPr>
              <a:t>yapılan</a:t>
            </a:r>
            <a:r>
              <a:rPr sz="2000" spc="10" dirty="0">
                <a:solidFill>
                  <a:srgbClr val="333E50"/>
                </a:solidFill>
                <a:latin typeface="Calibri"/>
                <a:cs typeface="Calibri"/>
              </a:rPr>
              <a:t> </a:t>
            </a:r>
            <a:r>
              <a:rPr sz="2000" spc="-10" dirty="0">
                <a:solidFill>
                  <a:srgbClr val="333E50"/>
                </a:solidFill>
                <a:latin typeface="Calibri"/>
                <a:cs typeface="Calibri"/>
              </a:rPr>
              <a:t>plan.</a:t>
            </a:r>
            <a:endParaRPr sz="2000">
              <a:latin typeface="Calibri"/>
              <a:cs typeface="Calibri"/>
            </a:endParaRPr>
          </a:p>
        </p:txBody>
      </p:sp>
      <p:sp>
        <p:nvSpPr>
          <p:cNvPr id="4" name="object 4"/>
          <p:cNvSpPr/>
          <p:nvPr/>
        </p:nvSpPr>
        <p:spPr>
          <a:xfrm>
            <a:off x="918972" y="4962144"/>
            <a:ext cx="2814955" cy="1126490"/>
          </a:xfrm>
          <a:custGeom>
            <a:avLst/>
            <a:gdLst/>
            <a:ahLst/>
            <a:cxnLst/>
            <a:rect l="l" t="t" r="r" b="b"/>
            <a:pathLst>
              <a:path w="2814954" h="1126489">
                <a:moveTo>
                  <a:pt x="2251710" y="0"/>
                </a:moveTo>
                <a:lnTo>
                  <a:pt x="0" y="0"/>
                </a:lnTo>
                <a:lnTo>
                  <a:pt x="563118" y="563117"/>
                </a:lnTo>
                <a:lnTo>
                  <a:pt x="0" y="1126235"/>
                </a:lnTo>
                <a:lnTo>
                  <a:pt x="2251710" y="1126235"/>
                </a:lnTo>
                <a:lnTo>
                  <a:pt x="2814828" y="563117"/>
                </a:lnTo>
                <a:lnTo>
                  <a:pt x="2251710" y="0"/>
                </a:lnTo>
                <a:close/>
              </a:path>
            </a:pathLst>
          </a:custGeom>
          <a:solidFill>
            <a:srgbClr val="A9D18E"/>
          </a:solidFill>
        </p:spPr>
        <p:txBody>
          <a:bodyPr wrap="square" lIns="0" tIns="0" rIns="0" bIns="0" rtlCol="0"/>
          <a:lstStyle/>
          <a:p>
            <a:endParaRPr/>
          </a:p>
        </p:txBody>
      </p:sp>
      <p:sp>
        <p:nvSpPr>
          <p:cNvPr id="5" name="object 5"/>
          <p:cNvSpPr txBox="1"/>
          <p:nvPr/>
        </p:nvSpPr>
        <p:spPr>
          <a:xfrm>
            <a:off x="1934336" y="5307787"/>
            <a:ext cx="846455" cy="393700"/>
          </a:xfrm>
          <a:prstGeom prst="rect">
            <a:avLst/>
          </a:prstGeom>
        </p:spPr>
        <p:txBody>
          <a:bodyPr vert="horz" wrap="square" lIns="0" tIns="0" rIns="0" bIns="0" rtlCol="0">
            <a:spAutoFit/>
          </a:bodyPr>
          <a:lstStyle/>
          <a:p>
            <a:pPr marL="12700">
              <a:lnSpc>
                <a:spcPct val="100000"/>
              </a:lnSpc>
            </a:pPr>
            <a:r>
              <a:rPr sz="2400" spc="-5" dirty="0">
                <a:solidFill>
                  <a:srgbClr val="FFFFFF"/>
                </a:solidFill>
                <a:latin typeface="Calibri"/>
                <a:cs typeface="Calibri"/>
              </a:rPr>
              <a:t>Si</a:t>
            </a:r>
            <a:r>
              <a:rPr sz="2400" spc="-25" dirty="0">
                <a:solidFill>
                  <a:srgbClr val="FFFFFF"/>
                </a:solidFill>
                <a:latin typeface="Calibri"/>
                <a:cs typeface="Calibri"/>
              </a:rPr>
              <a:t>st</a:t>
            </a:r>
            <a:r>
              <a:rPr sz="2400" dirty="0">
                <a:solidFill>
                  <a:srgbClr val="FFFFFF"/>
                </a:solidFill>
                <a:latin typeface="Calibri"/>
                <a:cs typeface="Calibri"/>
              </a:rPr>
              <a:t>em</a:t>
            </a:r>
            <a:endParaRPr sz="2400">
              <a:latin typeface="Calibri"/>
              <a:cs typeface="Calibri"/>
            </a:endParaRPr>
          </a:p>
        </p:txBody>
      </p:sp>
      <p:sp>
        <p:nvSpPr>
          <p:cNvPr id="6" name="object 6"/>
          <p:cNvSpPr/>
          <p:nvPr/>
        </p:nvSpPr>
        <p:spPr>
          <a:xfrm>
            <a:off x="3322320" y="4962144"/>
            <a:ext cx="2814955" cy="1126490"/>
          </a:xfrm>
          <a:custGeom>
            <a:avLst/>
            <a:gdLst/>
            <a:ahLst/>
            <a:cxnLst/>
            <a:rect l="l" t="t" r="r" b="b"/>
            <a:pathLst>
              <a:path w="2814954" h="1126489">
                <a:moveTo>
                  <a:pt x="2251709" y="0"/>
                </a:moveTo>
                <a:lnTo>
                  <a:pt x="0" y="0"/>
                </a:lnTo>
                <a:lnTo>
                  <a:pt x="563117" y="563117"/>
                </a:lnTo>
                <a:lnTo>
                  <a:pt x="0" y="1126235"/>
                </a:lnTo>
                <a:lnTo>
                  <a:pt x="2251709" y="1126235"/>
                </a:lnTo>
                <a:lnTo>
                  <a:pt x="2814828" y="563117"/>
                </a:lnTo>
                <a:lnTo>
                  <a:pt x="2251709" y="0"/>
                </a:lnTo>
                <a:close/>
              </a:path>
            </a:pathLst>
          </a:custGeom>
          <a:solidFill>
            <a:srgbClr val="2D75B6"/>
          </a:solidFill>
        </p:spPr>
        <p:txBody>
          <a:bodyPr wrap="square" lIns="0" tIns="0" rIns="0" bIns="0" rtlCol="0"/>
          <a:lstStyle/>
          <a:p>
            <a:endParaRPr/>
          </a:p>
        </p:txBody>
      </p:sp>
      <p:sp>
        <p:nvSpPr>
          <p:cNvPr id="7" name="object 7"/>
          <p:cNvSpPr/>
          <p:nvPr/>
        </p:nvSpPr>
        <p:spPr>
          <a:xfrm>
            <a:off x="3322320" y="4962144"/>
            <a:ext cx="2814955" cy="1126490"/>
          </a:xfrm>
          <a:custGeom>
            <a:avLst/>
            <a:gdLst/>
            <a:ahLst/>
            <a:cxnLst/>
            <a:rect l="l" t="t" r="r" b="b"/>
            <a:pathLst>
              <a:path w="2814954" h="1126489">
                <a:moveTo>
                  <a:pt x="0" y="0"/>
                </a:moveTo>
                <a:lnTo>
                  <a:pt x="2251709" y="0"/>
                </a:lnTo>
                <a:lnTo>
                  <a:pt x="2814828" y="563117"/>
                </a:lnTo>
                <a:lnTo>
                  <a:pt x="2251709" y="1126235"/>
                </a:lnTo>
                <a:lnTo>
                  <a:pt x="0" y="1126235"/>
                </a:lnTo>
                <a:lnTo>
                  <a:pt x="563117" y="563117"/>
                </a:lnTo>
                <a:lnTo>
                  <a:pt x="0" y="0"/>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4243196" y="5176773"/>
            <a:ext cx="1036955" cy="692785"/>
          </a:xfrm>
          <a:prstGeom prst="rect">
            <a:avLst/>
          </a:prstGeom>
        </p:spPr>
        <p:txBody>
          <a:bodyPr vert="horz" wrap="square" lIns="0" tIns="0" rIns="0" bIns="0" rtlCol="0">
            <a:spAutoFit/>
          </a:bodyPr>
          <a:lstStyle/>
          <a:p>
            <a:pPr marL="71755" marR="5080" indent="-59690">
              <a:lnSpc>
                <a:spcPts val="2640"/>
              </a:lnSpc>
            </a:pPr>
            <a:r>
              <a:rPr sz="2400" spc="-190" dirty="0">
                <a:solidFill>
                  <a:srgbClr val="FFFFFF"/>
                </a:solidFill>
                <a:latin typeface="Calibri"/>
                <a:cs typeface="Calibri"/>
              </a:rPr>
              <a:t>Y</a:t>
            </a:r>
            <a:r>
              <a:rPr sz="2400" spc="-5" dirty="0">
                <a:solidFill>
                  <a:srgbClr val="FFFFFF"/>
                </a:solidFill>
                <a:latin typeface="Calibri"/>
                <a:cs typeface="Calibri"/>
              </a:rPr>
              <a:t>ön</a:t>
            </a:r>
            <a:r>
              <a:rPr sz="2400" spc="-15" dirty="0">
                <a:solidFill>
                  <a:srgbClr val="FFFFFF"/>
                </a:solidFill>
                <a:latin typeface="Calibri"/>
                <a:cs typeface="Calibri"/>
              </a:rPr>
              <a:t>e</a:t>
            </a:r>
            <a:r>
              <a:rPr sz="2400" dirty="0">
                <a:solidFill>
                  <a:srgbClr val="FFFFFF"/>
                </a:solidFill>
                <a:latin typeface="Calibri"/>
                <a:cs typeface="Calibri"/>
              </a:rPr>
              <a:t>tim  </a:t>
            </a:r>
            <a:r>
              <a:rPr sz="2400" spc="-10" dirty="0">
                <a:solidFill>
                  <a:srgbClr val="FFFFFF"/>
                </a:solidFill>
                <a:latin typeface="Calibri"/>
                <a:cs typeface="Calibri"/>
              </a:rPr>
              <a:t>Sistemi</a:t>
            </a:r>
            <a:endParaRPr sz="2400">
              <a:latin typeface="Calibri"/>
              <a:cs typeface="Calibri"/>
            </a:endParaRPr>
          </a:p>
        </p:txBody>
      </p:sp>
      <p:sp>
        <p:nvSpPr>
          <p:cNvPr id="9" name="object 9"/>
          <p:cNvSpPr/>
          <p:nvPr/>
        </p:nvSpPr>
        <p:spPr>
          <a:xfrm>
            <a:off x="5699759" y="4962144"/>
            <a:ext cx="2814955" cy="1126490"/>
          </a:xfrm>
          <a:custGeom>
            <a:avLst/>
            <a:gdLst/>
            <a:ahLst/>
            <a:cxnLst/>
            <a:rect l="l" t="t" r="r" b="b"/>
            <a:pathLst>
              <a:path w="2814954" h="1126489">
                <a:moveTo>
                  <a:pt x="2251710" y="0"/>
                </a:moveTo>
                <a:lnTo>
                  <a:pt x="0" y="0"/>
                </a:lnTo>
                <a:lnTo>
                  <a:pt x="563117" y="563117"/>
                </a:lnTo>
                <a:lnTo>
                  <a:pt x="0" y="1126235"/>
                </a:lnTo>
                <a:lnTo>
                  <a:pt x="2251710" y="1126235"/>
                </a:lnTo>
                <a:lnTo>
                  <a:pt x="2814828" y="563117"/>
                </a:lnTo>
                <a:lnTo>
                  <a:pt x="2251710" y="0"/>
                </a:lnTo>
                <a:close/>
              </a:path>
            </a:pathLst>
          </a:custGeom>
          <a:solidFill>
            <a:srgbClr val="D15FB3"/>
          </a:solidFill>
        </p:spPr>
        <p:txBody>
          <a:bodyPr wrap="square" lIns="0" tIns="0" rIns="0" bIns="0" rtlCol="0"/>
          <a:lstStyle/>
          <a:p>
            <a:endParaRPr/>
          </a:p>
        </p:txBody>
      </p:sp>
      <p:sp>
        <p:nvSpPr>
          <p:cNvPr id="10" name="object 10"/>
          <p:cNvSpPr/>
          <p:nvPr/>
        </p:nvSpPr>
        <p:spPr>
          <a:xfrm>
            <a:off x="5699759" y="4962144"/>
            <a:ext cx="2814955" cy="1126490"/>
          </a:xfrm>
          <a:custGeom>
            <a:avLst/>
            <a:gdLst/>
            <a:ahLst/>
            <a:cxnLst/>
            <a:rect l="l" t="t" r="r" b="b"/>
            <a:pathLst>
              <a:path w="2814954" h="1126489">
                <a:moveTo>
                  <a:pt x="0" y="0"/>
                </a:moveTo>
                <a:lnTo>
                  <a:pt x="2251710" y="0"/>
                </a:lnTo>
                <a:lnTo>
                  <a:pt x="2814828" y="563117"/>
                </a:lnTo>
                <a:lnTo>
                  <a:pt x="2251710" y="1126235"/>
                </a:lnTo>
                <a:lnTo>
                  <a:pt x="0" y="1126235"/>
                </a:lnTo>
                <a:lnTo>
                  <a:pt x="563117" y="563117"/>
                </a:lnTo>
                <a:lnTo>
                  <a:pt x="0" y="0"/>
                </a:lnTo>
                <a:close/>
              </a:path>
            </a:pathLst>
          </a:custGeom>
          <a:ln w="12191">
            <a:solidFill>
              <a:srgbClr val="FFFFFF"/>
            </a:solidFill>
          </a:ln>
        </p:spPr>
        <p:txBody>
          <a:bodyPr wrap="square" lIns="0" tIns="0" rIns="0" bIns="0" rtlCol="0"/>
          <a:lstStyle/>
          <a:p>
            <a:endParaRPr/>
          </a:p>
        </p:txBody>
      </p:sp>
      <p:sp>
        <p:nvSpPr>
          <p:cNvPr id="11" name="object 11"/>
          <p:cNvSpPr txBox="1"/>
          <p:nvPr/>
        </p:nvSpPr>
        <p:spPr>
          <a:xfrm>
            <a:off x="6622160" y="5003901"/>
            <a:ext cx="1036955" cy="1031875"/>
          </a:xfrm>
          <a:prstGeom prst="rect">
            <a:avLst/>
          </a:prstGeom>
        </p:spPr>
        <p:txBody>
          <a:bodyPr vert="horz" wrap="square" lIns="0" tIns="0" rIns="0" bIns="0" rtlCol="0">
            <a:spAutoFit/>
          </a:bodyPr>
          <a:lstStyle/>
          <a:p>
            <a:pPr marL="12065" marR="5080" indent="-635" algn="ctr">
              <a:lnSpc>
                <a:spcPct val="91500"/>
              </a:lnSpc>
            </a:pPr>
            <a:r>
              <a:rPr sz="2400" spc="-10" dirty="0">
                <a:solidFill>
                  <a:srgbClr val="FFFFFF"/>
                </a:solidFill>
                <a:latin typeface="Calibri"/>
                <a:cs typeface="Calibri"/>
              </a:rPr>
              <a:t>Kalite  </a:t>
            </a:r>
            <a:r>
              <a:rPr sz="2400" spc="-190" dirty="0">
                <a:solidFill>
                  <a:srgbClr val="FFFFFF"/>
                </a:solidFill>
                <a:latin typeface="Calibri"/>
                <a:cs typeface="Calibri"/>
              </a:rPr>
              <a:t>Y</a:t>
            </a:r>
            <a:r>
              <a:rPr sz="2400" spc="-5" dirty="0">
                <a:solidFill>
                  <a:srgbClr val="FFFFFF"/>
                </a:solidFill>
                <a:latin typeface="Calibri"/>
                <a:cs typeface="Calibri"/>
              </a:rPr>
              <a:t>ön</a:t>
            </a:r>
            <a:r>
              <a:rPr sz="2400" spc="-15" dirty="0">
                <a:solidFill>
                  <a:srgbClr val="FFFFFF"/>
                </a:solidFill>
                <a:latin typeface="Calibri"/>
                <a:cs typeface="Calibri"/>
              </a:rPr>
              <a:t>e</a:t>
            </a:r>
            <a:r>
              <a:rPr sz="2400" dirty="0">
                <a:solidFill>
                  <a:srgbClr val="FFFFFF"/>
                </a:solidFill>
                <a:latin typeface="Calibri"/>
                <a:cs typeface="Calibri"/>
              </a:rPr>
              <a:t>tim  </a:t>
            </a:r>
            <a:r>
              <a:rPr sz="2400" spc="-10" dirty="0">
                <a:solidFill>
                  <a:srgbClr val="FFFFFF"/>
                </a:solidFill>
                <a:latin typeface="Calibri"/>
                <a:cs typeface="Calibri"/>
              </a:rPr>
              <a:t>Sistemi</a:t>
            </a:r>
            <a:endParaRPr sz="24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60831" y="1404366"/>
            <a:ext cx="7352792" cy="487680"/>
          </a:xfrm>
          <a:prstGeom prst="rect">
            <a:avLst/>
          </a:prstGeom>
        </p:spPr>
        <p:txBody>
          <a:bodyPr vert="horz" wrap="square" lIns="0" tIns="0" rIns="0" bIns="0" rtlCol="0">
            <a:spAutoFit/>
          </a:bodyPr>
          <a:lstStyle/>
          <a:p>
            <a:pPr marL="204470">
              <a:lnSpc>
                <a:spcPct val="100000"/>
              </a:lnSpc>
            </a:pPr>
            <a:r>
              <a:rPr dirty="0"/>
              <a:t>KİŞİ </a:t>
            </a:r>
            <a:r>
              <a:rPr spc="-70" dirty="0"/>
              <a:t>VEYA </a:t>
            </a:r>
            <a:r>
              <a:rPr dirty="0"/>
              <a:t>KİŞİLERLE </a:t>
            </a:r>
            <a:r>
              <a:rPr spc="-10" dirty="0"/>
              <a:t>İLGİLİ </a:t>
            </a:r>
            <a:r>
              <a:rPr dirty="0"/>
              <a:t>YENİ</a:t>
            </a:r>
            <a:r>
              <a:rPr spc="-45" dirty="0"/>
              <a:t> </a:t>
            </a:r>
            <a:r>
              <a:rPr dirty="0"/>
              <a:t>TERİMLER</a:t>
            </a:r>
          </a:p>
        </p:txBody>
      </p:sp>
      <p:sp>
        <p:nvSpPr>
          <p:cNvPr id="3" name="object 3"/>
          <p:cNvSpPr txBox="1"/>
          <p:nvPr/>
        </p:nvSpPr>
        <p:spPr>
          <a:xfrm>
            <a:off x="707542" y="1892046"/>
            <a:ext cx="7659370" cy="3257550"/>
          </a:xfrm>
          <a:prstGeom prst="rect">
            <a:avLst/>
          </a:prstGeom>
        </p:spPr>
        <p:txBody>
          <a:bodyPr vert="horz" wrap="square" lIns="0" tIns="0" rIns="0" bIns="0" rtlCol="0">
            <a:spAutoFit/>
          </a:bodyPr>
          <a:lstStyle/>
          <a:p>
            <a:pPr marL="12700">
              <a:lnSpc>
                <a:spcPct val="100000"/>
              </a:lnSpc>
            </a:pPr>
            <a:r>
              <a:rPr sz="2000" b="1" spc="-10" dirty="0">
                <a:solidFill>
                  <a:srgbClr val="333E50"/>
                </a:solidFill>
                <a:latin typeface="Calibri"/>
                <a:cs typeface="Calibri"/>
              </a:rPr>
              <a:t>Üst </a:t>
            </a:r>
            <a:r>
              <a:rPr sz="2000" b="1" spc="-20" dirty="0">
                <a:solidFill>
                  <a:srgbClr val="333E50"/>
                </a:solidFill>
                <a:latin typeface="Calibri"/>
                <a:cs typeface="Calibri"/>
              </a:rPr>
              <a:t>Yönetim: </a:t>
            </a:r>
            <a:r>
              <a:rPr sz="2000" spc="-5" dirty="0">
                <a:solidFill>
                  <a:srgbClr val="333E50"/>
                </a:solidFill>
                <a:latin typeface="Calibri"/>
                <a:cs typeface="Calibri"/>
              </a:rPr>
              <a:t>Kuruluşu </a:t>
            </a:r>
            <a:r>
              <a:rPr sz="2000" dirty="0">
                <a:solidFill>
                  <a:srgbClr val="333E50"/>
                </a:solidFill>
                <a:latin typeface="Calibri"/>
                <a:cs typeface="Calibri"/>
              </a:rPr>
              <a:t>en </a:t>
            </a:r>
            <a:r>
              <a:rPr sz="2000" spc="-10" dirty="0">
                <a:solidFill>
                  <a:srgbClr val="333E50"/>
                </a:solidFill>
                <a:latin typeface="Calibri"/>
                <a:cs typeface="Calibri"/>
              </a:rPr>
              <a:t>üst </a:t>
            </a:r>
            <a:r>
              <a:rPr sz="2000" spc="-5" dirty="0">
                <a:solidFill>
                  <a:srgbClr val="333E50"/>
                </a:solidFill>
                <a:latin typeface="Calibri"/>
                <a:cs typeface="Calibri"/>
              </a:rPr>
              <a:t>seviyede </a:t>
            </a:r>
            <a:r>
              <a:rPr sz="2000" spc="-10" dirty="0">
                <a:solidFill>
                  <a:srgbClr val="333E50"/>
                </a:solidFill>
                <a:latin typeface="Calibri"/>
                <a:cs typeface="Calibri"/>
              </a:rPr>
              <a:t>yöneten </a:t>
            </a:r>
            <a:r>
              <a:rPr sz="2000" spc="-15" dirty="0">
                <a:solidFill>
                  <a:srgbClr val="333E50"/>
                </a:solidFill>
                <a:latin typeface="Calibri"/>
                <a:cs typeface="Calibri"/>
              </a:rPr>
              <a:t>ve </a:t>
            </a:r>
            <a:r>
              <a:rPr sz="2000" spc="-20" dirty="0">
                <a:solidFill>
                  <a:srgbClr val="333E50"/>
                </a:solidFill>
                <a:latin typeface="Calibri"/>
                <a:cs typeface="Calibri"/>
              </a:rPr>
              <a:t>kontrol </a:t>
            </a:r>
            <a:r>
              <a:rPr sz="2000" dirty="0">
                <a:solidFill>
                  <a:srgbClr val="333E50"/>
                </a:solidFill>
                <a:latin typeface="Calibri"/>
                <a:cs typeface="Calibri"/>
              </a:rPr>
              <a:t>eden kişi,</a:t>
            </a:r>
            <a:r>
              <a:rPr sz="2000" spc="20" dirty="0">
                <a:solidFill>
                  <a:srgbClr val="333E50"/>
                </a:solidFill>
                <a:latin typeface="Calibri"/>
                <a:cs typeface="Calibri"/>
              </a:rPr>
              <a:t> </a:t>
            </a:r>
            <a:r>
              <a:rPr sz="2000" dirty="0">
                <a:solidFill>
                  <a:srgbClr val="333E50"/>
                </a:solidFill>
                <a:latin typeface="Calibri"/>
                <a:cs typeface="Calibri"/>
              </a:rPr>
              <a:t>grup</a:t>
            </a:r>
            <a:endParaRPr sz="2000">
              <a:latin typeface="Calibri"/>
              <a:cs typeface="Calibri"/>
            </a:endParaRPr>
          </a:p>
          <a:p>
            <a:pPr marL="12700">
              <a:lnSpc>
                <a:spcPct val="100000"/>
              </a:lnSpc>
              <a:spcBef>
                <a:spcPts val="480"/>
              </a:spcBef>
            </a:pPr>
            <a:r>
              <a:rPr sz="2000" spc="-20" dirty="0">
                <a:solidFill>
                  <a:srgbClr val="333E50"/>
                </a:solidFill>
                <a:latin typeface="Calibri"/>
                <a:cs typeface="Calibri"/>
              </a:rPr>
              <a:t>veya</a:t>
            </a:r>
            <a:r>
              <a:rPr sz="2000" spc="-60" dirty="0">
                <a:solidFill>
                  <a:srgbClr val="333E50"/>
                </a:solidFill>
                <a:latin typeface="Calibri"/>
                <a:cs typeface="Calibri"/>
              </a:rPr>
              <a:t> </a:t>
            </a:r>
            <a:r>
              <a:rPr sz="2000" spc="-30" dirty="0">
                <a:solidFill>
                  <a:srgbClr val="333E50"/>
                </a:solidFill>
                <a:latin typeface="Calibri"/>
                <a:cs typeface="Calibri"/>
              </a:rPr>
              <a:t>kişiler.</a:t>
            </a:r>
            <a:endParaRPr sz="2000">
              <a:latin typeface="Calibri"/>
              <a:cs typeface="Calibri"/>
            </a:endParaRPr>
          </a:p>
          <a:p>
            <a:pPr marL="12700" marR="21590">
              <a:lnSpc>
                <a:spcPct val="120000"/>
              </a:lnSpc>
            </a:pPr>
            <a:r>
              <a:rPr sz="2000" i="1" spc="-20" dirty="0">
                <a:solidFill>
                  <a:srgbClr val="333E50"/>
                </a:solidFill>
                <a:latin typeface="Calibri"/>
                <a:cs typeface="Calibri"/>
              </a:rPr>
              <a:t>(Yönetim </a:t>
            </a:r>
            <a:r>
              <a:rPr sz="2000" i="1" spc="-5" dirty="0">
                <a:solidFill>
                  <a:srgbClr val="333E50"/>
                </a:solidFill>
                <a:latin typeface="Calibri"/>
                <a:cs typeface="Calibri"/>
              </a:rPr>
              <a:t>sisteminin </a:t>
            </a:r>
            <a:r>
              <a:rPr sz="2000" i="1" spc="-10" dirty="0">
                <a:solidFill>
                  <a:srgbClr val="333E50"/>
                </a:solidFill>
                <a:latin typeface="Calibri"/>
                <a:cs typeface="Calibri"/>
              </a:rPr>
              <a:t>kapsamı, </a:t>
            </a:r>
            <a:r>
              <a:rPr sz="2000" i="1" dirty="0">
                <a:solidFill>
                  <a:srgbClr val="333E50"/>
                </a:solidFill>
                <a:latin typeface="Calibri"/>
                <a:cs typeface="Calibri"/>
              </a:rPr>
              <a:t>bir </a:t>
            </a:r>
            <a:r>
              <a:rPr sz="2000" i="1" spc="-5" dirty="0">
                <a:solidFill>
                  <a:srgbClr val="333E50"/>
                </a:solidFill>
                <a:latin typeface="Calibri"/>
                <a:cs typeface="Calibri"/>
              </a:rPr>
              <a:t>kuruluşun sadece </a:t>
            </a:r>
            <a:r>
              <a:rPr sz="2000" i="1" dirty="0">
                <a:solidFill>
                  <a:srgbClr val="333E50"/>
                </a:solidFill>
                <a:latin typeface="Calibri"/>
                <a:cs typeface="Calibri"/>
              </a:rPr>
              <a:t>bir bölümünü</a:t>
            </a:r>
            <a:r>
              <a:rPr sz="2000" i="1" spc="-55" dirty="0">
                <a:solidFill>
                  <a:srgbClr val="333E50"/>
                </a:solidFill>
                <a:latin typeface="Calibri"/>
                <a:cs typeface="Calibri"/>
              </a:rPr>
              <a:t> </a:t>
            </a:r>
            <a:r>
              <a:rPr sz="2000" i="1" spc="-5" dirty="0">
                <a:solidFill>
                  <a:srgbClr val="333E50"/>
                </a:solidFill>
                <a:latin typeface="Calibri"/>
                <a:cs typeface="Calibri"/>
              </a:rPr>
              <a:t>içeriyorsa  </a:t>
            </a:r>
            <a:r>
              <a:rPr sz="2000" i="1" spc="-10" dirty="0">
                <a:solidFill>
                  <a:srgbClr val="333E50"/>
                </a:solidFill>
                <a:latin typeface="Calibri"/>
                <a:cs typeface="Calibri"/>
              </a:rPr>
              <a:t>üst </a:t>
            </a:r>
            <a:r>
              <a:rPr sz="2000" i="1" dirty="0">
                <a:solidFill>
                  <a:srgbClr val="333E50"/>
                </a:solidFill>
                <a:latin typeface="Calibri"/>
                <a:cs typeface="Calibri"/>
              </a:rPr>
              <a:t>yönetimden o </a:t>
            </a:r>
            <a:r>
              <a:rPr sz="2000" i="1" spc="-5" dirty="0">
                <a:solidFill>
                  <a:srgbClr val="333E50"/>
                </a:solidFill>
                <a:latin typeface="Calibri"/>
                <a:cs typeface="Calibri"/>
              </a:rPr>
              <a:t>bölümü yöneten </a:t>
            </a:r>
            <a:r>
              <a:rPr sz="2000" i="1" dirty="0">
                <a:solidFill>
                  <a:srgbClr val="333E50"/>
                </a:solidFill>
                <a:latin typeface="Calibri"/>
                <a:cs typeface="Calibri"/>
              </a:rPr>
              <a:t>ve </a:t>
            </a:r>
            <a:r>
              <a:rPr sz="2000" i="1" spc="-15" dirty="0">
                <a:solidFill>
                  <a:srgbClr val="333E50"/>
                </a:solidFill>
                <a:latin typeface="Calibri"/>
                <a:cs typeface="Calibri"/>
              </a:rPr>
              <a:t>kontrol </a:t>
            </a:r>
            <a:r>
              <a:rPr sz="2000" i="1" spc="-5" dirty="0">
                <a:solidFill>
                  <a:srgbClr val="333E50"/>
                </a:solidFill>
                <a:latin typeface="Calibri"/>
                <a:cs typeface="Calibri"/>
              </a:rPr>
              <a:t>edenler</a:t>
            </a:r>
            <a:r>
              <a:rPr sz="2000" i="1" spc="-145" dirty="0">
                <a:solidFill>
                  <a:srgbClr val="333E50"/>
                </a:solidFill>
                <a:latin typeface="Calibri"/>
                <a:cs typeface="Calibri"/>
              </a:rPr>
              <a:t> </a:t>
            </a:r>
            <a:r>
              <a:rPr sz="2000" i="1" spc="-25" dirty="0">
                <a:solidFill>
                  <a:srgbClr val="333E50"/>
                </a:solidFill>
                <a:latin typeface="Calibri"/>
                <a:cs typeface="Calibri"/>
              </a:rPr>
              <a:t>kastedilir.)</a:t>
            </a:r>
            <a:endParaRPr sz="2000">
              <a:latin typeface="Calibri"/>
              <a:cs typeface="Calibri"/>
            </a:endParaRPr>
          </a:p>
          <a:p>
            <a:pPr>
              <a:lnSpc>
                <a:spcPct val="100000"/>
              </a:lnSpc>
              <a:spcBef>
                <a:spcPts val="27"/>
              </a:spcBef>
            </a:pPr>
            <a:endParaRPr sz="2900">
              <a:latin typeface="Times New Roman"/>
              <a:cs typeface="Times New Roman"/>
            </a:endParaRPr>
          </a:p>
          <a:p>
            <a:pPr marL="12700">
              <a:lnSpc>
                <a:spcPct val="100000"/>
              </a:lnSpc>
            </a:pPr>
            <a:r>
              <a:rPr sz="2000" b="1" spc="-10" dirty="0">
                <a:solidFill>
                  <a:srgbClr val="333E50"/>
                </a:solidFill>
                <a:latin typeface="Calibri"/>
                <a:cs typeface="Calibri"/>
              </a:rPr>
              <a:t>Katılım: </a:t>
            </a:r>
            <a:r>
              <a:rPr sz="2000" dirty="0">
                <a:solidFill>
                  <a:srgbClr val="333E50"/>
                </a:solidFill>
                <a:latin typeface="Calibri"/>
                <a:cs typeface="Calibri"/>
              </a:rPr>
              <a:t>Bir </a:t>
            </a:r>
            <a:r>
              <a:rPr sz="2000" spc="-10" dirty="0">
                <a:solidFill>
                  <a:srgbClr val="333E50"/>
                </a:solidFill>
                <a:latin typeface="Calibri"/>
                <a:cs typeface="Calibri"/>
              </a:rPr>
              <a:t>faaliyet, </a:t>
            </a:r>
            <a:r>
              <a:rPr sz="2000" spc="-15" dirty="0">
                <a:solidFill>
                  <a:srgbClr val="333E50"/>
                </a:solidFill>
                <a:latin typeface="Calibri"/>
                <a:cs typeface="Calibri"/>
              </a:rPr>
              <a:t>olay </a:t>
            </a:r>
            <a:r>
              <a:rPr sz="2000" spc="-20" dirty="0">
                <a:solidFill>
                  <a:srgbClr val="333E50"/>
                </a:solidFill>
                <a:latin typeface="Calibri"/>
                <a:cs typeface="Calibri"/>
              </a:rPr>
              <a:t>veya </a:t>
            </a:r>
            <a:r>
              <a:rPr sz="2000" spc="-5" dirty="0">
                <a:solidFill>
                  <a:srgbClr val="333E50"/>
                </a:solidFill>
                <a:latin typeface="Calibri"/>
                <a:cs typeface="Calibri"/>
              </a:rPr>
              <a:t>durumun </a:t>
            </a:r>
            <a:r>
              <a:rPr sz="2000" dirty="0">
                <a:solidFill>
                  <a:srgbClr val="333E50"/>
                </a:solidFill>
                <a:latin typeface="Calibri"/>
                <a:cs typeface="Calibri"/>
              </a:rPr>
              <a:t>içinde </a:t>
            </a:r>
            <a:r>
              <a:rPr sz="2000" spc="-5" dirty="0">
                <a:solidFill>
                  <a:srgbClr val="333E50"/>
                </a:solidFill>
                <a:latin typeface="Calibri"/>
                <a:cs typeface="Calibri"/>
              </a:rPr>
              <a:t>yer</a:t>
            </a:r>
            <a:r>
              <a:rPr sz="2000" spc="15" dirty="0">
                <a:solidFill>
                  <a:srgbClr val="333E50"/>
                </a:solidFill>
                <a:latin typeface="Calibri"/>
                <a:cs typeface="Calibri"/>
              </a:rPr>
              <a:t> </a:t>
            </a:r>
            <a:r>
              <a:rPr sz="2000" dirty="0">
                <a:solidFill>
                  <a:srgbClr val="333E50"/>
                </a:solidFill>
                <a:latin typeface="Calibri"/>
                <a:cs typeface="Calibri"/>
              </a:rPr>
              <a:t>alma.</a:t>
            </a:r>
            <a:endParaRPr sz="2000">
              <a:latin typeface="Calibri"/>
              <a:cs typeface="Calibri"/>
            </a:endParaRPr>
          </a:p>
          <a:p>
            <a:pPr>
              <a:lnSpc>
                <a:spcPct val="100000"/>
              </a:lnSpc>
              <a:spcBef>
                <a:spcPts val="25"/>
              </a:spcBef>
            </a:pPr>
            <a:endParaRPr sz="2900">
              <a:latin typeface="Times New Roman"/>
              <a:cs typeface="Times New Roman"/>
            </a:endParaRPr>
          </a:p>
          <a:p>
            <a:pPr marL="12700">
              <a:lnSpc>
                <a:spcPct val="100000"/>
              </a:lnSpc>
            </a:pPr>
            <a:r>
              <a:rPr sz="2000" b="1" dirty="0">
                <a:solidFill>
                  <a:srgbClr val="333E50"/>
                </a:solidFill>
                <a:latin typeface="Calibri"/>
                <a:cs typeface="Calibri"/>
              </a:rPr>
              <a:t>Bağlılık: </a:t>
            </a:r>
            <a:r>
              <a:rPr sz="2000" spc="-10" dirty="0">
                <a:solidFill>
                  <a:srgbClr val="333E50"/>
                </a:solidFill>
                <a:latin typeface="Calibri"/>
                <a:cs typeface="Calibri"/>
              </a:rPr>
              <a:t>Paylaşılan </a:t>
            </a:r>
            <a:r>
              <a:rPr sz="2000" spc="-5" dirty="0">
                <a:solidFill>
                  <a:srgbClr val="333E50"/>
                </a:solidFill>
                <a:latin typeface="Calibri"/>
                <a:cs typeface="Calibri"/>
              </a:rPr>
              <a:t>amaçlara </a:t>
            </a:r>
            <a:r>
              <a:rPr sz="2000" dirty="0">
                <a:solidFill>
                  <a:srgbClr val="333E50"/>
                </a:solidFill>
                <a:latin typeface="Calibri"/>
                <a:cs typeface="Calibri"/>
              </a:rPr>
              <a:t>ulaşmak için yürütülen </a:t>
            </a:r>
            <a:r>
              <a:rPr sz="2000" spc="-10" dirty="0">
                <a:solidFill>
                  <a:srgbClr val="333E50"/>
                </a:solidFill>
                <a:latin typeface="Calibri"/>
                <a:cs typeface="Calibri"/>
              </a:rPr>
              <a:t>faaliyetlerin </a:t>
            </a:r>
            <a:r>
              <a:rPr sz="2000" dirty="0">
                <a:solidFill>
                  <a:srgbClr val="333E50"/>
                </a:solidFill>
                <a:latin typeface="Calibri"/>
                <a:cs typeface="Calibri"/>
              </a:rPr>
              <a:t>içinde</a:t>
            </a:r>
            <a:r>
              <a:rPr sz="2000" spc="55" dirty="0">
                <a:solidFill>
                  <a:srgbClr val="333E50"/>
                </a:solidFill>
                <a:latin typeface="Calibri"/>
                <a:cs typeface="Calibri"/>
              </a:rPr>
              <a:t> </a:t>
            </a:r>
            <a:r>
              <a:rPr sz="2000" spc="-5" dirty="0">
                <a:solidFill>
                  <a:srgbClr val="333E50"/>
                </a:solidFill>
                <a:latin typeface="Calibri"/>
                <a:cs typeface="Calibri"/>
              </a:rPr>
              <a:t>yer</a:t>
            </a:r>
            <a:endParaRPr sz="2000">
              <a:latin typeface="Calibri"/>
              <a:cs typeface="Calibri"/>
            </a:endParaRPr>
          </a:p>
          <a:p>
            <a:pPr marL="12700">
              <a:lnSpc>
                <a:spcPct val="100000"/>
              </a:lnSpc>
              <a:spcBef>
                <a:spcPts val="480"/>
              </a:spcBef>
            </a:pPr>
            <a:r>
              <a:rPr sz="2000" spc="-10" dirty="0">
                <a:solidFill>
                  <a:srgbClr val="333E50"/>
                </a:solidFill>
                <a:latin typeface="Calibri"/>
                <a:cs typeface="Calibri"/>
              </a:rPr>
              <a:t>alarak </a:t>
            </a:r>
            <a:r>
              <a:rPr sz="2000" spc="-15" dirty="0">
                <a:solidFill>
                  <a:srgbClr val="333E50"/>
                </a:solidFill>
                <a:latin typeface="Calibri"/>
                <a:cs typeface="Calibri"/>
              </a:rPr>
              <a:t>katkı</a:t>
            </a:r>
            <a:r>
              <a:rPr sz="2000" spc="-20" dirty="0">
                <a:solidFill>
                  <a:srgbClr val="333E50"/>
                </a:solidFill>
                <a:latin typeface="Calibri"/>
                <a:cs typeface="Calibri"/>
              </a:rPr>
              <a:t> </a:t>
            </a:r>
            <a:r>
              <a:rPr sz="2000" dirty="0">
                <a:solidFill>
                  <a:srgbClr val="333E50"/>
                </a:solidFill>
                <a:latin typeface="Calibri"/>
                <a:cs typeface="Calibri"/>
              </a:rPr>
              <a:t>sağlama.</a:t>
            </a:r>
            <a:endParaRPr sz="20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858" y="1367360"/>
            <a:ext cx="7352792" cy="487680"/>
          </a:xfrm>
          <a:prstGeom prst="rect">
            <a:avLst/>
          </a:prstGeom>
        </p:spPr>
        <p:txBody>
          <a:bodyPr vert="horz" wrap="square" lIns="0" tIns="0" rIns="0" bIns="0" rtlCol="0">
            <a:spAutoFit/>
          </a:bodyPr>
          <a:lstStyle/>
          <a:p>
            <a:pPr marL="835660">
              <a:lnSpc>
                <a:spcPct val="100000"/>
              </a:lnSpc>
            </a:pPr>
            <a:r>
              <a:rPr spc="-15" dirty="0"/>
              <a:t>KURULUŞLA </a:t>
            </a:r>
            <a:r>
              <a:rPr spc="-10" dirty="0"/>
              <a:t>İLGİLİ </a:t>
            </a:r>
            <a:r>
              <a:rPr dirty="0"/>
              <a:t>YENİ</a:t>
            </a:r>
            <a:r>
              <a:rPr spc="-100" dirty="0"/>
              <a:t> </a:t>
            </a:r>
            <a:r>
              <a:rPr dirty="0"/>
              <a:t>TERİMLER</a:t>
            </a:r>
          </a:p>
        </p:txBody>
      </p:sp>
      <p:sp>
        <p:nvSpPr>
          <p:cNvPr id="3" name="object 3"/>
          <p:cNvSpPr/>
          <p:nvPr/>
        </p:nvSpPr>
        <p:spPr>
          <a:xfrm>
            <a:off x="3857244" y="3694176"/>
            <a:ext cx="1430020" cy="771525"/>
          </a:xfrm>
          <a:custGeom>
            <a:avLst/>
            <a:gdLst/>
            <a:ahLst/>
            <a:cxnLst/>
            <a:rect l="l" t="t" r="r" b="b"/>
            <a:pathLst>
              <a:path w="1430020" h="771525">
                <a:moveTo>
                  <a:pt x="1191259" y="612648"/>
                </a:moveTo>
                <a:lnTo>
                  <a:pt x="833881" y="612648"/>
                </a:lnTo>
                <a:lnTo>
                  <a:pt x="1375409" y="771144"/>
                </a:lnTo>
                <a:lnTo>
                  <a:pt x="1191259" y="612648"/>
                </a:lnTo>
                <a:close/>
              </a:path>
              <a:path w="1430020" h="771525">
                <a:moveTo>
                  <a:pt x="1327403" y="0"/>
                </a:moveTo>
                <a:lnTo>
                  <a:pt x="102107" y="0"/>
                </a:lnTo>
                <a:lnTo>
                  <a:pt x="62364" y="8024"/>
                </a:lnTo>
                <a:lnTo>
                  <a:pt x="29908" y="29908"/>
                </a:lnTo>
                <a:lnTo>
                  <a:pt x="8024" y="62364"/>
                </a:lnTo>
                <a:lnTo>
                  <a:pt x="0" y="102107"/>
                </a:lnTo>
                <a:lnTo>
                  <a:pt x="0" y="510540"/>
                </a:lnTo>
                <a:lnTo>
                  <a:pt x="8024" y="550283"/>
                </a:lnTo>
                <a:lnTo>
                  <a:pt x="29908" y="582739"/>
                </a:lnTo>
                <a:lnTo>
                  <a:pt x="62364" y="604623"/>
                </a:lnTo>
                <a:lnTo>
                  <a:pt x="102107" y="612648"/>
                </a:lnTo>
                <a:lnTo>
                  <a:pt x="1327403" y="612648"/>
                </a:lnTo>
                <a:lnTo>
                  <a:pt x="1367147" y="604623"/>
                </a:lnTo>
                <a:lnTo>
                  <a:pt x="1399603" y="582739"/>
                </a:lnTo>
                <a:lnTo>
                  <a:pt x="1421487" y="550283"/>
                </a:lnTo>
                <a:lnTo>
                  <a:pt x="1429511" y="510540"/>
                </a:lnTo>
                <a:lnTo>
                  <a:pt x="1429511" y="102107"/>
                </a:lnTo>
                <a:lnTo>
                  <a:pt x="1421487" y="62364"/>
                </a:lnTo>
                <a:lnTo>
                  <a:pt x="1399603" y="29908"/>
                </a:lnTo>
                <a:lnTo>
                  <a:pt x="1367147" y="8024"/>
                </a:lnTo>
                <a:lnTo>
                  <a:pt x="1327403" y="0"/>
                </a:lnTo>
                <a:close/>
              </a:path>
            </a:pathLst>
          </a:custGeom>
          <a:solidFill>
            <a:srgbClr val="D15FB3"/>
          </a:solidFill>
        </p:spPr>
        <p:txBody>
          <a:bodyPr wrap="square" lIns="0" tIns="0" rIns="0" bIns="0" rtlCol="0"/>
          <a:lstStyle/>
          <a:p>
            <a:endParaRPr/>
          </a:p>
        </p:txBody>
      </p:sp>
      <p:sp>
        <p:nvSpPr>
          <p:cNvPr id="4" name="object 4"/>
          <p:cNvSpPr/>
          <p:nvPr/>
        </p:nvSpPr>
        <p:spPr>
          <a:xfrm>
            <a:off x="5827776" y="3695700"/>
            <a:ext cx="1358265" cy="784860"/>
          </a:xfrm>
          <a:custGeom>
            <a:avLst/>
            <a:gdLst/>
            <a:ahLst/>
            <a:cxnLst/>
            <a:rect l="l" t="t" r="r" b="b"/>
            <a:pathLst>
              <a:path w="1358265" h="784860">
                <a:moveTo>
                  <a:pt x="565785" y="612648"/>
                </a:moveTo>
                <a:lnTo>
                  <a:pt x="226313" y="612648"/>
                </a:lnTo>
                <a:lnTo>
                  <a:pt x="124840" y="784732"/>
                </a:lnTo>
                <a:lnTo>
                  <a:pt x="565785" y="612648"/>
                </a:lnTo>
                <a:close/>
              </a:path>
              <a:path w="1358265" h="784860">
                <a:moveTo>
                  <a:pt x="1255776" y="0"/>
                </a:moveTo>
                <a:lnTo>
                  <a:pt x="102108" y="0"/>
                </a:lnTo>
                <a:lnTo>
                  <a:pt x="62364" y="8024"/>
                </a:lnTo>
                <a:lnTo>
                  <a:pt x="29908" y="29908"/>
                </a:lnTo>
                <a:lnTo>
                  <a:pt x="8024" y="62364"/>
                </a:lnTo>
                <a:lnTo>
                  <a:pt x="0" y="102107"/>
                </a:lnTo>
                <a:lnTo>
                  <a:pt x="0" y="510539"/>
                </a:lnTo>
                <a:lnTo>
                  <a:pt x="8024" y="550283"/>
                </a:lnTo>
                <a:lnTo>
                  <a:pt x="29908" y="582739"/>
                </a:lnTo>
                <a:lnTo>
                  <a:pt x="62364" y="604623"/>
                </a:lnTo>
                <a:lnTo>
                  <a:pt x="102108" y="612648"/>
                </a:lnTo>
                <a:lnTo>
                  <a:pt x="1255776" y="612648"/>
                </a:lnTo>
                <a:lnTo>
                  <a:pt x="1295519" y="604623"/>
                </a:lnTo>
                <a:lnTo>
                  <a:pt x="1327975" y="582739"/>
                </a:lnTo>
                <a:lnTo>
                  <a:pt x="1349859" y="550283"/>
                </a:lnTo>
                <a:lnTo>
                  <a:pt x="1357883" y="510539"/>
                </a:lnTo>
                <a:lnTo>
                  <a:pt x="1357883" y="102107"/>
                </a:lnTo>
                <a:lnTo>
                  <a:pt x="1349859" y="62364"/>
                </a:lnTo>
                <a:lnTo>
                  <a:pt x="1327975" y="29908"/>
                </a:lnTo>
                <a:lnTo>
                  <a:pt x="1295519" y="8024"/>
                </a:lnTo>
                <a:lnTo>
                  <a:pt x="1255776" y="0"/>
                </a:lnTo>
                <a:close/>
              </a:path>
            </a:pathLst>
          </a:custGeom>
          <a:solidFill>
            <a:srgbClr val="2D75B6"/>
          </a:solidFill>
        </p:spPr>
        <p:txBody>
          <a:bodyPr wrap="square" lIns="0" tIns="0" rIns="0" bIns="0" rtlCol="0"/>
          <a:lstStyle/>
          <a:p>
            <a:endParaRPr/>
          </a:p>
        </p:txBody>
      </p:sp>
      <p:sp>
        <p:nvSpPr>
          <p:cNvPr id="5" name="object 5"/>
          <p:cNvSpPr/>
          <p:nvPr/>
        </p:nvSpPr>
        <p:spPr>
          <a:xfrm>
            <a:off x="5827776" y="3695700"/>
            <a:ext cx="1358265" cy="784860"/>
          </a:xfrm>
          <a:custGeom>
            <a:avLst/>
            <a:gdLst/>
            <a:ahLst/>
            <a:cxnLst/>
            <a:rect l="l" t="t" r="r" b="b"/>
            <a:pathLst>
              <a:path w="1358265" h="784860">
                <a:moveTo>
                  <a:pt x="0" y="102107"/>
                </a:moveTo>
                <a:lnTo>
                  <a:pt x="8024" y="62364"/>
                </a:lnTo>
                <a:lnTo>
                  <a:pt x="29908" y="29908"/>
                </a:lnTo>
                <a:lnTo>
                  <a:pt x="62364" y="8024"/>
                </a:lnTo>
                <a:lnTo>
                  <a:pt x="102108" y="0"/>
                </a:lnTo>
                <a:lnTo>
                  <a:pt x="226313" y="0"/>
                </a:lnTo>
                <a:lnTo>
                  <a:pt x="565785" y="0"/>
                </a:lnTo>
                <a:lnTo>
                  <a:pt x="1255776" y="0"/>
                </a:lnTo>
                <a:lnTo>
                  <a:pt x="1295519" y="8024"/>
                </a:lnTo>
                <a:lnTo>
                  <a:pt x="1327975" y="29908"/>
                </a:lnTo>
                <a:lnTo>
                  <a:pt x="1349859" y="62364"/>
                </a:lnTo>
                <a:lnTo>
                  <a:pt x="1357883" y="102107"/>
                </a:lnTo>
                <a:lnTo>
                  <a:pt x="1357883" y="357377"/>
                </a:lnTo>
                <a:lnTo>
                  <a:pt x="1357883" y="510539"/>
                </a:lnTo>
                <a:lnTo>
                  <a:pt x="1349859" y="550283"/>
                </a:lnTo>
                <a:lnTo>
                  <a:pt x="1327975" y="582739"/>
                </a:lnTo>
                <a:lnTo>
                  <a:pt x="1295519" y="604623"/>
                </a:lnTo>
                <a:lnTo>
                  <a:pt x="1255776" y="612648"/>
                </a:lnTo>
                <a:lnTo>
                  <a:pt x="565785" y="612648"/>
                </a:lnTo>
                <a:lnTo>
                  <a:pt x="124840" y="784732"/>
                </a:lnTo>
                <a:lnTo>
                  <a:pt x="226313" y="612648"/>
                </a:lnTo>
                <a:lnTo>
                  <a:pt x="102108" y="612648"/>
                </a:lnTo>
                <a:lnTo>
                  <a:pt x="62364" y="604623"/>
                </a:lnTo>
                <a:lnTo>
                  <a:pt x="29908" y="582739"/>
                </a:lnTo>
                <a:lnTo>
                  <a:pt x="8024" y="550283"/>
                </a:lnTo>
                <a:lnTo>
                  <a:pt x="0" y="510539"/>
                </a:lnTo>
                <a:lnTo>
                  <a:pt x="0" y="357377"/>
                </a:lnTo>
                <a:lnTo>
                  <a:pt x="0" y="102107"/>
                </a:lnTo>
                <a:close/>
              </a:path>
            </a:pathLst>
          </a:custGeom>
          <a:ln w="12192">
            <a:solidFill>
              <a:srgbClr val="41709C"/>
            </a:solidFill>
          </a:ln>
        </p:spPr>
        <p:txBody>
          <a:bodyPr wrap="square" lIns="0" tIns="0" rIns="0" bIns="0" rtlCol="0"/>
          <a:lstStyle/>
          <a:p>
            <a:endParaRPr/>
          </a:p>
        </p:txBody>
      </p:sp>
      <p:sp>
        <p:nvSpPr>
          <p:cNvPr id="6" name="object 6"/>
          <p:cNvSpPr txBox="1"/>
          <p:nvPr/>
        </p:nvSpPr>
        <p:spPr>
          <a:xfrm>
            <a:off x="707542" y="1869694"/>
            <a:ext cx="7397750" cy="4124325"/>
          </a:xfrm>
          <a:prstGeom prst="rect">
            <a:avLst/>
          </a:prstGeom>
        </p:spPr>
        <p:txBody>
          <a:bodyPr vert="horz" wrap="square" lIns="0" tIns="0" rIns="0" bIns="0" rtlCol="0">
            <a:spAutoFit/>
          </a:bodyPr>
          <a:lstStyle/>
          <a:p>
            <a:pPr marL="12700">
              <a:lnSpc>
                <a:spcPct val="100000"/>
              </a:lnSpc>
            </a:pPr>
            <a:r>
              <a:rPr sz="1900" b="1" spc="-5" dirty="0">
                <a:solidFill>
                  <a:srgbClr val="333E50"/>
                </a:solidFill>
                <a:latin typeface="Calibri"/>
                <a:cs typeface="Calibri"/>
              </a:rPr>
              <a:t>Kuruluşun Bağlamı: </a:t>
            </a:r>
            <a:r>
              <a:rPr sz="1900" spc="-10" dirty="0">
                <a:solidFill>
                  <a:srgbClr val="333E50"/>
                </a:solidFill>
                <a:latin typeface="Calibri"/>
                <a:cs typeface="Calibri"/>
              </a:rPr>
              <a:t>Kuruluşun </a:t>
            </a:r>
            <a:r>
              <a:rPr sz="1900" spc="-5" dirty="0">
                <a:solidFill>
                  <a:srgbClr val="333E50"/>
                </a:solidFill>
                <a:latin typeface="Calibri"/>
                <a:cs typeface="Calibri"/>
              </a:rPr>
              <a:t>hedeflerini </a:t>
            </a:r>
            <a:r>
              <a:rPr sz="1900" spc="-10" dirty="0">
                <a:solidFill>
                  <a:srgbClr val="333E50"/>
                </a:solidFill>
                <a:latin typeface="Calibri"/>
                <a:cs typeface="Calibri"/>
              </a:rPr>
              <a:t>geliştirmesine </a:t>
            </a:r>
            <a:r>
              <a:rPr sz="1900" spc="-20" dirty="0">
                <a:solidFill>
                  <a:srgbClr val="333E50"/>
                </a:solidFill>
                <a:latin typeface="Calibri"/>
                <a:cs typeface="Calibri"/>
              </a:rPr>
              <a:t>ve </a:t>
            </a:r>
            <a:r>
              <a:rPr sz="1900" spc="-5" dirty="0">
                <a:solidFill>
                  <a:srgbClr val="333E50"/>
                </a:solidFill>
                <a:latin typeface="Calibri"/>
                <a:cs typeface="Calibri"/>
              </a:rPr>
              <a:t>ulaşmasına</a:t>
            </a:r>
            <a:r>
              <a:rPr sz="1900" spc="240" dirty="0">
                <a:solidFill>
                  <a:srgbClr val="333E50"/>
                </a:solidFill>
                <a:latin typeface="Calibri"/>
                <a:cs typeface="Calibri"/>
              </a:rPr>
              <a:t> </a:t>
            </a:r>
            <a:r>
              <a:rPr sz="1900" dirty="0">
                <a:solidFill>
                  <a:srgbClr val="333E50"/>
                </a:solidFill>
                <a:latin typeface="Calibri"/>
                <a:cs typeface="Calibri"/>
              </a:rPr>
              <a:t>etki</a:t>
            </a:r>
            <a:endParaRPr sz="1900">
              <a:latin typeface="Calibri"/>
              <a:cs typeface="Calibri"/>
            </a:endParaRPr>
          </a:p>
          <a:p>
            <a:pPr marL="12700">
              <a:lnSpc>
                <a:spcPct val="100000"/>
              </a:lnSpc>
              <a:spcBef>
                <a:spcPts val="229"/>
              </a:spcBef>
            </a:pPr>
            <a:r>
              <a:rPr sz="1900" spc="-5" dirty="0">
                <a:solidFill>
                  <a:srgbClr val="333E50"/>
                </a:solidFill>
                <a:latin typeface="Calibri"/>
                <a:cs typeface="Calibri"/>
              </a:rPr>
              <a:t>eden iç </a:t>
            </a:r>
            <a:r>
              <a:rPr sz="1900" spc="-15" dirty="0">
                <a:solidFill>
                  <a:srgbClr val="333E50"/>
                </a:solidFill>
                <a:latin typeface="Calibri"/>
                <a:cs typeface="Calibri"/>
              </a:rPr>
              <a:t>ve </a:t>
            </a:r>
            <a:r>
              <a:rPr sz="1900" spc="-5" dirty="0">
                <a:solidFill>
                  <a:srgbClr val="333E50"/>
                </a:solidFill>
                <a:latin typeface="Calibri"/>
                <a:cs typeface="Calibri"/>
              </a:rPr>
              <a:t>dış </a:t>
            </a:r>
            <a:r>
              <a:rPr sz="1900" spc="-10" dirty="0">
                <a:solidFill>
                  <a:srgbClr val="333E50"/>
                </a:solidFill>
                <a:latin typeface="Calibri"/>
                <a:cs typeface="Calibri"/>
              </a:rPr>
              <a:t>konuların</a:t>
            </a:r>
            <a:r>
              <a:rPr sz="1900" spc="15" dirty="0">
                <a:solidFill>
                  <a:srgbClr val="333E50"/>
                </a:solidFill>
                <a:latin typeface="Calibri"/>
                <a:cs typeface="Calibri"/>
              </a:rPr>
              <a:t> </a:t>
            </a:r>
            <a:r>
              <a:rPr sz="1900" spc="-5" dirty="0">
                <a:solidFill>
                  <a:srgbClr val="333E50"/>
                </a:solidFill>
                <a:latin typeface="Calibri"/>
                <a:cs typeface="Calibri"/>
              </a:rPr>
              <a:t>bütünü.</a:t>
            </a:r>
            <a:endParaRPr sz="1900">
              <a:latin typeface="Calibri"/>
              <a:cs typeface="Calibri"/>
            </a:endParaRPr>
          </a:p>
          <a:p>
            <a:pPr>
              <a:lnSpc>
                <a:spcPct val="100000"/>
              </a:lnSpc>
            </a:pPr>
            <a:endParaRPr sz="1900">
              <a:latin typeface="Times New Roman"/>
              <a:cs typeface="Times New Roman"/>
            </a:endParaRPr>
          </a:p>
          <a:p>
            <a:pPr marL="12700" marR="509270">
              <a:lnSpc>
                <a:spcPct val="80000"/>
              </a:lnSpc>
              <a:spcBef>
                <a:spcPts val="1485"/>
              </a:spcBef>
            </a:pPr>
            <a:r>
              <a:rPr sz="1900" b="1" spc="-5" dirty="0">
                <a:solidFill>
                  <a:srgbClr val="333E50"/>
                </a:solidFill>
                <a:latin typeface="Calibri"/>
                <a:cs typeface="Calibri"/>
              </a:rPr>
              <a:t>İlgili </a:t>
            </a:r>
            <a:r>
              <a:rPr sz="1900" b="1" spc="-45" dirty="0">
                <a:solidFill>
                  <a:srgbClr val="333E50"/>
                </a:solidFill>
                <a:latin typeface="Calibri"/>
                <a:cs typeface="Calibri"/>
              </a:rPr>
              <a:t>Taraf </a:t>
            </a:r>
            <a:r>
              <a:rPr sz="1900" b="1" spc="-15" dirty="0">
                <a:solidFill>
                  <a:srgbClr val="333E50"/>
                </a:solidFill>
                <a:latin typeface="Calibri"/>
                <a:cs typeface="Calibri"/>
              </a:rPr>
              <a:t>(Paydaş): </a:t>
            </a:r>
            <a:r>
              <a:rPr sz="1900" spc="-5" dirty="0">
                <a:solidFill>
                  <a:srgbClr val="333E50"/>
                </a:solidFill>
                <a:latin typeface="Calibri"/>
                <a:cs typeface="Calibri"/>
              </a:rPr>
              <a:t>Bir </a:t>
            </a:r>
            <a:r>
              <a:rPr sz="1900" spc="-20" dirty="0">
                <a:solidFill>
                  <a:srgbClr val="333E50"/>
                </a:solidFill>
                <a:latin typeface="Calibri"/>
                <a:cs typeface="Calibri"/>
              </a:rPr>
              <a:t>karar veya </a:t>
            </a:r>
            <a:r>
              <a:rPr sz="1900" spc="-10" dirty="0">
                <a:solidFill>
                  <a:srgbClr val="333E50"/>
                </a:solidFill>
                <a:latin typeface="Calibri"/>
                <a:cs typeface="Calibri"/>
              </a:rPr>
              <a:t>faaliyetle kendilerini </a:t>
            </a:r>
            <a:r>
              <a:rPr sz="1900" spc="-5" dirty="0">
                <a:solidFill>
                  <a:srgbClr val="333E50"/>
                </a:solidFill>
                <a:latin typeface="Calibri"/>
                <a:cs typeface="Calibri"/>
              </a:rPr>
              <a:t>etkileyebilen,  etkilenebilen </a:t>
            </a:r>
            <a:r>
              <a:rPr sz="1900" spc="-15" dirty="0">
                <a:solidFill>
                  <a:srgbClr val="333E50"/>
                </a:solidFill>
                <a:latin typeface="Calibri"/>
                <a:cs typeface="Calibri"/>
              </a:rPr>
              <a:t>ya </a:t>
            </a:r>
            <a:r>
              <a:rPr sz="1900" spc="-5" dirty="0">
                <a:solidFill>
                  <a:srgbClr val="333E50"/>
                </a:solidFill>
                <a:latin typeface="Calibri"/>
                <a:cs typeface="Calibri"/>
              </a:rPr>
              <a:t>da bir </a:t>
            </a:r>
            <a:r>
              <a:rPr sz="1900" spc="-20" dirty="0">
                <a:solidFill>
                  <a:srgbClr val="333E50"/>
                </a:solidFill>
                <a:latin typeface="Calibri"/>
                <a:cs typeface="Calibri"/>
              </a:rPr>
              <a:t>karar </a:t>
            </a:r>
            <a:r>
              <a:rPr sz="1900" spc="-15" dirty="0">
                <a:solidFill>
                  <a:srgbClr val="333E50"/>
                </a:solidFill>
                <a:latin typeface="Calibri"/>
                <a:cs typeface="Calibri"/>
              </a:rPr>
              <a:t>ya </a:t>
            </a:r>
            <a:r>
              <a:rPr sz="1900" spc="-5" dirty="0">
                <a:solidFill>
                  <a:srgbClr val="333E50"/>
                </a:solidFill>
                <a:latin typeface="Calibri"/>
                <a:cs typeface="Calibri"/>
              </a:rPr>
              <a:t>da </a:t>
            </a:r>
            <a:r>
              <a:rPr sz="1900" spc="-10" dirty="0">
                <a:solidFill>
                  <a:srgbClr val="333E50"/>
                </a:solidFill>
                <a:latin typeface="Calibri"/>
                <a:cs typeface="Calibri"/>
              </a:rPr>
              <a:t>faaliyetle kendilerinin </a:t>
            </a:r>
            <a:r>
              <a:rPr sz="1900" spc="-5" dirty="0">
                <a:solidFill>
                  <a:srgbClr val="333E50"/>
                </a:solidFill>
                <a:latin typeface="Calibri"/>
                <a:cs typeface="Calibri"/>
              </a:rPr>
              <a:t>etkileneceğini  düşünen kişi </a:t>
            </a:r>
            <a:r>
              <a:rPr sz="1900" spc="-20" dirty="0">
                <a:solidFill>
                  <a:srgbClr val="333E50"/>
                </a:solidFill>
                <a:latin typeface="Calibri"/>
                <a:cs typeface="Calibri"/>
              </a:rPr>
              <a:t>veya </a:t>
            </a:r>
            <a:r>
              <a:rPr sz="1900" spc="-5" dirty="0">
                <a:solidFill>
                  <a:srgbClr val="333E50"/>
                </a:solidFill>
                <a:latin typeface="Calibri"/>
                <a:cs typeface="Calibri"/>
              </a:rPr>
              <a:t>kuruluş.</a:t>
            </a:r>
            <a:endParaRPr sz="1900">
              <a:latin typeface="Calibri"/>
              <a:cs typeface="Calibri"/>
            </a:endParaRPr>
          </a:p>
          <a:p>
            <a:pPr marL="3390900">
              <a:lnSpc>
                <a:spcPct val="100000"/>
              </a:lnSpc>
              <a:spcBef>
                <a:spcPts val="1655"/>
              </a:spcBef>
              <a:tabLst>
                <a:tab pos="5258435" algn="l"/>
              </a:tabLst>
            </a:pPr>
            <a:r>
              <a:rPr sz="1800" b="1" dirty="0">
                <a:solidFill>
                  <a:srgbClr val="FFFFFF"/>
                </a:solidFill>
                <a:latin typeface="Calibri"/>
                <a:cs typeface="Calibri"/>
              </a:rPr>
              <a:t>İç</a:t>
            </a:r>
            <a:r>
              <a:rPr sz="1800" b="1" spc="15" dirty="0">
                <a:solidFill>
                  <a:srgbClr val="FFFFFF"/>
                </a:solidFill>
                <a:latin typeface="Calibri"/>
                <a:cs typeface="Calibri"/>
              </a:rPr>
              <a:t> </a:t>
            </a:r>
            <a:r>
              <a:rPr sz="1800" b="1" spc="-10" dirty="0">
                <a:solidFill>
                  <a:srgbClr val="FFFFFF"/>
                </a:solidFill>
                <a:latin typeface="Calibri"/>
                <a:cs typeface="Calibri"/>
              </a:rPr>
              <a:t>Müşteri	</a:t>
            </a:r>
            <a:r>
              <a:rPr sz="1800" b="1" dirty="0">
                <a:solidFill>
                  <a:srgbClr val="FFFFFF"/>
                </a:solidFill>
                <a:latin typeface="Calibri"/>
                <a:cs typeface="Calibri"/>
              </a:rPr>
              <a:t>Dış</a:t>
            </a:r>
            <a:r>
              <a:rPr sz="1800" b="1" spc="-85" dirty="0">
                <a:solidFill>
                  <a:srgbClr val="FFFFFF"/>
                </a:solidFill>
                <a:latin typeface="Calibri"/>
                <a:cs typeface="Calibri"/>
              </a:rPr>
              <a:t> </a:t>
            </a:r>
            <a:r>
              <a:rPr sz="1800" b="1" spc="-10" dirty="0">
                <a:solidFill>
                  <a:srgbClr val="FFFFFF"/>
                </a:solidFill>
                <a:latin typeface="Calibri"/>
                <a:cs typeface="Calibri"/>
              </a:rPr>
              <a:t>Müşteri</a:t>
            </a:r>
            <a:endParaRPr sz="1800">
              <a:latin typeface="Calibri"/>
              <a:cs typeface="Calibri"/>
            </a:endParaRPr>
          </a:p>
          <a:p>
            <a:pPr>
              <a:lnSpc>
                <a:spcPct val="100000"/>
              </a:lnSpc>
              <a:spcBef>
                <a:spcPts val="19"/>
              </a:spcBef>
            </a:pPr>
            <a:endParaRPr sz="2050">
              <a:latin typeface="Times New Roman"/>
              <a:cs typeface="Times New Roman"/>
            </a:endParaRPr>
          </a:p>
          <a:p>
            <a:pPr marL="12700">
              <a:lnSpc>
                <a:spcPct val="100000"/>
              </a:lnSpc>
            </a:pPr>
            <a:r>
              <a:rPr sz="1900" b="1" spc="-10" dirty="0">
                <a:solidFill>
                  <a:srgbClr val="333E50"/>
                </a:solidFill>
                <a:latin typeface="Calibri"/>
                <a:cs typeface="Calibri"/>
              </a:rPr>
              <a:t>Müşteri: </a:t>
            </a:r>
            <a:r>
              <a:rPr sz="1900" spc="-10" dirty="0">
                <a:solidFill>
                  <a:srgbClr val="333E50"/>
                </a:solidFill>
                <a:latin typeface="Calibri"/>
                <a:cs typeface="Calibri"/>
              </a:rPr>
              <a:t>Müşteri </a:t>
            </a:r>
            <a:r>
              <a:rPr sz="1900" spc="-20" dirty="0">
                <a:solidFill>
                  <a:srgbClr val="333E50"/>
                </a:solidFill>
                <a:latin typeface="Calibri"/>
                <a:cs typeface="Calibri"/>
              </a:rPr>
              <a:t>kavramı, </a:t>
            </a:r>
            <a:r>
              <a:rPr sz="1900" dirty="0">
                <a:solidFill>
                  <a:srgbClr val="333E50"/>
                </a:solidFill>
                <a:latin typeface="Calibri"/>
                <a:cs typeface="Calibri"/>
              </a:rPr>
              <a:t>iç </a:t>
            </a:r>
            <a:r>
              <a:rPr sz="1900" spc="-20" dirty="0">
                <a:solidFill>
                  <a:srgbClr val="333E50"/>
                </a:solidFill>
                <a:latin typeface="Calibri"/>
                <a:cs typeface="Calibri"/>
              </a:rPr>
              <a:t>ve </a:t>
            </a:r>
            <a:r>
              <a:rPr sz="1900" spc="-5" dirty="0">
                <a:solidFill>
                  <a:srgbClr val="333E50"/>
                </a:solidFill>
                <a:latin typeface="Calibri"/>
                <a:cs typeface="Calibri"/>
              </a:rPr>
              <a:t>dış </a:t>
            </a:r>
            <a:r>
              <a:rPr sz="1900" spc="-10" dirty="0">
                <a:solidFill>
                  <a:srgbClr val="333E50"/>
                </a:solidFill>
                <a:latin typeface="Calibri"/>
                <a:cs typeface="Calibri"/>
              </a:rPr>
              <a:t>müşteri olarak </a:t>
            </a:r>
            <a:r>
              <a:rPr sz="1900" dirty="0">
                <a:solidFill>
                  <a:srgbClr val="333E50"/>
                </a:solidFill>
                <a:latin typeface="Calibri"/>
                <a:cs typeface="Calibri"/>
              </a:rPr>
              <a:t>ele</a:t>
            </a:r>
            <a:r>
              <a:rPr sz="1900" spc="200" dirty="0">
                <a:solidFill>
                  <a:srgbClr val="333E50"/>
                </a:solidFill>
                <a:latin typeface="Calibri"/>
                <a:cs typeface="Calibri"/>
              </a:rPr>
              <a:t> </a:t>
            </a:r>
            <a:r>
              <a:rPr sz="1900" spc="-25" dirty="0">
                <a:solidFill>
                  <a:srgbClr val="333E50"/>
                </a:solidFill>
                <a:latin typeface="Calibri"/>
                <a:cs typeface="Calibri"/>
              </a:rPr>
              <a:t>alınmıştır.</a:t>
            </a:r>
            <a:endParaRPr sz="1900">
              <a:latin typeface="Calibri"/>
              <a:cs typeface="Calibri"/>
            </a:endParaRPr>
          </a:p>
          <a:p>
            <a:pPr>
              <a:lnSpc>
                <a:spcPct val="100000"/>
              </a:lnSpc>
              <a:spcBef>
                <a:spcPts val="41"/>
              </a:spcBef>
            </a:pPr>
            <a:endParaRPr sz="2200">
              <a:latin typeface="Times New Roman"/>
              <a:cs typeface="Times New Roman"/>
            </a:endParaRPr>
          </a:p>
          <a:p>
            <a:pPr marL="12700">
              <a:lnSpc>
                <a:spcPct val="100000"/>
              </a:lnSpc>
            </a:pPr>
            <a:r>
              <a:rPr sz="1900" b="1" spc="-5" dirty="0">
                <a:solidFill>
                  <a:srgbClr val="333E50"/>
                </a:solidFill>
                <a:latin typeface="Calibri"/>
                <a:cs typeface="Calibri"/>
              </a:rPr>
              <a:t>Sağlayıcı </a:t>
            </a:r>
            <a:r>
              <a:rPr sz="1900" b="1" spc="-25" dirty="0">
                <a:solidFill>
                  <a:srgbClr val="333E50"/>
                </a:solidFill>
                <a:latin typeface="Calibri"/>
                <a:cs typeface="Calibri"/>
              </a:rPr>
              <a:t>(Tedarikçi): </a:t>
            </a:r>
            <a:r>
              <a:rPr sz="1900" spc="-10" dirty="0">
                <a:solidFill>
                  <a:srgbClr val="333E50"/>
                </a:solidFill>
                <a:latin typeface="Calibri"/>
                <a:cs typeface="Calibri"/>
              </a:rPr>
              <a:t>Kuruluşa </a:t>
            </a:r>
            <a:r>
              <a:rPr sz="1900" spc="-5" dirty="0">
                <a:solidFill>
                  <a:srgbClr val="333E50"/>
                </a:solidFill>
                <a:latin typeface="Calibri"/>
                <a:cs typeface="Calibri"/>
              </a:rPr>
              <a:t>ürün </a:t>
            </a:r>
            <a:r>
              <a:rPr sz="1900" spc="-20" dirty="0">
                <a:solidFill>
                  <a:srgbClr val="333E50"/>
                </a:solidFill>
                <a:latin typeface="Calibri"/>
                <a:cs typeface="Calibri"/>
              </a:rPr>
              <a:t>veya </a:t>
            </a:r>
            <a:r>
              <a:rPr sz="1900" spc="-10" dirty="0">
                <a:solidFill>
                  <a:srgbClr val="333E50"/>
                </a:solidFill>
                <a:latin typeface="Calibri"/>
                <a:cs typeface="Calibri"/>
              </a:rPr>
              <a:t>hizmet</a:t>
            </a:r>
            <a:r>
              <a:rPr sz="1900" spc="185" dirty="0">
                <a:solidFill>
                  <a:srgbClr val="333E50"/>
                </a:solidFill>
                <a:latin typeface="Calibri"/>
                <a:cs typeface="Calibri"/>
              </a:rPr>
              <a:t> </a:t>
            </a:r>
            <a:r>
              <a:rPr sz="1900" spc="-25" dirty="0">
                <a:solidFill>
                  <a:srgbClr val="333E50"/>
                </a:solidFill>
                <a:latin typeface="Calibri"/>
                <a:cs typeface="Calibri"/>
              </a:rPr>
              <a:t>sağlayanlar.</a:t>
            </a:r>
            <a:endParaRPr sz="1900">
              <a:latin typeface="Calibri"/>
              <a:cs typeface="Calibri"/>
            </a:endParaRPr>
          </a:p>
          <a:p>
            <a:pPr>
              <a:lnSpc>
                <a:spcPct val="100000"/>
              </a:lnSpc>
              <a:spcBef>
                <a:spcPts val="33"/>
              </a:spcBef>
            </a:pPr>
            <a:endParaRPr sz="2350">
              <a:latin typeface="Times New Roman"/>
              <a:cs typeface="Times New Roman"/>
            </a:endParaRPr>
          </a:p>
          <a:p>
            <a:pPr marL="12700">
              <a:lnSpc>
                <a:spcPct val="100000"/>
              </a:lnSpc>
            </a:pPr>
            <a:r>
              <a:rPr sz="1900" b="1" spc="-5" dirty="0">
                <a:solidFill>
                  <a:srgbClr val="333E50"/>
                </a:solidFill>
                <a:latin typeface="Calibri"/>
                <a:cs typeface="Calibri"/>
              </a:rPr>
              <a:t>Dış </a:t>
            </a:r>
            <a:r>
              <a:rPr sz="1900" b="1" spc="-10" dirty="0">
                <a:solidFill>
                  <a:srgbClr val="333E50"/>
                </a:solidFill>
                <a:latin typeface="Calibri"/>
                <a:cs typeface="Calibri"/>
              </a:rPr>
              <a:t>Sağlayıcı </a:t>
            </a:r>
            <a:r>
              <a:rPr sz="1900" b="1" spc="-5" dirty="0">
                <a:solidFill>
                  <a:srgbClr val="333E50"/>
                </a:solidFill>
                <a:latin typeface="Calibri"/>
                <a:cs typeface="Calibri"/>
              </a:rPr>
              <a:t>(Dış </a:t>
            </a:r>
            <a:r>
              <a:rPr sz="1900" b="1" spc="-20" dirty="0">
                <a:solidFill>
                  <a:srgbClr val="333E50"/>
                </a:solidFill>
                <a:latin typeface="Calibri"/>
                <a:cs typeface="Calibri"/>
              </a:rPr>
              <a:t>Tedarikçi): </a:t>
            </a:r>
            <a:r>
              <a:rPr sz="1900" spc="-5" dirty="0">
                <a:solidFill>
                  <a:srgbClr val="333E50"/>
                </a:solidFill>
                <a:latin typeface="Calibri"/>
                <a:cs typeface="Calibri"/>
              </a:rPr>
              <a:t>Kuruluşun </a:t>
            </a:r>
            <a:r>
              <a:rPr sz="1900" spc="-10" dirty="0">
                <a:solidFill>
                  <a:srgbClr val="333E50"/>
                </a:solidFill>
                <a:latin typeface="Calibri"/>
                <a:cs typeface="Calibri"/>
              </a:rPr>
              <a:t>parçası </a:t>
            </a:r>
            <a:r>
              <a:rPr sz="1900" spc="-15" dirty="0">
                <a:solidFill>
                  <a:srgbClr val="333E50"/>
                </a:solidFill>
                <a:latin typeface="Calibri"/>
                <a:cs typeface="Calibri"/>
              </a:rPr>
              <a:t>olmayan</a:t>
            </a:r>
            <a:r>
              <a:rPr sz="1900" spc="114" dirty="0">
                <a:solidFill>
                  <a:srgbClr val="333E50"/>
                </a:solidFill>
                <a:latin typeface="Calibri"/>
                <a:cs typeface="Calibri"/>
              </a:rPr>
              <a:t> </a:t>
            </a:r>
            <a:r>
              <a:rPr sz="1900" spc="-10" dirty="0">
                <a:solidFill>
                  <a:srgbClr val="333E50"/>
                </a:solidFill>
                <a:latin typeface="Calibri"/>
                <a:cs typeface="Calibri"/>
              </a:rPr>
              <a:t>sağlayıcı.</a:t>
            </a:r>
            <a:endParaRPr sz="19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1315162"/>
            <a:ext cx="7352792" cy="487680"/>
          </a:xfrm>
          <a:prstGeom prst="rect">
            <a:avLst/>
          </a:prstGeom>
        </p:spPr>
        <p:txBody>
          <a:bodyPr vert="horz" wrap="square" lIns="0" tIns="0" rIns="0" bIns="0" rtlCol="0">
            <a:spAutoFit/>
          </a:bodyPr>
          <a:lstStyle/>
          <a:p>
            <a:pPr marL="1024890">
              <a:lnSpc>
                <a:spcPct val="100000"/>
              </a:lnSpc>
            </a:pPr>
            <a:r>
              <a:rPr dirty="0"/>
              <a:t>SONUÇLA </a:t>
            </a:r>
            <a:r>
              <a:rPr spc="-10" dirty="0"/>
              <a:t>İLGİLİ </a:t>
            </a:r>
            <a:r>
              <a:rPr dirty="0"/>
              <a:t>YENİ</a:t>
            </a:r>
            <a:r>
              <a:rPr spc="-100" dirty="0"/>
              <a:t> </a:t>
            </a:r>
            <a:r>
              <a:rPr dirty="0"/>
              <a:t>TERİMLER</a:t>
            </a:r>
          </a:p>
        </p:txBody>
      </p:sp>
      <p:sp>
        <p:nvSpPr>
          <p:cNvPr id="3" name="object 3"/>
          <p:cNvSpPr txBox="1"/>
          <p:nvPr/>
        </p:nvSpPr>
        <p:spPr>
          <a:xfrm>
            <a:off x="707542" y="1824990"/>
            <a:ext cx="5970270" cy="303339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Amaç: </a:t>
            </a:r>
            <a:r>
              <a:rPr sz="2000" spc="-5" dirty="0">
                <a:solidFill>
                  <a:srgbClr val="333E50"/>
                </a:solidFill>
                <a:latin typeface="Calibri"/>
                <a:cs typeface="Calibri"/>
              </a:rPr>
              <a:t>Ulaşılmak </a:t>
            </a:r>
            <a:r>
              <a:rPr sz="2000" spc="-10" dirty="0">
                <a:solidFill>
                  <a:srgbClr val="333E50"/>
                </a:solidFill>
                <a:latin typeface="Calibri"/>
                <a:cs typeface="Calibri"/>
              </a:rPr>
              <a:t>istenen</a:t>
            </a:r>
            <a:r>
              <a:rPr sz="2000" spc="35" dirty="0">
                <a:solidFill>
                  <a:srgbClr val="333E50"/>
                </a:solidFill>
                <a:latin typeface="Calibri"/>
                <a:cs typeface="Calibri"/>
              </a:rPr>
              <a:t> </a:t>
            </a:r>
            <a:r>
              <a:rPr sz="2000" spc="-5" dirty="0">
                <a:solidFill>
                  <a:srgbClr val="333E50"/>
                </a:solidFill>
                <a:latin typeface="Calibri"/>
                <a:cs typeface="Calibri"/>
              </a:rPr>
              <a:t>sonuç.</a:t>
            </a:r>
            <a:endParaRPr sz="2000">
              <a:latin typeface="Calibri"/>
              <a:cs typeface="Calibri"/>
            </a:endParaRPr>
          </a:p>
          <a:p>
            <a:pPr>
              <a:lnSpc>
                <a:spcPct val="100000"/>
              </a:lnSpc>
              <a:spcBef>
                <a:spcPts val="8"/>
              </a:spcBef>
            </a:pPr>
            <a:endParaRPr sz="2750">
              <a:latin typeface="Times New Roman"/>
              <a:cs typeface="Times New Roman"/>
            </a:endParaRPr>
          </a:p>
          <a:p>
            <a:pPr marL="12700">
              <a:lnSpc>
                <a:spcPct val="100000"/>
              </a:lnSpc>
            </a:pPr>
            <a:r>
              <a:rPr sz="2000" b="1" spc="-5" dirty="0">
                <a:solidFill>
                  <a:srgbClr val="333E50"/>
                </a:solidFill>
                <a:latin typeface="Calibri"/>
                <a:cs typeface="Calibri"/>
              </a:rPr>
              <a:t>Çıktı: </a:t>
            </a:r>
            <a:r>
              <a:rPr sz="2000" dirty="0">
                <a:solidFill>
                  <a:srgbClr val="333E50"/>
                </a:solidFill>
                <a:latin typeface="Calibri"/>
                <a:cs typeface="Calibri"/>
              </a:rPr>
              <a:t>Bir </a:t>
            </a:r>
            <a:r>
              <a:rPr sz="2000" spc="-10" dirty="0">
                <a:solidFill>
                  <a:srgbClr val="333E50"/>
                </a:solidFill>
                <a:latin typeface="Calibri"/>
                <a:cs typeface="Calibri"/>
              </a:rPr>
              <a:t>prosesin</a:t>
            </a:r>
            <a:r>
              <a:rPr sz="2000" spc="-50" dirty="0">
                <a:solidFill>
                  <a:srgbClr val="333E50"/>
                </a:solidFill>
                <a:latin typeface="Calibri"/>
                <a:cs typeface="Calibri"/>
              </a:rPr>
              <a:t> </a:t>
            </a:r>
            <a:r>
              <a:rPr sz="2000" dirty="0">
                <a:solidFill>
                  <a:srgbClr val="333E50"/>
                </a:solidFill>
                <a:latin typeface="Calibri"/>
                <a:cs typeface="Calibri"/>
              </a:rPr>
              <a:t>sonucu.</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525"/>
              </a:spcBef>
            </a:pPr>
            <a:r>
              <a:rPr sz="2000" b="1" spc="-10" dirty="0">
                <a:solidFill>
                  <a:srgbClr val="333E50"/>
                </a:solidFill>
                <a:latin typeface="Calibri"/>
                <a:cs typeface="Calibri"/>
              </a:rPr>
              <a:t>Performans: </a:t>
            </a:r>
            <a:r>
              <a:rPr sz="2000" spc="-5" dirty="0">
                <a:solidFill>
                  <a:srgbClr val="333E50"/>
                </a:solidFill>
                <a:latin typeface="Calibri"/>
                <a:cs typeface="Calibri"/>
              </a:rPr>
              <a:t>Ölçülebilen</a:t>
            </a:r>
            <a:r>
              <a:rPr sz="2000" spc="10" dirty="0">
                <a:solidFill>
                  <a:srgbClr val="333E50"/>
                </a:solidFill>
                <a:latin typeface="Calibri"/>
                <a:cs typeface="Calibri"/>
              </a:rPr>
              <a:t> </a:t>
            </a:r>
            <a:r>
              <a:rPr sz="2000" spc="-5" dirty="0">
                <a:solidFill>
                  <a:srgbClr val="333E50"/>
                </a:solidFill>
                <a:latin typeface="Calibri"/>
                <a:cs typeface="Calibri"/>
              </a:rPr>
              <a:t>sonuç.</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625"/>
              </a:spcBef>
            </a:pPr>
            <a:r>
              <a:rPr sz="2000" b="1" dirty="0">
                <a:solidFill>
                  <a:srgbClr val="333E50"/>
                </a:solidFill>
                <a:latin typeface="Calibri"/>
                <a:cs typeface="Calibri"/>
              </a:rPr>
              <a:t>Risk: </a:t>
            </a:r>
            <a:r>
              <a:rPr sz="2000" spc="-10" dirty="0">
                <a:solidFill>
                  <a:srgbClr val="333E50"/>
                </a:solidFill>
                <a:latin typeface="Calibri"/>
                <a:cs typeface="Calibri"/>
              </a:rPr>
              <a:t>Belirsizlik</a:t>
            </a:r>
            <a:r>
              <a:rPr sz="2000" dirty="0">
                <a:solidFill>
                  <a:srgbClr val="333E50"/>
                </a:solidFill>
                <a:latin typeface="Calibri"/>
                <a:cs typeface="Calibri"/>
              </a:rPr>
              <a:t> </a:t>
            </a:r>
            <a:r>
              <a:rPr sz="2000" spc="-5" dirty="0">
                <a:solidFill>
                  <a:srgbClr val="333E50"/>
                </a:solidFill>
                <a:latin typeface="Calibri"/>
                <a:cs typeface="Calibri"/>
              </a:rPr>
              <a:t>etkisi.</a:t>
            </a:r>
            <a:endParaRPr sz="2000">
              <a:latin typeface="Calibri"/>
              <a:cs typeface="Calibri"/>
            </a:endParaRPr>
          </a:p>
          <a:p>
            <a:pPr marL="12700">
              <a:lnSpc>
                <a:spcPct val="100000"/>
              </a:lnSpc>
              <a:spcBef>
                <a:spcPts val="755"/>
              </a:spcBef>
            </a:pPr>
            <a:r>
              <a:rPr sz="2000" dirty="0">
                <a:solidFill>
                  <a:srgbClr val="333E50"/>
                </a:solidFill>
                <a:latin typeface="Calibri"/>
                <a:cs typeface="Calibri"/>
              </a:rPr>
              <a:t>(Beklenenden sapmanın </a:t>
            </a:r>
            <a:r>
              <a:rPr sz="2000" spc="-5" dirty="0">
                <a:solidFill>
                  <a:srgbClr val="333E50"/>
                </a:solidFill>
                <a:latin typeface="Calibri"/>
                <a:cs typeface="Calibri"/>
              </a:rPr>
              <a:t>etkisi </a:t>
            </a:r>
            <a:r>
              <a:rPr sz="2000" spc="-10" dirty="0">
                <a:solidFill>
                  <a:srgbClr val="333E50"/>
                </a:solidFill>
                <a:latin typeface="Calibri"/>
                <a:cs typeface="Calibri"/>
              </a:rPr>
              <a:t>negatif </a:t>
            </a:r>
            <a:r>
              <a:rPr sz="2000" spc="-20" dirty="0">
                <a:solidFill>
                  <a:srgbClr val="333E50"/>
                </a:solidFill>
                <a:latin typeface="Calibri"/>
                <a:cs typeface="Calibri"/>
              </a:rPr>
              <a:t>veya </a:t>
            </a:r>
            <a:r>
              <a:rPr sz="2000" spc="-5" dirty="0">
                <a:solidFill>
                  <a:srgbClr val="333E50"/>
                </a:solidFill>
                <a:latin typeface="Calibri"/>
                <a:cs typeface="Calibri"/>
              </a:rPr>
              <a:t>pozitif</a:t>
            </a:r>
            <a:r>
              <a:rPr sz="2000" spc="75" dirty="0">
                <a:solidFill>
                  <a:srgbClr val="333E50"/>
                </a:solidFill>
                <a:latin typeface="Calibri"/>
                <a:cs typeface="Calibri"/>
              </a:rPr>
              <a:t> </a:t>
            </a:r>
            <a:r>
              <a:rPr sz="2000" spc="-5" dirty="0">
                <a:solidFill>
                  <a:srgbClr val="333E50"/>
                </a:solidFill>
                <a:latin typeface="Calibri"/>
                <a:cs typeface="Calibri"/>
              </a:rPr>
              <a:t>olabilir)</a:t>
            </a:r>
            <a:endParaRPr sz="2000">
              <a:latin typeface="Calibri"/>
              <a:cs typeface="Calibri"/>
            </a:endParaRPr>
          </a:p>
        </p:txBody>
      </p:sp>
      <p:sp>
        <p:nvSpPr>
          <p:cNvPr id="4" name="object 4"/>
          <p:cNvSpPr/>
          <p:nvPr/>
        </p:nvSpPr>
        <p:spPr>
          <a:xfrm>
            <a:off x="6370320" y="2596895"/>
            <a:ext cx="2253996" cy="22539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7339" y="0"/>
            <a:ext cx="7197852" cy="63124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534720" y="1222121"/>
            <a:ext cx="3260090" cy="521334"/>
          </a:xfrm>
          <a:prstGeom prst="rect">
            <a:avLst/>
          </a:prstGeom>
        </p:spPr>
        <p:txBody>
          <a:bodyPr vert="horz" wrap="square" lIns="0" tIns="0" rIns="0" bIns="0" rtlCol="0">
            <a:spAutoFit/>
          </a:bodyPr>
          <a:lstStyle/>
          <a:p>
            <a:pPr marL="12700">
              <a:lnSpc>
                <a:spcPct val="100000"/>
              </a:lnSpc>
            </a:pPr>
            <a:r>
              <a:rPr spc="-10" dirty="0"/>
              <a:t>EĞİTİM</a:t>
            </a:r>
            <a:r>
              <a:rPr spc="-55" dirty="0"/>
              <a:t> </a:t>
            </a:r>
            <a:r>
              <a:rPr spc="-5" dirty="0"/>
              <a:t>PROGRAMI</a:t>
            </a:r>
          </a:p>
        </p:txBody>
      </p:sp>
      <p:sp>
        <p:nvSpPr>
          <p:cNvPr id="4" name="object 4"/>
          <p:cNvSpPr txBox="1"/>
          <p:nvPr/>
        </p:nvSpPr>
        <p:spPr>
          <a:xfrm>
            <a:off x="2149220" y="2540761"/>
            <a:ext cx="3002915" cy="3348990"/>
          </a:xfrm>
          <a:prstGeom prst="rect">
            <a:avLst/>
          </a:prstGeom>
        </p:spPr>
        <p:txBody>
          <a:bodyPr vert="horz" wrap="square" lIns="0" tIns="0" rIns="0" bIns="0" rtlCol="0">
            <a:spAutoFit/>
          </a:bodyPr>
          <a:lstStyle/>
          <a:p>
            <a:pPr marL="12700">
              <a:lnSpc>
                <a:spcPts val="2280"/>
              </a:lnSpc>
            </a:pPr>
            <a:r>
              <a:rPr sz="2000" b="1" spc="-10" dirty="0">
                <a:solidFill>
                  <a:srgbClr val="6F2F9F"/>
                </a:solidFill>
                <a:latin typeface="Calibri"/>
                <a:cs typeface="Calibri"/>
              </a:rPr>
              <a:t>1.GÜN</a:t>
            </a:r>
            <a:endParaRPr sz="2000">
              <a:latin typeface="Calibri"/>
              <a:cs typeface="Calibri"/>
            </a:endParaRPr>
          </a:p>
          <a:p>
            <a:pPr marL="241300" indent="-228600">
              <a:lnSpc>
                <a:spcPts val="2160"/>
              </a:lnSpc>
              <a:buFont typeface="Calibri"/>
              <a:buChar char="-"/>
              <a:tabLst>
                <a:tab pos="241935" algn="l"/>
              </a:tabLst>
            </a:pPr>
            <a:r>
              <a:rPr sz="2000" spc="-25" dirty="0">
                <a:solidFill>
                  <a:srgbClr val="333E50"/>
                </a:solidFill>
                <a:latin typeface="Calibri"/>
                <a:cs typeface="Calibri"/>
              </a:rPr>
              <a:t>Tanışma</a:t>
            </a:r>
            <a:endParaRPr sz="2000">
              <a:latin typeface="Calibri"/>
              <a:cs typeface="Calibri"/>
            </a:endParaRPr>
          </a:p>
          <a:p>
            <a:pPr marL="241300" indent="-228600">
              <a:lnSpc>
                <a:spcPts val="2160"/>
              </a:lnSpc>
              <a:buFont typeface="Calibri"/>
              <a:buChar char="-"/>
              <a:tabLst>
                <a:tab pos="241935" algn="l"/>
              </a:tabLst>
            </a:pPr>
            <a:r>
              <a:rPr sz="2000" spc="-10" dirty="0">
                <a:solidFill>
                  <a:srgbClr val="333E50"/>
                </a:solidFill>
                <a:latin typeface="Calibri"/>
                <a:cs typeface="Calibri"/>
              </a:rPr>
              <a:t>TSE</a:t>
            </a:r>
            <a:r>
              <a:rPr sz="2000" spc="-90" dirty="0">
                <a:solidFill>
                  <a:srgbClr val="333E50"/>
                </a:solidFill>
                <a:latin typeface="Calibri"/>
                <a:cs typeface="Calibri"/>
              </a:rPr>
              <a:t> </a:t>
            </a:r>
            <a:r>
              <a:rPr sz="2000" spc="-20" dirty="0">
                <a:solidFill>
                  <a:srgbClr val="333E50"/>
                </a:solidFill>
                <a:latin typeface="Calibri"/>
                <a:cs typeface="Calibri"/>
              </a:rPr>
              <a:t>Tanıtımı</a:t>
            </a:r>
            <a:endParaRPr sz="2000">
              <a:latin typeface="Calibri"/>
              <a:cs typeface="Calibri"/>
            </a:endParaRPr>
          </a:p>
          <a:p>
            <a:pPr marL="241300" indent="-228600">
              <a:lnSpc>
                <a:spcPts val="2160"/>
              </a:lnSpc>
              <a:buFont typeface="Calibri"/>
              <a:buChar char="-"/>
              <a:tabLst>
                <a:tab pos="241935" algn="l"/>
              </a:tabLst>
            </a:pPr>
            <a:r>
              <a:rPr sz="2000" dirty="0">
                <a:solidFill>
                  <a:srgbClr val="333E50"/>
                </a:solidFill>
                <a:latin typeface="Calibri"/>
                <a:cs typeface="Calibri"/>
              </a:rPr>
              <a:t>Eğitimin</a:t>
            </a:r>
            <a:r>
              <a:rPr sz="2000" spc="-85" dirty="0">
                <a:solidFill>
                  <a:srgbClr val="333E50"/>
                </a:solidFill>
                <a:latin typeface="Calibri"/>
                <a:cs typeface="Calibri"/>
              </a:rPr>
              <a:t> </a:t>
            </a:r>
            <a:r>
              <a:rPr sz="2000" dirty="0">
                <a:solidFill>
                  <a:srgbClr val="333E50"/>
                </a:solidFill>
                <a:latin typeface="Calibri"/>
                <a:cs typeface="Calibri"/>
              </a:rPr>
              <a:t>Amacı</a:t>
            </a:r>
            <a:endParaRPr sz="2000">
              <a:latin typeface="Calibri"/>
              <a:cs typeface="Calibri"/>
            </a:endParaRPr>
          </a:p>
          <a:p>
            <a:pPr marL="241300" indent="-228600">
              <a:lnSpc>
                <a:spcPts val="2160"/>
              </a:lnSpc>
              <a:buChar char="-"/>
              <a:tabLst>
                <a:tab pos="241935" algn="l"/>
              </a:tabLst>
            </a:pPr>
            <a:r>
              <a:rPr sz="2000" dirty="0">
                <a:solidFill>
                  <a:srgbClr val="333E50"/>
                </a:solidFill>
                <a:latin typeface="Calibri"/>
                <a:cs typeface="Calibri"/>
              </a:rPr>
              <a:t>9001:2015 </a:t>
            </a:r>
            <a:r>
              <a:rPr sz="2000" spc="-15" dirty="0">
                <a:solidFill>
                  <a:srgbClr val="333E50"/>
                </a:solidFill>
                <a:latin typeface="Calibri"/>
                <a:cs typeface="Calibri"/>
              </a:rPr>
              <a:t>Revizyon</a:t>
            </a:r>
            <a:r>
              <a:rPr sz="2000" spc="-110" dirty="0">
                <a:solidFill>
                  <a:srgbClr val="333E50"/>
                </a:solidFill>
                <a:latin typeface="Calibri"/>
                <a:cs typeface="Calibri"/>
              </a:rPr>
              <a:t> </a:t>
            </a:r>
            <a:r>
              <a:rPr sz="2000" spc="-5" dirty="0">
                <a:solidFill>
                  <a:srgbClr val="333E50"/>
                </a:solidFill>
                <a:latin typeface="Calibri"/>
                <a:cs typeface="Calibri"/>
              </a:rPr>
              <a:t>Süreci</a:t>
            </a:r>
            <a:endParaRPr sz="2000">
              <a:latin typeface="Calibri"/>
              <a:cs typeface="Calibri"/>
            </a:endParaRPr>
          </a:p>
          <a:p>
            <a:pPr marL="241300" indent="-228600">
              <a:lnSpc>
                <a:spcPts val="2160"/>
              </a:lnSpc>
              <a:buFont typeface="Calibri"/>
              <a:buChar char="-"/>
              <a:tabLst>
                <a:tab pos="241935" algn="l"/>
              </a:tabLst>
            </a:pPr>
            <a:r>
              <a:rPr sz="2000" spc="-20" dirty="0">
                <a:solidFill>
                  <a:srgbClr val="333E50"/>
                </a:solidFill>
                <a:latin typeface="Calibri"/>
                <a:cs typeface="Calibri"/>
              </a:rPr>
              <a:t>Yüksek </a:t>
            </a:r>
            <a:r>
              <a:rPr sz="2000" spc="-5" dirty="0">
                <a:solidFill>
                  <a:srgbClr val="333E50"/>
                </a:solidFill>
                <a:latin typeface="Calibri"/>
                <a:cs typeface="Calibri"/>
              </a:rPr>
              <a:t>Seviyeli</a:t>
            </a:r>
            <a:r>
              <a:rPr sz="2000" spc="-50" dirty="0">
                <a:solidFill>
                  <a:srgbClr val="333E50"/>
                </a:solidFill>
                <a:latin typeface="Calibri"/>
                <a:cs typeface="Calibri"/>
              </a:rPr>
              <a:t> </a:t>
            </a:r>
            <a:r>
              <a:rPr sz="2000" spc="-35" dirty="0">
                <a:solidFill>
                  <a:srgbClr val="333E50"/>
                </a:solidFill>
                <a:latin typeface="Calibri"/>
                <a:cs typeface="Calibri"/>
              </a:rPr>
              <a:t>Yapı</a:t>
            </a:r>
            <a:endParaRPr sz="2000">
              <a:latin typeface="Calibri"/>
              <a:cs typeface="Calibri"/>
            </a:endParaRPr>
          </a:p>
          <a:p>
            <a:pPr marL="241300" indent="-228600">
              <a:lnSpc>
                <a:spcPts val="2160"/>
              </a:lnSpc>
              <a:buChar char="-"/>
              <a:tabLst>
                <a:tab pos="241935" algn="l"/>
              </a:tabLst>
            </a:pPr>
            <a:r>
              <a:rPr sz="2000" spc="-10" dirty="0">
                <a:solidFill>
                  <a:srgbClr val="333E50"/>
                </a:solidFill>
                <a:latin typeface="Calibri"/>
                <a:cs typeface="Calibri"/>
              </a:rPr>
              <a:t>Kalite </a:t>
            </a:r>
            <a:r>
              <a:rPr sz="2000" spc="-25" dirty="0">
                <a:solidFill>
                  <a:srgbClr val="333E50"/>
                </a:solidFill>
                <a:latin typeface="Calibri"/>
                <a:cs typeface="Calibri"/>
              </a:rPr>
              <a:t>Yönetimi</a:t>
            </a:r>
            <a:r>
              <a:rPr sz="2000" spc="-20" dirty="0">
                <a:solidFill>
                  <a:srgbClr val="333E50"/>
                </a:solidFill>
                <a:latin typeface="Calibri"/>
                <a:cs typeface="Calibri"/>
              </a:rPr>
              <a:t> </a:t>
            </a:r>
            <a:r>
              <a:rPr sz="2000" spc="-5" dirty="0">
                <a:solidFill>
                  <a:srgbClr val="333E50"/>
                </a:solidFill>
                <a:latin typeface="Calibri"/>
                <a:cs typeface="Calibri"/>
              </a:rPr>
              <a:t>Prensipleri</a:t>
            </a:r>
            <a:endParaRPr sz="2000">
              <a:latin typeface="Calibri"/>
              <a:cs typeface="Calibri"/>
            </a:endParaRPr>
          </a:p>
          <a:p>
            <a:pPr marL="241300" indent="-228600">
              <a:lnSpc>
                <a:spcPts val="2160"/>
              </a:lnSpc>
              <a:buFont typeface="Calibri"/>
              <a:buChar char="-"/>
              <a:tabLst>
                <a:tab pos="241935" algn="l"/>
              </a:tabLst>
            </a:pPr>
            <a:r>
              <a:rPr sz="2000" spc="-10" dirty="0">
                <a:solidFill>
                  <a:srgbClr val="333E50"/>
                </a:solidFill>
                <a:latin typeface="Calibri"/>
                <a:cs typeface="Calibri"/>
              </a:rPr>
              <a:t>Proses</a:t>
            </a:r>
            <a:r>
              <a:rPr sz="2000" spc="-20" dirty="0">
                <a:solidFill>
                  <a:srgbClr val="333E50"/>
                </a:solidFill>
                <a:latin typeface="Calibri"/>
                <a:cs typeface="Calibri"/>
              </a:rPr>
              <a:t> Yaklaşımı</a:t>
            </a:r>
            <a:endParaRPr sz="2000">
              <a:latin typeface="Calibri"/>
              <a:cs typeface="Calibri"/>
            </a:endParaRPr>
          </a:p>
          <a:p>
            <a:pPr marL="241300" indent="-228600">
              <a:lnSpc>
                <a:spcPts val="2160"/>
              </a:lnSpc>
              <a:buChar char="-"/>
              <a:tabLst>
                <a:tab pos="241935" algn="l"/>
              </a:tabLst>
            </a:pPr>
            <a:r>
              <a:rPr sz="2000" spc="-25" dirty="0">
                <a:solidFill>
                  <a:srgbClr val="333E50"/>
                </a:solidFill>
                <a:latin typeface="Calibri"/>
                <a:cs typeface="Calibri"/>
              </a:rPr>
              <a:t>PUKO</a:t>
            </a:r>
            <a:r>
              <a:rPr sz="2000" spc="-85" dirty="0">
                <a:solidFill>
                  <a:srgbClr val="333E50"/>
                </a:solidFill>
                <a:latin typeface="Calibri"/>
                <a:cs typeface="Calibri"/>
              </a:rPr>
              <a:t> </a:t>
            </a:r>
            <a:r>
              <a:rPr sz="2000" dirty="0">
                <a:solidFill>
                  <a:srgbClr val="333E50"/>
                </a:solidFill>
                <a:latin typeface="Calibri"/>
                <a:cs typeface="Calibri"/>
              </a:rPr>
              <a:t>Modeli</a:t>
            </a:r>
            <a:endParaRPr sz="2000">
              <a:latin typeface="Calibri"/>
              <a:cs typeface="Calibri"/>
            </a:endParaRPr>
          </a:p>
          <a:p>
            <a:pPr marL="241300" indent="-228600">
              <a:lnSpc>
                <a:spcPts val="2160"/>
              </a:lnSpc>
              <a:buFont typeface="Calibri"/>
              <a:buChar char="-"/>
              <a:tabLst>
                <a:tab pos="241935" algn="l"/>
              </a:tabLst>
            </a:pPr>
            <a:r>
              <a:rPr sz="2000" dirty="0">
                <a:solidFill>
                  <a:srgbClr val="333E50"/>
                </a:solidFill>
                <a:latin typeface="Calibri"/>
                <a:cs typeface="Calibri"/>
              </a:rPr>
              <a:t>Risk </a:t>
            </a:r>
            <a:r>
              <a:rPr sz="2000" spc="-25" dirty="0">
                <a:solidFill>
                  <a:srgbClr val="333E50"/>
                </a:solidFill>
                <a:latin typeface="Calibri"/>
                <a:cs typeface="Calibri"/>
              </a:rPr>
              <a:t>Tabanlı</a:t>
            </a:r>
            <a:r>
              <a:rPr sz="2000" spc="-50" dirty="0">
                <a:solidFill>
                  <a:srgbClr val="333E50"/>
                </a:solidFill>
                <a:latin typeface="Calibri"/>
                <a:cs typeface="Calibri"/>
              </a:rPr>
              <a:t> </a:t>
            </a:r>
            <a:r>
              <a:rPr sz="2000" dirty="0">
                <a:solidFill>
                  <a:srgbClr val="333E50"/>
                </a:solidFill>
                <a:latin typeface="Calibri"/>
                <a:cs typeface="Calibri"/>
              </a:rPr>
              <a:t>Düşünme</a:t>
            </a:r>
            <a:endParaRPr sz="2000">
              <a:latin typeface="Calibri"/>
              <a:cs typeface="Calibri"/>
            </a:endParaRPr>
          </a:p>
          <a:p>
            <a:pPr marL="241300" indent="-228600">
              <a:lnSpc>
                <a:spcPts val="2160"/>
              </a:lnSpc>
              <a:buChar char="-"/>
              <a:tabLst>
                <a:tab pos="241935" algn="l"/>
              </a:tabLst>
            </a:pPr>
            <a:r>
              <a:rPr sz="2000" spc="-5" dirty="0">
                <a:solidFill>
                  <a:srgbClr val="333E50"/>
                </a:solidFill>
                <a:latin typeface="Calibri"/>
                <a:cs typeface="Calibri"/>
              </a:rPr>
              <a:t>Standard</a:t>
            </a:r>
            <a:r>
              <a:rPr sz="2000" spc="-90" dirty="0">
                <a:solidFill>
                  <a:srgbClr val="333E50"/>
                </a:solidFill>
                <a:latin typeface="Calibri"/>
                <a:cs typeface="Calibri"/>
              </a:rPr>
              <a:t> </a:t>
            </a:r>
            <a:r>
              <a:rPr sz="2000" dirty="0">
                <a:solidFill>
                  <a:srgbClr val="333E50"/>
                </a:solidFill>
                <a:latin typeface="Calibri"/>
                <a:cs typeface="Calibri"/>
              </a:rPr>
              <a:t>Maddeleri</a:t>
            </a:r>
            <a:endParaRPr sz="2000">
              <a:latin typeface="Calibri"/>
              <a:cs typeface="Calibri"/>
            </a:endParaRPr>
          </a:p>
          <a:p>
            <a:pPr marL="241300" indent="-228600">
              <a:lnSpc>
                <a:spcPts val="2280"/>
              </a:lnSpc>
              <a:buFont typeface="Calibri"/>
              <a:buChar char="-"/>
              <a:tabLst>
                <a:tab pos="241935" algn="l"/>
              </a:tabLst>
            </a:pPr>
            <a:r>
              <a:rPr sz="2000" spc="-10" dirty="0">
                <a:solidFill>
                  <a:srgbClr val="333E50"/>
                </a:solidFill>
                <a:latin typeface="Calibri"/>
                <a:cs typeface="Calibri"/>
              </a:rPr>
              <a:t>Pratik</a:t>
            </a:r>
            <a:r>
              <a:rPr sz="2000" spc="-95" dirty="0">
                <a:solidFill>
                  <a:srgbClr val="333E50"/>
                </a:solidFill>
                <a:latin typeface="Calibri"/>
                <a:cs typeface="Calibri"/>
              </a:rPr>
              <a:t> </a:t>
            </a:r>
            <a:r>
              <a:rPr sz="2000" dirty="0">
                <a:solidFill>
                  <a:srgbClr val="333E50"/>
                </a:solidFill>
                <a:latin typeface="Calibri"/>
                <a:cs typeface="Calibri"/>
              </a:rPr>
              <a:t>Çalışmalar</a:t>
            </a:r>
            <a:endParaRPr sz="2000">
              <a:latin typeface="Calibri"/>
              <a:cs typeface="Calibri"/>
            </a:endParaRPr>
          </a:p>
        </p:txBody>
      </p:sp>
      <p:sp>
        <p:nvSpPr>
          <p:cNvPr id="5" name="object 5"/>
          <p:cNvSpPr txBox="1"/>
          <p:nvPr/>
        </p:nvSpPr>
        <p:spPr>
          <a:xfrm>
            <a:off x="5687948" y="3038728"/>
            <a:ext cx="2307590" cy="1153795"/>
          </a:xfrm>
          <a:prstGeom prst="rect">
            <a:avLst/>
          </a:prstGeom>
        </p:spPr>
        <p:txBody>
          <a:bodyPr vert="horz" wrap="square" lIns="0" tIns="0" rIns="0" bIns="0" rtlCol="0">
            <a:spAutoFit/>
          </a:bodyPr>
          <a:lstStyle/>
          <a:p>
            <a:pPr marL="12700">
              <a:lnSpc>
                <a:spcPts val="2280"/>
              </a:lnSpc>
            </a:pPr>
            <a:r>
              <a:rPr sz="2000" b="1" spc="-10" dirty="0">
                <a:solidFill>
                  <a:srgbClr val="6F2F9F"/>
                </a:solidFill>
                <a:latin typeface="Calibri"/>
                <a:cs typeface="Calibri"/>
              </a:rPr>
              <a:t>2.GÜN</a:t>
            </a:r>
            <a:endParaRPr sz="2000">
              <a:latin typeface="Calibri"/>
              <a:cs typeface="Calibri"/>
            </a:endParaRPr>
          </a:p>
          <a:p>
            <a:pPr marL="241300" marR="5080" indent="-228600">
              <a:lnSpc>
                <a:spcPts val="2160"/>
              </a:lnSpc>
              <a:spcBef>
                <a:spcPts val="150"/>
              </a:spcBef>
              <a:buChar char="-"/>
              <a:tabLst>
                <a:tab pos="241300" algn="l"/>
              </a:tabLst>
            </a:pPr>
            <a:r>
              <a:rPr sz="2000" spc="-5" dirty="0">
                <a:solidFill>
                  <a:srgbClr val="333E50"/>
                </a:solidFill>
                <a:latin typeface="Calibri"/>
                <a:cs typeface="Calibri"/>
              </a:rPr>
              <a:t>Standard</a:t>
            </a:r>
            <a:r>
              <a:rPr sz="2000" spc="-85" dirty="0">
                <a:solidFill>
                  <a:srgbClr val="333E50"/>
                </a:solidFill>
                <a:latin typeface="Calibri"/>
                <a:cs typeface="Calibri"/>
              </a:rPr>
              <a:t> </a:t>
            </a:r>
            <a:r>
              <a:rPr sz="2000" dirty="0">
                <a:solidFill>
                  <a:srgbClr val="333E50"/>
                </a:solidFill>
                <a:latin typeface="Calibri"/>
                <a:cs typeface="Calibri"/>
              </a:rPr>
              <a:t>Maddeleri  </a:t>
            </a:r>
            <a:r>
              <a:rPr sz="2000" spc="-5" dirty="0">
                <a:solidFill>
                  <a:srgbClr val="333E50"/>
                </a:solidFill>
                <a:latin typeface="Calibri"/>
                <a:cs typeface="Calibri"/>
              </a:rPr>
              <a:t>(Devam)</a:t>
            </a:r>
            <a:endParaRPr sz="2000">
              <a:latin typeface="Calibri"/>
              <a:cs typeface="Calibri"/>
            </a:endParaRPr>
          </a:p>
          <a:p>
            <a:pPr marL="241300" indent="-228600">
              <a:lnSpc>
                <a:spcPts val="2130"/>
              </a:lnSpc>
              <a:buFont typeface="Calibri"/>
              <a:buChar char="-"/>
              <a:tabLst>
                <a:tab pos="241300" algn="l"/>
              </a:tabLst>
            </a:pPr>
            <a:r>
              <a:rPr sz="2000" spc="-10" dirty="0">
                <a:solidFill>
                  <a:srgbClr val="333E50"/>
                </a:solidFill>
                <a:latin typeface="Calibri"/>
                <a:cs typeface="Calibri"/>
              </a:rPr>
              <a:t>Pratik</a:t>
            </a:r>
            <a:r>
              <a:rPr sz="2000" spc="-55" dirty="0">
                <a:solidFill>
                  <a:srgbClr val="333E50"/>
                </a:solidFill>
                <a:latin typeface="Calibri"/>
                <a:cs typeface="Calibri"/>
              </a:rPr>
              <a:t> </a:t>
            </a:r>
            <a:r>
              <a:rPr sz="2000" spc="-5" dirty="0">
                <a:solidFill>
                  <a:srgbClr val="333E50"/>
                </a:solidFill>
                <a:latin typeface="Calibri"/>
                <a:cs typeface="Calibri"/>
              </a:rPr>
              <a:t>Çalışmalar</a:t>
            </a:r>
            <a:endParaRPr sz="20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22316" y="1234247"/>
            <a:ext cx="6644005" cy="871855"/>
          </a:xfrm>
          <a:prstGeom prst="rect">
            <a:avLst/>
          </a:prstGeom>
        </p:spPr>
        <p:txBody>
          <a:bodyPr vert="horz" wrap="square" lIns="0" tIns="0" rIns="0" bIns="0" rtlCol="0">
            <a:spAutoFit/>
          </a:bodyPr>
          <a:lstStyle/>
          <a:p>
            <a:pPr algn="ctr">
              <a:lnSpc>
                <a:spcPts val="3304"/>
              </a:lnSpc>
            </a:pPr>
            <a:r>
              <a:rPr sz="2900" dirty="0"/>
              <a:t>VERİ, </a:t>
            </a:r>
            <a:r>
              <a:rPr sz="2900" spc="-10" dirty="0"/>
              <a:t>BİLGİ </a:t>
            </a:r>
            <a:r>
              <a:rPr sz="2900" dirty="0"/>
              <a:t>VE </a:t>
            </a:r>
            <a:r>
              <a:rPr sz="2900" spc="-5" dirty="0"/>
              <a:t>DOKÜMANLARLA </a:t>
            </a:r>
            <a:r>
              <a:rPr sz="2900" spc="-10" dirty="0"/>
              <a:t>İLGİLİ</a:t>
            </a:r>
            <a:r>
              <a:rPr sz="2900" spc="-75" dirty="0"/>
              <a:t> </a:t>
            </a:r>
            <a:r>
              <a:rPr sz="2900" dirty="0"/>
              <a:t>YENİ</a:t>
            </a:r>
          </a:p>
          <a:p>
            <a:pPr algn="ctr">
              <a:lnSpc>
                <a:spcPts val="3304"/>
              </a:lnSpc>
            </a:pPr>
            <a:r>
              <a:rPr sz="2900" dirty="0"/>
              <a:t>TERİMLER</a:t>
            </a:r>
          </a:p>
        </p:txBody>
      </p:sp>
      <p:sp>
        <p:nvSpPr>
          <p:cNvPr id="3" name="object 3"/>
          <p:cNvSpPr txBox="1"/>
          <p:nvPr/>
        </p:nvSpPr>
        <p:spPr>
          <a:xfrm>
            <a:off x="707542" y="2058542"/>
            <a:ext cx="3356610" cy="330835"/>
          </a:xfrm>
          <a:prstGeom prst="rect">
            <a:avLst/>
          </a:prstGeom>
        </p:spPr>
        <p:txBody>
          <a:bodyPr vert="horz" wrap="square" lIns="0" tIns="0" rIns="0" bIns="0" rtlCol="0">
            <a:spAutoFit/>
          </a:bodyPr>
          <a:lstStyle/>
          <a:p>
            <a:pPr marL="12700">
              <a:lnSpc>
                <a:spcPct val="100000"/>
              </a:lnSpc>
            </a:pPr>
            <a:r>
              <a:rPr sz="2000" b="1" spc="-25" dirty="0">
                <a:solidFill>
                  <a:srgbClr val="333E50"/>
                </a:solidFill>
                <a:latin typeface="Calibri"/>
                <a:cs typeface="Calibri"/>
              </a:rPr>
              <a:t>Veri: </a:t>
            </a:r>
            <a:r>
              <a:rPr sz="2000" dirty="0">
                <a:solidFill>
                  <a:srgbClr val="333E50"/>
                </a:solidFill>
                <a:latin typeface="Calibri"/>
                <a:cs typeface="Calibri"/>
              </a:rPr>
              <a:t>Bir nesne </a:t>
            </a:r>
            <a:r>
              <a:rPr sz="2000" spc="-5" dirty="0">
                <a:solidFill>
                  <a:srgbClr val="333E50"/>
                </a:solidFill>
                <a:latin typeface="Calibri"/>
                <a:cs typeface="Calibri"/>
              </a:rPr>
              <a:t>ile ilgili</a:t>
            </a:r>
            <a:r>
              <a:rPr sz="2000" spc="15" dirty="0">
                <a:solidFill>
                  <a:srgbClr val="333E50"/>
                </a:solidFill>
                <a:latin typeface="Calibri"/>
                <a:cs typeface="Calibri"/>
              </a:rPr>
              <a:t> </a:t>
            </a:r>
            <a:r>
              <a:rPr sz="2000" spc="-25" dirty="0">
                <a:solidFill>
                  <a:srgbClr val="333E50"/>
                </a:solidFill>
                <a:latin typeface="Calibri"/>
                <a:cs typeface="Calibri"/>
              </a:rPr>
              <a:t>gerçekler.</a:t>
            </a:r>
            <a:endParaRPr sz="2000">
              <a:latin typeface="Calibri"/>
              <a:cs typeface="Calibri"/>
            </a:endParaRPr>
          </a:p>
        </p:txBody>
      </p:sp>
      <p:sp>
        <p:nvSpPr>
          <p:cNvPr id="4" name="object 4"/>
          <p:cNvSpPr txBox="1"/>
          <p:nvPr/>
        </p:nvSpPr>
        <p:spPr>
          <a:xfrm>
            <a:off x="707542" y="2800984"/>
            <a:ext cx="1890395" cy="33083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Bilgi: </a:t>
            </a:r>
            <a:r>
              <a:rPr sz="2000" dirty="0">
                <a:solidFill>
                  <a:srgbClr val="333E50"/>
                </a:solidFill>
                <a:latin typeface="Calibri"/>
                <a:cs typeface="Calibri"/>
              </a:rPr>
              <a:t>Anlamlı</a:t>
            </a:r>
            <a:r>
              <a:rPr sz="2000" spc="-90" dirty="0">
                <a:solidFill>
                  <a:srgbClr val="333E50"/>
                </a:solidFill>
                <a:latin typeface="Calibri"/>
                <a:cs typeface="Calibri"/>
              </a:rPr>
              <a:t> </a:t>
            </a:r>
            <a:r>
              <a:rPr sz="2000" spc="-10" dirty="0">
                <a:solidFill>
                  <a:srgbClr val="333E50"/>
                </a:solidFill>
                <a:latin typeface="Calibri"/>
                <a:cs typeface="Calibri"/>
              </a:rPr>
              <a:t>veri.</a:t>
            </a:r>
            <a:endParaRPr sz="2000">
              <a:latin typeface="Calibri"/>
              <a:cs typeface="Calibri"/>
            </a:endParaRPr>
          </a:p>
        </p:txBody>
      </p:sp>
      <p:sp>
        <p:nvSpPr>
          <p:cNvPr id="5" name="object 5"/>
          <p:cNvSpPr txBox="1"/>
          <p:nvPr/>
        </p:nvSpPr>
        <p:spPr>
          <a:xfrm>
            <a:off x="707542" y="3628517"/>
            <a:ext cx="4502785" cy="1005840"/>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Doküman: </a:t>
            </a:r>
            <a:r>
              <a:rPr sz="2000" dirty="0">
                <a:solidFill>
                  <a:srgbClr val="333E50"/>
                </a:solidFill>
                <a:latin typeface="Calibri"/>
                <a:cs typeface="Calibri"/>
              </a:rPr>
              <a:t>Bilgi </a:t>
            </a:r>
            <a:r>
              <a:rPr sz="2000" spc="-15" dirty="0">
                <a:solidFill>
                  <a:srgbClr val="333E50"/>
                </a:solidFill>
                <a:latin typeface="Calibri"/>
                <a:cs typeface="Calibri"/>
              </a:rPr>
              <a:t>ve </a:t>
            </a:r>
            <a:r>
              <a:rPr sz="2000" dirty="0">
                <a:solidFill>
                  <a:srgbClr val="333E50"/>
                </a:solidFill>
                <a:latin typeface="Calibri"/>
                <a:cs typeface="Calibri"/>
              </a:rPr>
              <a:t>içinde bulunduğu</a:t>
            </a:r>
            <a:r>
              <a:rPr sz="2000" spc="-80" dirty="0">
                <a:solidFill>
                  <a:srgbClr val="333E50"/>
                </a:solidFill>
                <a:latin typeface="Calibri"/>
                <a:cs typeface="Calibri"/>
              </a:rPr>
              <a:t> </a:t>
            </a:r>
            <a:r>
              <a:rPr sz="2000" spc="-5" dirty="0">
                <a:solidFill>
                  <a:srgbClr val="333E50"/>
                </a:solidFill>
                <a:latin typeface="Calibri"/>
                <a:cs typeface="Calibri"/>
              </a:rPr>
              <a:t>ortam.</a:t>
            </a:r>
            <a:endParaRPr sz="2000">
              <a:latin typeface="Calibri"/>
              <a:cs typeface="Calibri"/>
            </a:endParaRPr>
          </a:p>
          <a:p>
            <a:pPr marL="12700" marR="239395">
              <a:lnSpc>
                <a:spcPts val="2160"/>
              </a:lnSpc>
              <a:spcBef>
                <a:spcPts val="1030"/>
              </a:spcBef>
            </a:pPr>
            <a:r>
              <a:rPr sz="2000" i="1" spc="-5" dirty="0">
                <a:solidFill>
                  <a:srgbClr val="333E50"/>
                </a:solidFill>
                <a:latin typeface="Calibri"/>
                <a:cs typeface="Calibri"/>
              </a:rPr>
              <a:t>Örn: </a:t>
            </a:r>
            <a:r>
              <a:rPr sz="2000" i="1" spc="-10" dirty="0">
                <a:solidFill>
                  <a:srgbClr val="333E50"/>
                </a:solidFill>
                <a:latin typeface="Calibri"/>
                <a:cs typeface="Calibri"/>
              </a:rPr>
              <a:t>Kayıt, spesifikasyon, </a:t>
            </a:r>
            <a:r>
              <a:rPr sz="2000" i="1" spc="-20" dirty="0">
                <a:solidFill>
                  <a:srgbClr val="333E50"/>
                </a:solidFill>
                <a:latin typeface="Calibri"/>
                <a:cs typeface="Calibri"/>
              </a:rPr>
              <a:t>prosedür, </a:t>
            </a:r>
            <a:r>
              <a:rPr sz="2000" i="1" spc="-30" dirty="0">
                <a:solidFill>
                  <a:srgbClr val="333E50"/>
                </a:solidFill>
                <a:latin typeface="Calibri"/>
                <a:cs typeface="Calibri"/>
              </a:rPr>
              <a:t>rapor,  </a:t>
            </a:r>
            <a:r>
              <a:rPr sz="2000" i="1" spc="-5" dirty="0">
                <a:solidFill>
                  <a:srgbClr val="333E50"/>
                </a:solidFill>
                <a:latin typeface="Calibri"/>
                <a:cs typeface="Calibri"/>
              </a:rPr>
              <a:t>standard,</a:t>
            </a:r>
            <a:r>
              <a:rPr sz="2000" i="1" spc="-125" dirty="0">
                <a:solidFill>
                  <a:srgbClr val="333E50"/>
                </a:solidFill>
                <a:latin typeface="Calibri"/>
                <a:cs typeface="Calibri"/>
              </a:rPr>
              <a:t> </a:t>
            </a:r>
            <a:r>
              <a:rPr sz="2000" i="1" spc="-5" dirty="0">
                <a:solidFill>
                  <a:srgbClr val="333E50"/>
                </a:solidFill>
                <a:latin typeface="Calibri"/>
                <a:cs typeface="Calibri"/>
              </a:rPr>
              <a:t>çizim.</a:t>
            </a:r>
            <a:endParaRPr sz="2000">
              <a:latin typeface="Calibri"/>
              <a:cs typeface="Calibri"/>
            </a:endParaRPr>
          </a:p>
        </p:txBody>
      </p:sp>
      <p:sp>
        <p:nvSpPr>
          <p:cNvPr id="6" name="object 6"/>
          <p:cNvSpPr txBox="1"/>
          <p:nvPr/>
        </p:nvSpPr>
        <p:spPr>
          <a:xfrm>
            <a:off x="707542" y="5141976"/>
            <a:ext cx="4834890" cy="844550"/>
          </a:xfrm>
          <a:prstGeom prst="rect">
            <a:avLst/>
          </a:prstGeom>
        </p:spPr>
        <p:txBody>
          <a:bodyPr vert="horz" wrap="square" lIns="0" tIns="0" rIns="0" bIns="0" rtlCol="0">
            <a:spAutoFit/>
          </a:bodyPr>
          <a:lstStyle/>
          <a:p>
            <a:pPr marL="12700" marR="5080">
              <a:lnSpc>
                <a:spcPts val="2160"/>
              </a:lnSpc>
            </a:pPr>
            <a:r>
              <a:rPr sz="2000" b="1" spc="-10" dirty="0">
                <a:solidFill>
                  <a:srgbClr val="333E50"/>
                </a:solidFill>
                <a:latin typeface="Calibri"/>
                <a:cs typeface="Calibri"/>
              </a:rPr>
              <a:t>Dokümante </a:t>
            </a:r>
            <a:r>
              <a:rPr sz="2000" b="1" spc="-5" dirty="0">
                <a:solidFill>
                  <a:srgbClr val="333E50"/>
                </a:solidFill>
                <a:latin typeface="Calibri"/>
                <a:cs typeface="Calibri"/>
              </a:rPr>
              <a:t>Edilmiş </a:t>
            </a:r>
            <a:r>
              <a:rPr sz="2000" b="1" dirty="0">
                <a:solidFill>
                  <a:srgbClr val="333E50"/>
                </a:solidFill>
                <a:latin typeface="Calibri"/>
                <a:cs typeface="Calibri"/>
              </a:rPr>
              <a:t>Bilgi: </a:t>
            </a:r>
            <a:r>
              <a:rPr sz="2000" spc="-5" dirty="0">
                <a:solidFill>
                  <a:srgbClr val="333E50"/>
                </a:solidFill>
                <a:latin typeface="Calibri"/>
                <a:cs typeface="Calibri"/>
              </a:rPr>
              <a:t>Kuruluş </a:t>
            </a:r>
            <a:r>
              <a:rPr sz="2000" spc="-15" dirty="0">
                <a:solidFill>
                  <a:srgbClr val="333E50"/>
                </a:solidFill>
                <a:latin typeface="Calibri"/>
                <a:cs typeface="Calibri"/>
              </a:rPr>
              <a:t>ve </a:t>
            </a:r>
            <a:r>
              <a:rPr sz="2000" dirty="0">
                <a:solidFill>
                  <a:srgbClr val="333E50"/>
                </a:solidFill>
                <a:latin typeface="Calibri"/>
                <a:cs typeface="Calibri"/>
              </a:rPr>
              <a:t>içinde </a:t>
            </a:r>
            <a:r>
              <a:rPr sz="2000" spc="-5" dirty="0">
                <a:solidFill>
                  <a:srgbClr val="333E50"/>
                </a:solidFill>
                <a:latin typeface="Calibri"/>
                <a:cs typeface="Calibri"/>
              </a:rPr>
              <a:t>yer  </a:t>
            </a:r>
            <a:r>
              <a:rPr sz="2000" dirty="0">
                <a:solidFill>
                  <a:srgbClr val="333E50"/>
                </a:solidFill>
                <a:latin typeface="Calibri"/>
                <a:cs typeface="Calibri"/>
              </a:rPr>
              <a:t>aldığı </a:t>
            </a:r>
            <a:r>
              <a:rPr sz="2000" spc="-5" dirty="0">
                <a:solidFill>
                  <a:srgbClr val="333E50"/>
                </a:solidFill>
                <a:latin typeface="Calibri"/>
                <a:cs typeface="Calibri"/>
              </a:rPr>
              <a:t>ortam </a:t>
            </a:r>
            <a:r>
              <a:rPr sz="2000" spc="-10" dirty="0">
                <a:solidFill>
                  <a:srgbClr val="333E50"/>
                </a:solidFill>
                <a:latin typeface="Calibri"/>
                <a:cs typeface="Calibri"/>
              </a:rPr>
              <a:t>tarafından </a:t>
            </a:r>
            <a:r>
              <a:rPr sz="2000" spc="-20" dirty="0">
                <a:solidFill>
                  <a:srgbClr val="333E50"/>
                </a:solidFill>
                <a:latin typeface="Calibri"/>
                <a:cs typeface="Calibri"/>
              </a:rPr>
              <a:t>kontrol </a:t>
            </a:r>
            <a:r>
              <a:rPr sz="2000" spc="-5" dirty="0">
                <a:solidFill>
                  <a:srgbClr val="333E50"/>
                </a:solidFill>
                <a:latin typeface="Calibri"/>
                <a:cs typeface="Calibri"/>
              </a:rPr>
              <a:t>edilmesi </a:t>
            </a:r>
            <a:r>
              <a:rPr sz="2000" spc="-15" dirty="0">
                <a:solidFill>
                  <a:srgbClr val="333E50"/>
                </a:solidFill>
                <a:latin typeface="Calibri"/>
                <a:cs typeface="Calibri"/>
              </a:rPr>
              <a:t>ve  </a:t>
            </a:r>
            <a:r>
              <a:rPr sz="2000" spc="-5" dirty="0">
                <a:solidFill>
                  <a:srgbClr val="333E50"/>
                </a:solidFill>
                <a:latin typeface="Calibri"/>
                <a:cs typeface="Calibri"/>
              </a:rPr>
              <a:t>sürdürülmesi </a:t>
            </a:r>
            <a:r>
              <a:rPr sz="2000" spc="-15" dirty="0">
                <a:solidFill>
                  <a:srgbClr val="333E50"/>
                </a:solidFill>
                <a:latin typeface="Calibri"/>
                <a:cs typeface="Calibri"/>
              </a:rPr>
              <a:t>gereken</a:t>
            </a:r>
            <a:r>
              <a:rPr sz="2000" spc="-55" dirty="0">
                <a:solidFill>
                  <a:srgbClr val="333E50"/>
                </a:solidFill>
                <a:latin typeface="Calibri"/>
                <a:cs typeface="Calibri"/>
              </a:rPr>
              <a:t> </a:t>
            </a:r>
            <a:r>
              <a:rPr sz="2000" spc="-5" dirty="0">
                <a:solidFill>
                  <a:srgbClr val="333E50"/>
                </a:solidFill>
                <a:latin typeface="Calibri"/>
                <a:cs typeface="Calibri"/>
              </a:rPr>
              <a:t>bilgi</a:t>
            </a:r>
            <a:r>
              <a:rPr sz="2000" i="1" spc="-5" dirty="0">
                <a:solidFill>
                  <a:srgbClr val="333E50"/>
                </a:solidFill>
                <a:latin typeface="Calibri"/>
                <a:cs typeface="Calibri"/>
              </a:rPr>
              <a:t>.</a:t>
            </a:r>
            <a:endParaRPr sz="2000">
              <a:latin typeface="Calibri"/>
              <a:cs typeface="Calibri"/>
            </a:endParaRPr>
          </a:p>
        </p:txBody>
      </p:sp>
      <p:sp>
        <p:nvSpPr>
          <p:cNvPr id="7" name="object 7"/>
          <p:cNvSpPr/>
          <p:nvPr/>
        </p:nvSpPr>
        <p:spPr>
          <a:xfrm>
            <a:off x="5829300" y="2055876"/>
            <a:ext cx="3178302" cy="3178302"/>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6994906" y="2166873"/>
            <a:ext cx="850900" cy="548640"/>
          </a:xfrm>
          <a:prstGeom prst="rect">
            <a:avLst/>
          </a:prstGeom>
        </p:spPr>
        <p:txBody>
          <a:bodyPr vert="horz" wrap="square" lIns="0" tIns="0" rIns="0" bIns="0" rtlCol="0">
            <a:spAutoFit/>
          </a:bodyPr>
          <a:lstStyle/>
          <a:p>
            <a:pPr marL="635" algn="ctr">
              <a:lnSpc>
                <a:spcPts val="2065"/>
              </a:lnSpc>
            </a:pPr>
            <a:r>
              <a:rPr sz="1800" b="1" spc="-10" dirty="0">
                <a:solidFill>
                  <a:srgbClr val="FFFFFF"/>
                </a:solidFill>
                <a:latin typeface="Calibri"/>
                <a:cs typeface="Calibri"/>
              </a:rPr>
              <a:t>BİLGİ</a:t>
            </a:r>
            <a:endParaRPr sz="1800">
              <a:latin typeface="Calibri"/>
              <a:cs typeface="Calibri"/>
            </a:endParaRPr>
          </a:p>
          <a:p>
            <a:pPr algn="ctr">
              <a:lnSpc>
                <a:spcPts val="2065"/>
              </a:lnSpc>
            </a:pPr>
            <a:r>
              <a:rPr sz="1800" b="1" spc="-5" dirty="0">
                <a:solidFill>
                  <a:srgbClr val="FFFFFF"/>
                </a:solidFill>
                <a:latin typeface="Calibri"/>
                <a:cs typeface="Calibri"/>
              </a:rPr>
              <a:t>BİRİKİMİ</a:t>
            </a:r>
            <a:endParaRPr sz="1800">
              <a:latin typeface="Calibri"/>
              <a:cs typeface="Calibri"/>
            </a:endParaRPr>
          </a:p>
        </p:txBody>
      </p:sp>
      <p:sp>
        <p:nvSpPr>
          <p:cNvPr id="9" name="object 9"/>
          <p:cNvSpPr/>
          <p:nvPr/>
        </p:nvSpPr>
        <p:spPr>
          <a:xfrm>
            <a:off x="6123432" y="2848355"/>
            <a:ext cx="2384298" cy="2385822"/>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7061707" y="3061461"/>
            <a:ext cx="513080" cy="29845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Bİ</a:t>
            </a:r>
            <a:r>
              <a:rPr sz="1800" b="1" spc="-45" dirty="0">
                <a:solidFill>
                  <a:srgbClr val="FFFFFF"/>
                </a:solidFill>
                <a:latin typeface="Calibri"/>
                <a:cs typeface="Calibri"/>
              </a:rPr>
              <a:t>L</a:t>
            </a:r>
            <a:r>
              <a:rPr sz="1800" b="1" dirty="0">
                <a:solidFill>
                  <a:srgbClr val="FFFFFF"/>
                </a:solidFill>
                <a:latin typeface="Calibri"/>
                <a:cs typeface="Calibri"/>
              </a:rPr>
              <a:t>Gİ</a:t>
            </a:r>
            <a:endParaRPr sz="1800">
              <a:latin typeface="Calibri"/>
              <a:cs typeface="Calibri"/>
            </a:endParaRPr>
          </a:p>
        </p:txBody>
      </p:sp>
      <p:sp>
        <p:nvSpPr>
          <p:cNvPr id="11" name="object 11"/>
          <p:cNvSpPr/>
          <p:nvPr/>
        </p:nvSpPr>
        <p:spPr>
          <a:xfrm>
            <a:off x="6519671" y="3642359"/>
            <a:ext cx="1591818" cy="1591817"/>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7111110" y="4294378"/>
            <a:ext cx="413384" cy="266700"/>
          </a:xfrm>
          <a:prstGeom prst="rect">
            <a:avLst/>
          </a:prstGeom>
        </p:spPr>
        <p:txBody>
          <a:bodyPr vert="horz" wrap="square" lIns="0" tIns="0" rIns="0" bIns="0" rtlCol="0">
            <a:spAutoFit/>
          </a:bodyPr>
          <a:lstStyle/>
          <a:p>
            <a:pPr marL="12700">
              <a:lnSpc>
                <a:spcPct val="100000"/>
              </a:lnSpc>
            </a:pPr>
            <a:r>
              <a:rPr sz="1600" b="1" spc="-5" dirty="0">
                <a:solidFill>
                  <a:srgbClr val="FFFFFF"/>
                </a:solidFill>
                <a:latin typeface="Calibri"/>
                <a:cs typeface="Calibri"/>
              </a:rPr>
              <a:t>VERİ</a:t>
            </a:r>
            <a:endParaRPr sz="16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3" y="1356359"/>
            <a:ext cx="7352792" cy="487680"/>
          </a:xfrm>
          <a:prstGeom prst="rect">
            <a:avLst/>
          </a:prstGeom>
        </p:spPr>
        <p:txBody>
          <a:bodyPr vert="horz" wrap="square" lIns="0" tIns="0" rIns="0" bIns="0" rtlCol="0">
            <a:spAutoFit/>
          </a:bodyPr>
          <a:lstStyle/>
          <a:p>
            <a:pPr marL="1559560">
              <a:lnSpc>
                <a:spcPct val="100000"/>
              </a:lnSpc>
            </a:pPr>
            <a:r>
              <a:rPr dirty="0"/>
              <a:t>4. </a:t>
            </a:r>
            <a:r>
              <a:rPr spc="-15" dirty="0"/>
              <a:t>KURULUŞUN</a:t>
            </a:r>
            <a:r>
              <a:rPr spc="-95" dirty="0"/>
              <a:t> </a:t>
            </a:r>
            <a:r>
              <a:rPr spc="-10" dirty="0"/>
              <a:t>BAĞLAMI</a:t>
            </a:r>
          </a:p>
        </p:txBody>
      </p:sp>
      <p:sp>
        <p:nvSpPr>
          <p:cNvPr id="3" name="object 3"/>
          <p:cNvSpPr/>
          <p:nvPr/>
        </p:nvSpPr>
        <p:spPr>
          <a:xfrm>
            <a:off x="1351788" y="1844039"/>
            <a:ext cx="6440423" cy="38511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27608" y="1207770"/>
            <a:ext cx="7288530" cy="473709"/>
          </a:xfrm>
          <a:prstGeom prst="rect">
            <a:avLst/>
          </a:prstGeom>
        </p:spPr>
        <p:txBody>
          <a:bodyPr vert="horz" wrap="square" lIns="0" tIns="0" rIns="0" bIns="0" rtlCol="0">
            <a:spAutoFit/>
          </a:bodyPr>
          <a:lstStyle/>
          <a:p>
            <a:pPr marL="12700">
              <a:lnSpc>
                <a:spcPct val="100000"/>
              </a:lnSpc>
            </a:pPr>
            <a:r>
              <a:rPr sz="2900" dirty="0"/>
              <a:t>4.1 </a:t>
            </a:r>
            <a:r>
              <a:rPr sz="2900" spc="-15" dirty="0"/>
              <a:t>KURULUŞUN </a:t>
            </a:r>
            <a:r>
              <a:rPr sz="2900" dirty="0"/>
              <a:t>VE </a:t>
            </a:r>
            <a:r>
              <a:rPr sz="2900" spc="-5" dirty="0"/>
              <a:t>BAĞLAMININ</a:t>
            </a:r>
            <a:r>
              <a:rPr sz="2900" spc="-80" dirty="0"/>
              <a:t> </a:t>
            </a:r>
            <a:r>
              <a:rPr sz="2900" dirty="0"/>
              <a:t>ANLAŞILMASI</a:t>
            </a:r>
            <a:endParaRPr sz="2900"/>
          </a:p>
        </p:txBody>
      </p:sp>
      <p:sp>
        <p:nvSpPr>
          <p:cNvPr id="3" name="object 3"/>
          <p:cNvSpPr txBox="1"/>
          <p:nvPr/>
        </p:nvSpPr>
        <p:spPr>
          <a:xfrm>
            <a:off x="707542" y="2067178"/>
            <a:ext cx="7490459" cy="2471420"/>
          </a:xfrm>
          <a:prstGeom prst="rect">
            <a:avLst/>
          </a:prstGeom>
        </p:spPr>
        <p:txBody>
          <a:bodyPr vert="horz" wrap="square" lIns="0" tIns="0" rIns="0" bIns="0" rtlCol="0">
            <a:spAutoFit/>
          </a:bodyPr>
          <a:lstStyle/>
          <a:p>
            <a:pPr marL="12700" marR="30861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amacı </a:t>
            </a:r>
            <a:r>
              <a:rPr sz="2000" spc="-15" dirty="0">
                <a:solidFill>
                  <a:srgbClr val="333E50"/>
                </a:solidFill>
                <a:latin typeface="Calibri"/>
                <a:cs typeface="Calibri"/>
              </a:rPr>
              <a:t>ve stratejik </a:t>
            </a:r>
            <a:r>
              <a:rPr sz="2000" spc="-5" dirty="0">
                <a:solidFill>
                  <a:srgbClr val="333E50"/>
                </a:solidFill>
                <a:latin typeface="Calibri"/>
                <a:cs typeface="Calibri"/>
              </a:rPr>
              <a:t>yönü ile ilgili olan </a:t>
            </a:r>
            <a:r>
              <a:rPr sz="2000" spc="-15" dirty="0">
                <a:solidFill>
                  <a:srgbClr val="333E50"/>
                </a:solidFill>
                <a:latin typeface="Calibri"/>
                <a:cs typeface="Calibri"/>
              </a:rPr>
              <a:t>ve kalite </a:t>
            </a:r>
            <a:r>
              <a:rPr sz="2000" spc="-5" dirty="0">
                <a:solidFill>
                  <a:srgbClr val="333E50"/>
                </a:solidFill>
                <a:latin typeface="Calibri"/>
                <a:cs typeface="Calibri"/>
              </a:rPr>
              <a:t>yönetim  </a:t>
            </a:r>
            <a:r>
              <a:rPr sz="2000" spc="-10" dirty="0">
                <a:solidFill>
                  <a:srgbClr val="333E50"/>
                </a:solidFill>
                <a:latin typeface="Calibri"/>
                <a:cs typeface="Calibri"/>
              </a:rPr>
              <a:t>sistemlerinin </a:t>
            </a:r>
            <a:r>
              <a:rPr sz="2000" dirty="0">
                <a:solidFill>
                  <a:srgbClr val="333E50"/>
                </a:solidFill>
                <a:latin typeface="Calibri"/>
                <a:cs typeface="Calibri"/>
              </a:rPr>
              <a:t>amaçlanan </a:t>
            </a:r>
            <a:r>
              <a:rPr sz="2000" spc="-5" dirty="0">
                <a:solidFill>
                  <a:srgbClr val="333E50"/>
                </a:solidFill>
                <a:latin typeface="Calibri"/>
                <a:cs typeface="Calibri"/>
              </a:rPr>
              <a:t>sonucuna/sonuçlarına </a:t>
            </a:r>
            <a:r>
              <a:rPr sz="2000" dirty="0">
                <a:solidFill>
                  <a:srgbClr val="333E50"/>
                </a:solidFill>
                <a:latin typeface="Calibri"/>
                <a:cs typeface="Calibri"/>
              </a:rPr>
              <a:t>ulaşabilme </a:t>
            </a:r>
            <a:r>
              <a:rPr sz="2000" spc="-5" dirty="0">
                <a:solidFill>
                  <a:srgbClr val="333E50"/>
                </a:solidFill>
                <a:latin typeface="Calibri"/>
                <a:cs typeface="Calibri"/>
              </a:rPr>
              <a:t>yeteneğini  etkileyen, iç </a:t>
            </a:r>
            <a:r>
              <a:rPr sz="2000" spc="-15" dirty="0">
                <a:solidFill>
                  <a:srgbClr val="333E50"/>
                </a:solidFill>
                <a:latin typeface="Calibri"/>
                <a:cs typeface="Calibri"/>
              </a:rPr>
              <a:t>ve </a:t>
            </a:r>
            <a:r>
              <a:rPr sz="2000" dirty="0">
                <a:solidFill>
                  <a:srgbClr val="333E50"/>
                </a:solidFill>
                <a:latin typeface="Calibri"/>
                <a:cs typeface="Calibri"/>
              </a:rPr>
              <a:t>dış hususları </a:t>
            </a:r>
            <a:r>
              <a:rPr sz="2000" spc="-15" dirty="0">
                <a:solidFill>
                  <a:srgbClr val="333E50"/>
                </a:solidFill>
                <a:latin typeface="Calibri"/>
                <a:cs typeface="Calibri"/>
              </a:rPr>
              <a:t>tayin</a:t>
            </a:r>
            <a:r>
              <a:rPr sz="2000" spc="5"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595"/>
              </a:spcBef>
            </a:pPr>
            <a:r>
              <a:rPr sz="2000" spc="-5" dirty="0">
                <a:solidFill>
                  <a:srgbClr val="333E50"/>
                </a:solidFill>
                <a:latin typeface="Calibri"/>
                <a:cs typeface="Calibri"/>
              </a:rPr>
              <a:t>Kuruluş </a:t>
            </a:r>
            <a:r>
              <a:rPr sz="2000" dirty="0">
                <a:solidFill>
                  <a:srgbClr val="333E50"/>
                </a:solidFill>
                <a:latin typeface="Calibri"/>
                <a:cs typeface="Calibri"/>
              </a:rPr>
              <a:t>bu </a:t>
            </a:r>
            <a:r>
              <a:rPr sz="2000" spc="-5" dirty="0">
                <a:solidFill>
                  <a:srgbClr val="333E50"/>
                </a:solidFill>
                <a:latin typeface="Calibri"/>
                <a:cs typeface="Calibri"/>
              </a:rPr>
              <a:t>iç </a:t>
            </a:r>
            <a:r>
              <a:rPr sz="2000" spc="-15" dirty="0">
                <a:solidFill>
                  <a:srgbClr val="333E50"/>
                </a:solidFill>
                <a:latin typeface="Calibri"/>
                <a:cs typeface="Calibri"/>
              </a:rPr>
              <a:t>ve </a:t>
            </a:r>
            <a:r>
              <a:rPr sz="2000" dirty="0">
                <a:solidFill>
                  <a:srgbClr val="333E50"/>
                </a:solidFill>
                <a:latin typeface="Calibri"/>
                <a:cs typeface="Calibri"/>
              </a:rPr>
              <a:t>dış </a:t>
            </a:r>
            <a:r>
              <a:rPr sz="2000" spc="-5" dirty="0">
                <a:solidFill>
                  <a:srgbClr val="333E50"/>
                </a:solidFill>
                <a:latin typeface="Calibri"/>
                <a:cs typeface="Calibri"/>
              </a:rPr>
              <a:t>hususlarla ilgili bilgiyi izlemeli </a:t>
            </a:r>
            <a:r>
              <a:rPr sz="2000" spc="-15" dirty="0">
                <a:solidFill>
                  <a:srgbClr val="333E50"/>
                </a:solidFill>
                <a:latin typeface="Calibri"/>
                <a:cs typeface="Calibri"/>
              </a:rPr>
              <a:t>ve gözden</a:t>
            </a:r>
            <a:r>
              <a:rPr sz="2000" spc="150" dirty="0">
                <a:solidFill>
                  <a:srgbClr val="333E50"/>
                </a:solidFill>
                <a:latin typeface="Calibri"/>
                <a:cs typeface="Calibri"/>
              </a:rPr>
              <a:t> </a:t>
            </a:r>
            <a:r>
              <a:rPr sz="2000" spc="-20" dirty="0">
                <a:solidFill>
                  <a:srgbClr val="333E50"/>
                </a:solidFill>
                <a:latin typeface="Calibri"/>
                <a:cs typeface="Calibri"/>
              </a:rPr>
              <a:t>geçirmelidir.</a:t>
            </a:r>
            <a:endParaRPr sz="2000">
              <a:latin typeface="Calibri"/>
              <a:cs typeface="Calibri"/>
            </a:endParaRPr>
          </a:p>
          <a:p>
            <a:pPr>
              <a:lnSpc>
                <a:spcPct val="100000"/>
              </a:lnSpc>
              <a:spcBef>
                <a:spcPts val="22"/>
              </a:spcBef>
            </a:pPr>
            <a:endParaRPr sz="1650">
              <a:latin typeface="Times New Roman"/>
              <a:cs typeface="Times New Roman"/>
            </a:endParaRPr>
          </a:p>
          <a:p>
            <a:pPr marL="12700">
              <a:lnSpc>
                <a:spcPts val="2280"/>
              </a:lnSpc>
            </a:pPr>
            <a:r>
              <a:rPr sz="2000" b="1" dirty="0">
                <a:solidFill>
                  <a:srgbClr val="333E50"/>
                </a:solidFill>
                <a:latin typeface="Calibri"/>
                <a:cs typeface="Calibri"/>
              </a:rPr>
              <a:t>Not 1 – </a:t>
            </a:r>
            <a:r>
              <a:rPr sz="2000" dirty="0">
                <a:solidFill>
                  <a:srgbClr val="333E50"/>
                </a:solidFill>
                <a:latin typeface="Calibri"/>
                <a:cs typeface="Calibri"/>
              </a:rPr>
              <a:t>Hususlar değerlendirme </a:t>
            </a:r>
            <a:r>
              <a:rPr sz="2000" spc="-5" dirty="0">
                <a:solidFill>
                  <a:srgbClr val="333E50"/>
                </a:solidFill>
                <a:latin typeface="Calibri"/>
                <a:cs typeface="Calibri"/>
              </a:rPr>
              <a:t>için olumlu </a:t>
            </a:r>
            <a:r>
              <a:rPr sz="2000" spc="-20" dirty="0">
                <a:solidFill>
                  <a:srgbClr val="333E50"/>
                </a:solidFill>
                <a:latin typeface="Calibri"/>
                <a:cs typeface="Calibri"/>
              </a:rPr>
              <a:t>veya </a:t>
            </a:r>
            <a:r>
              <a:rPr sz="2000" spc="-5" dirty="0">
                <a:solidFill>
                  <a:srgbClr val="333E50"/>
                </a:solidFill>
                <a:latin typeface="Calibri"/>
                <a:cs typeface="Calibri"/>
              </a:rPr>
              <a:t>olumsuz</a:t>
            </a:r>
            <a:r>
              <a:rPr sz="2000" spc="5" dirty="0">
                <a:solidFill>
                  <a:srgbClr val="333E50"/>
                </a:solidFill>
                <a:latin typeface="Calibri"/>
                <a:cs typeface="Calibri"/>
              </a:rPr>
              <a:t> </a:t>
            </a:r>
            <a:r>
              <a:rPr sz="2000" spc="-10" dirty="0">
                <a:solidFill>
                  <a:srgbClr val="333E50"/>
                </a:solidFill>
                <a:latin typeface="Calibri"/>
                <a:cs typeface="Calibri"/>
              </a:rPr>
              <a:t>etkenleri</a:t>
            </a:r>
            <a:endParaRPr sz="2000">
              <a:latin typeface="Calibri"/>
              <a:cs typeface="Calibri"/>
            </a:endParaRPr>
          </a:p>
          <a:p>
            <a:pPr marL="12700">
              <a:lnSpc>
                <a:spcPts val="2280"/>
              </a:lnSpc>
            </a:pPr>
            <a:r>
              <a:rPr sz="2000" spc="-25" dirty="0">
                <a:solidFill>
                  <a:srgbClr val="333E50"/>
                </a:solidFill>
                <a:latin typeface="Calibri"/>
                <a:cs typeface="Calibri"/>
              </a:rPr>
              <a:t>içerebilir.</a:t>
            </a:r>
            <a:endParaRPr sz="2000">
              <a:latin typeface="Calibri"/>
              <a:cs typeface="Calibri"/>
            </a:endParaRPr>
          </a:p>
        </p:txBody>
      </p:sp>
      <p:sp>
        <p:nvSpPr>
          <p:cNvPr id="4" name="object 4"/>
          <p:cNvSpPr/>
          <p:nvPr/>
        </p:nvSpPr>
        <p:spPr>
          <a:xfrm>
            <a:off x="6501384" y="4402835"/>
            <a:ext cx="2642615" cy="1981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81200" y="1331214"/>
            <a:ext cx="5153660" cy="795655"/>
          </a:xfrm>
          <a:prstGeom prst="rect">
            <a:avLst/>
          </a:prstGeom>
        </p:spPr>
        <p:txBody>
          <a:bodyPr vert="horz" wrap="square" lIns="0" tIns="0" rIns="0" bIns="0" rtlCol="0">
            <a:spAutoFit/>
          </a:bodyPr>
          <a:lstStyle/>
          <a:p>
            <a:pPr marL="152400" marR="5080" indent="-140335">
              <a:lnSpc>
                <a:spcPts val="3130"/>
              </a:lnSpc>
            </a:pPr>
            <a:r>
              <a:rPr sz="2900" dirty="0"/>
              <a:t>4.2 </a:t>
            </a:r>
            <a:r>
              <a:rPr sz="2900" spc="-10" dirty="0"/>
              <a:t>İLGİLİ </a:t>
            </a:r>
            <a:r>
              <a:rPr sz="2900" spc="-25" dirty="0"/>
              <a:t>TARAFLARIN </a:t>
            </a:r>
            <a:r>
              <a:rPr sz="2900" spc="-40" dirty="0"/>
              <a:t>İHTİYAÇ </a:t>
            </a:r>
            <a:r>
              <a:rPr sz="2900" dirty="0"/>
              <a:t>VE  BEKLENTİLERİNİN</a:t>
            </a:r>
            <a:r>
              <a:rPr sz="2900" spc="-75" dirty="0"/>
              <a:t> </a:t>
            </a:r>
            <a:r>
              <a:rPr sz="2900" dirty="0"/>
              <a:t>ANLAŞILMASI</a:t>
            </a:r>
          </a:p>
        </p:txBody>
      </p:sp>
      <p:sp>
        <p:nvSpPr>
          <p:cNvPr id="3" name="object 3"/>
          <p:cNvSpPr txBox="1"/>
          <p:nvPr/>
        </p:nvSpPr>
        <p:spPr>
          <a:xfrm>
            <a:off x="707542" y="2126869"/>
            <a:ext cx="7514590" cy="3126740"/>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spc="-5" dirty="0">
                <a:solidFill>
                  <a:srgbClr val="333E50"/>
                </a:solidFill>
                <a:latin typeface="Calibri"/>
                <a:cs typeface="Calibri"/>
              </a:rPr>
              <a:t>uygulanabilir birincil </a:t>
            </a:r>
            <a:r>
              <a:rPr sz="2000" spc="-15" dirty="0">
                <a:solidFill>
                  <a:srgbClr val="333E50"/>
                </a:solidFill>
                <a:latin typeface="Calibri"/>
                <a:cs typeface="Calibri"/>
              </a:rPr>
              <a:t>ve </a:t>
            </a:r>
            <a:r>
              <a:rPr sz="2000" spc="-5" dirty="0">
                <a:solidFill>
                  <a:srgbClr val="333E50"/>
                </a:solidFill>
                <a:latin typeface="Calibri"/>
                <a:cs typeface="Calibri"/>
              </a:rPr>
              <a:t>ikincil </a:t>
            </a:r>
            <a:r>
              <a:rPr sz="2000" spc="-15" dirty="0">
                <a:solidFill>
                  <a:srgbClr val="333E50"/>
                </a:solidFill>
                <a:latin typeface="Calibri"/>
                <a:cs typeface="Calibri"/>
              </a:rPr>
              <a:t>mevzuat </a:t>
            </a:r>
            <a:r>
              <a:rPr sz="2000" spc="-5" dirty="0">
                <a:solidFill>
                  <a:srgbClr val="333E50"/>
                </a:solidFill>
                <a:latin typeface="Calibri"/>
                <a:cs typeface="Calibri"/>
              </a:rPr>
              <a:t>hükümlerini  </a:t>
            </a:r>
            <a:r>
              <a:rPr sz="2000" spc="-15" dirty="0">
                <a:solidFill>
                  <a:srgbClr val="333E50"/>
                </a:solidFill>
                <a:latin typeface="Calibri"/>
                <a:cs typeface="Calibri"/>
              </a:rPr>
              <a:t>karşılayan </a:t>
            </a:r>
            <a:r>
              <a:rPr sz="2000" spc="-5" dirty="0">
                <a:solidFill>
                  <a:srgbClr val="333E50"/>
                </a:solidFill>
                <a:latin typeface="Calibri"/>
                <a:cs typeface="Calibri"/>
              </a:rPr>
              <a:t>ürünleri </a:t>
            </a:r>
            <a:r>
              <a:rPr sz="2000" spc="-15" dirty="0">
                <a:solidFill>
                  <a:srgbClr val="333E50"/>
                </a:solidFill>
                <a:latin typeface="Calibri"/>
                <a:cs typeface="Calibri"/>
              </a:rPr>
              <a:t>ve </a:t>
            </a:r>
            <a:r>
              <a:rPr sz="2000" spc="-5" dirty="0">
                <a:solidFill>
                  <a:srgbClr val="333E50"/>
                </a:solidFill>
                <a:latin typeface="Calibri"/>
                <a:cs typeface="Calibri"/>
              </a:rPr>
              <a:t>hizmetleri </a:t>
            </a:r>
            <a:r>
              <a:rPr sz="2000" spc="-10" dirty="0">
                <a:solidFill>
                  <a:srgbClr val="333E50"/>
                </a:solidFill>
                <a:latin typeface="Calibri"/>
                <a:cs typeface="Calibri"/>
              </a:rPr>
              <a:t>düzenli olarak </a:t>
            </a:r>
            <a:r>
              <a:rPr sz="2000" dirty="0">
                <a:solidFill>
                  <a:srgbClr val="333E50"/>
                </a:solidFill>
                <a:latin typeface="Calibri"/>
                <a:cs typeface="Calibri"/>
              </a:rPr>
              <a:t>sağlama </a:t>
            </a:r>
            <a:r>
              <a:rPr sz="2000" spc="-5" dirty="0">
                <a:solidFill>
                  <a:srgbClr val="333E50"/>
                </a:solidFill>
                <a:latin typeface="Calibri"/>
                <a:cs typeface="Calibri"/>
              </a:rPr>
              <a:t>yeteneğine etkisi  </a:t>
            </a:r>
            <a:r>
              <a:rPr sz="2000" spc="-20" dirty="0">
                <a:solidFill>
                  <a:srgbClr val="333E50"/>
                </a:solidFill>
                <a:latin typeface="Calibri"/>
                <a:cs typeface="Calibri"/>
              </a:rPr>
              <a:t>veya </a:t>
            </a:r>
            <a:r>
              <a:rPr sz="2000" spc="-5" dirty="0">
                <a:solidFill>
                  <a:srgbClr val="333E50"/>
                </a:solidFill>
                <a:latin typeface="Calibri"/>
                <a:cs typeface="Calibri"/>
              </a:rPr>
              <a:t>potansiyel etkisinden </a:t>
            </a:r>
            <a:r>
              <a:rPr sz="2000" spc="-10" dirty="0">
                <a:solidFill>
                  <a:srgbClr val="333E50"/>
                </a:solidFill>
                <a:latin typeface="Calibri"/>
                <a:cs typeface="Calibri"/>
              </a:rPr>
              <a:t>dolayı, </a:t>
            </a:r>
            <a:r>
              <a:rPr sz="2000" dirty="0">
                <a:solidFill>
                  <a:srgbClr val="333E50"/>
                </a:solidFill>
                <a:latin typeface="Calibri"/>
                <a:cs typeface="Calibri"/>
              </a:rPr>
              <a:t>aşağıdakileri</a:t>
            </a:r>
            <a:r>
              <a:rPr sz="2000" spc="75" dirty="0">
                <a:solidFill>
                  <a:srgbClr val="333E50"/>
                </a:solidFill>
                <a:latin typeface="Calibri"/>
                <a:cs typeface="Calibri"/>
              </a:rPr>
              <a:t> </a:t>
            </a:r>
            <a:r>
              <a:rPr sz="2000" spc="-5" dirty="0">
                <a:solidFill>
                  <a:srgbClr val="333E50"/>
                </a:solidFill>
                <a:latin typeface="Calibri"/>
                <a:cs typeface="Calibri"/>
              </a:rPr>
              <a:t>belirlemelidir:</a:t>
            </a:r>
            <a:endParaRPr sz="2000">
              <a:latin typeface="Calibri"/>
              <a:cs typeface="Calibri"/>
            </a:endParaRPr>
          </a:p>
          <a:p>
            <a:pPr>
              <a:lnSpc>
                <a:spcPct val="100000"/>
              </a:lnSpc>
            </a:pPr>
            <a:endParaRPr sz="2000">
              <a:latin typeface="Times New Roman"/>
              <a:cs typeface="Times New Roman"/>
            </a:endParaRPr>
          </a:p>
          <a:p>
            <a:pPr marL="469900" indent="-457200">
              <a:lnSpc>
                <a:spcPct val="100000"/>
              </a:lnSpc>
              <a:spcBef>
                <a:spcPts val="1595"/>
              </a:spcBef>
              <a:buFont typeface="Calibri"/>
              <a:buAutoNum type="alphaLcParenR"/>
              <a:tabLst>
                <a:tab pos="469900" algn="l"/>
              </a:tabLst>
            </a:pPr>
            <a:r>
              <a:rPr sz="2000" spc="-10"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sistemi </a:t>
            </a:r>
            <a:r>
              <a:rPr sz="2000" spc="-5" dirty="0">
                <a:solidFill>
                  <a:srgbClr val="333E50"/>
                </a:solidFill>
                <a:latin typeface="Calibri"/>
                <a:cs typeface="Calibri"/>
              </a:rPr>
              <a:t>ile </a:t>
            </a:r>
            <a:r>
              <a:rPr sz="2000" dirty="0">
                <a:solidFill>
                  <a:srgbClr val="333E50"/>
                </a:solidFill>
                <a:latin typeface="Calibri"/>
                <a:cs typeface="Calibri"/>
              </a:rPr>
              <a:t>ilgili</a:t>
            </a:r>
            <a:r>
              <a:rPr sz="2000" spc="45" dirty="0">
                <a:solidFill>
                  <a:srgbClr val="333E50"/>
                </a:solidFill>
                <a:latin typeface="Calibri"/>
                <a:cs typeface="Calibri"/>
              </a:rPr>
              <a:t> </a:t>
            </a:r>
            <a:r>
              <a:rPr sz="2000" spc="-10" dirty="0">
                <a:solidFill>
                  <a:srgbClr val="333E50"/>
                </a:solidFill>
                <a:latin typeface="Calibri"/>
                <a:cs typeface="Calibri"/>
              </a:rPr>
              <a:t>tarafları,</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Bu </a:t>
            </a:r>
            <a:r>
              <a:rPr sz="2000" spc="-5" dirty="0">
                <a:solidFill>
                  <a:srgbClr val="333E50"/>
                </a:solidFill>
                <a:latin typeface="Calibri"/>
                <a:cs typeface="Calibri"/>
              </a:rPr>
              <a:t>ilgili </a:t>
            </a:r>
            <a:r>
              <a:rPr sz="2000" spc="-10" dirty="0">
                <a:solidFill>
                  <a:srgbClr val="333E50"/>
                </a:solidFill>
                <a:latin typeface="Calibri"/>
                <a:cs typeface="Calibri"/>
              </a:rPr>
              <a:t>tarafların </a:t>
            </a:r>
            <a:r>
              <a:rPr sz="2000" spc="-15"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sistemi </a:t>
            </a:r>
            <a:r>
              <a:rPr sz="2000" spc="-5" dirty="0">
                <a:solidFill>
                  <a:srgbClr val="333E50"/>
                </a:solidFill>
                <a:latin typeface="Calibri"/>
                <a:cs typeface="Calibri"/>
              </a:rPr>
              <a:t>ile ilgili</a:t>
            </a:r>
            <a:r>
              <a:rPr sz="2000" spc="190" dirty="0">
                <a:solidFill>
                  <a:srgbClr val="333E50"/>
                </a:solidFill>
                <a:latin typeface="Calibri"/>
                <a:cs typeface="Calibri"/>
              </a:rPr>
              <a:t> </a:t>
            </a:r>
            <a:r>
              <a:rPr sz="2000" spc="-5" dirty="0">
                <a:solidFill>
                  <a:srgbClr val="333E50"/>
                </a:solidFill>
                <a:latin typeface="Calibri"/>
                <a:cs typeface="Calibri"/>
              </a:rPr>
              <a:t>şartları,</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0"/>
              </a:spcBef>
            </a:pPr>
            <a:endParaRPr sz="1650">
              <a:latin typeface="Times New Roman"/>
              <a:cs typeface="Times New Roman"/>
            </a:endParaRPr>
          </a:p>
          <a:p>
            <a:pPr marL="12700" marR="45720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bu </a:t>
            </a:r>
            <a:r>
              <a:rPr sz="2000" spc="-5" dirty="0">
                <a:solidFill>
                  <a:srgbClr val="333E50"/>
                </a:solidFill>
                <a:latin typeface="Calibri"/>
                <a:cs typeface="Calibri"/>
              </a:rPr>
              <a:t>ilgili </a:t>
            </a:r>
            <a:r>
              <a:rPr sz="2000" spc="-15" dirty="0">
                <a:solidFill>
                  <a:srgbClr val="333E50"/>
                </a:solidFill>
                <a:latin typeface="Calibri"/>
                <a:cs typeface="Calibri"/>
              </a:rPr>
              <a:t>taraflar </a:t>
            </a:r>
            <a:r>
              <a:rPr sz="2000" dirty="0">
                <a:solidFill>
                  <a:srgbClr val="333E50"/>
                </a:solidFill>
                <a:latin typeface="Calibri"/>
                <a:cs typeface="Calibri"/>
              </a:rPr>
              <a:t>hakkındaki </a:t>
            </a:r>
            <a:r>
              <a:rPr sz="2000" spc="-5" dirty="0">
                <a:solidFill>
                  <a:srgbClr val="333E50"/>
                </a:solidFill>
                <a:latin typeface="Calibri"/>
                <a:cs typeface="Calibri"/>
              </a:rPr>
              <a:t>bilgileri ile </a:t>
            </a:r>
            <a:r>
              <a:rPr sz="2000" dirty="0">
                <a:solidFill>
                  <a:srgbClr val="333E50"/>
                </a:solidFill>
                <a:latin typeface="Calibri"/>
                <a:cs typeface="Calibri"/>
              </a:rPr>
              <a:t>bu </a:t>
            </a:r>
            <a:r>
              <a:rPr sz="2000" spc="-10" dirty="0">
                <a:solidFill>
                  <a:srgbClr val="333E50"/>
                </a:solidFill>
                <a:latin typeface="Calibri"/>
                <a:cs typeface="Calibri"/>
              </a:rPr>
              <a:t>tarafların </a:t>
            </a:r>
            <a:r>
              <a:rPr sz="2000" spc="-5" dirty="0">
                <a:solidFill>
                  <a:srgbClr val="333E50"/>
                </a:solidFill>
                <a:latin typeface="Calibri"/>
                <a:cs typeface="Calibri"/>
              </a:rPr>
              <a:t>şartlarını  izlemeli </a:t>
            </a:r>
            <a:r>
              <a:rPr sz="2000" spc="-15" dirty="0">
                <a:solidFill>
                  <a:srgbClr val="333E50"/>
                </a:solidFill>
                <a:latin typeface="Calibri"/>
                <a:cs typeface="Calibri"/>
              </a:rPr>
              <a:t>ve gözden</a:t>
            </a:r>
            <a:r>
              <a:rPr sz="2000" dirty="0">
                <a:solidFill>
                  <a:srgbClr val="333E50"/>
                </a:solidFill>
                <a:latin typeface="Calibri"/>
                <a:cs typeface="Calibri"/>
              </a:rPr>
              <a:t> </a:t>
            </a:r>
            <a:r>
              <a:rPr sz="2000" spc="-20" dirty="0">
                <a:solidFill>
                  <a:srgbClr val="333E50"/>
                </a:solidFill>
                <a:latin typeface="Calibri"/>
                <a:cs typeface="Calibri"/>
              </a:rPr>
              <a:t>geçirmelidir.</a:t>
            </a:r>
            <a:endParaRPr sz="20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31570" y="1264008"/>
            <a:ext cx="7352792" cy="487680"/>
          </a:xfrm>
          <a:prstGeom prst="rect">
            <a:avLst/>
          </a:prstGeom>
        </p:spPr>
        <p:txBody>
          <a:bodyPr vert="horz" wrap="square" lIns="0" tIns="0" rIns="0" bIns="0" rtlCol="0">
            <a:spAutoFit/>
          </a:bodyPr>
          <a:lstStyle/>
          <a:p>
            <a:pPr marL="643890">
              <a:lnSpc>
                <a:spcPct val="100000"/>
              </a:lnSpc>
            </a:pPr>
            <a:r>
              <a:rPr dirty="0"/>
              <a:t>4.3 </a:t>
            </a:r>
            <a:r>
              <a:rPr spc="-15" dirty="0"/>
              <a:t>KYS </a:t>
            </a:r>
            <a:r>
              <a:rPr spc="-5" dirty="0"/>
              <a:t>KAPSAMININ</a:t>
            </a:r>
            <a:r>
              <a:rPr spc="-35" dirty="0"/>
              <a:t> </a:t>
            </a:r>
            <a:r>
              <a:rPr spc="-5" dirty="0"/>
              <a:t>BELİRLENMESİ</a:t>
            </a:r>
          </a:p>
        </p:txBody>
      </p:sp>
      <p:sp>
        <p:nvSpPr>
          <p:cNvPr id="3" name="object 3"/>
          <p:cNvSpPr txBox="1"/>
          <p:nvPr/>
        </p:nvSpPr>
        <p:spPr>
          <a:xfrm>
            <a:off x="707542" y="1859534"/>
            <a:ext cx="7576820" cy="389191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spc="-10" dirty="0">
                <a:solidFill>
                  <a:srgbClr val="333E50"/>
                </a:solidFill>
                <a:latin typeface="Calibri"/>
                <a:cs typeface="Calibri"/>
              </a:rPr>
              <a:t>kapsamı </a:t>
            </a:r>
            <a:r>
              <a:rPr sz="2000" spc="-5" dirty="0">
                <a:solidFill>
                  <a:srgbClr val="333E50"/>
                </a:solidFill>
                <a:latin typeface="Calibri"/>
                <a:cs typeface="Calibri"/>
              </a:rPr>
              <a:t>belirlemek </a:t>
            </a:r>
            <a:r>
              <a:rPr sz="2000" dirty="0">
                <a:solidFill>
                  <a:srgbClr val="333E50"/>
                </a:solidFill>
                <a:latin typeface="Calibri"/>
                <a:cs typeface="Calibri"/>
              </a:rPr>
              <a:t>amacıyla, </a:t>
            </a:r>
            <a:r>
              <a:rPr sz="2000" spc="-5" dirty="0">
                <a:solidFill>
                  <a:srgbClr val="333E50"/>
                </a:solidFill>
                <a:latin typeface="Calibri"/>
                <a:cs typeface="Calibri"/>
              </a:rPr>
              <a:t>KYS sınırlarını </a:t>
            </a:r>
            <a:r>
              <a:rPr sz="2000" spc="-15" dirty="0">
                <a:solidFill>
                  <a:srgbClr val="333E50"/>
                </a:solidFill>
                <a:latin typeface="Calibri"/>
                <a:cs typeface="Calibri"/>
              </a:rPr>
              <a:t>ve </a:t>
            </a:r>
            <a:r>
              <a:rPr sz="2000" spc="-5" dirty="0">
                <a:solidFill>
                  <a:srgbClr val="333E50"/>
                </a:solidFill>
                <a:latin typeface="Calibri"/>
                <a:cs typeface="Calibri"/>
              </a:rPr>
              <a:t>uygulanabilirliğini  </a:t>
            </a:r>
            <a:r>
              <a:rPr sz="2000" spc="-15" dirty="0">
                <a:solidFill>
                  <a:srgbClr val="333E50"/>
                </a:solidFill>
                <a:latin typeface="Calibri"/>
                <a:cs typeface="Calibri"/>
              </a:rPr>
              <a:t>tayin</a:t>
            </a:r>
            <a:r>
              <a:rPr sz="2000" spc="-7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590"/>
              </a:spcBef>
            </a:pPr>
            <a:r>
              <a:rPr sz="2000" dirty="0">
                <a:solidFill>
                  <a:srgbClr val="333E50"/>
                </a:solidFill>
                <a:latin typeface="Calibri"/>
                <a:cs typeface="Calibri"/>
              </a:rPr>
              <a:t>Bu </a:t>
            </a:r>
            <a:r>
              <a:rPr sz="2000" spc="-10" dirty="0">
                <a:solidFill>
                  <a:srgbClr val="333E50"/>
                </a:solidFill>
                <a:latin typeface="Calibri"/>
                <a:cs typeface="Calibri"/>
              </a:rPr>
              <a:t>kapsam belirlenirken, </a:t>
            </a:r>
            <a:r>
              <a:rPr sz="2000" spc="-5" dirty="0">
                <a:solidFill>
                  <a:srgbClr val="333E50"/>
                </a:solidFill>
                <a:latin typeface="Calibri"/>
                <a:cs typeface="Calibri"/>
              </a:rPr>
              <a:t>kuruluş </a:t>
            </a:r>
            <a:r>
              <a:rPr sz="2000" dirty="0">
                <a:solidFill>
                  <a:srgbClr val="333E50"/>
                </a:solidFill>
                <a:latin typeface="Calibri"/>
                <a:cs typeface="Calibri"/>
              </a:rPr>
              <a:t>aşağıdakileri</a:t>
            </a:r>
            <a:r>
              <a:rPr sz="2000" spc="150" dirty="0">
                <a:solidFill>
                  <a:srgbClr val="333E50"/>
                </a:solidFill>
                <a:latin typeface="Calibri"/>
                <a:cs typeface="Calibri"/>
              </a:rPr>
              <a:t> </a:t>
            </a:r>
            <a:r>
              <a:rPr sz="2000" spc="-5" dirty="0">
                <a:solidFill>
                  <a:srgbClr val="333E50"/>
                </a:solidFill>
                <a:latin typeface="Calibri"/>
                <a:cs typeface="Calibri"/>
              </a:rPr>
              <a:t>değerlendirmelidir:</a:t>
            </a:r>
            <a:endParaRPr sz="2000">
              <a:latin typeface="Calibri"/>
              <a:cs typeface="Calibri"/>
            </a:endParaRPr>
          </a:p>
          <a:p>
            <a:pPr>
              <a:lnSpc>
                <a:spcPct val="100000"/>
              </a:lnSpc>
              <a:spcBef>
                <a:spcPts val="30"/>
              </a:spcBef>
            </a:pPr>
            <a:endParaRPr sz="2250">
              <a:latin typeface="Times New Roman"/>
              <a:cs typeface="Times New Roman"/>
            </a:endParaRPr>
          </a:p>
          <a:p>
            <a:pPr marL="469900" indent="-457200">
              <a:lnSpc>
                <a:spcPct val="100000"/>
              </a:lnSpc>
              <a:buFont typeface="Calibri"/>
              <a:buAutoNum type="alphaLcParenR"/>
              <a:tabLst>
                <a:tab pos="469900" algn="l"/>
              </a:tabLst>
            </a:pPr>
            <a:r>
              <a:rPr sz="2000" spc="-5" dirty="0">
                <a:solidFill>
                  <a:srgbClr val="333E50"/>
                </a:solidFill>
                <a:latin typeface="Calibri"/>
                <a:cs typeface="Calibri"/>
              </a:rPr>
              <a:t>İç </a:t>
            </a:r>
            <a:r>
              <a:rPr sz="2000" spc="-15" dirty="0">
                <a:solidFill>
                  <a:srgbClr val="333E50"/>
                </a:solidFill>
                <a:latin typeface="Calibri"/>
                <a:cs typeface="Calibri"/>
              </a:rPr>
              <a:t>ve </a:t>
            </a:r>
            <a:r>
              <a:rPr sz="2000" dirty="0">
                <a:solidFill>
                  <a:srgbClr val="333E50"/>
                </a:solidFill>
                <a:latin typeface="Calibri"/>
                <a:cs typeface="Calibri"/>
              </a:rPr>
              <a:t>dış</a:t>
            </a:r>
            <a:r>
              <a:rPr sz="2000" spc="-75" dirty="0">
                <a:solidFill>
                  <a:srgbClr val="333E50"/>
                </a:solidFill>
                <a:latin typeface="Calibri"/>
                <a:cs typeface="Calibri"/>
              </a:rPr>
              <a:t> </a:t>
            </a:r>
            <a:r>
              <a:rPr sz="2000" dirty="0">
                <a:solidFill>
                  <a:srgbClr val="333E50"/>
                </a:solidFill>
                <a:latin typeface="Calibri"/>
                <a:cs typeface="Calibri"/>
              </a:rPr>
              <a:t>hususları,</a:t>
            </a:r>
            <a:endParaRPr sz="2000">
              <a:latin typeface="Calibri"/>
              <a:cs typeface="Calibri"/>
            </a:endParaRPr>
          </a:p>
          <a:p>
            <a:pPr marL="469900" indent="-457200">
              <a:lnSpc>
                <a:spcPct val="100000"/>
              </a:lnSpc>
              <a:spcBef>
                <a:spcPts val="765"/>
              </a:spcBef>
              <a:buFont typeface="Calibri"/>
              <a:buAutoNum type="alphaLcParenR"/>
              <a:tabLst>
                <a:tab pos="469900" algn="l"/>
              </a:tabLst>
            </a:pPr>
            <a:r>
              <a:rPr sz="2000" dirty="0">
                <a:solidFill>
                  <a:srgbClr val="333E50"/>
                </a:solidFill>
                <a:latin typeface="Calibri"/>
                <a:cs typeface="Calibri"/>
              </a:rPr>
              <a:t>İlgili </a:t>
            </a:r>
            <a:r>
              <a:rPr sz="2000" spc="-10" dirty="0">
                <a:solidFill>
                  <a:srgbClr val="333E50"/>
                </a:solidFill>
                <a:latin typeface="Calibri"/>
                <a:cs typeface="Calibri"/>
              </a:rPr>
              <a:t>tarafların</a:t>
            </a:r>
            <a:r>
              <a:rPr sz="2000" spc="-5" dirty="0">
                <a:solidFill>
                  <a:srgbClr val="333E50"/>
                </a:solidFill>
                <a:latin typeface="Calibri"/>
                <a:cs typeface="Calibri"/>
              </a:rPr>
              <a:t> şartlarını,</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spc="-5" dirty="0">
                <a:solidFill>
                  <a:srgbClr val="333E50"/>
                </a:solidFill>
                <a:latin typeface="Calibri"/>
                <a:cs typeface="Calibri"/>
              </a:rPr>
              <a:t>Kuruluşun, ürün </a:t>
            </a:r>
            <a:r>
              <a:rPr sz="2000" spc="-15" dirty="0">
                <a:solidFill>
                  <a:srgbClr val="333E50"/>
                </a:solidFill>
                <a:latin typeface="Calibri"/>
                <a:cs typeface="Calibri"/>
              </a:rPr>
              <a:t>ve</a:t>
            </a:r>
            <a:r>
              <a:rPr sz="2000" spc="-45" dirty="0">
                <a:solidFill>
                  <a:srgbClr val="333E50"/>
                </a:solidFill>
                <a:latin typeface="Calibri"/>
                <a:cs typeface="Calibri"/>
              </a:rPr>
              <a:t> </a:t>
            </a:r>
            <a:r>
              <a:rPr sz="2000" spc="-5" dirty="0">
                <a:solidFill>
                  <a:srgbClr val="333E50"/>
                </a:solidFill>
                <a:latin typeface="Calibri"/>
                <a:cs typeface="Calibri"/>
              </a:rPr>
              <a:t>hizmetlerini.</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1"/>
              </a:spcBef>
            </a:pPr>
            <a:endParaRPr sz="1650">
              <a:latin typeface="Times New Roman"/>
              <a:cs typeface="Times New Roman"/>
            </a:endParaRPr>
          </a:p>
          <a:p>
            <a:pPr marL="12700" marR="1076325">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bu </a:t>
            </a:r>
            <a:r>
              <a:rPr sz="2000" spc="-10" dirty="0">
                <a:solidFill>
                  <a:srgbClr val="333E50"/>
                </a:solidFill>
                <a:latin typeface="Calibri"/>
                <a:cs typeface="Calibri"/>
              </a:rPr>
              <a:t>standardın </a:t>
            </a:r>
            <a:r>
              <a:rPr sz="2000" dirty="0">
                <a:solidFill>
                  <a:srgbClr val="333E50"/>
                </a:solidFill>
                <a:latin typeface="Calibri"/>
                <a:cs typeface="Calibri"/>
              </a:rPr>
              <a:t>şartlarından </a:t>
            </a:r>
            <a:r>
              <a:rPr sz="2000" spc="-5" dirty="0">
                <a:solidFill>
                  <a:srgbClr val="333E50"/>
                </a:solidFill>
                <a:latin typeface="Calibri"/>
                <a:cs typeface="Calibri"/>
              </a:rPr>
              <a:t>belirtilen </a:t>
            </a:r>
            <a:r>
              <a:rPr sz="2000" spc="-10" dirty="0">
                <a:solidFill>
                  <a:srgbClr val="333E50"/>
                </a:solidFill>
                <a:latin typeface="Calibri"/>
                <a:cs typeface="Calibri"/>
              </a:rPr>
              <a:t>kapsam </a:t>
            </a:r>
            <a:r>
              <a:rPr sz="2000" dirty="0">
                <a:solidFill>
                  <a:srgbClr val="333E50"/>
                </a:solidFill>
                <a:latin typeface="Calibri"/>
                <a:cs typeface="Calibri"/>
              </a:rPr>
              <a:t>dahilinde  </a:t>
            </a:r>
            <a:r>
              <a:rPr sz="2000" spc="-5" dirty="0">
                <a:solidFill>
                  <a:srgbClr val="333E50"/>
                </a:solidFill>
                <a:latin typeface="Calibri"/>
                <a:cs typeface="Calibri"/>
              </a:rPr>
              <a:t>uygulanabilir </a:t>
            </a:r>
            <a:r>
              <a:rPr sz="2000" dirty="0">
                <a:solidFill>
                  <a:srgbClr val="333E50"/>
                </a:solidFill>
                <a:latin typeface="Calibri"/>
                <a:cs typeface="Calibri"/>
              </a:rPr>
              <a:t>olanların </a:t>
            </a:r>
            <a:r>
              <a:rPr sz="2000" spc="-5" dirty="0">
                <a:solidFill>
                  <a:srgbClr val="333E50"/>
                </a:solidFill>
                <a:latin typeface="Calibri"/>
                <a:cs typeface="Calibri"/>
              </a:rPr>
              <a:t>tamamını</a:t>
            </a:r>
            <a:r>
              <a:rPr sz="2000" spc="50" dirty="0">
                <a:solidFill>
                  <a:srgbClr val="333E50"/>
                </a:solidFill>
                <a:latin typeface="Calibri"/>
                <a:cs typeface="Calibri"/>
              </a:rPr>
              <a:t> </a:t>
            </a:r>
            <a:r>
              <a:rPr sz="2000" spc="-20" dirty="0">
                <a:solidFill>
                  <a:srgbClr val="333E50"/>
                </a:solidFill>
                <a:latin typeface="Calibri"/>
                <a:cs typeface="Calibri"/>
              </a:rPr>
              <a:t>uygulamalıdır.</a:t>
            </a:r>
            <a:endParaRPr sz="20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329435"/>
            <a:ext cx="7668259" cy="3582035"/>
          </a:xfrm>
          <a:prstGeom prst="rect">
            <a:avLst/>
          </a:prstGeom>
        </p:spPr>
        <p:txBody>
          <a:bodyPr vert="horz" wrap="square" lIns="0" tIns="0" rIns="0" bIns="0" rtlCol="0">
            <a:spAutoFit/>
          </a:bodyPr>
          <a:lstStyle/>
          <a:p>
            <a:pPr marL="12700">
              <a:lnSpc>
                <a:spcPts val="2280"/>
              </a:lnSpc>
            </a:pPr>
            <a:r>
              <a:rPr sz="2000" spc="-5" dirty="0">
                <a:solidFill>
                  <a:srgbClr val="333E50"/>
                </a:solidFill>
                <a:latin typeface="Calibri"/>
                <a:cs typeface="Calibri"/>
              </a:rPr>
              <a:t>Kuruluşun </a:t>
            </a:r>
            <a:r>
              <a:rPr sz="2000" spc="-15"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sisteminin kapsamı,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100" dirty="0">
                <a:solidFill>
                  <a:srgbClr val="333E50"/>
                </a:solidFill>
                <a:latin typeface="Calibri"/>
                <a:cs typeface="Calibri"/>
              </a:rPr>
              <a:t> </a:t>
            </a:r>
            <a:r>
              <a:rPr sz="2000" b="1" u="heavy" dirty="0">
                <a:solidFill>
                  <a:srgbClr val="333E50"/>
                </a:solidFill>
                <a:latin typeface="Calibri"/>
                <a:cs typeface="Calibri"/>
              </a:rPr>
              <a:t>bilgi</a:t>
            </a:r>
            <a:endParaRPr sz="2000">
              <a:latin typeface="Calibri"/>
              <a:cs typeface="Calibri"/>
            </a:endParaRPr>
          </a:p>
          <a:p>
            <a:pPr marL="12700">
              <a:lnSpc>
                <a:spcPts val="2280"/>
              </a:lnSpc>
            </a:pPr>
            <a:r>
              <a:rPr sz="2000" dirty="0">
                <a:solidFill>
                  <a:srgbClr val="333E50"/>
                </a:solidFill>
                <a:latin typeface="Calibri"/>
                <a:cs typeface="Calibri"/>
              </a:rPr>
              <a:t>şeklinde bulunmalı </a:t>
            </a:r>
            <a:r>
              <a:rPr sz="2000" spc="-15" dirty="0">
                <a:solidFill>
                  <a:srgbClr val="333E50"/>
                </a:solidFill>
                <a:latin typeface="Calibri"/>
                <a:cs typeface="Calibri"/>
              </a:rPr>
              <a:t>ve </a:t>
            </a:r>
            <a:r>
              <a:rPr sz="2000" spc="-10" dirty="0">
                <a:solidFill>
                  <a:srgbClr val="333E50"/>
                </a:solidFill>
                <a:latin typeface="Calibri"/>
                <a:cs typeface="Calibri"/>
              </a:rPr>
              <a:t>muhafaza</a:t>
            </a:r>
            <a:r>
              <a:rPr sz="2000" spc="-45" dirty="0">
                <a:solidFill>
                  <a:srgbClr val="333E50"/>
                </a:solidFill>
                <a:latin typeface="Calibri"/>
                <a:cs typeface="Calibri"/>
              </a:rPr>
              <a:t> </a:t>
            </a:r>
            <a:r>
              <a:rPr sz="2000" spc="-20" dirty="0">
                <a:solidFill>
                  <a:srgbClr val="333E50"/>
                </a:solidFill>
                <a:latin typeface="Calibri"/>
                <a:cs typeface="Calibri"/>
              </a:rPr>
              <a:t>edilmelidir.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0"/>
              </a:spcBef>
            </a:pPr>
            <a:endParaRPr sz="1650">
              <a:latin typeface="Times New Roman"/>
              <a:cs typeface="Times New Roman"/>
            </a:endParaRPr>
          </a:p>
          <a:p>
            <a:pPr marL="12700" marR="5080">
              <a:lnSpc>
                <a:spcPts val="2160"/>
              </a:lnSpc>
            </a:pPr>
            <a:r>
              <a:rPr sz="2000" spc="-10" dirty="0">
                <a:solidFill>
                  <a:srgbClr val="333E50"/>
                </a:solidFill>
                <a:latin typeface="Calibri"/>
                <a:cs typeface="Calibri"/>
              </a:rPr>
              <a:t>Kapsam, </a:t>
            </a:r>
            <a:r>
              <a:rPr sz="2000" spc="-5" dirty="0">
                <a:solidFill>
                  <a:srgbClr val="333E50"/>
                </a:solidFill>
                <a:latin typeface="Calibri"/>
                <a:cs typeface="Calibri"/>
              </a:rPr>
              <a:t>kapsanan ürün </a:t>
            </a:r>
            <a:r>
              <a:rPr sz="2000" spc="-15" dirty="0">
                <a:solidFill>
                  <a:srgbClr val="333E50"/>
                </a:solidFill>
                <a:latin typeface="Calibri"/>
                <a:cs typeface="Calibri"/>
              </a:rPr>
              <a:t>ve </a:t>
            </a:r>
            <a:r>
              <a:rPr sz="2000" spc="-5" dirty="0">
                <a:solidFill>
                  <a:srgbClr val="333E50"/>
                </a:solidFill>
                <a:latin typeface="Calibri"/>
                <a:cs typeface="Calibri"/>
              </a:rPr>
              <a:t>hizmet tiplerini belirtmeli </a:t>
            </a:r>
            <a:r>
              <a:rPr sz="2000" spc="-15" dirty="0">
                <a:solidFill>
                  <a:srgbClr val="333E50"/>
                </a:solidFill>
                <a:latin typeface="Calibri"/>
                <a:cs typeface="Calibri"/>
              </a:rPr>
              <a:t>ve </a:t>
            </a:r>
            <a:r>
              <a:rPr sz="2000" dirty="0">
                <a:solidFill>
                  <a:srgbClr val="333E50"/>
                </a:solidFill>
                <a:latin typeface="Calibri"/>
                <a:cs typeface="Calibri"/>
              </a:rPr>
              <a:t>bu </a:t>
            </a:r>
            <a:r>
              <a:rPr sz="2000" spc="-10" dirty="0">
                <a:solidFill>
                  <a:srgbClr val="333E50"/>
                </a:solidFill>
                <a:latin typeface="Calibri"/>
                <a:cs typeface="Calibri"/>
              </a:rPr>
              <a:t>standardın  </a:t>
            </a:r>
            <a:r>
              <a:rPr sz="2000" spc="-5" dirty="0">
                <a:solidFill>
                  <a:srgbClr val="333E50"/>
                </a:solidFill>
                <a:latin typeface="Calibri"/>
                <a:cs typeface="Calibri"/>
              </a:rPr>
              <a:t>herhangi </a:t>
            </a:r>
            <a:r>
              <a:rPr sz="2000" dirty="0">
                <a:solidFill>
                  <a:srgbClr val="333E50"/>
                </a:solidFill>
                <a:latin typeface="Calibri"/>
                <a:cs typeface="Calibri"/>
              </a:rPr>
              <a:t>bir şartının </a:t>
            </a:r>
            <a:r>
              <a:rPr sz="2000" spc="-5" dirty="0">
                <a:solidFill>
                  <a:srgbClr val="333E50"/>
                </a:solidFill>
                <a:latin typeface="Calibri"/>
                <a:cs typeface="Calibri"/>
              </a:rPr>
              <a:t>kuruluş </a:t>
            </a:r>
            <a:r>
              <a:rPr sz="2000" spc="-10" dirty="0">
                <a:solidFill>
                  <a:srgbClr val="333E50"/>
                </a:solidFill>
                <a:latin typeface="Calibri"/>
                <a:cs typeface="Calibri"/>
              </a:rPr>
              <a:t>tarafından </a:t>
            </a:r>
            <a:r>
              <a:rPr sz="2000" spc="-15"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sistemi </a:t>
            </a:r>
            <a:r>
              <a:rPr sz="2000" spc="-5" dirty="0">
                <a:solidFill>
                  <a:srgbClr val="333E50"/>
                </a:solidFill>
                <a:latin typeface="Calibri"/>
                <a:cs typeface="Calibri"/>
              </a:rPr>
              <a:t>kapsamında  uygulanabilir </a:t>
            </a:r>
            <a:r>
              <a:rPr sz="2000" dirty="0">
                <a:solidFill>
                  <a:srgbClr val="333E50"/>
                </a:solidFill>
                <a:latin typeface="Calibri"/>
                <a:cs typeface="Calibri"/>
              </a:rPr>
              <a:t>olmadığı </a:t>
            </a:r>
            <a:r>
              <a:rPr sz="2000" spc="-15" dirty="0">
                <a:solidFill>
                  <a:srgbClr val="333E50"/>
                </a:solidFill>
                <a:latin typeface="Calibri"/>
                <a:cs typeface="Calibri"/>
              </a:rPr>
              <a:t>tayin </a:t>
            </a:r>
            <a:r>
              <a:rPr sz="2000" spc="-10" dirty="0">
                <a:solidFill>
                  <a:srgbClr val="333E50"/>
                </a:solidFill>
                <a:latin typeface="Calibri"/>
                <a:cs typeface="Calibri"/>
              </a:rPr>
              <a:t>edilirse, gerekçesini ifade</a:t>
            </a:r>
            <a:r>
              <a:rPr sz="2000" spc="135"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40"/>
              </a:spcBef>
            </a:pPr>
            <a:endParaRPr sz="1550">
              <a:latin typeface="Times New Roman"/>
              <a:cs typeface="Times New Roman"/>
            </a:endParaRPr>
          </a:p>
          <a:p>
            <a:pPr marL="12700" marR="294005">
              <a:lnSpc>
                <a:spcPct val="90000"/>
              </a:lnSpc>
            </a:pPr>
            <a:r>
              <a:rPr sz="2000" dirty="0">
                <a:solidFill>
                  <a:srgbClr val="333E50"/>
                </a:solidFill>
                <a:latin typeface="Calibri"/>
                <a:cs typeface="Calibri"/>
              </a:rPr>
              <a:t>Bu </a:t>
            </a:r>
            <a:r>
              <a:rPr sz="2000" spc="-10" dirty="0">
                <a:solidFill>
                  <a:srgbClr val="333E50"/>
                </a:solidFill>
                <a:latin typeface="Calibri"/>
                <a:cs typeface="Calibri"/>
              </a:rPr>
              <a:t>standarda </a:t>
            </a:r>
            <a:r>
              <a:rPr sz="2000" spc="-5" dirty="0">
                <a:solidFill>
                  <a:srgbClr val="333E50"/>
                </a:solidFill>
                <a:latin typeface="Calibri"/>
                <a:cs typeface="Calibri"/>
              </a:rPr>
              <a:t>uygunluk </a:t>
            </a:r>
            <a:r>
              <a:rPr sz="2000" dirty="0">
                <a:solidFill>
                  <a:srgbClr val="333E50"/>
                </a:solidFill>
                <a:latin typeface="Calibri"/>
                <a:cs typeface="Calibri"/>
              </a:rPr>
              <a:t>ancak, </a:t>
            </a:r>
            <a:r>
              <a:rPr sz="2000" spc="-5" dirty="0">
                <a:solidFill>
                  <a:srgbClr val="333E50"/>
                </a:solidFill>
                <a:latin typeface="Calibri"/>
                <a:cs typeface="Calibri"/>
              </a:rPr>
              <a:t>uygulanabilir </a:t>
            </a:r>
            <a:r>
              <a:rPr sz="2000" spc="-15" dirty="0">
                <a:solidFill>
                  <a:srgbClr val="333E50"/>
                </a:solidFill>
                <a:latin typeface="Calibri"/>
                <a:cs typeface="Calibri"/>
              </a:rPr>
              <a:t>olmayan </a:t>
            </a:r>
            <a:r>
              <a:rPr sz="2000" spc="-10" dirty="0">
                <a:solidFill>
                  <a:srgbClr val="333E50"/>
                </a:solidFill>
                <a:latin typeface="Calibri"/>
                <a:cs typeface="Calibri"/>
              </a:rPr>
              <a:t>olarak </a:t>
            </a:r>
            <a:r>
              <a:rPr sz="2000" spc="-15" dirty="0">
                <a:solidFill>
                  <a:srgbClr val="333E50"/>
                </a:solidFill>
                <a:latin typeface="Calibri"/>
                <a:cs typeface="Calibri"/>
              </a:rPr>
              <a:t>tayin </a:t>
            </a:r>
            <a:r>
              <a:rPr sz="2000" dirty="0">
                <a:solidFill>
                  <a:srgbClr val="333E50"/>
                </a:solidFill>
                <a:latin typeface="Calibri"/>
                <a:cs typeface="Calibri"/>
              </a:rPr>
              <a:t>edilen  </a:t>
            </a:r>
            <a:r>
              <a:rPr sz="2000" spc="-5" dirty="0">
                <a:solidFill>
                  <a:srgbClr val="333E50"/>
                </a:solidFill>
                <a:latin typeface="Calibri"/>
                <a:cs typeface="Calibri"/>
              </a:rPr>
              <a:t>şartın, kuruluşun ürün </a:t>
            </a:r>
            <a:r>
              <a:rPr sz="2000" spc="-15" dirty="0">
                <a:solidFill>
                  <a:srgbClr val="333E50"/>
                </a:solidFill>
                <a:latin typeface="Calibri"/>
                <a:cs typeface="Calibri"/>
              </a:rPr>
              <a:t>ve </a:t>
            </a:r>
            <a:r>
              <a:rPr sz="2000" spc="-5" dirty="0">
                <a:solidFill>
                  <a:srgbClr val="333E50"/>
                </a:solidFill>
                <a:latin typeface="Calibri"/>
                <a:cs typeface="Calibri"/>
              </a:rPr>
              <a:t>hizmetlerinin uygunluğunu </a:t>
            </a:r>
            <a:r>
              <a:rPr sz="2000" spc="-15" dirty="0">
                <a:solidFill>
                  <a:srgbClr val="333E50"/>
                </a:solidFill>
                <a:latin typeface="Calibri"/>
                <a:cs typeface="Calibri"/>
              </a:rPr>
              <a:t>ve </a:t>
            </a:r>
            <a:r>
              <a:rPr sz="2000" spc="-10" dirty="0">
                <a:solidFill>
                  <a:srgbClr val="333E50"/>
                </a:solidFill>
                <a:latin typeface="Calibri"/>
                <a:cs typeface="Calibri"/>
              </a:rPr>
              <a:t>müşteri  </a:t>
            </a:r>
            <a:r>
              <a:rPr sz="2000" spc="-5" dirty="0">
                <a:solidFill>
                  <a:srgbClr val="333E50"/>
                </a:solidFill>
                <a:latin typeface="Calibri"/>
                <a:cs typeface="Calibri"/>
              </a:rPr>
              <a:t>memnuniyetini artırmayı güvence </a:t>
            </a:r>
            <a:r>
              <a:rPr sz="2000" dirty="0">
                <a:solidFill>
                  <a:srgbClr val="333E50"/>
                </a:solidFill>
                <a:latin typeface="Calibri"/>
                <a:cs typeface="Calibri"/>
              </a:rPr>
              <a:t>altına </a:t>
            </a:r>
            <a:r>
              <a:rPr sz="2000" spc="-5" dirty="0">
                <a:solidFill>
                  <a:srgbClr val="333E50"/>
                </a:solidFill>
                <a:latin typeface="Calibri"/>
                <a:cs typeface="Calibri"/>
              </a:rPr>
              <a:t>alma yeteneği </a:t>
            </a:r>
            <a:r>
              <a:rPr sz="2000" spc="-15" dirty="0">
                <a:solidFill>
                  <a:srgbClr val="333E50"/>
                </a:solidFill>
                <a:latin typeface="Calibri"/>
                <a:cs typeface="Calibri"/>
              </a:rPr>
              <a:t>ve </a:t>
            </a:r>
            <a:r>
              <a:rPr sz="2000" spc="-10" dirty="0">
                <a:solidFill>
                  <a:srgbClr val="333E50"/>
                </a:solidFill>
                <a:latin typeface="Calibri"/>
                <a:cs typeface="Calibri"/>
              </a:rPr>
              <a:t>kabiliyetini  </a:t>
            </a:r>
            <a:r>
              <a:rPr sz="2000" spc="-5" dirty="0">
                <a:solidFill>
                  <a:srgbClr val="333E50"/>
                </a:solidFill>
                <a:latin typeface="Calibri"/>
                <a:cs typeface="Calibri"/>
              </a:rPr>
              <a:t>etkilememesi </a:t>
            </a:r>
            <a:r>
              <a:rPr sz="2000" dirty="0">
                <a:solidFill>
                  <a:srgbClr val="333E50"/>
                </a:solidFill>
                <a:latin typeface="Calibri"/>
                <a:cs typeface="Calibri"/>
              </a:rPr>
              <a:t>durumunda</a:t>
            </a:r>
            <a:r>
              <a:rPr sz="2000" spc="5" dirty="0">
                <a:solidFill>
                  <a:srgbClr val="333E50"/>
                </a:solidFill>
                <a:latin typeface="Calibri"/>
                <a:cs typeface="Calibri"/>
              </a:rPr>
              <a:t> </a:t>
            </a:r>
            <a:r>
              <a:rPr sz="2000" spc="-20" dirty="0">
                <a:solidFill>
                  <a:srgbClr val="333E50"/>
                </a:solidFill>
                <a:latin typeface="Calibri"/>
                <a:cs typeface="Calibri"/>
              </a:rPr>
              <a:t>söylenebilir.</a:t>
            </a:r>
            <a:endParaRPr sz="2000">
              <a:latin typeface="Calibri"/>
              <a:cs typeface="Calibri"/>
            </a:endParaRPr>
          </a:p>
        </p:txBody>
      </p:sp>
      <p:sp>
        <p:nvSpPr>
          <p:cNvPr id="3" name="object 3"/>
          <p:cNvSpPr/>
          <p:nvPr/>
        </p:nvSpPr>
        <p:spPr>
          <a:xfrm>
            <a:off x="4267200" y="4572000"/>
            <a:ext cx="4762499" cy="14767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idx="4294967295"/>
          </p:nvPr>
        </p:nvSpPr>
        <p:spPr>
          <a:xfrm>
            <a:off x="1676400" y="1297431"/>
            <a:ext cx="5883909" cy="487680"/>
          </a:xfrm>
          <a:prstGeom prst="rect">
            <a:avLst/>
          </a:prstGeom>
        </p:spPr>
        <p:txBody>
          <a:bodyPr vert="horz" wrap="square" lIns="0" tIns="0" rIns="0" bIns="0" rtlCol="0">
            <a:spAutoFit/>
          </a:bodyPr>
          <a:lstStyle/>
          <a:p>
            <a:pPr marL="1014094">
              <a:lnSpc>
                <a:spcPct val="100000"/>
              </a:lnSpc>
            </a:pPr>
            <a:r>
              <a:rPr dirty="0">
                <a:latin typeface="Calibri"/>
                <a:cs typeface="Calibri"/>
              </a:rPr>
              <a:t>4.4 </a:t>
            </a:r>
            <a:r>
              <a:rPr spc="-15" dirty="0">
                <a:latin typeface="Calibri"/>
                <a:cs typeface="Calibri"/>
              </a:rPr>
              <a:t>KYS </a:t>
            </a:r>
            <a:r>
              <a:rPr dirty="0">
                <a:latin typeface="Calibri"/>
                <a:cs typeface="Calibri"/>
              </a:rPr>
              <a:t>VE</a:t>
            </a:r>
            <a:r>
              <a:rPr spc="-65" dirty="0">
                <a:latin typeface="Calibri"/>
                <a:cs typeface="Calibri"/>
              </a:rPr>
              <a:t> </a:t>
            </a:r>
            <a:r>
              <a:rPr spc="-10" dirty="0">
                <a:latin typeface="Calibri"/>
                <a:cs typeface="Calibri"/>
              </a:rPr>
              <a:t>PROSESLERİ</a:t>
            </a:r>
          </a:p>
        </p:txBody>
      </p:sp>
      <p:sp>
        <p:nvSpPr>
          <p:cNvPr id="3" name="object 3"/>
          <p:cNvSpPr txBox="1"/>
          <p:nvPr/>
        </p:nvSpPr>
        <p:spPr>
          <a:xfrm>
            <a:off x="707542" y="1855165"/>
            <a:ext cx="7496175" cy="824230"/>
          </a:xfrm>
          <a:prstGeom prst="rect">
            <a:avLst/>
          </a:prstGeom>
        </p:spPr>
        <p:txBody>
          <a:bodyPr vert="horz" wrap="square" lIns="0" tIns="0" rIns="0" bIns="0" rtlCol="0">
            <a:spAutoFit/>
          </a:bodyPr>
          <a:lstStyle/>
          <a:p>
            <a:pPr marL="12700" marR="5080">
              <a:lnSpc>
                <a:spcPct val="90100"/>
              </a:lnSpc>
            </a:pPr>
            <a:r>
              <a:rPr sz="2000" b="1" dirty="0">
                <a:solidFill>
                  <a:srgbClr val="333E50"/>
                </a:solidFill>
                <a:latin typeface="Calibri"/>
                <a:cs typeface="Calibri"/>
              </a:rPr>
              <a:t>4.4.1. </a:t>
            </a:r>
            <a:r>
              <a:rPr sz="2000" spc="-5" dirty="0">
                <a:solidFill>
                  <a:srgbClr val="333E50"/>
                </a:solidFill>
                <a:latin typeface="Calibri"/>
                <a:cs typeface="Calibri"/>
              </a:rPr>
              <a:t>Kuruluş, </a:t>
            </a:r>
            <a:r>
              <a:rPr sz="2000" dirty="0">
                <a:solidFill>
                  <a:srgbClr val="333E50"/>
                </a:solidFill>
                <a:latin typeface="Calibri"/>
                <a:cs typeface="Calibri"/>
              </a:rPr>
              <a:t>bu </a:t>
            </a:r>
            <a:r>
              <a:rPr sz="2000" spc="-10" dirty="0">
                <a:solidFill>
                  <a:srgbClr val="333E50"/>
                </a:solidFill>
                <a:latin typeface="Calibri"/>
                <a:cs typeface="Calibri"/>
              </a:rPr>
              <a:t>standardın </a:t>
            </a:r>
            <a:r>
              <a:rPr sz="2000" spc="-5" dirty="0">
                <a:solidFill>
                  <a:srgbClr val="333E50"/>
                </a:solidFill>
                <a:latin typeface="Calibri"/>
                <a:cs typeface="Calibri"/>
              </a:rPr>
              <a:t>şartlarına uygun </a:t>
            </a:r>
            <a:r>
              <a:rPr sz="2000" spc="-10" dirty="0">
                <a:solidFill>
                  <a:srgbClr val="333E50"/>
                </a:solidFill>
                <a:latin typeface="Calibri"/>
                <a:cs typeface="Calibri"/>
              </a:rPr>
              <a:t>olarak, ihtiyaç </a:t>
            </a:r>
            <a:r>
              <a:rPr sz="2000" dirty="0">
                <a:solidFill>
                  <a:srgbClr val="333E50"/>
                </a:solidFill>
                <a:latin typeface="Calibri"/>
                <a:cs typeface="Calibri"/>
              </a:rPr>
              <a:t>duyulan  </a:t>
            </a:r>
            <a:r>
              <a:rPr sz="2000" spc="-10" dirty="0">
                <a:solidFill>
                  <a:srgbClr val="333E50"/>
                </a:solidFill>
                <a:latin typeface="Calibri"/>
                <a:cs typeface="Calibri"/>
              </a:rPr>
              <a:t>prosesler </a:t>
            </a:r>
            <a:r>
              <a:rPr sz="2000" spc="-15" dirty="0">
                <a:solidFill>
                  <a:srgbClr val="333E50"/>
                </a:solidFill>
                <a:latin typeface="Calibri"/>
                <a:cs typeface="Calibri"/>
              </a:rPr>
              <a:t>ve </a:t>
            </a:r>
            <a:r>
              <a:rPr sz="2000" dirty="0">
                <a:solidFill>
                  <a:srgbClr val="333E50"/>
                </a:solidFill>
                <a:latin typeface="Calibri"/>
                <a:cs typeface="Calibri"/>
              </a:rPr>
              <a:t>bunların </a:t>
            </a:r>
            <a:r>
              <a:rPr sz="2000" spc="-5" dirty="0">
                <a:solidFill>
                  <a:srgbClr val="333E50"/>
                </a:solidFill>
                <a:latin typeface="Calibri"/>
                <a:cs typeface="Calibri"/>
              </a:rPr>
              <a:t>birbiri ile etkileşimi dahil, bir </a:t>
            </a:r>
            <a:r>
              <a:rPr sz="2000" spc="-15" dirty="0">
                <a:solidFill>
                  <a:srgbClr val="333E50"/>
                </a:solidFill>
                <a:latin typeface="Calibri"/>
                <a:cs typeface="Calibri"/>
              </a:rPr>
              <a:t>kalite </a:t>
            </a:r>
            <a:r>
              <a:rPr sz="2000" spc="-5" dirty="0">
                <a:solidFill>
                  <a:srgbClr val="333E50"/>
                </a:solidFill>
                <a:latin typeface="Calibri"/>
                <a:cs typeface="Calibri"/>
              </a:rPr>
              <a:t>yönetim </a:t>
            </a:r>
            <a:r>
              <a:rPr sz="2000" spc="-10" dirty="0">
                <a:solidFill>
                  <a:srgbClr val="333E50"/>
                </a:solidFill>
                <a:latin typeface="Calibri"/>
                <a:cs typeface="Calibri"/>
              </a:rPr>
              <a:t>sistemi  </a:t>
            </a:r>
            <a:r>
              <a:rPr sz="2000" spc="-5" dirty="0">
                <a:solidFill>
                  <a:srgbClr val="333E50"/>
                </a:solidFill>
                <a:latin typeface="Calibri"/>
                <a:cs typeface="Calibri"/>
              </a:rPr>
              <a:t>kurmalı, uygulamalı, sürekliliğini </a:t>
            </a:r>
            <a:r>
              <a:rPr sz="2000" dirty="0">
                <a:solidFill>
                  <a:srgbClr val="333E50"/>
                </a:solidFill>
                <a:latin typeface="Calibri"/>
                <a:cs typeface="Calibri"/>
              </a:rPr>
              <a:t>sağlamalı </a:t>
            </a:r>
            <a:r>
              <a:rPr sz="2000" spc="-15" dirty="0">
                <a:solidFill>
                  <a:srgbClr val="333E50"/>
                </a:solidFill>
                <a:latin typeface="Calibri"/>
                <a:cs typeface="Calibri"/>
              </a:rPr>
              <a:t>ve </a:t>
            </a:r>
            <a:r>
              <a:rPr sz="2000" spc="-5" dirty="0">
                <a:solidFill>
                  <a:srgbClr val="333E50"/>
                </a:solidFill>
                <a:latin typeface="Calibri"/>
                <a:cs typeface="Calibri"/>
              </a:rPr>
              <a:t>sürekli</a:t>
            </a:r>
            <a:r>
              <a:rPr sz="2000" spc="105" dirty="0">
                <a:solidFill>
                  <a:srgbClr val="333E50"/>
                </a:solidFill>
                <a:latin typeface="Calibri"/>
                <a:cs typeface="Calibri"/>
              </a:rPr>
              <a:t> </a:t>
            </a:r>
            <a:r>
              <a:rPr sz="2000" spc="-15" dirty="0">
                <a:solidFill>
                  <a:srgbClr val="333E50"/>
                </a:solidFill>
                <a:latin typeface="Calibri"/>
                <a:cs typeface="Calibri"/>
              </a:rPr>
              <a:t>iyileştirmelidir.</a:t>
            </a:r>
            <a:endParaRPr sz="2000">
              <a:latin typeface="Calibri"/>
              <a:cs typeface="Calibri"/>
            </a:endParaRPr>
          </a:p>
        </p:txBody>
      </p:sp>
      <p:sp>
        <p:nvSpPr>
          <p:cNvPr id="4" name="object 4"/>
          <p:cNvSpPr/>
          <p:nvPr/>
        </p:nvSpPr>
        <p:spPr>
          <a:xfrm>
            <a:off x="6999731" y="5442203"/>
            <a:ext cx="1752600" cy="632460"/>
          </a:xfrm>
          <a:custGeom>
            <a:avLst/>
            <a:gdLst/>
            <a:ahLst/>
            <a:cxnLst/>
            <a:rect l="l" t="t" r="r" b="b"/>
            <a:pathLst>
              <a:path w="1752600" h="632460">
                <a:moveTo>
                  <a:pt x="1436370" y="0"/>
                </a:moveTo>
                <a:lnTo>
                  <a:pt x="1436370" y="158115"/>
                </a:lnTo>
                <a:lnTo>
                  <a:pt x="0" y="158115"/>
                </a:lnTo>
                <a:lnTo>
                  <a:pt x="0" y="474345"/>
                </a:lnTo>
                <a:lnTo>
                  <a:pt x="1436370" y="474345"/>
                </a:lnTo>
                <a:lnTo>
                  <a:pt x="1436370" y="632460"/>
                </a:lnTo>
                <a:lnTo>
                  <a:pt x="1752600" y="316230"/>
                </a:lnTo>
                <a:lnTo>
                  <a:pt x="1436370" y="0"/>
                </a:lnTo>
                <a:close/>
              </a:path>
            </a:pathLst>
          </a:custGeom>
          <a:solidFill>
            <a:srgbClr val="333E50"/>
          </a:solidFill>
        </p:spPr>
        <p:txBody>
          <a:bodyPr wrap="square" lIns="0" tIns="0" rIns="0" bIns="0" rtlCol="0"/>
          <a:lstStyle/>
          <a:p>
            <a:endParaRPr/>
          </a:p>
        </p:txBody>
      </p:sp>
      <p:sp>
        <p:nvSpPr>
          <p:cNvPr id="5" name="object 5"/>
          <p:cNvSpPr/>
          <p:nvPr/>
        </p:nvSpPr>
        <p:spPr>
          <a:xfrm>
            <a:off x="2560320" y="3192779"/>
            <a:ext cx="3363467" cy="24521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371600"/>
            <a:ext cx="7559040" cy="4765675"/>
          </a:xfrm>
          <a:prstGeom prst="rect">
            <a:avLst/>
          </a:prstGeom>
        </p:spPr>
        <p:txBody>
          <a:bodyPr vert="horz" wrap="square" lIns="0" tIns="0" rIns="0" bIns="0" rtlCol="0">
            <a:spAutoFit/>
          </a:bodyPr>
          <a:lstStyle/>
          <a:p>
            <a:pPr marL="12700" marR="37465">
              <a:lnSpc>
                <a:spcPct val="80000"/>
              </a:lnSpc>
            </a:pPr>
            <a:r>
              <a:rPr sz="1900" spc="-10" dirty="0">
                <a:solidFill>
                  <a:srgbClr val="333E50"/>
                </a:solidFill>
                <a:latin typeface="Calibri"/>
                <a:cs typeface="Calibri"/>
              </a:rPr>
              <a:t>Kuruluş, KYS </a:t>
            </a:r>
            <a:r>
              <a:rPr sz="1900" spc="-5" dirty="0">
                <a:solidFill>
                  <a:srgbClr val="333E50"/>
                </a:solidFill>
                <a:latin typeface="Calibri"/>
                <a:cs typeface="Calibri"/>
              </a:rPr>
              <a:t>için </a:t>
            </a:r>
            <a:r>
              <a:rPr sz="1900" spc="-10" dirty="0">
                <a:solidFill>
                  <a:srgbClr val="333E50"/>
                </a:solidFill>
                <a:latin typeface="Calibri"/>
                <a:cs typeface="Calibri"/>
              </a:rPr>
              <a:t>ihtiyaç duyulan prosesleri </a:t>
            </a:r>
            <a:r>
              <a:rPr sz="1900" spc="-20" dirty="0">
                <a:solidFill>
                  <a:srgbClr val="333E50"/>
                </a:solidFill>
                <a:latin typeface="Calibri"/>
                <a:cs typeface="Calibri"/>
              </a:rPr>
              <a:t>ve </a:t>
            </a:r>
            <a:r>
              <a:rPr sz="1900" spc="-5" dirty="0">
                <a:solidFill>
                  <a:srgbClr val="333E50"/>
                </a:solidFill>
                <a:latin typeface="Calibri"/>
                <a:cs typeface="Calibri"/>
              </a:rPr>
              <a:t>bunların kuruluşun tamamında  uygulamalarını </a:t>
            </a:r>
            <a:r>
              <a:rPr sz="1900" spc="-15" dirty="0">
                <a:solidFill>
                  <a:srgbClr val="333E50"/>
                </a:solidFill>
                <a:latin typeface="Calibri"/>
                <a:cs typeface="Calibri"/>
              </a:rPr>
              <a:t>tayin </a:t>
            </a:r>
            <a:r>
              <a:rPr sz="1900" spc="-5" dirty="0">
                <a:solidFill>
                  <a:srgbClr val="333E50"/>
                </a:solidFill>
                <a:latin typeface="Calibri"/>
                <a:cs typeface="Calibri"/>
              </a:rPr>
              <a:t>etmeli</a:t>
            </a:r>
            <a:r>
              <a:rPr sz="1900" spc="15" dirty="0">
                <a:solidFill>
                  <a:srgbClr val="333E50"/>
                </a:solidFill>
                <a:latin typeface="Calibri"/>
                <a:cs typeface="Calibri"/>
              </a:rPr>
              <a:t> </a:t>
            </a:r>
            <a:r>
              <a:rPr sz="1900" spc="-10" dirty="0">
                <a:solidFill>
                  <a:srgbClr val="333E50"/>
                </a:solidFill>
                <a:latin typeface="Calibri"/>
                <a:cs typeface="Calibri"/>
              </a:rPr>
              <a:t>ve:</a:t>
            </a:r>
            <a:endParaRPr sz="1900" dirty="0">
              <a:latin typeface="Calibri"/>
              <a:cs typeface="Calibri"/>
            </a:endParaRPr>
          </a:p>
          <a:p>
            <a:pPr>
              <a:lnSpc>
                <a:spcPct val="100000"/>
              </a:lnSpc>
              <a:spcBef>
                <a:spcPts val="35"/>
              </a:spcBef>
            </a:pPr>
            <a:endParaRPr sz="2150" dirty="0">
              <a:latin typeface="Times New Roman"/>
              <a:cs typeface="Times New Roman"/>
            </a:endParaRPr>
          </a:p>
          <a:p>
            <a:pPr marL="469900" indent="-457200">
              <a:lnSpc>
                <a:spcPct val="100000"/>
              </a:lnSpc>
              <a:buAutoNum type="alphaLcParenR"/>
              <a:tabLst>
                <a:tab pos="469900" algn="l"/>
              </a:tabLst>
            </a:pPr>
            <a:r>
              <a:rPr sz="1900" spc="-5" dirty="0">
                <a:solidFill>
                  <a:srgbClr val="333E50"/>
                </a:solidFill>
                <a:latin typeface="Calibri"/>
                <a:cs typeface="Calibri"/>
              </a:rPr>
              <a:t>Bu </a:t>
            </a:r>
            <a:r>
              <a:rPr sz="1900" spc="-10" dirty="0">
                <a:solidFill>
                  <a:srgbClr val="333E50"/>
                </a:solidFill>
                <a:latin typeface="Calibri"/>
                <a:cs typeface="Calibri"/>
              </a:rPr>
              <a:t>proseslerin istenen girdileri </a:t>
            </a:r>
            <a:r>
              <a:rPr sz="1900" spc="-5" dirty="0">
                <a:solidFill>
                  <a:srgbClr val="333E50"/>
                </a:solidFill>
                <a:latin typeface="Calibri"/>
                <a:cs typeface="Calibri"/>
              </a:rPr>
              <a:t>ile </a:t>
            </a:r>
            <a:r>
              <a:rPr sz="1900" spc="-10" dirty="0">
                <a:solidFill>
                  <a:srgbClr val="333E50"/>
                </a:solidFill>
                <a:latin typeface="Calibri"/>
                <a:cs typeface="Calibri"/>
              </a:rPr>
              <a:t>beklenen </a:t>
            </a:r>
            <a:r>
              <a:rPr sz="1900" spc="-5" dirty="0">
                <a:solidFill>
                  <a:srgbClr val="333E50"/>
                </a:solidFill>
                <a:latin typeface="Calibri"/>
                <a:cs typeface="Calibri"/>
              </a:rPr>
              <a:t>çıktılarını </a:t>
            </a:r>
            <a:r>
              <a:rPr sz="1900" spc="-15" dirty="0">
                <a:solidFill>
                  <a:srgbClr val="333E50"/>
                </a:solidFill>
                <a:latin typeface="Calibri"/>
                <a:cs typeface="Calibri"/>
              </a:rPr>
              <a:t>tayin</a:t>
            </a:r>
            <a:r>
              <a:rPr sz="1900" spc="235" dirty="0">
                <a:solidFill>
                  <a:srgbClr val="333E50"/>
                </a:solidFill>
                <a:latin typeface="Calibri"/>
                <a:cs typeface="Calibri"/>
              </a:rPr>
              <a:t> </a:t>
            </a:r>
            <a:r>
              <a:rPr sz="1900" spc="-5" dirty="0">
                <a:solidFill>
                  <a:srgbClr val="333E50"/>
                </a:solidFill>
                <a:latin typeface="Calibri"/>
                <a:cs typeface="Calibri"/>
              </a:rPr>
              <a:t>etmeli,</a:t>
            </a:r>
            <a:endParaRPr sz="1900" dirty="0">
              <a:latin typeface="Calibri"/>
              <a:cs typeface="Calibri"/>
            </a:endParaRPr>
          </a:p>
          <a:p>
            <a:pPr marL="469900" indent="-457200">
              <a:lnSpc>
                <a:spcPct val="100000"/>
              </a:lnSpc>
              <a:spcBef>
                <a:spcPts val="540"/>
              </a:spcBef>
              <a:buAutoNum type="alphaLcParenR"/>
              <a:tabLst>
                <a:tab pos="469900" algn="l"/>
              </a:tabLst>
            </a:pPr>
            <a:r>
              <a:rPr sz="1900" spc="-5" dirty="0">
                <a:solidFill>
                  <a:srgbClr val="333E50"/>
                </a:solidFill>
                <a:latin typeface="Calibri"/>
                <a:cs typeface="Calibri"/>
              </a:rPr>
              <a:t>Bu </a:t>
            </a:r>
            <a:r>
              <a:rPr sz="1900" spc="-10" dirty="0">
                <a:solidFill>
                  <a:srgbClr val="333E50"/>
                </a:solidFill>
                <a:latin typeface="Calibri"/>
                <a:cs typeface="Calibri"/>
              </a:rPr>
              <a:t>proseslerin sırası </a:t>
            </a:r>
            <a:r>
              <a:rPr sz="1900" spc="-20" dirty="0">
                <a:solidFill>
                  <a:srgbClr val="333E50"/>
                </a:solidFill>
                <a:latin typeface="Calibri"/>
                <a:cs typeface="Calibri"/>
              </a:rPr>
              <a:t>ve </a:t>
            </a:r>
            <a:r>
              <a:rPr sz="1900" spc="-5" dirty="0">
                <a:solidFill>
                  <a:srgbClr val="333E50"/>
                </a:solidFill>
                <a:latin typeface="Calibri"/>
                <a:cs typeface="Calibri"/>
              </a:rPr>
              <a:t>birbirleri ile etkileşimini </a:t>
            </a:r>
            <a:r>
              <a:rPr sz="1900" spc="-15" dirty="0">
                <a:solidFill>
                  <a:srgbClr val="333E50"/>
                </a:solidFill>
                <a:latin typeface="Calibri"/>
                <a:cs typeface="Calibri"/>
              </a:rPr>
              <a:t>tayin</a:t>
            </a:r>
            <a:r>
              <a:rPr sz="1900" spc="130" dirty="0">
                <a:solidFill>
                  <a:srgbClr val="333E50"/>
                </a:solidFill>
                <a:latin typeface="Calibri"/>
                <a:cs typeface="Calibri"/>
              </a:rPr>
              <a:t> </a:t>
            </a:r>
            <a:r>
              <a:rPr sz="1900" spc="-5" dirty="0">
                <a:solidFill>
                  <a:srgbClr val="333E50"/>
                </a:solidFill>
                <a:latin typeface="Calibri"/>
                <a:cs typeface="Calibri"/>
              </a:rPr>
              <a:t>etmeli,</a:t>
            </a:r>
            <a:endParaRPr sz="1900" dirty="0">
              <a:latin typeface="Calibri"/>
              <a:cs typeface="Calibri"/>
            </a:endParaRPr>
          </a:p>
          <a:p>
            <a:pPr marL="469900" marR="5080" indent="-457200">
              <a:lnSpc>
                <a:spcPts val="1820"/>
              </a:lnSpc>
              <a:spcBef>
                <a:spcPts val="980"/>
              </a:spcBef>
              <a:buAutoNum type="alphaLcParenR"/>
              <a:tabLst>
                <a:tab pos="469900" algn="l"/>
              </a:tabLst>
            </a:pPr>
            <a:r>
              <a:rPr sz="1900" spc="-10" dirty="0">
                <a:solidFill>
                  <a:srgbClr val="333E50"/>
                </a:solidFill>
                <a:latin typeface="Calibri"/>
                <a:cs typeface="Calibri"/>
              </a:rPr>
              <a:t>Proseslerin </a:t>
            </a:r>
            <a:r>
              <a:rPr sz="1900" spc="-5" dirty="0">
                <a:solidFill>
                  <a:srgbClr val="333E50"/>
                </a:solidFill>
                <a:latin typeface="Calibri"/>
                <a:cs typeface="Calibri"/>
              </a:rPr>
              <a:t>etkili işletimi </a:t>
            </a:r>
            <a:r>
              <a:rPr sz="1900" spc="-20" dirty="0">
                <a:solidFill>
                  <a:srgbClr val="333E50"/>
                </a:solidFill>
                <a:latin typeface="Calibri"/>
                <a:cs typeface="Calibri"/>
              </a:rPr>
              <a:t>ve kontrolünü </a:t>
            </a:r>
            <a:r>
              <a:rPr sz="1900" spc="-10" dirty="0">
                <a:solidFill>
                  <a:srgbClr val="333E50"/>
                </a:solidFill>
                <a:latin typeface="Calibri"/>
                <a:cs typeface="Calibri"/>
              </a:rPr>
              <a:t>güvence </a:t>
            </a:r>
            <a:r>
              <a:rPr sz="1900" spc="-5" dirty="0">
                <a:solidFill>
                  <a:srgbClr val="333E50"/>
                </a:solidFill>
                <a:latin typeface="Calibri"/>
                <a:cs typeface="Calibri"/>
              </a:rPr>
              <a:t>altına almak için </a:t>
            </a:r>
            <a:r>
              <a:rPr sz="1900" spc="-10" dirty="0">
                <a:solidFill>
                  <a:srgbClr val="333E50"/>
                </a:solidFill>
                <a:latin typeface="Calibri"/>
                <a:cs typeface="Calibri"/>
              </a:rPr>
              <a:t>ihtiyaç  duyulan kriter </a:t>
            </a:r>
            <a:r>
              <a:rPr sz="1900" spc="-20" dirty="0">
                <a:solidFill>
                  <a:srgbClr val="333E50"/>
                </a:solidFill>
                <a:latin typeface="Calibri"/>
                <a:cs typeface="Calibri"/>
              </a:rPr>
              <a:t>ve </a:t>
            </a:r>
            <a:r>
              <a:rPr sz="1900" spc="-10" dirty="0">
                <a:solidFill>
                  <a:srgbClr val="333E50"/>
                </a:solidFill>
                <a:latin typeface="Calibri"/>
                <a:cs typeface="Calibri"/>
              </a:rPr>
              <a:t>yöntemleri </a:t>
            </a:r>
            <a:r>
              <a:rPr sz="1900" spc="-5" dirty="0">
                <a:solidFill>
                  <a:srgbClr val="333E50"/>
                </a:solidFill>
                <a:latin typeface="Calibri"/>
                <a:cs typeface="Calibri"/>
              </a:rPr>
              <a:t>(izleme, ölçme </a:t>
            </a:r>
            <a:r>
              <a:rPr sz="1900" spc="-20" dirty="0">
                <a:solidFill>
                  <a:srgbClr val="333E50"/>
                </a:solidFill>
                <a:latin typeface="Calibri"/>
                <a:cs typeface="Calibri"/>
              </a:rPr>
              <a:t>ve </a:t>
            </a:r>
            <a:r>
              <a:rPr sz="1900" spc="-10" dirty="0">
                <a:solidFill>
                  <a:srgbClr val="333E50"/>
                </a:solidFill>
                <a:latin typeface="Calibri"/>
                <a:cs typeface="Calibri"/>
              </a:rPr>
              <a:t>ilgili performans </a:t>
            </a:r>
            <a:r>
              <a:rPr sz="1900" spc="-5" dirty="0">
                <a:solidFill>
                  <a:srgbClr val="333E50"/>
                </a:solidFill>
                <a:latin typeface="Calibri"/>
                <a:cs typeface="Calibri"/>
              </a:rPr>
              <a:t>kriterleri  dahil) </a:t>
            </a:r>
            <a:r>
              <a:rPr sz="1900" spc="-15" dirty="0">
                <a:solidFill>
                  <a:srgbClr val="333E50"/>
                </a:solidFill>
                <a:latin typeface="Calibri"/>
                <a:cs typeface="Calibri"/>
              </a:rPr>
              <a:t>tayin </a:t>
            </a:r>
            <a:r>
              <a:rPr sz="1900" spc="-5" dirty="0">
                <a:solidFill>
                  <a:srgbClr val="333E50"/>
                </a:solidFill>
                <a:latin typeface="Calibri"/>
                <a:cs typeface="Calibri"/>
              </a:rPr>
              <a:t>edilmeli </a:t>
            </a:r>
            <a:r>
              <a:rPr sz="1900" spc="-20" dirty="0">
                <a:solidFill>
                  <a:srgbClr val="333E50"/>
                </a:solidFill>
                <a:latin typeface="Calibri"/>
                <a:cs typeface="Calibri"/>
              </a:rPr>
              <a:t>ve</a:t>
            </a:r>
            <a:r>
              <a:rPr sz="1900" spc="15" dirty="0">
                <a:solidFill>
                  <a:srgbClr val="333E50"/>
                </a:solidFill>
                <a:latin typeface="Calibri"/>
                <a:cs typeface="Calibri"/>
              </a:rPr>
              <a:t> </a:t>
            </a:r>
            <a:r>
              <a:rPr sz="1900" spc="-5" dirty="0">
                <a:solidFill>
                  <a:srgbClr val="333E50"/>
                </a:solidFill>
                <a:latin typeface="Calibri"/>
                <a:cs typeface="Calibri"/>
              </a:rPr>
              <a:t>uygulanmalı,</a:t>
            </a:r>
            <a:endParaRPr sz="1900" dirty="0">
              <a:latin typeface="Calibri"/>
              <a:cs typeface="Calibri"/>
            </a:endParaRPr>
          </a:p>
          <a:p>
            <a:pPr marL="469900" marR="576580" indent="-457200">
              <a:lnSpc>
                <a:spcPts val="1820"/>
              </a:lnSpc>
              <a:spcBef>
                <a:spcPts val="1015"/>
              </a:spcBef>
              <a:buAutoNum type="alphaLcParenR"/>
              <a:tabLst>
                <a:tab pos="469900" algn="l"/>
              </a:tabLst>
            </a:pPr>
            <a:r>
              <a:rPr sz="1900" spc="-5" dirty="0">
                <a:solidFill>
                  <a:srgbClr val="333E50"/>
                </a:solidFill>
                <a:latin typeface="Calibri"/>
                <a:cs typeface="Calibri"/>
              </a:rPr>
              <a:t>Bu </a:t>
            </a:r>
            <a:r>
              <a:rPr sz="1900" spc="-10" dirty="0">
                <a:solidFill>
                  <a:srgbClr val="333E50"/>
                </a:solidFill>
                <a:latin typeface="Calibri"/>
                <a:cs typeface="Calibri"/>
              </a:rPr>
              <a:t>prosesler </a:t>
            </a:r>
            <a:r>
              <a:rPr sz="1900" spc="-5" dirty="0">
                <a:solidFill>
                  <a:srgbClr val="333E50"/>
                </a:solidFill>
                <a:latin typeface="Calibri"/>
                <a:cs typeface="Calibri"/>
              </a:rPr>
              <a:t>için </a:t>
            </a:r>
            <a:r>
              <a:rPr sz="1900" spc="-10" dirty="0">
                <a:solidFill>
                  <a:srgbClr val="333E50"/>
                </a:solidFill>
                <a:latin typeface="Calibri"/>
                <a:cs typeface="Calibri"/>
              </a:rPr>
              <a:t>ihtiyaç duyulan kaynakları </a:t>
            </a:r>
            <a:r>
              <a:rPr sz="1900" spc="-15" dirty="0">
                <a:solidFill>
                  <a:srgbClr val="333E50"/>
                </a:solidFill>
                <a:latin typeface="Calibri"/>
                <a:cs typeface="Calibri"/>
              </a:rPr>
              <a:t>tayin </a:t>
            </a:r>
            <a:r>
              <a:rPr sz="1900" spc="-5" dirty="0">
                <a:solidFill>
                  <a:srgbClr val="333E50"/>
                </a:solidFill>
                <a:latin typeface="Calibri"/>
                <a:cs typeface="Calibri"/>
              </a:rPr>
              <a:t>etmeli </a:t>
            </a:r>
            <a:r>
              <a:rPr sz="1900" spc="-20" dirty="0">
                <a:solidFill>
                  <a:srgbClr val="333E50"/>
                </a:solidFill>
                <a:latin typeface="Calibri"/>
                <a:cs typeface="Calibri"/>
              </a:rPr>
              <a:t>ve </a:t>
            </a:r>
            <a:r>
              <a:rPr sz="1900" spc="-10" dirty="0">
                <a:solidFill>
                  <a:srgbClr val="333E50"/>
                </a:solidFill>
                <a:latin typeface="Calibri"/>
                <a:cs typeface="Calibri"/>
              </a:rPr>
              <a:t>varlığını  güvence </a:t>
            </a:r>
            <a:r>
              <a:rPr sz="1900" spc="-5" dirty="0">
                <a:solidFill>
                  <a:srgbClr val="333E50"/>
                </a:solidFill>
                <a:latin typeface="Calibri"/>
                <a:cs typeface="Calibri"/>
              </a:rPr>
              <a:t>altına</a:t>
            </a:r>
            <a:r>
              <a:rPr sz="1900" spc="20" dirty="0">
                <a:solidFill>
                  <a:srgbClr val="333E50"/>
                </a:solidFill>
                <a:latin typeface="Calibri"/>
                <a:cs typeface="Calibri"/>
              </a:rPr>
              <a:t> </a:t>
            </a:r>
            <a:r>
              <a:rPr sz="1900" spc="-5" dirty="0">
                <a:solidFill>
                  <a:srgbClr val="333E50"/>
                </a:solidFill>
                <a:latin typeface="Calibri"/>
                <a:cs typeface="Calibri"/>
              </a:rPr>
              <a:t>almalı,</a:t>
            </a:r>
            <a:endParaRPr sz="1900" dirty="0">
              <a:latin typeface="Calibri"/>
              <a:cs typeface="Calibri"/>
            </a:endParaRPr>
          </a:p>
          <a:p>
            <a:pPr marL="469900" indent="-457200">
              <a:lnSpc>
                <a:spcPct val="100000"/>
              </a:lnSpc>
              <a:spcBef>
                <a:spcPts val="555"/>
              </a:spcBef>
              <a:buAutoNum type="alphaLcParenR"/>
              <a:tabLst>
                <a:tab pos="469900" algn="l"/>
              </a:tabLst>
            </a:pPr>
            <a:r>
              <a:rPr sz="1900" spc="-5" dirty="0">
                <a:solidFill>
                  <a:srgbClr val="333E50"/>
                </a:solidFill>
                <a:latin typeface="Calibri"/>
                <a:cs typeface="Calibri"/>
              </a:rPr>
              <a:t>Bu </a:t>
            </a:r>
            <a:r>
              <a:rPr sz="1900" spc="-10" dirty="0">
                <a:solidFill>
                  <a:srgbClr val="333E50"/>
                </a:solidFill>
                <a:latin typeface="Calibri"/>
                <a:cs typeface="Calibri"/>
              </a:rPr>
              <a:t>prosesler </a:t>
            </a:r>
            <a:r>
              <a:rPr sz="1900" spc="-5" dirty="0">
                <a:solidFill>
                  <a:srgbClr val="333E50"/>
                </a:solidFill>
                <a:latin typeface="Calibri"/>
                <a:cs typeface="Calibri"/>
              </a:rPr>
              <a:t>için </a:t>
            </a:r>
            <a:r>
              <a:rPr sz="1900" spc="-10" dirty="0">
                <a:solidFill>
                  <a:srgbClr val="333E50"/>
                </a:solidFill>
                <a:latin typeface="Calibri"/>
                <a:cs typeface="Calibri"/>
              </a:rPr>
              <a:t>yetki </a:t>
            </a:r>
            <a:r>
              <a:rPr sz="1900" spc="-20" dirty="0">
                <a:solidFill>
                  <a:srgbClr val="333E50"/>
                </a:solidFill>
                <a:latin typeface="Calibri"/>
                <a:cs typeface="Calibri"/>
              </a:rPr>
              <a:t>ve </a:t>
            </a:r>
            <a:r>
              <a:rPr sz="1900" spc="-5" dirty="0">
                <a:solidFill>
                  <a:srgbClr val="333E50"/>
                </a:solidFill>
                <a:latin typeface="Calibri"/>
                <a:cs typeface="Calibri"/>
              </a:rPr>
              <a:t>sorumlulukları</a:t>
            </a:r>
            <a:r>
              <a:rPr sz="1900" spc="110" dirty="0">
                <a:solidFill>
                  <a:srgbClr val="333E50"/>
                </a:solidFill>
                <a:latin typeface="Calibri"/>
                <a:cs typeface="Calibri"/>
              </a:rPr>
              <a:t> </a:t>
            </a:r>
            <a:r>
              <a:rPr sz="1900" spc="-5" dirty="0">
                <a:solidFill>
                  <a:srgbClr val="333E50"/>
                </a:solidFill>
                <a:latin typeface="Calibri"/>
                <a:cs typeface="Calibri"/>
              </a:rPr>
              <a:t>belirlemeli,</a:t>
            </a:r>
            <a:endParaRPr sz="1900" dirty="0">
              <a:latin typeface="Calibri"/>
              <a:cs typeface="Calibri"/>
            </a:endParaRPr>
          </a:p>
          <a:p>
            <a:pPr marL="469900" indent="-457200">
              <a:lnSpc>
                <a:spcPct val="100000"/>
              </a:lnSpc>
              <a:spcBef>
                <a:spcPts val="540"/>
              </a:spcBef>
              <a:buAutoNum type="alphaLcParenR"/>
              <a:tabLst>
                <a:tab pos="469900" algn="l"/>
              </a:tabLst>
            </a:pPr>
            <a:r>
              <a:rPr sz="1900" spc="-5" dirty="0">
                <a:solidFill>
                  <a:srgbClr val="333E50"/>
                </a:solidFill>
                <a:latin typeface="Calibri"/>
                <a:cs typeface="Calibri"/>
              </a:rPr>
              <a:t>Risk </a:t>
            </a:r>
            <a:r>
              <a:rPr sz="1900" spc="-20" dirty="0">
                <a:solidFill>
                  <a:srgbClr val="333E50"/>
                </a:solidFill>
                <a:latin typeface="Calibri"/>
                <a:cs typeface="Calibri"/>
              </a:rPr>
              <a:t>ve </a:t>
            </a:r>
            <a:r>
              <a:rPr sz="1900" spc="-10" dirty="0">
                <a:solidFill>
                  <a:srgbClr val="333E50"/>
                </a:solidFill>
                <a:latin typeface="Calibri"/>
                <a:cs typeface="Calibri"/>
              </a:rPr>
              <a:t>fırsatları</a:t>
            </a:r>
            <a:r>
              <a:rPr sz="1900" spc="10" dirty="0">
                <a:solidFill>
                  <a:srgbClr val="333E50"/>
                </a:solidFill>
                <a:latin typeface="Calibri"/>
                <a:cs typeface="Calibri"/>
              </a:rPr>
              <a:t> </a:t>
            </a:r>
            <a:r>
              <a:rPr sz="1900" spc="-5" dirty="0">
                <a:solidFill>
                  <a:srgbClr val="333E50"/>
                </a:solidFill>
                <a:latin typeface="Calibri"/>
                <a:cs typeface="Calibri"/>
              </a:rPr>
              <a:t>belirlemeli,</a:t>
            </a:r>
            <a:endParaRPr sz="1900" dirty="0">
              <a:latin typeface="Calibri"/>
              <a:cs typeface="Calibri"/>
            </a:endParaRPr>
          </a:p>
          <a:p>
            <a:pPr marL="469900" marR="697865" indent="-457200">
              <a:lnSpc>
                <a:spcPct val="80000"/>
              </a:lnSpc>
              <a:spcBef>
                <a:spcPts val="1010"/>
              </a:spcBef>
              <a:buAutoNum type="alphaLcParenR"/>
              <a:tabLst>
                <a:tab pos="469900" algn="l"/>
              </a:tabLst>
            </a:pPr>
            <a:r>
              <a:rPr sz="1900" spc="-5" dirty="0">
                <a:solidFill>
                  <a:srgbClr val="333E50"/>
                </a:solidFill>
                <a:latin typeface="Calibri"/>
                <a:cs typeface="Calibri"/>
              </a:rPr>
              <a:t>Bu </a:t>
            </a:r>
            <a:r>
              <a:rPr sz="1900" spc="-10" dirty="0">
                <a:solidFill>
                  <a:srgbClr val="333E50"/>
                </a:solidFill>
                <a:latin typeface="Calibri"/>
                <a:cs typeface="Calibri"/>
              </a:rPr>
              <a:t>prosesleri </a:t>
            </a:r>
            <a:r>
              <a:rPr sz="1900" spc="-5" dirty="0">
                <a:solidFill>
                  <a:srgbClr val="333E50"/>
                </a:solidFill>
                <a:latin typeface="Calibri"/>
                <a:cs typeface="Calibri"/>
              </a:rPr>
              <a:t>değerlendirmeli </a:t>
            </a:r>
            <a:r>
              <a:rPr sz="1900" spc="-20" dirty="0">
                <a:solidFill>
                  <a:srgbClr val="333E50"/>
                </a:solidFill>
                <a:latin typeface="Calibri"/>
                <a:cs typeface="Calibri"/>
              </a:rPr>
              <a:t>ve </a:t>
            </a:r>
            <a:r>
              <a:rPr sz="1900" spc="-5" dirty="0">
                <a:solidFill>
                  <a:srgbClr val="333E50"/>
                </a:solidFill>
                <a:latin typeface="Calibri"/>
                <a:cs typeface="Calibri"/>
              </a:rPr>
              <a:t>bu </a:t>
            </a:r>
            <a:r>
              <a:rPr sz="1900" spc="-10" dirty="0">
                <a:solidFill>
                  <a:srgbClr val="333E50"/>
                </a:solidFill>
                <a:latin typeface="Calibri"/>
                <a:cs typeface="Calibri"/>
              </a:rPr>
              <a:t>proseslerin istenen sonuçlara  </a:t>
            </a:r>
            <a:r>
              <a:rPr sz="1900" spc="-5" dirty="0">
                <a:solidFill>
                  <a:srgbClr val="333E50"/>
                </a:solidFill>
                <a:latin typeface="Calibri"/>
                <a:cs typeface="Calibri"/>
              </a:rPr>
              <a:t>erişmesini </a:t>
            </a:r>
            <a:r>
              <a:rPr sz="1900" spc="-10" dirty="0">
                <a:solidFill>
                  <a:srgbClr val="333E50"/>
                </a:solidFill>
                <a:latin typeface="Calibri"/>
                <a:cs typeface="Calibri"/>
              </a:rPr>
              <a:t>güvence </a:t>
            </a:r>
            <a:r>
              <a:rPr sz="1900" spc="-5" dirty="0">
                <a:solidFill>
                  <a:srgbClr val="333E50"/>
                </a:solidFill>
                <a:latin typeface="Calibri"/>
                <a:cs typeface="Calibri"/>
              </a:rPr>
              <a:t>altına almak için </a:t>
            </a:r>
            <a:r>
              <a:rPr sz="1900" spc="-10" dirty="0">
                <a:solidFill>
                  <a:srgbClr val="333E50"/>
                </a:solidFill>
                <a:latin typeface="Calibri"/>
                <a:cs typeface="Calibri"/>
              </a:rPr>
              <a:t>ihtiyaç duyulan </a:t>
            </a:r>
            <a:r>
              <a:rPr sz="1900" spc="-5" dirty="0">
                <a:solidFill>
                  <a:srgbClr val="333E50"/>
                </a:solidFill>
                <a:latin typeface="Calibri"/>
                <a:cs typeface="Calibri"/>
              </a:rPr>
              <a:t>herhangi </a:t>
            </a:r>
            <a:r>
              <a:rPr sz="1900" spc="-10" dirty="0">
                <a:solidFill>
                  <a:srgbClr val="333E50"/>
                </a:solidFill>
                <a:latin typeface="Calibri"/>
                <a:cs typeface="Calibri"/>
              </a:rPr>
              <a:t>bir  </a:t>
            </a:r>
            <a:r>
              <a:rPr sz="1900" spc="-5" dirty="0">
                <a:solidFill>
                  <a:srgbClr val="333E50"/>
                </a:solidFill>
                <a:latin typeface="Calibri"/>
                <a:cs typeface="Calibri"/>
              </a:rPr>
              <a:t>değişikliği</a:t>
            </a:r>
            <a:r>
              <a:rPr sz="1900" spc="-30" dirty="0">
                <a:solidFill>
                  <a:srgbClr val="333E50"/>
                </a:solidFill>
                <a:latin typeface="Calibri"/>
                <a:cs typeface="Calibri"/>
              </a:rPr>
              <a:t> </a:t>
            </a:r>
            <a:r>
              <a:rPr sz="1900" spc="-5" dirty="0">
                <a:solidFill>
                  <a:srgbClr val="333E50"/>
                </a:solidFill>
                <a:latin typeface="Calibri"/>
                <a:cs typeface="Calibri"/>
              </a:rPr>
              <a:t>uygulamalı,</a:t>
            </a:r>
            <a:endParaRPr sz="1900" dirty="0">
              <a:latin typeface="Calibri"/>
              <a:cs typeface="Calibri"/>
            </a:endParaRPr>
          </a:p>
          <a:p>
            <a:pPr marL="469900" indent="-457200">
              <a:lnSpc>
                <a:spcPct val="100000"/>
              </a:lnSpc>
              <a:spcBef>
                <a:spcPts val="540"/>
              </a:spcBef>
              <a:buAutoNum type="alphaLcParenR"/>
              <a:tabLst>
                <a:tab pos="469900" algn="l"/>
              </a:tabLst>
            </a:pPr>
            <a:r>
              <a:rPr sz="1900" spc="-10" dirty="0">
                <a:solidFill>
                  <a:srgbClr val="333E50"/>
                </a:solidFill>
                <a:latin typeface="Calibri"/>
                <a:cs typeface="Calibri"/>
              </a:rPr>
              <a:t>Prosesleri </a:t>
            </a:r>
            <a:r>
              <a:rPr sz="1900" spc="-20" dirty="0">
                <a:solidFill>
                  <a:srgbClr val="333E50"/>
                </a:solidFill>
                <a:latin typeface="Calibri"/>
                <a:cs typeface="Calibri"/>
              </a:rPr>
              <a:t>ve </a:t>
            </a:r>
            <a:r>
              <a:rPr sz="1900" spc="-10" dirty="0">
                <a:solidFill>
                  <a:srgbClr val="333E50"/>
                </a:solidFill>
                <a:latin typeface="Calibri"/>
                <a:cs typeface="Calibri"/>
              </a:rPr>
              <a:t>KYS </a:t>
            </a:r>
            <a:r>
              <a:rPr sz="1900" spc="-5" dirty="0">
                <a:solidFill>
                  <a:srgbClr val="333E50"/>
                </a:solidFill>
                <a:latin typeface="Calibri"/>
                <a:cs typeface="Calibri"/>
              </a:rPr>
              <a:t>ni</a:t>
            </a:r>
            <a:r>
              <a:rPr sz="1900" spc="5" dirty="0">
                <a:solidFill>
                  <a:srgbClr val="333E50"/>
                </a:solidFill>
                <a:latin typeface="Calibri"/>
                <a:cs typeface="Calibri"/>
              </a:rPr>
              <a:t> </a:t>
            </a:r>
            <a:r>
              <a:rPr sz="1900" spc="-15" dirty="0">
                <a:solidFill>
                  <a:srgbClr val="333E50"/>
                </a:solidFill>
                <a:latin typeface="Calibri"/>
                <a:cs typeface="Calibri"/>
              </a:rPr>
              <a:t>iyileştirmelidir.</a:t>
            </a:r>
            <a:endParaRPr sz="1900" dirty="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379473"/>
            <a:ext cx="7515225" cy="1682750"/>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4.4.2 </a:t>
            </a:r>
            <a:r>
              <a:rPr sz="2000" spc="-5" dirty="0">
                <a:solidFill>
                  <a:srgbClr val="333E50"/>
                </a:solidFill>
                <a:latin typeface="Calibri"/>
                <a:cs typeface="Calibri"/>
              </a:rPr>
              <a:t>Kuruluş, </a:t>
            </a:r>
            <a:r>
              <a:rPr sz="2000" spc="-10" dirty="0">
                <a:solidFill>
                  <a:srgbClr val="333E50"/>
                </a:solidFill>
                <a:latin typeface="Calibri"/>
                <a:cs typeface="Calibri"/>
              </a:rPr>
              <a:t>ihtiyaç </a:t>
            </a:r>
            <a:r>
              <a:rPr sz="2000" dirty="0">
                <a:solidFill>
                  <a:srgbClr val="333E50"/>
                </a:solidFill>
                <a:latin typeface="Calibri"/>
                <a:cs typeface="Calibri"/>
              </a:rPr>
              <a:t>duyulan</a:t>
            </a:r>
            <a:r>
              <a:rPr sz="2000" spc="-40" dirty="0">
                <a:solidFill>
                  <a:srgbClr val="333E50"/>
                </a:solidFill>
                <a:latin typeface="Calibri"/>
                <a:cs typeface="Calibri"/>
              </a:rPr>
              <a:t> </a:t>
            </a:r>
            <a:r>
              <a:rPr sz="2000" spc="-5" dirty="0">
                <a:solidFill>
                  <a:srgbClr val="333E50"/>
                </a:solidFill>
                <a:latin typeface="Calibri"/>
                <a:cs typeface="Calibri"/>
              </a:rPr>
              <a:t>ölçüde:</a:t>
            </a:r>
            <a:endParaRPr sz="2000">
              <a:latin typeface="Calibri"/>
              <a:cs typeface="Calibri"/>
            </a:endParaRPr>
          </a:p>
          <a:p>
            <a:pPr marL="469900" indent="-457200">
              <a:lnSpc>
                <a:spcPts val="2280"/>
              </a:lnSpc>
              <a:spcBef>
                <a:spcPts val="755"/>
              </a:spcBef>
              <a:buAutoNum type="alphaLcParenR"/>
              <a:tabLst>
                <a:tab pos="469900" algn="l"/>
              </a:tabLst>
            </a:pPr>
            <a:r>
              <a:rPr sz="2000" dirty="0">
                <a:solidFill>
                  <a:srgbClr val="333E50"/>
                </a:solidFill>
                <a:latin typeface="Calibri"/>
                <a:cs typeface="Calibri"/>
              </a:rPr>
              <a:t>Bu </a:t>
            </a:r>
            <a:r>
              <a:rPr sz="2000" spc="-10" dirty="0">
                <a:solidFill>
                  <a:srgbClr val="333E50"/>
                </a:solidFill>
                <a:latin typeface="Calibri"/>
                <a:cs typeface="Calibri"/>
              </a:rPr>
              <a:t>proseslerin </a:t>
            </a:r>
            <a:r>
              <a:rPr sz="2000" spc="-5" dirty="0">
                <a:solidFill>
                  <a:srgbClr val="333E50"/>
                </a:solidFill>
                <a:latin typeface="Calibri"/>
                <a:cs typeface="Calibri"/>
              </a:rPr>
              <a:t>işletimini desteklemek </a:t>
            </a:r>
            <a:r>
              <a:rPr sz="2000" dirty="0">
                <a:solidFill>
                  <a:srgbClr val="333E50"/>
                </a:solidFill>
                <a:latin typeface="Calibri"/>
                <a:cs typeface="Calibri"/>
              </a:rPr>
              <a:t>için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95" dirty="0">
                <a:solidFill>
                  <a:srgbClr val="333E50"/>
                </a:solidFill>
                <a:latin typeface="Calibri"/>
                <a:cs typeface="Calibri"/>
              </a:rPr>
              <a:t> </a:t>
            </a:r>
            <a:r>
              <a:rPr sz="2000" b="1" u="heavy" dirty="0">
                <a:solidFill>
                  <a:srgbClr val="333E50"/>
                </a:solidFill>
                <a:latin typeface="Calibri"/>
                <a:cs typeface="Calibri"/>
              </a:rPr>
              <a:t>bilgiyi</a:t>
            </a:r>
            <a:endParaRPr sz="2000">
              <a:latin typeface="Calibri"/>
              <a:cs typeface="Calibri"/>
            </a:endParaRPr>
          </a:p>
          <a:p>
            <a:pPr marL="469900">
              <a:lnSpc>
                <a:spcPts val="2280"/>
              </a:lnSpc>
            </a:pPr>
            <a:r>
              <a:rPr sz="2000" spc="-10" dirty="0">
                <a:solidFill>
                  <a:srgbClr val="333E50"/>
                </a:solidFill>
                <a:latin typeface="Calibri"/>
                <a:cs typeface="Calibri"/>
              </a:rPr>
              <a:t>muhafaza</a:t>
            </a:r>
            <a:r>
              <a:rPr sz="2000" spc="-90" dirty="0">
                <a:solidFill>
                  <a:srgbClr val="333E50"/>
                </a:solidFill>
                <a:latin typeface="Calibri"/>
                <a:cs typeface="Calibri"/>
              </a:rPr>
              <a:t> </a:t>
            </a:r>
            <a:r>
              <a:rPr sz="2000" spc="-5" dirty="0">
                <a:solidFill>
                  <a:srgbClr val="333E50"/>
                </a:solidFill>
                <a:latin typeface="Calibri"/>
                <a:cs typeface="Calibri"/>
              </a:rPr>
              <a:t>etmeli,</a:t>
            </a:r>
            <a:endParaRPr sz="2000">
              <a:latin typeface="Calibri"/>
              <a:cs typeface="Calibri"/>
            </a:endParaRPr>
          </a:p>
          <a:p>
            <a:pPr marL="469900" indent="-457200">
              <a:lnSpc>
                <a:spcPts val="2280"/>
              </a:lnSpc>
              <a:spcBef>
                <a:spcPts val="765"/>
              </a:spcBef>
              <a:buAutoNum type="alphaLcParenR" startAt="2"/>
              <a:tabLst>
                <a:tab pos="469900" algn="l"/>
              </a:tabLst>
            </a:pPr>
            <a:r>
              <a:rPr sz="2000" spc="-10" dirty="0">
                <a:solidFill>
                  <a:srgbClr val="333E50"/>
                </a:solidFill>
                <a:latin typeface="Calibri"/>
                <a:cs typeface="Calibri"/>
              </a:rPr>
              <a:t>Proseslerin </a:t>
            </a:r>
            <a:r>
              <a:rPr sz="2000" dirty="0">
                <a:solidFill>
                  <a:srgbClr val="333E50"/>
                </a:solidFill>
                <a:latin typeface="Calibri"/>
                <a:cs typeface="Calibri"/>
              </a:rPr>
              <a:t>planlanan şekilde yürütüldüğünden emin </a:t>
            </a:r>
            <a:r>
              <a:rPr sz="2000" spc="-5" dirty="0">
                <a:solidFill>
                  <a:srgbClr val="333E50"/>
                </a:solidFill>
                <a:latin typeface="Calibri"/>
                <a:cs typeface="Calibri"/>
              </a:rPr>
              <a:t>olmak</a:t>
            </a:r>
            <a:r>
              <a:rPr sz="2000" spc="50" dirty="0">
                <a:solidFill>
                  <a:srgbClr val="333E50"/>
                </a:solidFill>
                <a:latin typeface="Calibri"/>
                <a:cs typeface="Calibri"/>
              </a:rPr>
              <a:t> </a:t>
            </a:r>
            <a:r>
              <a:rPr sz="2000" spc="-5" dirty="0">
                <a:solidFill>
                  <a:srgbClr val="333E50"/>
                </a:solidFill>
                <a:latin typeface="Calibri"/>
                <a:cs typeface="Calibri"/>
              </a:rPr>
              <a:t>için</a:t>
            </a:r>
            <a:endParaRPr sz="2000">
              <a:latin typeface="Calibri"/>
              <a:cs typeface="Calibri"/>
            </a:endParaRPr>
          </a:p>
          <a:p>
            <a:pPr marL="469900">
              <a:lnSpc>
                <a:spcPts val="2280"/>
              </a:lnSpc>
            </a:pP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bilgiyi</a:t>
            </a:r>
            <a:r>
              <a:rPr sz="2000" b="1" u="heavy" spc="-100" dirty="0">
                <a:solidFill>
                  <a:srgbClr val="333E50"/>
                </a:solidFill>
                <a:latin typeface="Calibri"/>
                <a:cs typeface="Calibri"/>
              </a:rPr>
              <a:t> </a:t>
            </a:r>
            <a:r>
              <a:rPr sz="2000" spc="-20" dirty="0">
                <a:solidFill>
                  <a:srgbClr val="333E50"/>
                </a:solidFill>
                <a:latin typeface="Calibri"/>
                <a:cs typeface="Calibri"/>
              </a:rPr>
              <a:t>sürdürmelidir.</a:t>
            </a:r>
            <a:endParaRPr sz="2000">
              <a:latin typeface="Calibri"/>
              <a:cs typeface="Calibri"/>
            </a:endParaRPr>
          </a:p>
        </p:txBody>
      </p:sp>
      <p:sp>
        <p:nvSpPr>
          <p:cNvPr id="3" name="object 3"/>
          <p:cNvSpPr/>
          <p:nvPr/>
        </p:nvSpPr>
        <p:spPr>
          <a:xfrm>
            <a:off x="4695901" y="3325152"/>
            <a:ext cx="3901744" cy="31409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988" y="1040891"/>
            <a:ext cx="8502650" cy="5173980"/>
          </a:xfrm>
          <a:custGeom>
            <a:avLst/>
            <a:gdLst/>
            <a:ahLst/>
            <a:cxnLst/>
            <a:rect l="l" t="t" r="r" b="b"/>
            <a:pathLst>
              <a:path w="8502650" h="5173980">
                <a:moveTo>
                  <a:pt x="0" y="5173980"/>
                </a:moveTo>
                <a:lnTo>
                  <a:pt x="8502396" y="5173980"/>
                </a:lnTo>
                <a:lnTo>
                  <a:pt x="8502396" y="0"/>
                </a:lnTo>
                <a:lnTo>
                  <a:pt x="0" y="0"/>
                </a:lnTo>
                <a:lnTo>
                  <a:pt x="0" y="5173980"/>
                </a:lnTo>
                <a:close/>
              </a:path>
            </a:pathLst>
          </a:custGeom>
          <a:solidFill>
            <a:srgbClr val="E1EFD9"/>
          </a:solidFill>
        </p:spPr>
        <p:txBody>
          <a:bodyPr wrap="square" lIns="0" tIns="0" rIns="0" bIns="0" rtlCol="0"/>
          <a:lstStyle/>
          <a:p>
            <a:endParaRPr/>
          </a:p>
        </p:txBody>
      </p:sp>
      <p:sp>
        <p:nvSpPr>
          <p:cNvPr id="23" name="object 23"/>
          <p:cNvSpPr txBox="1"/>
          <p:nvPr/>
        </p:nvSpPr>
        <p:spPr>
          <a:xfrm>
            <a:off x="3424428" y="5526023"/>
            <a:ext cx="2185670" cy="688975"/>
          </a:xfrm>
          <a:prstGeom prst="rect">
            <a:avLst/>
          </a:prstGeom>
          <a:solidFill>
            <a:srgbClr val="DBDBDB"/>
          </a:solidFill>
          <a:ln w="9144">
            <a:solidFill>
              <a:srgbClr val="000000"/>
            </a:solidFill>
          </a:ln>
        </p:spPr>
        <p:txBody>
          <a:bodyPr vert="horz" wrap="square" lIns="0" tIns="33019" rIns="0" bIns="0" rtlCol="0">
            <a:spAutoFit/>
          </a:bodyPr>
          <a:lstStyle/>
          <a:p>
            <a:pPr marL="121920">
              <a:lnSpc>
                <a:spcPct val="100000"/>
              </a:lnSpc>
              <a:spcBef>
                <a:spcPts val="259"/>
              </a:spcBef>
            </a:pPr>
            <a:r>
              <a:rPr sz="1200" spc="-5" dirty="0">
                <a:latin typeface="Calibri"/>
                <a:cs typeface="Calibri"/>
              </a:rPr>
              <a:t>Performans</a:t>
            </a:r>
            <a:endParaRPr sz="1200">
              <a:latin typeface="Calibri"/>
              <a:cs typeface="Calibri"/>
            </a:endParaRPr>
          </a:p>
          <a:p>
            <a:pPr marL="86995" marR="437515" indent="34925">
              <a:lnSpc>
                <a:spcPct val="100000"/>
              </a:lnSpc>
            </a:pPr>
            <a:r>
              <a:rPr sz="1200" dirty="0">
                <a:latin typeface="Calibri"/>
                <a:cs typeface="Calibri"/>
              </a:rPr>
              <a:t>İzleme </a:t>
            </a:r>
            <a:r>
              <a:rPr sz="1200" spc="-10" dirty="0">
                <a:latin typeface="Calibri"/>
                <a:cs typeface="Calibri"/>
              </a:rPr>
              <a:t>ve </a:t>
            </a:r>
            <a:r>
              <a:rPr sz="1200" spc="-5" dirty="0">
                <a:latin typeface="Calibri"/>
                <a:cs typeface="Calibri"/>
              </a:rPr>
              <a:t>Ölçme için </a:t>
            </a:r>
            <a:r>
              <a:rPr sz="1200" dirty="0">
                <a:latin typeface="Calibri"/>
                <a:cs typeface="Calibri"/>
              </a:rPr>
              <a:t>Olası  </a:t>
            </a:r>
            <a:r>
              <a:rPr sz="1200" spc="-10" dirty="0">
                <a:latin typeface="Calibri"/>
                <a:cs typeface="Calibri"/>
              </a:rPr>
              <a:t>Kontrol</a:t>
            </a:r>
            <a:r>
              <a:rPr sz="1200" spc="-45" dirty="0">
                <a:latin typeface="Calibri"/>
                <a:cs typeface="Calibri"/>
              </a:rPr>
              <a:t> </a:t>
            </a:r>
            <a:r>
              <a:rPr sz="1200" spc="-5" dirty="0">
                <a:latin typeface="Calibri"/>
                <a:cs typeface="Calibri"/>
              </a:rPr>
              <a:t>Noktaları</a:t>
            </a:r>
            <a:endParaRPr sz="1200">
              <a:latin typeface="Calibri"/>
              <a:cs typeface="Calibri"/>
            </a:endParaRPr>
          </a:p>
        </p:txBody>
      </p:sp>
      <p:grpSp>
        <p:nvGrpSpPr>
          <p:cNvPr id="41" name="Grup 40"/>
          <p:cNvGrpSpPr/>
          <p:nvPr/>
        </p:nvGrpSpPr>
        <p:grpSpPr>
          <a:xfrm>
            <a:off x="284988" y="1487424"/>
            <a:ext cx="8487917" cy="4389374"/>
            <a:chOff x="284988" y="1487424"/>
            <a:chExt cx="8487917" cy="4389374"/>
          </a:xfrm>
        </p:grpSpPr>
        <p:sp>
          <p:nvSpPr>
            <p:cNvPr id="3" name="object 3"/>
            <p:cNvSpPr/>
            <p:nvPr/>
          </p:nvSpPr>
          <p:spPr>
            <a:xfrm>
              <a:off x="5346191" y="2942844"/>
              <a:ext cx="1397635" cy="1876425"/>
            </a:xfrm>
            <a:custGeom>
              <a:avLst/>
              <a:gdLst/>
              <a:ahLst/>
              <a:cxnLst/>
              <a:rect l="l" t="t" r="r" b="b"/>
              <a:pathLst>
                <a:path w="1397634" h="1876425">
                  <a:moveTo>
                    <a:pt x="0" y="1876043"/>
                  </a:moveTo>
                  <a:lnTo>
                    <a:pt x="1397508" y="1876043"/>
                  </a:lnTo>
                  <a:lnTo>
                    <a:pt x="1397508" y="0"/>
                  </a:lnTo>
                  <a:lnTo>
                    <a:pt x="0" y="0"/>
                  </a:lnTo>
                  <a:lnTo>
                    <a:pt x="0" y="1876043"/>
                  </a:lnTo>
                  <a:close/>
                </a:path>
              </a:pathLst>
            </a:custGeom>
            <a:solidFill>
              <a:srgbClr val="DBDBDB"/>
            </a:solidFill>
          </p:spPr>
          <p:txBody>
            <a:bodyPr wrap="square" lIns="0" tIns="0" rIns="0" bIns="0" rtlCol="0"/>
            <a:lstStyle/>
            <a:p>
              <a:endParaRPr/>
            </a:p>
          </p:txBody>
        </p:sp>
        <p:sp>
          <p:nvSpPr>
            <p:cNvPr id="4" name="object 4"/>
            <p:cNvSpPr/>
            <p:nvPr/>
          </p:nvSpPr>
          <p:spPr>
            <a:xfrm>
              <a:off x="5346191" y="2942844"/>
              <a:ext cx="1397635" cy="1876425"/>
            </a:xfrm>
            <a:custGeom>
              <a:avLst/>
              <a:gdLst/>
              <a:ahLst/>
              <a:cxnLst/>
              <a:rect l="l" t="t" r="r" b="b"/>
              <a:pathLst>
                <a:path w="1397634" h="1876425">
                  <a:moveTo>
                    <a:pt x="0" y="1876043"/>
                  </a:moveTo>
                  <a:lnTo>
                    <a:pt x="1397508" y="1876043"/>
                  </a:lnTo>
                  <a:lnTo>
                    <a:pt x="1397508" y="0"/>
                  </a:lnTo>
                  <a:lnTo>
                    <a:pt x="0" y="0"/>
                  </a:lnTo>
                  <a:lnTo>
                    <a:pt x="0" y="1876043"/>
                  </a:lnTo>
                  <a:close/>
                </a:path>
              </a:pathLst>
            </a:custGeom>
            <a:ln w="9144">
              <a:solidFill>
                <a:srgbClr val="000000"/>
              </a:solidFill>
              <a:prstDash val="dash"/>
            </a:ln>
          </p:spPr>
          <p:txBody>
            <a:bodyPr wrap="square" lIns="0" tIns="0" rIns="0" bIns="0" rtlCol="0"/>
            <a:lstStyle/>
            <a:p>
              <a:endParaRPr/>
            </a:p>
          </p:txBody>
        </p:sp>
        <p:sp>
          <p:nvSpPr>
            <p:cNvPr id="5" name="object 5"/>
            <p:cNvSpPr txBox="1"/>
            <p:nvPr/>
          </p:nvSpPr>
          <p:spPr>
            <a:xfrm>
              <a:off x="5426202" y="3313953"/>
              <a:ext cx="1089025" cy="358140"/>
            </a:xfrm>
            <a:prstGeom prst="rect">
              <a:avLst/>
            </a:prstGeom>
          </p:spPr>
          <p:txBody>
            <a:bodyPr vert="horz" wrap="square" lIns="0" tIns="0" rIns="0" bIns="0" rtlCol="0">
              <a:spAutoFit/>
            </a:bodyPr>
            <a:lstStyle/>
            <a:p>
              <a:pPr marL="12700" marR="5080">
                <a:lnSpc>
                  <a:spcPct val="100899"/>
                </a:lnSpc>
              </a:pPr>
              <a:r>
                <a:rPr sz="1100" dirty="0">
                  <a:latin typeface="Calibri"/>
                  <a:cs typeface="Calibri"/>
                </a:rPr>
                <a:t>MALZEME,</a:t>
              </a:r>
              <a:r>
                <a:rPr sz="1100" spc="-110" dirty="0">
                  <a:latin typeface="Calibri"/>
                  <a:cs typeface="Calibri"/>
                </a:rPr>
                <a:t> </a:t>
              </a:r>
              <a:r>
                <a:rPr sz="1100" dirty="0">
                  <a:latin typeface="Calibri"/>
                  <a:cs typeface="Calibri"/>
                </a:rPr>
                <a:t>ENERJİ,  BİLGİ</a:t>
              </a:r>
              <a:endParaRPr sz="1100">
                <a:latin typeface="Calibri"/>
                <a:cs typeface="Calibri"/>
              </a:endParaRPr>
            </a:p>
          </p:txBody>
        </p:sp>
        <p:sp>
          <p:nvSpPr>
            <p:cNvPr id="6" name="object 6"/>
            <p:cNvSpPr/>
            <p:nvPr/>
          </p:nvSpPr>
          <p:spPr>
            <a:xfrm>
              <a:off x="2296667" y="2942844"/>
              <a:ext cx="1397635" cy="1876425"/>
            </a:xfrm>
            <a:custGeom>
              <a:avLst/>
              <a:gdLst/>
              <a:ahLst/>
              <a:cxnLst/>
              <a:rect l="l" t="t" r="r" b="b"/>
              <a:pathLst>
                <a:path w="1397635" h="1876425">
                  <a:moveTo>
                    <a:pt x="0" y="1876043"/>
                  </a:moveTo>
                  <a:lnTo>
                    <a:pt x="1397508" y="1876043"/>
                  </a:lnTo>
                  <a:lnTo>
                    <a:pt x="1397508" y="0"/>
                  </a:lnTo>
                  <a:lnTo>
                    <a:pt x="0" y="0"/>
                  </a:lnTo>
                  <a:lnTo>
                    <a:pt x="0" y="1876043"/>
                  </a:lnTo>
                  <a:close/>
                </a:path>
              </a:pathLst>
            </a:custGeom>
            <a:solidFill>
              <a:srgbClr val="DBDBDB"/>
            </a:solidFill>
          </p:spPr>
          <p:txBody>
            <a:bodyPr wrap="square" lIns="0" tIns="0" rIns="0" bIns="0" rtlCol="0"/>
            <a:lstStyle/>
            <a:p>
              <a:endParaRPr/>
            </a:p>
          </p:txBody>
        </p:sp>
        <p:sp>
          <p:nvSpPr>
            <p:cNvPr id="7" name="object 7"/>
            <p:cNvSpPr/>
            <p:nvPr/>
          </p:nvSpPr>
          <p:spPr>
            <a:xfrm>
              <a:off x="2296667" y="2942844"/>
              <a:ext cx="1397635" cy="1876425"/>
            </a:xfrm>
            <a:custGeom>
              <a:avLst/>
              <a:gdLst/>
              <a:ahLst/>
              <a:cxnLst/>
              <a:rect l="l" t="t" r="r" b="b"/>
              <a:pathLst>
                <a:path w="1397635" h="1876425">
                  <a:moveTo>
                    <a:pt x="0" y="1876043"/>
                  </a:moveTo>
                  <a:lnTo>
                    <a:pt x="1397508" y="1876043"/>
                  </a:lnTo>
                  <a:lnTo>
                    <a:pt x="1397508" y="0"/>
                  </a:lnTo>
                  <a:lnTo>
                    <a:pt x="0" y="0"/>
                  </a:lnTo>
                  <a:lnTo>
                    <a:pt x="0" y="1876043"/>
                  </a:lnTo>
                  <a:close/>
                </a:path>
              </a:pathLst>
            </a:custGeom>
            <a:ln w="9144">
              <a:solidFill>
                <a:srgbClr val="000000"/>
              </a:solidFill>
              <a:prstDash val="dash"/>
            </a:ln>
          </p:spPr>
          <p:txBody>
            <a:bodyPr wrap="square" lIns="0" tIns="0" rIns="0" bIns="0" rtlCol="0"/>
            <a:lstStyle/>
            <a:p>
              <a:endParaRPr/>
            </a:p>
          </p:txBody>
        </p:sp>
        <p:sp>
          <p:nvSpPr>
            <p:cNvPr id="8" name="object 8"/>
            <p:cNvSpPr txBox="1"/>
            <p:nvPr/>
          </p:nvSpPr>
          <p:spPr>
            <a:xfrm>
              <a:off x="2375407" y="3313953"/>
              <a:ext cx="1089025" cy="358140"/>
            </a:xfrm>
            <a:prstGeom prst="rect">
              <a:avLst/>
            </a:prstGeom>
          </p:spPr>
          <p:txBody>
            <a:bodyPr vert="horz" wrap="square" lIns="0" tIns="0" rIns="0" bIns="0" rtlCol="0">
              <a:spAutoFit/>
            </a:bodyPr>
            <a:lstStyle/>
            <a:p>
              <a:pPr marL="12700" marR="5080">
                <a:lnSpc>
                  <a:spcPct val="100899"/>
                </a:lnSpc>
              </a:pPr>
              <a:r>
                <a:rPr sz="1100" dirty="0">
                  <a:latin typeface="Calibri"/>
                  <a:cs typeface="Calibri"/>
                </a:rPr>
                <a:t>MALZEME,</a:t>
              </a:r>
              <a:r>
                <a:rPr sz="1100" spc="-110" dirty="0">
                  <a:latin typeface="Calibri"/>
                  <a:cs typeface="Calibri"/>
                </a:rPr>
                <a:t> </a:t>
              </a:r>
              <a:r>
                <a:rPr sz="1100" dirty="0">
                  <a:latin typeface="Calibri"/>
                  <a:cs typeface="Calibri"/>
                </a:rPr>
                <a:t>ENERJİ,  BİLGİ</a:t>
              </a:r>
              <a:endParaRPr sz="1100">
                <a:latin typeface="Calibri"/>
                <a:cs typeface="Calibri"/>
              </a:endParaRPr>
            </a:p>
          </p:txBody>
        </p:sp>
        <p:sp>
          <p:nvSpPr>
            <p:cNvPr id="9" name="object 9"/>
            <p:cNvSpPr/>
            <p:nvPr/>
          </p:nvSpPr>
          <p:spPr>
            <a:xfrm>
              <a:off x="355091" y="2526792"/>
              <a:ext cx="1818894" cy="550926"/>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284988" y="2456688"/>
              <a:ext cx="1809114" cy="541020"/>
            </a:xfrm>
            <a:prstGeom prst="rect">
              <a:avLst/>
            </a:prstGeom>
            <a:solidFill>
              <a:srgbClr val="DBDBDB"/>
            </a:solidFill>
            <a:ln w="9144">
              <a:solidFill>
                <a:srgbClr val="000000"/>
              </a:solidFill>
            </a:ln>
          </p:spPr>
          <p:txBody>
            <a:bodyPr vert="horz" wrap="square" lIns="0" tIns="34925" rIns="0" bIns="0" rtlCol="0">
              <a:spAutoFit/>
            </a:bodyPr>
            <a:lstStyle/>
            <a:p>
              <a:pPr marL="451484">
                <a:lnSpc>
                  <a:spcPct val="100000"/>
                </a:lnSpc>
                <a:spcBef>
                  <a:spcPts val="275"/>
                </a:spcBef>
              </a:pPr>
              <a:r>
                <a:rPr sz="1100" spc="-5" dirty="0">
                  <a:latin typeface="Calibri"/>
                  <a:cs typeface="Calibri"/>
                </a:rPr>
                <a:t>Girdi</a:t>
              </a:r>
              <a:r>
                <a:rPr sz="1100" spc="-65" dirty="0">
                  <a:latin typeface="Calibri"/>
                  <a:cs typeface="Calibri"/>
                </a:rPr>
                <a:t> </a:t>
              </a:r>
              <a:r>
                <a:rPr sz="1100" dirty="0">
                  <a:latin typeface="Calibri"/>
                  <a:cs typeface="Calibri"/>
                </a:rPr>
                <a:t>Kaynakları</a:t>
              </a:r>
              <a:endParaRPr sz="1100">
                <a:latin typeface="Calibri"/>
                <a:cs typeface="Calibri"/>
              </a:endParaRPr>
            </a:p>
          </p:txBody>
        </p:sp>
        <p:sp>
          <p:nvSpPr>
            <p:cNvPr id="11" name="object 11"/>
            <p:cNvSpPr/>
            <p:nvPr/>
          </p:nvSpPr>
          <p:spPr>
            <a:xfrm>
              <a:off x="2366772" y="2456688"/>
              <a:ext cx="1407414" cy="68046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296667" y="2386583"/>
              <a:ext cx="1397635" cy="670560"/>
            </a:xfrm>
            <a:custGeom>
              <a:avLst/>
              <a:gdLst/>
              <a:ahLst/>
              <a:cxnLst/>
              <a:rect l="l" t="t" r="r" b="b"/>
              <a:pathLst>
                <a:path w="1397635" h="670560">
                  <a:moveTo>
                    <a:pt x="698754" y="0"/>
                  </a:moveTo>
                  <a:lnTo>
                    <a:pt x="635146" y="1370"/>
                  </a:lnTo>
                  <a:lnTo>
                    <a:pt x="573141" y="5401"/>
                  </a:lnTo>
                  <a:lnTo>
                    <a:pt x="512982" y="11976"/>
                  </a:lnTo>
                  <a:lnTo>
                    <a:pt x="454919" y="20976"/>
                  </a:lnTo>
                  <a:lnTo>
                    <a:pt x="399196" y="32282"/>
                  </a:lnTo>
                  <a:lnTo>
                    <a:pt x="346060" y="45776"/>
                  </a:lnTo>
                  <a:lnTo>
                    <a:pt x="295759" y="61340"/>
                  </a:lnTo>
                  <a:lnTo>
                    <a:pt x="248538" y="78854"/>
                  </a:lnTo>
                  <a:lnTo>
                    <a:pt x="204644" y="98202"/>
                  </a:lnTo>
                  <a:lnTo>
                    <a:pt x="164324" y="119265"/>
                  </a:lnTo>
                  <a:lnTo>
                    <a:pt x="127824" y="141923"/>
                  </a:lnTo>
                  <a:lnTo>
                    <a:pt x="95391" y="166059"/>
                  </a:lnTo>
                  <a:lnTo>
                    <a:pt x="43710" y="218291"/>
                  </a:lnTo>
                  <a:lnTo>
                    <a:pt x="11256" y="275014"/>
                  </a:lnTo>
                  <a:lnTo>
                    <a:pt x="0" y="335279"/>
                  </a:lnTo>
                  <a:lnTo>
                    <a:pt x="2855" y="365796"/>
                  </a:lnTo>
                  <a:lnTo>
                    <a:pt x="24957" y="424409"/>
                  </a:lnTo>
                  <a:lnTo>
                    <a:pt x="67271" y="479004"/>
                  </a:lnTo>
                  <a:lnTo>
                    <a:pt x="127824" y="528636"/>
                  </a:lnTo>
                  <a:lnTo>
                    <a:pt x="164324" y="551294"/>
                  </a:lnTo>
                  <a:lnTo>
                    <a:pt x="204644" y="572357"/>
                  </a:lnTo>
                  <a:lnTo>
                    <a:pt x="248538" y="591705"/>
                  </a:lnTo>
                  <a:lnTo>
                    <a:pt x="295759" y="609219"/>
                  </a:lnTo>
                  <a:lnTo>
                    <a:pt x="346060" y="624783"/>
                  </a:lnTo>
                  <a:lnTo>
                    <a:pt x="399196" y="638277"/>
                  </a:lnTo>
                  <a:lnTo>
                    <a:pt x="454919" y="649583"/>
                  </a:lnTo>
                  <a:lnTo>
                    <a:pt x="512982" y="658583"/>
                  </a:lnTo>
                  <a:lnTo>
                    <a:pt x="573141" y="665158"/>
                  </a:lnTo>
                  <a:lnTo>
                    <a:pt x="635146" y="669189"/>
                  </a:lnTo>
                  <a:lnTo>
                    <a:pt x="698754" y="670560"/>
                  </a:lnTo>
                  <a:lnTo>
                    <a:pt x="762361" y="669189"/>
                  </a:lnTo>
                  <a:lnTo>
                    <a:pt x="824366" y="665158"/>
                  </a:lnTo>
                  <a:lnTo>
                    <a:pt x="884525" y="658583"/>
                  </a:lnTo>
                  <a:lnTo>
                    <a:pt x="942588" y="649583"/>
                  </a:lnTo>
                  <a:lnTo>
                    <a:pt x="998311" y="638277"/>
                  </a:lnTo>
                  <a:lnTo>
                    <a:pt x="1051447" y="624783"/>
                  </a:lnTo>
                  <a:lnTo>
                    <a:pt x="1101748" y="609219"/>
                  </a:lnTo>
                  <a:lnTo>
                    <a:pt x="1148969" y="591705"/>
                  </a:lnTo>
                  <a:lnTo>
                    <a:pt x="1192863" y="572357"/>
                  </a:lnTo>
                  <a:lnTo>
                    <a:pt x="1233183" y="551294"/>
                  </a:lnTo>
                  <a:lnTo>
                    <a:pt x="1269683" y="528636"/>
                  </a:lnTo>
                  <a:lnTo>
                    <a:pt x="1302116" y="504500"/>
                  </a:lnTo>
                  <a:lnTo>
                    <a:pt x="1353797" y="452268"/>
                  </a:lnTo>
                  <a:lnTo>
                    <a:pt x="1386251" y="395545"/>
                  </a:lnTo>
                  <a:lnTo>
                    <a:pt x="1397508" y="335279"/>
                  </a:lnTo>
                  <a:lnTo>
                    <a:pt x="1394652" y="304763"/>
                  </a:lnTo>
                  <a:lnTo>
                    <a:pt x="1372550" y="246150"/>
                  </a:lnTo>
                  <a:lnTo>
                    <a:pt x="1330236" y="191555"/>
                  </a:lnTo>
                  <a:lnTo>
                    <a:pt x="1269683" y="141923"/>
                  </a:lnTo>
                  <a:lnTo>
                    <a:pt x="1233183" y="119265"/>
                  </a:lnTo>
                  <a:lnTo>
                    <a:pt x="1192863" y="98202"/>
                  </a:lnTo>
                  <a:lnTo>
                    <a:pt x="1148969" y="78854"/>
                  </a:lnTo>
                  <a:lnTo>
                    <a:pt x="1101748" y="61340"/>
                  </a:lnTo>
                  <a:lnTo>
                    <a:pt x="1051447" y="45776"/>
                  </a:lnTo>
                  <a:lnTo>
                    <a:pt x="998311" y="32282"/>
                  </a:lnTo>
                  <a:lnTo>
                    <a:pt x="942588" y="20976"/>
                  </a:lnTo>
                  <a:lnTo>
                    <a:pt x="884525" y="11976"/>
                  </a:lnTo>
                  <a:lnTo>
                    <a:pt x="824366" y="5401"/>
                  </a:lnTo>
                  <a:lnTo>
                    <a:pt x="762361" y="1370"/>
                  </a:lnTo>
                  <a:lnTo>
                    <a:pt x="698754" y="0"/>
                  </a:lnTo>
                  <a:close/>
                </a:path>
              </a:pathLst>
            </a:custGeom>
            <a:solidFill>
              <a:srgbClr val="DBDBDB"/>
            </a:solidFill>
          </p:spPr>
          <p:txBody>
            <a:bodyPr wrap="square" lIns="0" tIns="0" rIns="0" bIns="0" rtlCol="0"/>
            <a:lstStyle/>
            <a:p>
              <a:endParaRPr/>
            </a:p>
          </p:txBody>
        </p:sp>
        <p:sp>
          <p:nvSpPr>
            <p:cNvPr id="13" name="object 13"/>
            <p:cNvSpPr/>
            <p:nvPr/>
          </p:nvSpPr>
          <p:spPr>
            <a:xfrm>
              <a:off x="2296667" y="2386583"/>
              <a:ext cx="1397635" cy="670560"/>
            </a:xfrm>
            <a:custGeom>
              <a:avLst/>
              <a:gdLst/>
              <a:ahLst/>
              <a:cxnLst/>
              <a:rect l="l" t="t" r="r" b="b"/>
              <a:pathLst>
                <a:path w="1397635" h="670560">
                  <a:moveTo>
                    <a:pt x="0" y="335279"/>
                  </a:moveTo>
                  <a:lnTo>
                    <a:pt x="11256" y="275014"/>
                  </a:lnTo>
                  <a:lnTo>
                    <a:pt x="43710" y="218291"/>
                  </a:lnTo>
                  <a:lnTo>
                    <a:pt x="95391" y="166059"/>
                  </a:lnTo>
                  <a:lnTo>
                    <a:pt x="127824" y="141923"/>
                  </a:lnTo>
                  <a:lnTo>
                    <a:pt x="164324" y="119265"/>
                  </a:lnTo>
                  <a:lnTo>
                    <a:pt x="204644" y="98202"/>
                  </a:lnTo>
                  <a:lnTo>
                    <a:pt x="248538" y="78854"/>
                  </a:lnTo>
                  <a:lnTo>
                    <a:pt x="295759" y="61340"/>
                  </a:lnTo>
                  <a:lnTo>
                    <a:pt x="346060" y="45776"/>
                  </a:lnTo>
                  <a:lnTo>
                    <a:pt x="399196" y="32282"/>
                  </a:lnTo>
                  <a:lnTo>
                    <a:pt x="454919" y="20976"/>
                  </a:lnTo>
                  <a:lnTo>
                    <a:pt x="512982" y="11976"/>
                  </a:lnTo>
                  <a:lnTo>
                    <a:pt x="573141" y="5401"/>
                  </a:lnTo>
                  <a:lnTo>
                    <a:pt x="635146" y="1370"/>
                  </a:lnTo>
                  <a:lnTo>
                    <a:pt x="698754" y="0"/>
                  </a:lnTo>
                  <a:lnTo>
                    <a:pt x="762361" y="1370"/>
                  </a:lnTo>
                  <a:lnTo>
                    <a:pt x="824366" y="5401"/>
                  </a:lnTo>
                  <a:lnTo>
                    <a:pt x="884525" y="11976"/>
                  </a:lnTo>
                  <a:lnTo>
                    <a:pt x="942588" y="20976"/>
                  </a:lnTo>
                  <a:lnTo>
                    <a:pt x="998311" y="32282"/>
                  </a:lnTo>
                  <a:lnTo>
                    <a:pt x="1051447" y="45776"/>
                  </a:lnTo>
                  <a:lnTo>
                    <a:pt x="1101748" y="61340"/>
                  </a:lnTo>
                  <a:lnTo>
                    <a:pt x="1148969" y="78854"/>
                  </a:lnTo>
                  <a:lnTo>
                    <a:pt x="1192863" y="98202"/>
                  </a:lnTo>
                  <a:lnTo>
                    <a:pt x="1233183" y="119265"/>
                  </a:lnTo>
                  <a:lnTo>
                    <a:pt x="1269683" y="141923"/>
                  </a:lnTo>
                  <a:lnTo>
                    <a:pt x="1302116" y="166059"/>
                  </a:lnTo>
                  <a:lnTo>
                    <a:pt x="1353797" y="218291"/>
                  </a:lnTo>
                  <a:lnTo>
                    <a:pt x="1386251" y="275014"/>
                  </a:lnTo>
                  <a:lnTo>
                    <a:pt x="1397508" y="335279"/>
                  </a:lnTo>
                  <a:lnTo>
                    <a:pt x="1394652" y="365796"/>
                  </a:lnTo>
                  <a:lnTo>
                    <a:pt x="1372550" y="424409"/>
                  </a:lnTo>
                  <a:lnTo>
                    <a:pt x="1330236" y="479004"/>
                  </a:lnTo>
                  <a:lnTo>
                    <a:pt x="1269683" y="528636"/>
                  </a:lnTo>
                  <a:lnTo>
                    <a:pt x="1233183" y="551294"/>
                  </a:lnTo>
                  <a:lnTo>
                    <a:pt x="1192863" y="572357"/>
                  </a:lnTo>
                  <a:lnTo>
                    <a:pt x="1148969" y="591705"/>
                  </a:lnTo>
                  <a:lnTo>
                    <a:pt x="1101748" y="609219"/>
                  </a:lnTo>
                  <a:lnTo>
                    <a:pt x="1051447" y="624783"/>
                  </a:lnTo>
                  <a:lnTo>
                    <a:pt x="998311" y="638277"/>
                  </a:lnTo>
                  <a:lnTo>
                    <a:pt x="942588" y="649583"/>
                  </a:lnTo>
                  <a:lnTo>
                    <a:pt x="884525" y="658583"/>
                  </a:lnTo>
                  <a:lnTo>
                    <a:pt x="824366" y="665158"/>
                  </a:lnTo>
                  <a:lnTo>
                    <a:pt x="762361" y="669189"/>
                  </a:lnTo>
                  <a:lnTo>
                    <a:pt x="698754" y="670560"/>
                  </a:lnTo>
                  <a:lnTo>
                    <a:pt x="635146" y="669189"/>
                  </a:lnTo>
                  <a:lnTo>
                    <a:pt x="573141" y="665158"/>
                  </a:lnTo>
                  <a:lnTo>
                    <a:pt x="512982" y="658583"/>
                  </a:lnTo>
                  <a:lnTo>
                    <a:pt x="454919" y="649583"/>
                  </a:lnTo>
                  <a:lnTo>
                    <a:pt x="399196" y="638277"/>
                  </a:lnTo>
                  <a:lnTo>
                    <a:pt x="346060" y="624783"/>
                  </a:lnTo>
                  <a:lnTo>
                    <a:pt x="295759" y="609219"/>
                  </a:lnTo>
                  <a:lnTo>
                    <a:pt x="248538" y="591705"/>
                  </a:lnTo>
                  <a:lnTo>
                    <a:pt x="204644" y="572357"/>
                  </a:lnTo>
                  <a:lnTo>
                    <a:pt x="164324" y="551294"/>
                  </a:lnTo>
                  <a:lnTo>
                    <a:pt x="127824" y="528636"/>
                  </a:lnTo>
                  <a:lnTo>
                    <a:pt x="95391" y="504500"/>
                  </a:lnTo>
                  <a:lnTo>
                    <a:pt x="43710" y="452268"/>
                  </a:lnTo>
                  <a:lnTo>
                    <a:pt x="11256" y="395545"/>
                  </a:lnTo>
                  <a:lnTo>
                    <a:pt x="0" y="335279"/>
                  </a:lnTo>
                  <a:close/>
                </a:path>
              </a:pathLst>
            </a:custGeom>
            <a:ln w="9144">
              <a:solidFill>
                <a:srgbClr val="000000"/>
              </a:solidFill>
            </a:ln>
          </p:spPr>
          <p:txBody>
            <a:bodyPr wrap="square" lIns="0" tIns="0" rIns="0" bIns="0" rtlCol="0"/>
            <a:lstStyle/>
            <a:p>
              <a:endParaRPr/>
            </a:p>
          </p:txBody>
        </p:sp>
        <p:sp>
          <p:nvSpPr>
            <p:cNvPr id="14" name="object 14"/>
            <p:cNvSpPr txBox="1"/>
            <p:nvPr/>
          </p:nvSpPr>
          <p:spPr>
            <a:xfrm>
              <a:off x="2769489" y="2524505"/>
              <a:ext cx="450850" cy="187960"/>
            </a:xfrm>
            <a:prstGeom prst="rect">
              <a:avLst/>
            </a:prstGeom>
          </p:spPr>
          <p:txBody>
            <a:bodyPr vert="horz" wrap="square" lIns="0" tIns="0" rIns="0" bIns="0" rtlCol="0">
              <a:spAutoFit/>
            </a:bodyPr>
            <a:lstStyle/>
            <a:p>
              <a:pPr marL="12700">
                <a:lnSpc>
                  <a:spcPct val="100000"/>
                </a:lnSpc>
              </a:pPr>
              <a:r>
                <a:rPr sz="1100" spc="-5" dirty="0">
                  <a:latin typeface="Calibri"/>
                  <a:cs typeface="Calibri"/>
                </a:rPr>
                <a:t>Girdiler</a:t>
              </a:r>
              <a:endParaRPr sz="1100">
                <a:latin typeface="Calibri"/>
                <a:cs typeface="Calibri"/>
              </a:endParaRPr>
            </a:p>
          </p:txBody>
        </p:sp>
        <p:sp>
          <p:nvSpPr>
            <p:cNvPr id="15" name="object 15"/>
            <p:cNvSpPr/>
            <p:nvPr/>
          </p:nvSpPr>
          <p:spPr>
            <a:xfrm>
              <a:off x="3701796" y="2436876"/>
              <a:ext cx="1668018" cy="621029"/>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3637788" y="2366772"/>
              <a:ext cx="1651000" cy="611505"/>
            </a:xfrm>
            <a:custGeom>
              <a:avLst/>
              <a:gdLst/>
              <a:ahLst/>
              <a:cxnLst/>
              <a:rect l="l" t="t" r="r" b="b"/>
              <a:pathLst>
                <a:path w="1651000" h="611505">
                  <a:moveTo>
                    <a:pt x="1337564" y="0"/>
                  </a:moveTo>
                  <a:lnTo>
                    <a:pt x="0" y="0"/>
                  </a:lnTo>
                  <a:lnTo>
                    <a:pt x="312927" y="305562"/>
                  </a:lnTo>
                  <a:lnTo>
                    <a:pt x="0" y="611124"/>
                  </a:lnTo>
                  <a:lnTo>
                    <a:pt x="1337564" y="611124"/>
                  </a:lnTo>
                  <a:lnTo>
                    <a:pt x="1650491" y="305562"/>
                  </a:lnTo>
                  <a:lnTo>
                    <a:pt x="1337564" y="0"/>
                  </a:lnTo>
                  <a:close/>
                </a:path>
              </a:pathLst>
            </a:custGeom>
            <a:solidFill>
              <a:srgbClr val="DBDBDB"/>
            </a:solidFill>
          </p:spPr>
          <p:txBody>
            <a:bodyPr wrap="square" lIns="0" tIns="0" rIns="0" bIns="0" rtlCol="0"/>
            <a:lstStyle/>
            <a:p>
              <a:endParaRPr/>
            </a:p>
          </p:txBody>
        </p:sp>
        <p:sp>
          <p:nvSpPr>
            <p:cNvPr id="17" name="object 17"/>
            <p:cNvSpPr/>
            <p:nvPr/>
          </p:nvSpPr>
          <p:spPr>
            <a:xfrm>
              <a:off x="3637788" y="2366772"/>
              <a:ext cx="1651000" cy="611505"/>
            </a:xfrm>
            <a:custGeom>
              <a:avLst/>
              <a:gdLst/>
              <a:ahLst/>
              <a:cxnLst/>
              <a:rect l="l" t="t" r="r" b="b"/>
              <a:pathLst>
                <a:path w="1651000" h="611505">
                  <a:moveTo>
                    <a:pt x="0" y="0"/>
                  </a:moveTo>
                  <a:lnTo>
                    <a:pt x="1337564" y="0"/>
                  </a:lnTo>
                  <a:lnTo>
                    <a:pt x="1650491" y="305562"/>
                  </a:lnTo>
                  <a:lnTo>
                    <a:pt x="1337564" y="611124"/>
                  </a:lnTo>
                  <a:lnTo>
                    <a:pt x="0" y="611124"/>
                  </a:lnTo>
                  <a:lnTo>
                    <a:pt x="312927" y="305562"/>
                  </a:lnTo>
                  <a:lnTo>
                    <a:pt x="0" y="0"/>
                  </a:lnTo>
                  <a:close/>
                </a:path>
              </a:pathLst>
            </a:custGeom>
            <a:ln w="9144">
              <a:solidFill>
                <a:srgbClr val="000000"/>
              </a:solidFill>
            </a:ln>
          </p:spPr>
          <p:txBody>
            <a:bodyPr wrap="square" lIns="0" tIns="0" rIns="0" bIns="0" rtlCol="0"/>
            <a:lstStyle/>
            <a:p>
              <a:endParaRPr/>
            </a:p>
          </p:txBody>
        </p:sp>
        <p:sp>
          <p:nvSpPr>
            <p:cNvPr id="18" name="object 18"/>
            <p:cNvSpPr txBox="1"/>
            <p:nvPr/>
          </p:nvSpPr>
          <p:spPr>
            <a:xfrm>
              <a:off x="4030217" y="2571622"/>
              <a:ext cx="665480" cy="203200"/>
            </a:xfrm>
            <a:prstGeom prst="rect">
              <a:avLst/>
            </a:prstGeom>
          </p:spPr>
          <p:txBody>
            <a:bodyPr vert="horz" wrap="square" lIns="0" tIns="0" rIns="0" bIns="0" rtlCol="0">
              <a:spAutoFit/>
            </a:bodyPr>
            <a:lstStyle/>
            <a:p>
              <a:pPr marL="12700">
                <a:lnSpc>
                  <a:spcPct val="100000"/>
                </a:lnSpc>
              </a:pPr>
              <a:r>
                <a:rPr sz="1200" spc="-10" dirty="0">
                  <a:latin typeface="Calibri"/>
                  <a:cs typeface="Calibri"/>
                </a:rPr>
                <a:t>Faaliyetler</a:t>
              </a:r>
              <a:endParaRPr sz="1200">
                <a:latin typeface="Calibri"/>
                <a:cs typeface="Calibri"/>
              </a:endParaRPr>
            </a:p>
          </p:txBody>
        </p:sp>
        <p:sp>
          <p:nvSpPr>
            <p:cNvPr id="19" name="object 19"/>
            <p:cNvSpPr/>
            <p:nvPr/>
          </p:nvSpPr>
          <p:spPr>
            <a:xfrm>
              <a:off x="5416296" y="2456688"/>
              <a:ext cx="1387602" cy="680465"/>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346191" y="2386583"/>
              <a:ext cx="1377950" cy="670560"/>
            </a:xfrm>
            <a:custGeom>
              <a:avLst/>
              <a:gdLst/>
              <a:ahLst/>
              <a:cxnLst/>
              <a:rect l="l" t="t" r="r" b="b"/>
              <a:pathLst>
                <a:path w="1377950" h="670560">
                  <a:moveTo>
                    <a:pt x="688848" y="0"/>
                  </a:moveTo>
                  <a:lnTo>
                    <a:pt x="626141" y="1370"/>
                  </a:lnTo>
                  <a:lnTo>
                    <a:pt x="565013" y="5401"/>
                  </a:lnTo>
                  <a:lnTo>
                    <a:pt x="505706" y="11976"/>
                  </a:lnTo>
                  <a:lnTo>
                    <a:pt x="448465" y="20976"/>
                  </a:lnTo>
                  <a:lnTo>
                    <a:pt x="393532" y="32282"/>
                  </a:lnTo>
                  <a:lnTo>
                    <a:pt x="341150" y="45776"/>
                  </a:lnTo>
                  <a:lnTo>
                    <a:pt x="291561" y="61340"/>
                  </a:lnTo>
                  <a:lnTo>
                    <a:pt x="245010" y="78854"/>
                  </a:lnTo>
                  <a:lnTo>
                    <a:pt x="201739" y="98202"/>
                  </a:lnTo>
                  <a:lnTo>
                    <a:pt x="161991" y="119265"/>
                  </a:lnTo>
                  <a:lnTo>
                    <a:pt x="126009" y="141923"/>
                  </a:lnTo>
                  <a:lnTo>
                    <a:pt x="94036" y="166059"/>
                  </a:lnTo>
                  <a:lnTo>
                    <a:pt x="43090" y="218291"/>
                  </a:lnTo>
                  <a:lnTo>
                    <a:pt x="11096" y="275014"/>
                  </a:lnTo>
                  <a:lnTo>
                    <a:pt x="0" y="335279"/>
                  </a:lnTo>
                  <a:lnTo>
                    <a:pt x="2814" y="365796"/>
                  </a:lnTo>
                  <a:lnTo>
                    <a:pt x="24602" y="424409"/>
                  </a:lnTo>
                  <a:lnTo>
                    <a:pt x="66315" y="479004"/>
                  </a:lnTo>
                  <a:lnTo>
                    <a:pt x="126009" y="528636"/>
                  </a:lnTo>
                  <a:lnTo>
                    <a:pt x="161991" y="551294"/>
                  </a:lnTo>
                  <a:lnTo>
                    <a:pt x="201739" y="572357"/>
                  </a:lnTo>
                  <a:lnTo>
                    <a:pt x="245010" y="591705"/>
                  </a:lnTo>
                  <a:lnTo>
                    <a:pt x="291561" y="609219"/>
                  </a:lnTo>
                  <a:lnTo>
                    <a:pt x="341150" y="624783"/>
                  </a:lnTo>
                  <a:lnTo>
                    <a:pt x="393532" y="638277"/>
                  </a:lnTo>
                  <a:lnTo>
                    <a:pt x="448465" y="649583"/>
                  </a:lnTo>
                  <a:lnTo>
                    <a:pt x="505706" y="658583"/>
                  </a:lnTo>
                  <a:lnTo>
                    <a:pt x="565013" y="665158"/>
                  </a:lnTo>
                  <a:lnTo>
                    <a:pt x="626141" y="669189"/>
                  </a:lnTo>
                  <a:lnTo>
                    <a:pt x="688848" y="670560"/>
                  </a:lnTo>
                  <a:lnTo>
                    <a:pt x="751554" y="669189"/>
                  </a:lnTo>
                  <a:lnTo>
                    <a:pt x="812682" y="665158"/>
                  </a:lnTo>
                  <a:lnTo>
                    <a:pt x="871989" y="658583"/>
                  </a:lnTo>
                  <a:lnTo>
                    <a:pt x="929230" y="649583"/>
                  </a:lnTo>
                  <a:lnTo>
                    <a:pt x="984163" y="638277"/>
                  </a:lnTo>
                  <a:lnTo>
                    <a:pt x="1036545" y="624783"/>
                  </a:lnTo>
                  <a:lnTo>
                    <a:pt x="1086134" y="609219"/>
                  </a:lnTo>
                  <a:lnTo>
                    <a:pt x="1132685" y="591705"/>
                  </a:lnTo>
                  <a:lnTo>
                    <a:pt x="1175956" y="572357"/>
                  </a:lnTo>
                  <a:lnTo>
                    <a:pt x="1215704" y="551294"/>
                  </a:lnTo>
                  <a:lnTo>
                    <a:pt x="1251686" y="528636"/>
                  </a:lnTo>
                  <a:lnTo>
                    <a:pt x="1283659" y="504500"/>
                  </a:lnTo>
                  <a:lnTo>
                    <a:pt x="1334605" y="452268"/>
                  </a:lnTo>
                  <a:lnTo>
                    <a:pt x="1366599" y="395545"/>
                  </a:lnTo>
                  <a:lnTo>
                    <a:pt x="1377696" y="335279"/>
                  </a:lnTo>
                  <a:lnTo>
                    <a:pt x="1374881" y="304763"/>
                  </a:lnTo>
                  <a:lnTo>
                    <a:pt x="1353093" y="246150"/>
                  </a:lnTo>
                  <a:lnTo>
                    <a:pt x="1311380" y="191555"/>
                  </a:lnTo>
                  <a:lnTo>
                    <a:pt x="1251686" y="141923"/>
                  </a:lnTo>
                  <a:lnTo>
                    <a:pt x="1215704" y="119265"/>
                  </a:lnTo>
                  <a:lnTo>
                    <a:pt x="1175956" y="98202"/>
                  </a:lnTo>
                  <a:lnTo>
                    <a:pt x="1132685" y="78854"/>
                  </a:lnTo>
                  <a:lnTo>
                    <a:pt x="1086134" y="61340"/>
                  </a:lnTo>
                  <a:lnTo>
                    <a:pt x="1036545" y="45776"/>
                  </a:lnTo>
                  <a:lnTo>
                    <a:pt x="984163" y="32282"/>
                  </a:lnTo>
                  <a:lnTo>
                    <a:pt x="929230" y="20976"/>
                  </a:lnTo>
                  <a:lnTo>
                    <a:pt x="871989" y="11976"/>
                  </a:lnTo>
                  <a:lnTo>
                    <a:pt x="812682" y="5401"/>
                  </a:lnTo>
                  <a:lnTo>
                    <a:pt x="751554" y="1370"/>
                  </a:lnTo>
                  <a:lnTo>
                    <a:pt x="688848" y="0"/>
                  </a:lnTo>
                  <a:close/>
                </a:path>
              </a:pathLst>
            </a:custGeom>
            <a:solidFill>
              <a:srgbClr val="DBDBDB"/>
            </a:solidFill>
          </p:spPr>
          <p:txBody>
            <a:bodyPr wrap="square" lIns="0" tIns="0" rIns="0" bIns="0" rtlCol="0"/>
            <a:lstStyle/>
            <a:p>
              <a:endParaRPr/>
            </a:p>
          </p:txBody>
        </p:sp>
        <p:sp>
          <p:nvSpPr>
            <p:cNvPr id="21" name="object 21"/>
            <p:cNvSpPr/>
            <p:nvPr/>
          </p:nvSpPr>
          <p:spPr>
            <a:xfrm>
              <a:off x="5346191" y="2386583"/>
              <a:ext cx="1377950" cy="670560"/>
            </a:xfrm>
            <a:custGeom>
              <a:avLst/>
              <a:gdLst/>
              <a:ahLst/>
              <a:cxnLst/>
              <a:rect l="l" t="t" r="r" b="b"/>
              <a:pathLst>
                <a:path w="1377950" h="670560">
                  <a:moveTo>
                    <a:pt x="0" y="335279"/>
                  </a:moveTo>
                  <a:lnTo>
                    <a:pt x="11096" y="275014"/>
                  </a:lnTo>
                  <a:lnTo>
                    <a:pt x="43090" y="218291"/>
                  </a:lnTo>
                  <a:lnTo>
                    <a:pt x="94036" y="166059"/>
                  </a:lnTo>
                  <a:lnTo>
                    <a:pt x="126009" y="141923"/>
                  </a:lnTo>
                  <a:lnTo>
                    <a:pt x="161991" y="119265"/>
                  </a:lnTo>
                  <a:lnTo>
                    <a:pt x="201739" y="98202"/>
                  </a:lnTo>
                  <a:lnTo>
                    <a:pt x="245010" y="78854"/>
                  </a:lnTo>
                  <a:lnTo>
                    <a:pt x="291561" y="61340"/>
                  </a:lnTo>
                  <a:lnTo>
                    <a:pt x="341150" y="45776"/>
                  </a:lnTo>
                  <a:lnTo>
                    <a:pt x="393532" y="32282"/>
                  </a:lnTo>
                  <a:lnTo>
                    <a:pt x="448465" y="20976"/>
                  </a:lnTo>
                  <a:lnTo>
                    <a:pt x="505706" y="11976"/>
                  </a:lnTo>
                  <a:lnTo>
                    <a:pt x="565013" y="5401"/>
                  </a:lnTo>
                  <a:lnTo>
                    <a:pt x="626141" y="1370"/>
                  </a:lnTo>
                  <a:lnTo>
                    <a:pt x="688848" y="0"/>
                  </a:lnTo>
                  <a:lnTo>
                    <a:pt x="751554" y="1370"/>
                  </a:lnTo>
                  <a:lnTo>
                    <a:pt x="812682" y="5401"/>
                  </a:lnTo>
                  <a:lnTo>
                    <a:pt x="871989" y="11976"/>
                  </a:lnTo>
                  <a:lnTo>
                    <a:pt x="929230" y="20976"/>
                  </a:lnTo>
                  <a:lnTo>
                    <a:pt x="984163" y="32282"/>
                  </a:lnTo>
                  <a:lnTo>
                    <a:pt x="1036545" y="45776"/>
                  </a:lnTo>
                  <a:lnTo>
                    <a:pt x="1086134" y="61340"/>
                  </a:lnTo>
                  <a:lnTo>
                    <a:pt x="1132685" y="78854"/>
                  </a:lnTo>
                  <a:lnTo>
                    <a:pt x="1175956" y="98202"/>
                  </a:lnTo>
                  <a:lnTo>
                    <a:pt x="1215704" y="119265"/>
                  </a:lnTo>
                  <a:lnTo>
                    <a:pt x="1251686" y="141923"/>
                  </a:lnTo>
                  <a:lnTo>
                    <a:pt x="1283659" y="166059"/>
                  </a:lnTo>
                  <a:lnTo>
                    <a:pt x="1334605" y="218291"/>
                  </a:lnTo>
                  <a:lnTo>
                    <a:pt x="1366599" y="275014"/>
                  </a:lnTo>
                  <a:lnTo>
                    <a:pt x="1377696" y="335279"/>
                  </a:lnTo>
                  <a:lnTo>
                    <a:pt x="1374881" y="365796"/>
                  </a:lnTo>
                  <a:lnTo>
                    <a:pt x="1353093" y="424409"/>
                  </a:lnTo>
                  <a:lnTo>
                    <a:pt x="1311380" y="479004"/>
                  </a:lnTo>
                  <a:lnTo>
                    <a:pt x="1251686" y="528636"/>
                  </a:lnTo>
                  <a:lnTo>
                    <a:pt x="1215704" y="551294"/>
                  </a:lnTo>
                  <a:lnTo>
                    <a:pt x="1175956" y="572357"/>
                  </a:lnTo>
                  <a:lnTo>
                    <a:pt x="1132685" y="591705"/>
                  </a:lnTo>
                  <a:lnTo>
                    <a:pt x="1086134" y="609219"/>
                  </a:lnTo>
                  <a:lnTo>
                    <a:pt x="1036545" y="624783"/>
                  </a:lnTo>
                  <a:lnTo>
                    <a:pt x="984163" y="638277"/>
                  </a:lnTo>
                  <a:lnTo>
                    <a:pt x="929230" y="649583"/>
                  </a:lnTo>
                  <a:lnTo>
                    <a:pt x="871989" y="658583"/>
                  </a:lnTo>
                  <a:lnTo>
                    <a:pt x="812682" y="665158"/>
                  </a:lnTo>
                  <a:lnTo>
                    <a:pt x="751554" y="669189"/>
                  </a:lnTo>
                  <a:lnTo>
                    <a:pt x="688848" y="670560"/>
                  </a:lnTo>
                  <a:lnTo>
                    <a:pt x="626141" y="669189"/>
                  </a:lnTo>
                  <a:lnTo>
                    <a:pt x="565013" y="665158"/>
                  </a:lnTo>
                  <a:lnTo>
                    <a:pt x="505706" y="658583"/>
                  </a:lnTo>
                  <a:lnTo>
                    <a:pt x="448465" y="649583"/>
                  </a:lnTo>
                  <a:lnTo>
                    <a:pt x="393532" y="638277"/>
                  </a:lnTo>
                  <a:lnTo>
                    <a:pt x="341150" y="624783"/>
                  </a:lnTo>
                  <a:lnTo>
                    <a:pt x="291561" y="609219"/>
                  </a:lnTo>
                  <a:lnTo>
                    <a:pt x="245010" y="591705"/>
                  </a:lnTo>
                  <a:lnTo>
                    <a:pt x="201739" y="572357"/>
                  </a:lnTo>
                  <a:lnTo>
                    <a:pt x="161991" y="551294"/>
                  </a:lnTo>
                  <a:lnTo>
                    <a:pt x="126009" y="528636"/>
                  </a:lnTo>
                  <a:lnTo>
                    <a:pt x="94036" y="504500"/>
                  </a:lnTo>
                  <a:lnTo>
                    <a:pt x="43090" y="452268"/>
                  </a:lnTo>
                  <a:lnTo>
                    <a:pt x="11096" y="395545"/>
                  </a:lnTo>
                  <a:lnTo>
                    <a:pt x="0" y="335279"/>
                  </a:lnTo>
                  <a:close/>
                </a:path>
              </a:pathLst>
            </a:custGeom>
            <a:ln w="9143">
              <a:solidFill>
                <a:srgbClr val="000000"/>
              </a:solidFill>
            </a:ln>
          </p:spPr>
          <p:txBody>
            <a:bodyPr wrap="square" lIns="0" tIns="0" rIns="0" bIns="0" rtlCol="0"/>
            <a:lstStyle/>
            <a:p>
              <a:endParaRPr/>
            </a:p>
          </p:txBody>
        </p:sp>
        <p:sp>
          <p:nvSpPr>
            <p:cNvPr id="22" name="object 22"/>
            <p:cNvSpPr txBox="1"/>
            <p:nvPr/>
          </p:nvSpPr>
          <p:spPr>
            <a:xfrm>
              <a:off x="5824854" y="2524505"/>
              <a:ext cx="424180" cy="187960"/>
            </a:xfrm>
            <a:prstGeom prst="rect">
              <a:avLst/>
            </a:prstGeom>
          </p:spPr>
          <p:txBody>
            <a:bodyPr vert="horz" wrap="square" lIns="0" tIns="0" rIns="0" bIns="0" rtlCol="0">
              <a:spAutoFit/>
            </a:bodyPr>
            <a:lstStyle/>
            <a:p>
              <a:pPr marL="12700">
                <a:lnSpc>
                  <a:spcPct val="100000"/>
                </a:lnSpc>
              </a:pPr>
              <a:r>
                <a:rPr sz="1100" dirty="0">
                  <a:latin typeface="Calibri"/>
                  <a:cs typeface="Calibri"/>
                </a:rPr>
                <a:t>Çıktılar</a:t>
              </a:r>
              <a:endParaRPr sz="1100">
                <a:latin typeface="Calibri"/>
                <a:cs typeface="Calibri"/>
              </a:endParaRPr>
            </a:p>
          </p:txBody>
        </p:sp>
        <p:sp>
          <p:nvSpPr>
            <p:cNvPr id="24" name="object 24"/>
            <p:cNvSpPr/>
            <p:nvPr/>
          </p:nvSpPr>
          <p:spPr>
            <a:xfrm>
              <a:off x="4314063" y="3057144"/>
              <a:ext cx="81915" cy="2469515"/>
            </a:xfrm>
            <a:custGeom>
              <a:avLst/>
              <a:gdLst/>
              <a:ahLst/>
              <a:cxnLst/>
              <a:rect l="l" t="t" r="r" b="b"/>
              <a:pathLst>
                <a:path w="81914" h="2469515">
                  <a:moveTo>
                    <a:pt x="44519" y="76093"/>
                  </a:moveTo>
                  <a:lnTo>
                    <a:pt x="31818" y="76304"/>
                  </a:lnTo>
                  <a:lnTo>
                    <a:pt x="68707" y="2469006"/>
                  </a:lnTo>
                  <a:lnTo>
                    <a:pt x="81407" y="2468753"/>
                  </a:lnTo>
                  <a:lnTo>
                    <a:pt x="44519" y="76093"/>
                  </a:lnTo>
                  <a:close/>
                </a:path>
                <a:path w="81914" h="2469515">
                  <a:moveTo>
                    <a:pt x="36957" y="0"/>
                  </a:moveTo>
                  <a:lnTo>
                    <a:pt x="0" y="76834"/>
                  </a:lnTo>
                  <a:lnTo>
                    <a:pt x="31818" y="76304"/>
                  </a:lnTo>
                  <a:lnTo>
                    <a:pt x="31623" y="63626"/>
                  </a:lnTo>
                  <a:lnTo>
                    <a:pt x="44323" y="63372"/>
                  </a:lnTo>
                  <a:lnTo>
                    <a:pt x="69868" y="63372"/>
                  </a:lnTo>
                  <a:lnTo>
                    <a:pt x="36957" y="0"/>
                  </a:lnTo>
                  <a:close/>
                </a:path>
                <a:path w="81914" h="2469515">
                  <a:moveTo>
                    <a:pt x="44323" y="63372"/>
                  </a:moveTo>
                  <a:lnTo>
                    <a:pt x="31623" y="63626"/>
                  </a:lnTo>
                  <a:lnTo>
                    <a:pt x="31818" y="76304"/>
                  </a:lnTo>
                  <a:lnTo>
                    <a:pt x="44519" y="76093"/>
                  </a:lnTo>
                  <a:lnTo>
                    <a:pt x="44323" y="63372"/>
                  </a:lnTo>
                  <a:close/>
                </a:path>
                <a:path w="81914" h="2469515">
                  <a:moveTo>
                    <a:pt x="69868" y="63372"/>
                  </a:moveTo>
                  <a:lnTo>
                    <a:pt x="44323" y="63372"/>
                  </a:lnTo>
                  <a:lnTo>
                    <a:pt x="44519" y="76093"/>
                  </a:lnTo>
                  <a:lnTo>
                    <a:pt x="76200" y="75564"/>
                  </a:lnTo>
                  <a:lnTo>
                    <a:pt x="69868" y="63372"/>
                  </a:lnTo>
                  <a:close/>
                </a:path>
              </a:pathLst>
            </a:custGeom>
            <a:solidFill>
              <a:srgbClr val="000000"/>
            </a:solidFill>
          </p:spPr>
          <p:txBody>
            <a:bodyPr wrap="square" lIns="0" tIns="0" rIns="0" bIns="0" rtlCol="0"/>
            <a:lstStyle/>
            <a:p>
              <a:endParaRPr/>
            </a:p>
          </p:txBody>
        </p:sp>
        <p:sp>
          <p:nvSpPr>
            <p:cNvPr id="25" name="object 25"/>
            <p:cNvSpPr txBox="1"/>
            <p:nvPr/>
          </p:nvSpPr>
          <p:spPr>
            <a:xfrm>
              <a:off x="7059168" y="3055620"/>
              <a:ext cx="1513840" cy="1763395"/>
            </a:xfrm>
            <a:prstGeom prst="rect">
              <a:avLst/>
            </a:prstGeom>
            <a:solidFill>
              <a:srgbClr val="DBDBDB"/>
            </a:solidFill>
            <a:ln w="9144">
              <a:solidFill>
                <a:srgbClr val="000000"/>
              </a:solidFill>
            </a:ln>
          </p:spPr>
          <p:txBody>
            <a:bodyPr vert="horz" wrap="square" lIns="0" tIns="5795" rIns="0" bIns="0" rtlCol="0">
              <a:spAutoFit/>
            </a:bodyPr>
            <a:lstStyle/>
            <a:p>
              <a:pPr>
                <a:lnSpc>
                  <a:spcPct val="100000"/>
                </a:lnSpc>
                <a:spcBef>
                  <a:spcPts val="45"/>
                </a:spcBef>
              </a:pPr>
              <a:endParaRPr sz="1350">
                <a:latin typeface="Times New Roman"/>
                <a:cs typeface="Times New Roman"/>
              </a:endParaRPr>
            </a:p>
            <a:p>
              <a:pPr marL="88265">
                <a:lnSpc>
                  <a:spcPct val="100000"/>
                </a:lnSpc>
              </a:pPr>
              <a:r>
                <a:rPr sz="1100" dirty="0">
                  <a:latin typeface="Calibri"/>
                  <a:cs typeface="Calibri"/>
                </a:rPr>
                <a:t>SONRAKİ</a:t>
              </a:r>
              <a:r>
                <a:rPr sz="1100" spc="-95" dirty="0">
                  <a:latin typeface="Calibri"/>
                  <a:cs typeface="Calibri"/>
                </a:rPr>
                <a:t> </a:t>
              </a:r>
              <a:r>
                <a:rPr sz="1100" dirty="0">
                  <a:latin typeface="Calibri"/>
                  <a:cs typeface="Calibri"/>
                </a:rPr>
                <a:t>PROSESLER</a:t>
              </a:r>
              <a:endParaRPr sz="1100">
                <a:latin typeface="Calibri"/>
                <a:cs typeface="Calibri"/>
              </a:endParaRPr>
            </a:p>
            <a:p>
              <a:pPr marL="88265" marR="193675">
                <a:lnSpc>
                  <a:spcPct val="100000"/>
                </a:lnSpc>
              </a:pPr>
              <a:r>
                <a:rPr sz="1100" spc="-5" dirty="0">
                  <a:latin typeface="Calibri"/>
                  <a:cs typeface="Calibri"/>
                </a:rPr>
                <a:t>(Örn. </a:t>
              </a:r>
              <a:r>
                <a:rPr sz="1100" dirty="0">
                  <a:latin typeface="Calibri"/>
                  <a:cs typeface="Calibri"/>
                </a:rPr>
                <a:t>Müşterilerden,  </a:t>
              </a:r>
              <a:r>
                <a:rPr sz="1100" spc="-5" dirty="0">
                  <a:latin typeface="Calibri"/>
                  <a:cs typeface="Calibri"/>
                </a:rPr>
                <a:t>İlgili diğer</a:t>
              </a:r>
              <a:r>
                <a:rPr sz="1100" spc="-75" dirty="0">
                  <a:latin typeface="Calibri"/>
                  <a:cs typeface="Calibri"/>
                </a:rPr>
                <a:t> </a:t>
              </a:r>
              <a:r>
                <a:rPr sz="1100" dirty="0">
                  <a:latin typeface="Calibri"/>
                  <a:cs typeface="Calibri"/>
                </a:rPr>
                <a:t>taraflardan</a:t>
              </a:r>
              <a:endParaRPr sz="1100">
                <a:latin typeface="Calibri"/>
                <a:cs typeface="Calibri"/>
              </a:endParaRPr>
            </a:p>
          </p:txBody>
        </p:sp>
        <p:sp>
          <p:nvSpPr>
            <p:cNvPr id="26" name="object 26"/>
            <p:cNvSpPr txBox="1"/>
            <p:nvPr/>
          </p:nvSpPr>
          <p:spPr>
            <a:xfrm>
              <a:off x="426719" y="3057144"/>
              <a:ext cx="1513840" cy="1762125"/>
            </a:xfrm>
            <a:prstGeom prst="rect">
              <a:avLst/>
            </a:prstGeom>
            <a:solidFill>
              <a:srgbClr val="DBDBDB"/>
            </a:solidFill>
            <a:ln w="9144">
              <a:solidFill>
                <a:srgbClr val="000000"/>
              </a:solidFill>
            </a:ln>
          </p:spPr>
          <p:txBody>
            <a:bodyPr vert="horz" wrap="square" lIns="0" tIns="5160" rIns="0" bIns="0" rtlCol="0">
              <a:spAutoFit/>
            </a:bodyPr>
            <a:lstStyle/>
            <a:p>
              <a:pPr>
                <a:lnSpc>
                  <a:spcPct val="100000"/>
                </a:lnSpc>
                <a:spcBef>
                  <a:spcPts val="40"/>
                </a:spcBef>
              </a:pPr>
              <a:endParaRPr sz="1350">
                <a:latin typeface="Times New Roman"/>
                <a:cs typeface="Times New Roman"/>
              </a:endParaRPr>
            </a:p>
            <a:p>
              <a:pPr marL="86360">
                <a:lnSpc>
                  <a:spcPts val="1315"/>
                </a:lnSpc>
              </a:pPr>
              <a:r>
                <a:rPr sz="1100" dirty="0">
                  <a:latin typeface="Calibri"/>
                  <a:cs typeface="Calibri"/>
                </a:rPr>
                <a:t>ÖNCEKİ</a:t>
              </a:r>
              <a:r>
                <a:rPr sz="1100" spc="-90" dirty="0">
                  <a:latin typeface="Calibri"/>
                  <a:cs typeface="Calibri"/>
                </a:rPr>
                <a:t> </a:t>
              </a:r>
              <a:r>
                <a:rPr sz="1100" dirty="0">
                  <a:latin typeface="Calibri"/>
                  <a:cs typeface="Calibri"/>
                </a:rPr>
                <a:t>PROSESLER</a:t>
              </a:r>
              <a:endParaRPr sz="1100">
                <a:latin typeface="Calibri"/>
                <a:cs typeface="Calibri"/>
              </a:endParaRPr>
            </a:p>
            <a:p>
              <a:pPr marL="86360">
                <a:lnSpc>
                  <a:spcPts val="1315"/>
                </a:lnSpc>
              </a:pPr>
              <a:r>
                <a:rPr sz="1100" spc="-5" dirty="0">
                  <a:latin typeface="Calibri"/>
                  <a:cs typeface="Calibri"/>
                </a:rPr>
                <a:t>(Örn.</a:t>
              </a:r>
              <a:r>
                <a:rPr sz="1100" spc="-95" dirty="0">
                  <a:latin typeface="Calibri"/>
                  <a:cs typeface="Calibri"/>
                </a:rPr>
                <a:t> </a:t>
              </a:r>
              <a:r>
                <a:rPr sz="1100" dirty="0">
                  <a:latin typeface="Calibri"/>
                  <a:cs typeface="Calibri"/>
                </a:rPr>
                <a:t>Tedarikçilerden,</a:t>
              </a:r>
              <a:endParaRPr sz="1100">
                <a:latin typeface="Calibri"/>
                <a:cs typeface="Calibri"/>
              </a:endParaRPr>
            </a:p>
            <a:p>
              <a:pPr marL="86360">
                <a:lnSpc>
                  <a:spcPct val="100000"/>
                </a:lnSpc>
                <a:spcBef>
                  <a:spcPts val="10"/>
                </a:spcBef>
              </a:pPr>
              <a:r>
                <a:rPr sz="1100" dirty="0">
                  <a:latin typeface="Calibri"/>
                  <a:cs typeface="Calibri"/>
                </a:rPr>
                <a:t>Müşterilerden,</a:t>
              </a:r>
              <a:endParaRPr sz="1100">
                <a:latin typeface="Calibri"/>
                <a:cs typeface="Calibri"/>
              </a:endParaRPr>
            </a:p>
            <a:p>
              <a:pPr marL="86360">
                <a:lnSpc>
                  <a:spcPct val="100000"/>
                </a:lnSpc>
              </a:pPr>
              <a:r>
                <a:rPr sz="1100" spc="-5" dirty="0">
                  <a:latin typeface="Calibri"/>
                  <a:cs typeface="Calibri"/>
                </a:rPr>
                <a:t>İlgili diğer</a:t>
              </a:r>
              <a:r>
                <a:rPr sz="1100" spc="-75" dirty="0">
                  <a:latin typeface="Calibri"/>
                  <a:cs typeface="Calibri"/>
                </a:rPr>
                <a:t> </a:t>
              </a:r>
              <a:r>
                <a:rPr sz="1100" dirty="0">
                  <a:latin typeface="Calibri"/>
                  <a:cs typeface="Calibri"/>
                </a:rPr>
                <a:t>taraflardan</a:t>
              </a:r>
              <a:endParaRPr sz="1100">
                <a:latin typeface="Calibri"/>
                <a:cs typeface="Calibri"/>
              </a:endParaRPr>
            </a:p>
          </p:txBody>
        </p:sp>
        <p:sp>
          <p:nvSpPr>
            <p:cNvPr id="27" name="object 27"/>
            <p:cNvSpPr/>
            <p:nvPr/>
          </p:nvSpPr>
          <p:spPr>
            <a:xfrm>
              <a:off x="6954011" y="2526792"/>
              <a:ext cx="1818894" cy="550926"/>
            </a:xfrm>
            <a:prstGeom prst="rect">
              <a:avLst/>
            </a:prstGeom>
            <a:blipFill>
              <a:blip r:embed="rId2" cstate="print"/>
              <a:stretch>
                <a:fillRect/>
              </a:stretch>
            </a:blipFill>
          </p:spPr>
          <p:txBody>
            <a:bodyPr wrap="square" lIns="0" tIns="0" rIns="0" bIns="0" rtlCol="0"/>
            <a:lstStyle/>
            <a:p>
              <a:endParaRPr/>
            </a:p>
          </p:txBody>
        </p:sp>
        <p:sp>
          <p:nvSpPr>
            <p:cNvPr id="28" name="object 28"/>
            <p:cNvSpPr txBox="1"/>
            <p:nvPr/>
          </p:nvSpPr>
          <p:spPr>
            <a:xfrm>
              <a:off x="6883907" y="2456688"/>
              <a:ext cx="1809114" cy="541020"/>
            </a:xfrm>
            <a:prstGeom prst="rect">
              <a:avLst/>
            </a:prstGeom>
            <a:solidFill>
              <a:srgbClr val="DBDBDB"/>
            </a:solidFill>
            <a:ln w="9144">
              <a:solidFill>
                <a:srgbClr val="000000"/>
              </a:solidFill>
            </a:ln>
          </p:spPr>
          <p:txBody>
            <a:bodyPr vert="horz" wrap="square" lIns="0" tIns="34925" rIns="0" bIns="0" rtlCol="0">
              <a:spAutoFit/>
            </a:bodyPr>
            <a:lstStyle/>
            <a:p>
              <a:pPr marL="426720">
                <a:lnSpc>
                  <a:spcPct val="100000"/>
                </a:lnSpc>
                <a:spcBef>
                  <a:spcPts val="275"/>
                </a:spcBef>
              </a:pPr>
              <a:r>
                <a:rPr sz="1100" dirty="0">
                  <a:latin typeface="Calibri"/>
                  <a:cs typeface="Calibri"/>
                </a:rPr>
                <a:t>Çıktıların</a:t>
              </a:r>
              <a:r>
                <a:rPr sz="1100" spc="-120" dirty="0">
                  <a:latin typeface="Calibri"/>
                  <a:cs typeface="Calibri"/>
                </a:rPr>
                <a:t> </a:t>
              </a:r>
              <a:r>
                <a:rPr sz="1100" dirty="0">
                  <a:latin typeface="Calibri"/>
                  <a:cs typeface="Calibri"/>
                </a:rPr>
                <a:t>Alıcıları</a:t>
              </a:r>
              <a:endParaRPr sz="1100">
                <a:latin typeface="Calibri"/>
                <a:cs typeface="Calibri"/>
              </a:endParaRPr>
            </a:p>
          </p:txBody>
        </p:sp>
        <p:sp>
          <p:nvSpPr>
            <p:cNvPr id="29" name="object 29"/>
            <p:cNvSpPr/>
            <p:nvPr/>
          </p:nvSpPr>
          <p:spPr>
            <a:xfrm>
              <a:off x="1146047" y="4818888"/>
              <a:ext cx="2278380" cy="1057910"/>
            </a:xfrm>
            <a:custGeom>
              <a:avLst/>
              <a:gdLst/>
              <a:ahLst/>
              <a:cxnLst/>
              <a:rect l="l" t="t" r="r" b="b"/>
              <a:pathLst>
                <a:path w="2278379" h="1057910">
                  <a:moveTo>
                    <a:pt x="44450" y="63500"/>
                  </a:moveTo>
                  <a:lnTo>
                    <a:pt x="31750" y="63500"/>
                  </a:lnTo>
                  <a:lnTo>
                    <a:pt x="31750" y="1057910"/>
                  </a:lnTo>
                  <a:lnTo>
                    <a:pt x="2278379" y="1057910"/>
                  </a:lnTo>
                  <a:lnTo>
                    <a:pt x="2278379" y="1051560"/>
                  </a:lnTo>
                  <a:lnTo>
                    <a:pt x="44450" y="1051560"/>
                  </a:lnTo>
                  <a:lnTo>
                    <a:pt x="38100" y="1045210"/>
                  </a:lnTo>
                  <a:lnTo>
                    <a:pt x="44450" y="1045210"/>
                  </a:lnTo>
                  <a:lnTo>
                    <a:pt x="44450" y="63500"/>
                  </a:lnTo>
                  <a:close/>
                </a:path>
                <a:path w="2278379" h="1057910">
                  <a:moveTo>
                    <a:pt x="44450" y="1045210"/>
                  </a:moveTo>
                  <a:lnTo>
                    <a:pt x="38100" y="1045210"/>
                  </a:lnTo>
                  <a:lnTo>
                    <a:pt x="44450" y="1051560"/>
                  </a:lnTo>
                  <a:lnTo>
                    <a:pt x="44450" y="1045210"/>
                  </a:lnTo>
                  <a:close/>
                </a:path>
                <a:path w="2278379" h="1057910">
                  <a:moveTo>
                    <a:pt x="2278379" y="1045210"/>
                  </a:moveTo>
                  <a:lnTo>
                    <a:pt x="44450" y="1045210"/>
                  </a:lnTo>
                  <a:lnTo>
                    <a:pt x="44450" y="1051560"/>
                  </a:lnTo>
                  <a:lnTo>
                    <a:pt x="2278379" y="1051560"/>
                  </a:lnTo>
                  <a:lnTo>
                    <a:pt x="2278379" y="1045210"/>
                  </a:lnTo>
                  <a:close/>
                </a:path>
                <a:path w="2278379" h="1057910">
                  <a:moveTo>
                    <a:pt x="38100" y="0"/>
                  </a:moveTo>
                  <a:lnTo>
                    <a:pt x="0" y="76200"/>
                  </a:lnTo>
                  <a:lnTo>
                    <a:pt x="31750" y="76200"/>
                  </a:lnTo>
                  <a:lnTo>
                    <a:pt x="31750" y="63500"/>
                  </a:lnTo>
                  <a:lnTo>
                    <a:pt x="69850" y="63500"/>
                  </a:lnTo>
                  <a:lnTo>
                    <a:pt x="38100" y="0"/>
                  </a:lnTo>
                  <a:close/>
                </a:path>
                <a:path w="2278379" h="10579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30" name="object 30"/>
            <p:cNvSpPr/>
            <p:nvPr/>
          </p:nvSpPr>
          <p:spPr>
            <a:xfrm>
              <a:off x="5609844" y="4818888"/>
              <a:ext cx="2244725" cy="1057910"/>
            </a:xfrm>
            <a:custGeom>
              <a:avLst/>
              <a:gdLst/>
              <a:ahLst/>
              <a:cxnLst/>
              <a:rect l="l" t="t" r="r" b="b"/>
              <a:pathLst>
                <a:path w="2244725" h="1057910">
                  <a:moveTo>
                    <a:pt x="2200014" y="1045210"/>
                  </a:moveTo>
                  <a:lnTo>
                    <a:pt x="0" y="1045210"/>
                  </a:lnTo>
                  <a:lnTo>
                    <a:pt x="0" y="1057910"/>
                  </a:lnTo>
                  <a:lnTo>
                    <a:pt x="2212721" y="1057910"/>
                  </a:lnTo>
                  <a:lnTo>
                    <a:pt x="2212714" y="1051560"/>
                  </a:lnTo>
                  <a:lnTo>
                    <a:pt x="2200021" y="1051560"/>
                  </a:lnTo>
                  <a:lnTo>
                    <a:pt x="2200014" y="1045210"/>
                  </a:lnTo>
                  <a:close/>
                </a:path>
                <a:path w="2244725" h="1057910">
                  <a:moveTo>
                    <a:pt x="2211717" y="75607"/>
                  </a:moveTo>
                  <a:lnTo>
                    <a:pt x="2199018" y="76562"/>
                  </a:lnTo>
                  <a:lnTo>
                    <a:pt x="2200021" y="1051560"/>
                  </a:lnTo>
                  <a:lnTo>
                    <a:pt x="2206371" y="1045210"/>
                  </a:lnTo>
                  <a:lnTo>
                    <a:pt x="2212708" y="1045210"/>
                  </a:lnTo>
                  <a:lnTo>
                    <a:pt x="2211717" y="75607"/>
                  </a:lnTo>
                  <a:close/>
                </a:path>
                <a:path w="2244725" h="1057910">
                  <a:moveTo>
                    <a:pt x="2212708" y="1045210"/>
                  </a:moveTo>
                  <a:lnTo>
                    <a:pt x="2206371" y="1045210"/>
                  </a:lnTo>
                  <a:lnTo>
                    <a:pt x="2200021" y="1051560"/>
                  </a:lnTo>
                  <a:lnTo>
                    <a:pt x="2212714" y="1051560"/>
                  </a:lnTo>
                  <a:lnTo>
                    <a:pt x="2212708" y="1045210"/>
                  </a:lnTo>
                  <a:close/>
                </a:path>
                <a:path w="2244725" h="1057910">
                  <a:moveTo>
                    <a:pt x="2200655" y="0"/>
                  </a:moveTo>
                  <a:lnTo>
                    <a:pt x="2168398" y="78867"/>
                  </a:lnTo>
                  <a:lnTo>
                    <a:pt x="2199018" y="76562"/>
                  </a:lnTo>
                  <a:lnTo>
                    <a:pt x="2199004" y="63373"/>
                  </a:lnTo>
                  <a:lnTo>
                    <a:pt x="2238503" y="63373"/>
                  </a:lnTo>
                  <a:lnTo>
                    <a:pt x="2200655" y="0"/>
                  </a:lnTo>
                  <a:close/>
                </a:path>
                <a:path w="2244725" h="1057910">
                  <a:moveTo>
                    <a:pt x="2211704" y="63373"/>
                  </a:moveTo>
                  <a:lnTo>
                    <a:pt x="2199004" y="63373"/>
                  </a:lnTo>
                  <a:lnTo>
                    <a:pt x="2199018" y="76562"/>
                  </a:lnTo>
                  <a:lnTo>
                    <a:pt x="2211717" y="75607"/>
                  </a:lnTo>
                  <a:lnTo>
                    <a:pt x="2211704" y="63373"/>
                  </a:lnTo>
                  <a:close/>
                </a:path>
                <a:path w="2244725" h="1057910">
                  <a:moveTo>
                    <a:pt x="2238503" y="63373"/>
                  </a:moveTo>
                  <a:lnTo>
                    <a:pt x="2211704" y="63373"/>
                  </a:lnTo>
                  <a:lnTo>
                    <a:pt x="2211717" y="75607"/>
                  </a:lnTo>
                  <a:lnTo>
                    <a:pt x="2244344" y="73151"/>
                  </a:lnTo>
                  <a:lnTo>
                    <a:pt x="2238503" y="63373"/>
                  </a:lnTo>
                  <a:close/>
                </a:path>
              </a:pathLst>
            </a:custGeom>
            <a:solidFill>
              <a:srgbClr val="000000"/>
            </a:solidFill>
          </p:spPr>
          <p:txBody>
            <a:bodyPr wrap="square" lIns="0" tIns="0" rIns="0" bIns="0" rtlCol="0"/>
            <a:lstStyle/>
            <a:p>
              <a:endParaRPr/>
            </a:p>
          </p:txBody>
        </p:sp>
        <p:sp>
          <p:nvSpPr>
            <p:cNvPr id="31" name="object 31"/>
            <p:cNvSpPr/>
            <p:nvPr/>
          </p:nvSpPr>
          <p:spPr>
            <a:xfrm>
              <a:off x="2956432" y="4818888"/>
              <a:ext cx="76200" cy="1051560"/>
            </a:xfrm>
            <a:custGeom>
              <a:avLst/>
              <a:gdLst/>
              <a:ahLst/>
              <a:cxnLst/>
              <a:rect l="l" t="t" r="r" b="b"/>
              <a:pathLst>
                <a:path w="76200" h="1051560">
                  <a:moveTo>
                    <a:pt x="44450" y="63500"/>
                  </a:moveTo>
                  <a:lnTo>
                    <a:pt x="31750" y="63500"/>
                  </a:lnTo>
                  <a:lnTo>
                    <a:pt x="30353" y="1051547"/>
                  </a:lnTo>
                  <a:lnTo>
                    <a:pt x="43053" y="1051572"/>
                  </a:lnTo>
                  <a:lnTo>
                    <a:pt x="44450" y="63500"/>
                  </a:lnTo>
                  <a:close/>
                </a:path>
                <a:path w="76200" h="1051560">
                  <a:moveTo>
                    <a:pt x="38227" y="0"/>
                  </a:moveTo>
                  <a:lnTo>
                    <a:pt x="0" y="76200"/>
                  </a:lnTo>
                  <a:lnTo>
                    <a:pt x="31732" y="76200"/>
                  </a:lnTo>
                  <a:lnTo>
                    <a:pt x="31750" y="63500"/>
                  </a:lnTo>
                  <a:lnTo>
                    <a:pt x="69871" y="63500"/>
                  </a:lnTo>
                  <a:lnTo>
                    <a:pt x="38227" y="0"/>
                  </a:lnTo>
                  <a:close/>
                </a:path>
                <a:path w="76200" h="1051560">
                  <a:moveTo>
                    <a:pt x="69871" y="63500"/>
                  </a:moveTo>
                  <a:lnTo>
                    <a:pt x="44450" y="63500"/>
                  </a:lnTo>
                  <a:lnTo>
                    <a:pt x="44432" y="76200"/>
                  </a:lnTo>
                  <a:lnTo>
                    <a:pt x="76200" y="76200"/>
                  </a:lnTo>
                  <a:lnTo>
                    <a:pt x="69871" y="63500"/>
                  </a:lnTo>
                  <a:close/>
                </a:path>
              </a:pathLst>
            </a:custGeom>
            <a:solidFill>
              <a:srgbClr val="000000"/>
            </a:solidFill>
          </p:spPr>
          <p:txBody>
            <a:bodyPr wrap="square" lIns="0" tIns="0" rIns="0" bIns="0" rtlCol="0"/>
            <a:lstStyle/>
            <a:p>
              <a:endParaRPr/>
            </a:p>
          </p:txBody>
        </p:sp>
        <p:sp>
          <p:nvSpPr>
            <p:cNvPr id="32" name="object 32"/>
            <p:cNvSpPr/>
            <p:nvPr/>
          </p:nvSpPr>
          <p:spPr>
            <a:xfrm>
              <a:off x="6059296" y="4818888"/>
              <a:ext cx="76200" cy="1051560"/>
            </a:xfrm>
            <a:custGeom>
              <a:avLst/>
              <a:gdLst/>
              <a:ahLst/>
              <a:cxnLst/>
              <a:rect l="l" t="t" r="r" b="b"/>
              <a:pathLst>
                <a:path w="76200" h="1051560">
                  <a:moveTo>
                    <a:pt x="44450" y="63500"/>
                  </a:moveTo>
                  <a:lnTo>
                    <a:pt x="31750" y="63500"/>
                  </a:lnTo>
                  <a:lnTo>
                    <a:pt x="30352" y="1051547"/>
                  </a:lnTo>
                  <a:lnTo>
                    <a:pt x="43052" y="1051572"/>
                  </a:lnTo>
                  <a:lnTo>
                    <a:pt x="44450" y="63500"/>
                  </a:lnTo>
                  <a:close/>
                </a:path>
                <a:path w="76200" h="1051560">
                  <a:moveTo>
                    <a:pt x="38226" y="0"/>
                  </a:moveTo>
                  <a:lnTo>
                    <a:pt x="0" y="76200"/>
                  </a:lnTo>
                  <a:lnTo>
                    <a:pt x="31732" y="76200"/>
                  </a:lnTo>
                  <a:lnTo>
                    <a:pt x="31750" y="63500"/>
                  </a:lnTo>
                  <a:lnTo>
                    <a:pt x="69871" y="63500"/>
                  </a:lnTo>
                  <a:lnTo>
                    <a:pt x="38226" y="0"/>
                  </a:lnTo>
                  <a:close/>
                </a:path>
                <a:path w="76200" h="1051560">
                  <a:moveTo>
                    <a:pt x="69871" y="63500"/>
                  </a:moveTo>
                  <a:lnTo>
                    <a:pt x="44450" y="63500"/>
                  </a:lnTo>
                  <a:lnTo>
                    <a:pt x="44432" y="76200"/>
                  </a:lnTo>
                  <a:lnTo>
                    <a:pt x="76200" y="76200"/>
                  </a:lnTo>
                  <a:lnTo>
                    <a:pt x="69871" y="63500"/>
                  </a:lnTo>
                  <a:close/>
                </a:path>
              </a:pathLst>
            </a:custGeom>
            <a:solidFill>
              <a:srgbClr val="000000"/>
            </a:solidFill>
          </p:spPr>
          <p:txBody>
            <a:bodyPr wrap="square" lIns="0" tIns="0" rIns="0" bIns="0" rtlCol="0"/>
            <a:lstStyle/>
            <a:p>
              <a:endParaRPr/>
            </a:p>
          </p:txBody>
        </p:sp>
        <p:sp>
          <p:nvSpPr>
            <p:cNvPr id="33" name="object 33"/>
            <p:cNvSpPr/>
            <p:nvPr/>
          </p:nvSpPr>
          <p:spPr>
            <a:xfrm>
              <a:off x="3911980" y="1859279"/>
              <a:ext cx="76200" cy="819150"/>
            </a:xfrm>
            <a:custGeom>
              <a:avLst/>
              <a:gdLst/>
              <a:ahLst/>
              <a:cxnLst/>
              <a:rect l="l" t="t" r="r" b="b"/>
              <a:pathLst>
                <a:path w="76200" h="819150">
                  <a:moveTo>
                    <a:pt x="40259" y="805942"/>
                  </a:moveTo>
                  <a:lnTo>
                    <a:pt x="33147" y="805942"/>
                  </a:lnTo>
                  <a:lnTo>
                    <a:pt x="30353" y="808736"/>
                  </a:lnTo>
                  <a:lnTo>
                    <a:pt x="30353" y="815848"/>
                  </a:lnTo>
                  <a:lnTo>
                    <a:pt x="33147" y="818642"/>
                  </a:lnTo>
                  <a:lnTo>
                    <a:pt x="40259" y="818642"/>
                  </a:lnTo>
                  <a:lnTo>
                    <a:pt x="43053" y="815848"/>
                  </a:lnTo>
                  <a:lnTo>
                    <a:pt x="43053" y="808736"/>
                  </a:lnTo>
                  <a:lnTo>
                    <a:pt x="40259" y="805942"/>
                  </a:lnTo>
                  <a:close/>
                </a:path>
                <a:path w="76200" h="819150">
                  <a:moveTo>
                    <a:pt x="40259" y="780542"/>
                  </a:moveTo>
                  <a:lnTo>
                    <a:pt x="33274" y="780542"/>
                  </a:lnTo>
                  <a:lnTo>
                    <a:pt x="30353" y="783336"/>
                  </a:lnTo>
                  <a:lnTo>
                    <a:pt x="30480" y="790448"/>
                  </a:lnTo>
                  <a:lnTo>
                    <a:pt x="33274" y="793242"/>
                  </a:lnTo>
                  <a:lnTo>
                    <a:pt x="40259" y="793242"/>
                  </a:lnTo>
                  <a:lnTo>
                    <a:pt x="43053" y="790448"/>
                  </a:lnTo>
                  <a:lnTo>
                    <a:pt x="43053" y="783336"/>
                  </a:lnTo>
                  <a:lnTo>
                    <a:pt x="40259" y="780542"/>
                  </a:lnTo>
                  <a:close/>
                </a:path>
                <a:path w="76200" h="819150">
                  <a:moveTo>
                    <a:pt x="40259" y="755142"/>
                  </a:moveTo>
                  <a:lnTo>
                    <a:pt x="33274" y="755142"/>
                  </a:lnTo>
                  <a:lnTo>
                    <a:pt x="30480" y="757936"/>
                  </a:lnTo>
                  <a:lnTo>
                    <a:pt x="30601" y="765048"/>
                  </a:lnTo>
                  <a:lnTo>
                    <a:pt x="33274" y="767842"/>
                  </a:lnTo>
                  <a:lnTo>
                    <a:pt x="40259" y="767842"/>
                  </a:lnTo>
                  <a:lnTo>
                    <a:pt x="43180" y="765048"/>
                  </a:lnTo>
                  <a:lnTo>
                    <a:pt x="43180" y="757936"/>
                  </a:lnTo>
                  <a:lnTo>
                    <a:pt x="40259" y="755142"/>
                  </a:lnTo>
                  <a:close/>
                </a:path>
                <a:path w="76200" h="819150">
                  <a:moveTo>
                    <a:pt x="40386" y="729742"/>
                  </a:moveTo>
                  <a:lnTo>
                    <a:pt x="33401" y="729742"/>
                  </a:lnTo>
                  <a:lnTo>
                    <a:pt x="30480" y="732536"/>
                  </a:lnTo>
                  <a:lnTo>
                    <a:pt x="30480" y="739521"/>
                  </a:lnTo>
                  <a:lnTo>
                    <a:pt x="33274" y="742442"/>
                  </a:lnTo>
                  <a:lnTo>
                    <a:pt x="40386" y="742442"/>
                  </a:lnTo>
                  <a:lnTo>
                    <a:pt x="43180" y="739521"/>
                  </a:lnTo>
                  <a:lnTo>
                    <a:pt x="43180" y="732536"/>
                  </a:lnTo>
                  <a:lnTo>
                    <a:pt x="40386" y="729742"/>
                  </a:lnTo>
                  <a:close/>
                </a:path>
                <a:path w="76200" h="819150">
                  <a:moveTo>
                    <a:pt x="33401" y="704215"/>
                  </a:moveTo>
                  <a:lnTo>
                    <a:pt x="30607" y="707136"/>
                  </a:lnTo>
                  <a:lnTo>
                    <a:pt x="30480" y="714121"/>
                  </a:lnTo>
                  <a:lnTo>
                    <a:pt x="33401" y="717042"/>
                  </a:lnTo>
                  <a:lnTo>
                    <a:pt x="40386" y="717042"/>
                  </a:lnTo>
                  <a:lnTo>
                    <a:pt x="43180" y="714121"/>
                  </a:lnTo>
                  <a:lnTo>
                    <a:pt x="43307" y="707136"/>
                  </a:lnTo>
                  <a:lnTo>
                    <a:pt x="40386" y="704342"/>
                  </a:lnTo>
                  <a:lnTo>
                    <a:pt x="33401" y="704215"/>
                  </a:lnTo>
                  <a:close/>
                </a:path>
                <a:path w="76200" h="819150">
                  <a:moveTo>
                    <a:pt x="40513" y="678815"/>
                  </a:moveTo>
                  <a:lnTo>
                    <a:pt x="33401" y="678815"/>
                  </a:lnTo>
                  <a:lnTo>
                    <a:pt x="30607" y="681736"/>
                  </a:lnTo>
                  <a:lnTo>
                    <a:pt x="30607" y="688721"/>
                  </a:lnTo>
                  <a:lnTo>
                    <a:pt x="33401" y="691515"/>
                  </a:lnTo>
                  <a:lnTo>
                    <a:pt x="40386" y="691642"/>
                  </a:lnTo>
                  <a:lnTo>
                    <a:pt x="43307" y="688721"/>
                  </a:lnTo>
                  <a:lnTo>
                    <a:pt x="43307" y="681736"/>
                  </a:lnTo>
                  <a:lnTo>
                    <a:pt x="40513" y="678815"/>
                  </a:lnTo>
                  <a:close/>
                </a:path>
                <a:path w="76200" h="819150">
                  <a:moveTo>
                    <a:pt x="40513" y="653415"/>
                  </a:moveTo>
                  <a:lnTo>
                    <a:pt x="33528" y="653415"/>
                  </a:lnTo>
                  <a:lnTo>
                    <a:pt x="30607" y="656336"/>
                  </a:lnTo>
                  <a:lnTo>
                    <a:pt x="30607" y="663321"/>
                  </a:lnTo>
                  <a:lnTo>
                    <a:pt x="33528" y="666115"/>
                  </a:lnTo>
                  <a:lnTo>
                    <a:pt x="40513" y="666115"/>
                  </a:lnTo>
                  <a:lnTo>
                    <a:pt x="43307" y="663321"/>
                  </a:lnTo>
                  <a:lnTo>
                    <a:pt x="43307" y="656336"/>
                  </a:lnTo>
                  <a:lnTo>
                    <a:pt x="40513" y="653415"/>
                  </a:lnTo>
                  <a:close/>
                </a:path>
                <a:path w="76200" h="819150">
                  <a:moveTo>
                    <a:pt x="40513" y="628015"/>
                  </a:moveTo>
                  <a:lnTo>
                    <a:pt x="33528" y="628015"/>
                  </a:lnTo>
                  <a:lnTo>
                    <a:pt x="30734" y="630809"/>
                  </a:lnTo>
                  <a:lnTo>
                    <a:pt x="30734" y="637921"/>
                  </a:lnTo>
                  <a:lnTo>
                    <a:pt x="33528" y="640715"/>
                  </a:lnTo>
                  <a:lnTo>
                    <a:pt x="40513" y="640715"/>
                  </a:lnTo>
                  <a:lnTo>
                    <a:pt x="43434" y="637921"/>
                  </a:lnTo>
                  <a:lnTo>
                    <a:pt x="43307" y="630809"/>
                  </a:lnTo>
                  <a:lnTo>
                    <a:pt x="40513" y="628015"/>
                  </a:lnTo>
                  <a:close/>
                </a:path>
                <a:path w="76200" h="819150">
                  <a:moveTo>
                    <a:pt x="40640" y="602615"/>
                  </a:moveTo>
                  <a:lnTo>
                    <a:pt x="33528" y="602615"/>
                  </a:lnTo>
                  <a:lnTo>
                    <a:pt x="30734" y="605409"/>
                  </a:lnTo>
                  <a:lnTo>
                    <a:pt x="30734" y="612521"/>
                  </a:lnTo>
                  <a:lnTo>
                    <a:pt x="33528" y="615315"/>
                  </a:lnTo>
                  <a:lnTo>
                    <a:pt x="40640" y="615315"/>
                  </a:lnTo>
                  <a:lnTo>
                    <a:pt x="43434" y="612521"/>
                  </a:lnTo>
                  <a:lnTo>
                    <a:pt x="43312" y="605409"/>
                  </a:lnTo>
                  <a:lnTo>
                    <a:pt x="40640" y="602615"/>
                  </a:lnTo>
                  <a:close/>
                </a:path>
                <a:path w="76200" h="819150">
                  <a:moveTo>
                    <a:pt x="40640" y="577215"/>
                  </a:moveTo>
                  <a:lnTo>
                    <a:pt x="33655" y="577215"/>
                  </a:lnTo>
                  <a:lnTo>
                    <a:pt x="30734" y="580009"/>
                  </a:lnTo>
                  <a:lnTo>
                    <a:pt x="30734" y="587121"/>
                  </a:lnTo>
                  <a:lnTo>
                    <a:pt x="33655" y="589915"/>
                  </a:lnTo>
                  <a:lnTo>
                    <a:pt x="40640" y="589915"/>
                  </a:lnTo>
                  <a:lnTo>
                    <a:pt x="43434" y="587121"/>
                  </a:lnTo>
                  <a:lnTo>
                    <a:pt x="43434" y="580009"/>
                  </a:lnTo>
                  <a:lnTo>
                    <a:pt x="40640" y="577215"/>
                  </a:lnTo>
                  <a:close/>
                </a:path>
                <a:path w="76200" h="819150">
                  <a:moveTo>
                    <a:pt x="40640" y="551815"/>
                  </a:moveTo>
                  <a:lnTo>
                    <a:pt x="33655" y="551815"/>
                  </a:lnTo>
                  <a:lnTo>
                    <a:pt x="30861" y="554609"/>
                  </a:lnTo>
                  <a:lnTo>
                    <a:pt x="30861" y="561721"/>
                  </a:lnTo>
                  <a:lnTo>
                    <a:pt x="33655" y="564515"/>
                  </a:lnTo>
                  <a:lnTo>
                    <a:pt x="40640" y="564515"/>
                  </a:lnTo>
                  <a:lnTo>
                    <a:pt x="43561" y="561721"/>
                  </a:lnTo>
                  <a:lnTo>
                    <a:pt x="43561" y="554609"/>
                  </a:lnTo>
                  <a:lnTo>
                    <a:pt x="40640" y="551815"/>
                  </a:lnTo>
                  <a:close/>
                </a:path>
                <a:path w="76200" h="819150">
                  <a:moveTo>
                    <a:pt x="40767" y="526415"/>
                  </a:moveTo>
                  <a:lnTo>
                    <a:pt x="33782" y="526415"/>
                  </a:lnTo>
                  <a:lnTo>
                    <a:pt x="30861" y="529209"/>
                  </a:lnTo>
                  <a:lnTo>
                    <a:pt x="30982" y="536321"/>
                  </a:lnTo>
                  <a:lnTo>
                    <a:pt x="33655" y="539115"/>
                  </a:lnTo>
                  <a:lnTo>
                    <a:pt x="40767" y="539115"/>
                  </a:lnTo>
                  <a:lnTo>
                    <a:pt x="43561" y="536321"/>
                  </a:lnTo>
                  <a:lnTo>
                    <a:pt x="43561" y="529209"/>
                  </a:lnTo>
                  <a:lnTo>
                    <a:pt x="40767" y="526415"/>
                  </a:lnTo>
                  <a:close/>
                </a:path>
                <a:path w="76200" h="819150">
                  <a:moveTo>
                    <a:pt x="40767" y="501015"/>
                  </a:moveTo>
                  <a:lnTo>
                    <a:pt x="33782" y="501015"/>
                  </a:lnTo>
                  <a:lnTo>
                    <a:pt x="30988" y="503809"/>
                  </a:lnTo>
                  <a:lnTo>
                    <a:pt x="30987" y="510921"/>
                  </a:lnTo>
                  <a:lnTo>
                    <a:pt x="33782" y="513715"/>
                  </a:lnTo>
                  <a:lnTo>
                    <a:pt x="40767" y="513715"/>
                  </a:lnTo>
                  <a:lnTo>
                    <a:pt x="43561" y="510921"/>
                  </a:lnTo>
                  <a:lnTo>
                    <a:pt x="43561" y="507365"/>
                  </a:lnTo>
                  <a:lnTo>
                    <a:pt x="43688" y="503809"/>
                  </a:lnTo>
                  <a:lnTo>
                    <a:pt x="40767" y="501015"/>
                  </a:lnTo>
                  <a:close/>
                </a:path>
                <a:path w="76200" h="819150">
                  <a:moveTo>
                    <a:pt x="40894" y="475615"/>
                  </a:moveTo>
                  <a:lnTo>
                    <a:pt x="33782" y="475615"/>
                  </a:lnTo>
                  <a:lnTo>
                    <a:pt x="30988" y="478409"/>
                  </a:lnTo>
                  <a:lnTo>
                    <a:pt x="30988" y="485394"/>
                  </a:lnTo>
                  <a:lnTo>
                    <a:pt x="33782" y="488315"/>
                  </a:lnTo>
                  <a:lnTo>
                    <a:pt x="40767" y="488315"/>
                  </a:lnTo>
                  <a:lnTo>
                    <a:pt x="43688" y="485394"/>
                  </a:lnTo>
                  <a:lnTo>
                    <a:pt x="43688" y="478409"/>
                  </a:lnTo>
                  <a:lnTo>
                    <a:pt x="40894" y="475615"/>
                  </a:lnTo>
                  <a:close/>
                </a:path>
                <a:path w="76200" h="819150">
                  <a:moveTo>
                    <a:pt x="33909" y="450088"/>
                  </a:moveTo>
                  <a:lnTo>
                    <a:pt x="30988" y="453009"/>
                  </a:lnTo>
                  <a:lnTo>
                    <a:pt x="30988" y="459994"/>
                  </a:lnTo>
                  <a:lnTo>
                    <a:pt x="33909" y="462915"/>
                  </a:lnTo>
                  <a:lnTo>
                    <a:pt x="40894" y="462915"/>
                  </a:lnTo>
                  <a:lnTo>
                    <a:pt x="43688" y="459994"/>
                  </a:lnTo>
                  <a:lnTo>
                    <a:pt x="43688" y="453009"/>
                  </a:lnTo>
                  <a:lnTo>
                    <a:pt x="40894" y="450215"/>
                  </a:lnTo>
                  <a:lnTo>
                    <a:pt x="37338" y="450215"/>
                  </a:lnTo>
                  <a:lnTo>
                    <a:pt x="33909" y="450088"/>
                  </a:lnTo>
                  <a:close/>
                </a:path>
                <a:path w="76200" h="819150">
                  <a:moveTo>
                    <a:pt x="40894" y="424688"/>
                  </a:moveTo>
                  <a:lnTo>
                    <a:pt x="33909" y="424688"/>
                  </a:lnTo>
                  <a:lnTo>
                    <a:pt x="31115" y="427609"/>
                  </a:lnTo>
                  <a:lnTo>
                    <a:pt x="31115" y="434594"/>
                  </a:lnTo>
                  <a:lnTo>
                    <a:pt x="33909" y="437388"/>
                  </a:lnTo>
                  <a:lnTo>
                    <a:pt x="37465" y="437515"/>
                  </a:lnTo>
                  <a:lnTo>
                    <a:pt x="40894" y="437515"/>
                  </a:lnTo>
                  <a:lnTo>
                    <a:pt x="43815" y="434594"/>
                  </a:lnTo>
                  <a:lnTo>
                    <a:pt x="43815" y="427609"/>
                  </a:lnTo>
                  <a:lnTo>
                    <a:pt x="40894" y="424688"/>
                  </a:lnTo>
                  <a:close/>
                </a:path>
                <a:path w="76200" h="819150">
                  <a:moveTo>
                    <a:pt x="41021" y="399288"/>
                  </a:moveTo>
                  <a:lnTo>
                    <a:pt x="33909" y="399288"/>
                  </a:lnTo>
                  <a:lnTo>
                    <a:pt x="31115" y="402209"/>
                  </a:lnTo>
                  <a:lnTo>
                    <a:pt x="31115" y="409194"/>
                  </a:lnTo>
                  <a:lnTo>
                    <a:pt x="33909" y="411988"/>
                  </a:lnTo>
                  <a:lnTo>
                    <a:pt x="41021" y="411988"/>
                  </a:lnTo>
                  <a:lnTo>
                    <a:pt x="43815" y="409194"/>
                  </a:lnTo>
                  <a:lnTo>
                    <a:pt x="43815" y="402209"/>
                  </a:lnTo>
                  <a:lnTo>
                    <a:pt x="41021" y="399288"/>
                  </a:lnTo>
                  <a:close/>
                </a:path>
                <a:path w="76200" h="819150">
                  <a:moveTo>
                    <a:pt x="41021" y="373888"/>
                  </a:moveTo>
                  <a:lnTo>
                    <a:pt x="34036" y="373888"/>
                  </a:lnTo>
                  <a:lnTo>
                    <a:pt x="31115" y="376682"/>
                  </a:lnTo>
                  <a:lnTo>
                    <a:pt x="31115" y="383794"/>
                  </a:lnTo>
                  <a:lnTo>
                    <a:pt x="34036" y="386588"/>
                  </a:lnTo>
                  <a:lnTo>
                    <a:pt x="41021" y="386588"/>
                  </a:lnTo>
                  <a:lnTo>
                    <a:pt x="43815" y="383794"/>
                  </a:lnTo>
                  <a:lnTo>
                    <a:pt x="43693" y="376682"/>
                  </a:lnTo>
                  <a:lnTo>
                    <a:pt x="41021" y="373888"/>
                  </a:lnTo>
                  <a:close/>
                </a:path>
                <a:path w="76200" h="819150">
                  <a:moveTo>
                    <a:pt x="41021" y="348488"/>
                  </a:moveTo>
                  <a:lnTo>
                    <a:pt x="34036" y="348488"/>
                  </a:lnTo>
                  <a:lnTo>
                    <a:pt x="31242" y="351282"/>
                  </a:lnTo>
                  <a:lnTo>
                    <a:pt x="31242" y="358394"/>
                  </a:lnTo>
                  <a:lnTo>
                    <a:pt x="34036" y="361188"/>
                  </a:lnTo>
                  <a:lnTo>
                    <a:pt x="41021" y="361188"/>
                  </a:lnTo>
                  <a:lnTo>
                    <a:pt x="43942" y="358394"/>
                  </a:lnTo>
                  <a:lnTo>
                    <a:pt x="43815" y="351282"/>
                  </a:lnTo>
                  <a:lnTo>
                    <a:pt x="41021" y="348488"/>
                  </a:lnTo>
                  <a:close/>
                </a:path>
                <a:path w="76200" h="819150">
                  <a:moveTo>
                    <a:pt x="41148" y="323088"/>
                  </a:moveTo>
                  <a:lnTo>
                    <a:pt x="34163" y="323088"/>
                  </a:lnTo>
                  <a:lnTo>
                    <a:pt x="31242" y="325882"/>
                  </a:lnTo>
                  <a:lnTo>
                    <a:pt x="31242" y="332994"/>
                  </a:lnTo>
                  <a:lnTo>
                    <a:pt x="34036" y="335788"/>
                  </a:lnTo>
                  <a:lnTo>
                    <a:pt x="41148" y="335788"/>
                  </a:lnTo>
                  <a:lnTo>
                    <a:pt x="43942" y="332994"/>
                  </a:lnTo>
                  <a:lnTo>
                    <a:pt x="43942" y="325882"/>
                  </a:lnTo>
                  <a:lnTo>
                    <a:pt x="41148" y="323088"/>
                  </a:lnTo>
                  <a:close/>
                </a:path>
                <a:path w="76200" h="819150">
                  <a:moveTo>
                    <a:pt x="41148" y="297688"/>
                  </a:moveTo>
                  <a:lnTo>
                    <a:pt x="34163" y="297688"/>
                  </a:lnTo>
                  <a:lnTo>
                    <a:pt x="31369" y="300482"/>
                  </a:lnTo>
                  <a:lnTo>
                    <a:pt x="31242" y="307594"/>
                  </a:lnTo>
                  <a:lnTo>
                    <a:pt x="34163" y="310388"/>
                  </a:lnTo>
                  <a:lnTo>
                    <a:pt x="41148" y="310388"/>
                  </a:lnTo>
                  <a:lnTo>
                    <a:pt x="43942" y="307594"/>
                  </a:lnTo>
                  <a:lnTo>
                    <a:pt x="44069" y="300482"/>
                  </a:lnTo>
                  <a:lnTo>
                    <a:pt x="41148" y="297688"/>
                  </a:lnTo>
                  <a:close/>
                </a:path>
                <a:path w="76200" h="819150">
                  <a:moveTo>
                    <a:pt x="41275" y="272288"/>
                  </a:moveTo>
                  <a:lnTo>
                    <a:pt x="34163" y="272288"/>
                  </a:lnTo>
                  <a:lnTo>
                    <a:pt x="31369" y="275082"/>
                  </a:lnTo>
                  <a:lnTo>
                    <a:pt x="31490" y="282194"/>
                  </a:lnTo>
                  <a:lnTo>
                    <a:pt x="34163" y="284988"/>
                  </a:lnTo>
                  <a:lnTo>
                    <a:pt x="41148" y="284988"/>
                  </a:lnTo>
                  <a:lnTo>
                    <a:pt x="44069" y="282194"/>
                  </a:lnTo>
                  <a:lnTo>
                    <a:pt x="44069" y="275082"/>
                  </a:lnTo>
                  <a:lnTo>
                    <a:pt x="41275" y="272288"/>
                  </a:lnTo>
                  <a:close/>
                </a:path>
                <a:path w="76200" h="819150">
                  <a:moveTo>
                    <a:pt x="41275" y="246887"/>
                  </a:moveTo>
                  <a:lnTo>
                    <a:pt x="34290" y="246887"/>
                  </a:lnTo>
                  <a:lnTo>
                    <a:pt x="31369" y="249682"/>
                  </a:lnTo>
                  <a:lnTo>
                    <a:pt x="31496" y="256794"/>
                  </a:lnTo>
                  <a:lnTo>
                    <a:pt x="34290" y="259587"/>
                  </a:lnTo>
                  <a:lnTo>
                    <a:pt x="41275" y="259587"/>
                  </a:lnTo>
                  <a:lnTo>
                    <a:pt x="44069" y="256794"/>
                  </a:lnTo>
                  <a:lnTo>
                    <a:pt x="44069" y="249682"/>
                  </a:lnTo>
                  <a:lnTo>
                    <a:pt x="41275" y="246887"/>
                  </a:lnTo>
                  <a:close/>
                </a:path>
                <a:path w="76200" h="819150">
                  <a:moveTo>
                    <a:pt x="41275" y="221487"/>
                  </a:moveTo>
                  <a:lnTo>
                    <a:pt x="34290" y="221487"/>
                  </a:lnTo>
                  <a:lnTo>
                    <a:pt x="31496" y="224282"/>
                  </a:lnTo>
                  <a:lnTo>
                    <a:pt x="31496" y="231267"/>
                  </a:lnTo>
                  <a:lnTo>
                    <a:pt x="34290" y="234187"/>
                  </a:lnTo>
                  <a:lnTo>
                    <a:pt x="41275" y="234187"/>
                  </a:lnTo>
                  <a:lnTo>
                    <a:pt x="44196" y="231267"/>
                  </a:lnTo>
                  <a:lnTo>
                    <a:pt x="44196" y="224282"/>
                  </a:lnTo>
                  <a:lnTo>
                    <a:pt x="41275" y="221487"/>
                  </a:lnTo>
                  <a:close/>
                </a:path>
                <a:path w="76200" h="819150">
                  <a:moveTo>
                    <a:pt x="34290" y="195961"/>
                  </a:moveTo>
                  <a:lnTo>
                    <a:pt x="31496" y="198882"/>
                  </a:lnTo>
                  <a:lnTo>
                    <a:pt x="31496" y="205867"/>
                  </a:lnTo>
                  <a:lnTo>
                    <a:pt x="34290" y="208787"/>
                  </a:lnTo>
                  <a:lnTo>
                    <a:pt x="41402" y="208787"/>
                  </a:lnTo>
                  <a:lnTo>
                    <a:pt x="44196" y="205867"/>
                  </a:lnTo>
                  <a:lnTo>
                    <a:pt x="44196" y="198882"/>
                  </a:lnTo>
                  <a:lnTo>
                    <a:pt x="41402" y="196087"/>
                  </a:lnTo>
                  <a:lnTo>
                    <a:pt x="34290" y="195961"/>
                  </a:lnTo>
                  <a:close/>
                </a:path>
                <a:path w="76200" h="819150">
                  <a:moveTo>
                    <a:pt x="41402" y="170561"/>
                  </a:moveTo>
                  <a:lnTo>
                    <a:pt x="34417" y="170561"/>
                  </a:lnTo>
                  <a:lnTo>
                    <a:pt x="31496" y="173482"/>
                  </a:lnTo>
                  <a:lnTo>
                    <a:pt x="31496" y="180467"/>
                  </a:lnTo>
                  <a:lnTo>
                    <a:pt x="34417" y="183261"/>
                  </a:lnTo>
                  <a:lnTo>
                    <a:pt x="41402" y="183387"/>
                  </a:lnTo>
                  <a:lnTo>
                    <a:pt x="44196" y="180467"/>
                  </a:lnTo>
                  <a:lnTo>
                    <a:pt x="44196" y="173482"/>
                  </a:lnTo>
                  <a:lnTo>
                    <a:pt x="41402" y="170561"/>
                  </a:lnTo>
                  <a:close/>
                </a:path>
                <a:path w="76200" h="819150">
                  <a:moveTo>
                    <a:pt x="41402" y="145161"/>
                  </a:moveTo>
                  <a:lnTo>
                    <a:pt x="34417" y="145161"/>
                  </a:lnTo>
                  <a:lnTo>
                    <a:pt x="31623" y="148082"/>
                  </a:lnTo>
                  <a:lnTo>
                    <a:pt x="31623" y="155067"/>
                  </a:lnTo>
                  <a:lnTo>
                    <a:pt x="34417" y="157861"/>
                  </a:lnTo>
                  <a:lnTo>
                    <a:pt x="41402" y="157861"/>
                  </a:lnTo>
                  <a:lnTo>
                    <a:pt x="44323" y="155067"/>
                  </a:lnTo>
                  <a:lnTo>
                    <a:pt x="44323" y="148082"/>
                  </a:lnTo>
                  <a:lnTo>
                    <a:pt x="41402" y="145161"/>
                  </a:lnTo>
                  <a:close/>
                </a:path>
                <a:path w="76200" h="819150">
                  <a:moveTo>
                    <a:pt x="41529" y="119761"/>
                  </a:moveTo>
                  <a:lnTo>
                    <a:pt x="34544" y="119761"/>
                  </a:lnTo>
                  <a:lnTo>
                    <a:pt x="31623" y="122555"/>
                  </a:lnTo>
                  <a:lnTo>
                    <a:pt x="31623" y="129667"/>
                  </a:lnTo>
                  <a:lnTo>
                    <a:pt x="34417" y="132461"/>
                  </a:lnTo>
                  <a:lnTo>
                    <a:pt x="41529" y="132461"/>
                  </a:lnTo>
                  <a:lnTo>
                    <a:pt x="44323" y="129667"/>
                  </a:lnTo>
                  <a:lnTo>
                    <a:pt x="44201" y="122555"/>
                  </a:lnTo>
                  <a:lnTo>
                    <a:pt x="41529" y="119761"/>
                  </a:lnTo>
                  <a:close/>
                </a:path>
                <a:path w="76200" h="819150">
                  <a:moveTo>
                    <a:pt x="41529" y="94361"/>
                  </a:moveTo>
                  <a:lnTo>
                    <a:pt x="34544" y="94361"/>
                  </a:lnTo>
                  <a:lnTo>
                    <a:pt x="31750" y="97155"/>
                  </a:lnTo>
                  <a:lnTo>
                    <a:pt x="31623" y="104267"/>
                  </a:lnTo>
                  <a:lnTo>
                    <a:pt x="34544" y="107061"/>
                  </a:lnTo>
                  <a:lnTo>
                    <a:pt x="41529" y="107061"/>
                  </a:lnTo>
                  <a:lnTo>
                    <a:pt x="44323" y="104267"/>
                  </a:lnTo>
                  <a:lnTo>
                    <a:pt x="44323" y="97155"/>
                  </a:lnTo>
                  <a:lnTo>
                    <a:pt x="41529" y="94361"/>
                  </a:lnTo>
                  <a:close/>
                </a:path>
                <a:path w="76200" h="819150">
                  <a:moveTo>
                    <a:pt x="31750" y="76178"/>
                  </a:moveTo>
                  <a:lnTo>
                    <a:pt x="31750" y="78867"/>
                  </a:lnTo>
                  <a:lnTo>
                    <a:pt x="34544" y="81661"/>
                  </a:lnTo>
                  <a:lnTo>
                    <a:pt x="41529" y="81661"/>
                  </a:lnTo>
                  <a:lnTo>
                    <a:pt x="44450" y="78867"/>
                  </a:lnTo>
                  <a:lnTo>
                    <a:pt x="44450" y="76221"/>
                  </a:lnTo>
                  <a:lnTo>
                    <a:pt x="31750" y="76178"/>
                  </a:lnTo>
                  <a:close/>
                </a:path>
                <a:path w="76200" h="819150">
                  <a:moveTo>
                    <a:pt x="72535" y="68961"/>
                  </a:moveTo>
                  <a:lnTo>
                    <a:pt x="41656" y="68961"/>
                  </a:lnTo>
                  <a:lnTo>
                    <a:pt x="44450" y="71755"/>
                  </a:lnTo>
                  <a:lnTo>
                    <a:pt x="44450" y="76221"/>
                  </a:lnTo>
                  <a:lnTo>
                    <a:pt x="76200" y="76327"/>
                  </a:lnTo>
                  <a:lnTo>
                    <a:pt x="72535" y="68961"/>
                  </a:lnTo>
                  <a:close/>
                </a:path>
                <a:path w="76200" h="819150">
                  <a:moveTo>
                    <a:pt x="41656" y="68961"/>
                  </a:moveTo>
                  <a:lnTo>
                    <a:pt x="34544" y="68961"/>
                  </a:lnTo>
                  <a:lnTo>
                    <a:pt x="31750" y="71755"/>
                  </a:lnTo>
                  <a:lnTo>
                    <a:pt x="31750" y="76178"/>
                  </a:lnTo>
                  <a:lnTo>
                    <a:pt x="44450" y="76221"/>
                  </a:lnTo>
                  <a:lnTo>
                    <a:pt x="44450" y="71755"/>
                  </a:lnTo>
                  <a:lnTo>
                    <a:pt x="41656" y="68961"/>
                  </a:lnTo>
                  <a:close/>
                </a:path>
                <a:path w="76200" h="819150">
                  <a:moveTo>
                    <a:pt x="38227" y="0"/>
                  </a:moveTo>
                  <a:lnTo>
                    <a:pt x="0" y="76073"/>
                  </a:lnTo>
                  <a:lnTo>
                    <a:pt x="31750" y="76178"/>
                  </a:lnTo>
                  <a:lnTo>
                    <a:pt x="31750" y="71755"/>
                  </a:lnTo>
                  <a:lnTo>
                    <a:pt x="34544" y="68961"/>
                  </a:lnTo>
                  <a:lnTo>
                    <a:pt x="72535" y="68961"/>
                  </a:lnTo>
                  <a:lnTo>
                    <a:pt x="38227" y="0"/>
                  </a:lnTo>
                  <a:close/>
                </a:path>
              </a:pathLst>
            </a:custGeom>
            <a:solidFill>
              <a:srgbClr val="808080"/>
            </a:solidFill>
          </p:spPr>
          <p:txBody>
            <a:bodyPr wrap="square" lIns="0" tIns="0" rIns="0" bIns="0" rtlCol="0"/>
            <a:lstStyle/>
            <a:p>
              <a:endParaRPr/>
            </a:p>
          </p:txBody>
        </p:sp>
        <p:sp>
          <p:nvSpPr>
            <p:cNvPr id="34" name="object 34"/>
            <p:cNvSpPr/>
            <p:nvPr/>
          </p:nvSpPr>
          <p:spPr>
            <a:xfrm>
              <a:off x="5263896" y="1859279"/>
              <a:ext cx="76200" cy="819150"/>
            </a:xfrm>
            <a:custGeom>
              <a:avLst/>
              <a:gdLst/>
              <a:ahLst/>
              <a:cxnLst/>
              <a:rect l="l" t="t" r="r" b="b"/>
              <a:pathLst>
                <a:path w="76200" h="819150">
                  <a:moveTo>
                    <a:pt x="41655" y="805942"/>
                  </a:moveTo>
                  <a:lnTo>
                    <a:pt x="34543" y="805942"/>
                  </a:lnTo>
                  <a:lnTo>
                    <a:pt x="31750" y="808736"/>
                  </a:lnTo>
                  <a:lnTo>
                    <a:pt x="31750" y="815848"/>
                  </a:lnTo>
                  <a:lnTo>
                    <a:pt x="34543" y="818642"/>
                  </a:lnTo>
                  <a:lnTo>
                    <a:pt x="41655" y="818642"/>
                  </a:lnTo>
                  <a:lnTo>
                    <a:pt x="44450" y="815848"/>
                  </a:lnTo>
                  <a:lnTo>
                    <a:pt x="44450" y="808736"/>
                  </a:lnTo>
                  <a:lnTo>
                    <a:pt x="41655" y="805942"/>
                  </a:lnTo>
                  <a:close/>
                </a:path>
                <a:path w="76200" h="819150">
                  <a:moveTo>
                    <a:pt x="41655" y="780542"/>
                  </a:moveTo>
                  <a:lnTo>
                    <a:pt x="34543" y="780542"/>
                  </a:lnTo>
                  <a:lnTo>
                    <a:pt x="31750" y="783336"/>
                  </a:lnTo>
                  <a:lnTo>
                    <a:pt x="31750" y="790448"/>
                  </a:lnTo>
                  <a:lnTo>
                    <a:pt x="34543" y="793242"/>
                  </a:lnTo>
                  <a:lnTo>
                    <a:pt x="41655" y="793242"/>
                  </a:lnTo>
                  <a:lnTo>
                    <a:pt x="44450" y="790448"/>
                  </a:lnTo>
                  <a:lnTo>
                    <a:pt x="44450" y="783336"/>
                  </a:lnTo>
                  <a:lnTo>
                    <a:pt x="41655" y="780542"/>
                  </a:lnTo>
                  <a:close/>
                </a:path>
                <a:path w="76200" h="819150">
                  <a:moveTo>
                    <a:pt x="41655" y="755142"/>
                  </a:moveTo>
                  <a:lnTo>
                    <a:pt x="34543" y="755142"/>
                  </a:lnTo>
                  <a:lnTo>
                    <a:pt x="31750" y="757936"/>
                  </a:lnTo>
                  <a:lnTo>
                    <a:pt x="31750" y="764921"/>
                  </a:lnTo>
                  <a:lnTo>
                    <a:pt x="34543" y="767842"/>
                  </a:lnTo>
                  <a:lnTo>
                    <a:pt x="41655" y="767842"/>
                  </a:lnTo>
                  <a:lnTo>
                    <a:pt x="44450" y="764921"/>
                  </a:lnTo>
                  <a:lnTo>
                    <a:pt x="44450" y="757936"/>
                  </a:lnTo>
                  <a:lnTo>
                    <a:pt x="41655" y="755142"/>
                  </a:lnTo>
                  <a:close/>
                </a:path>
                <a:path w="76200" h="819150">
                  <a:moveTo>
                    <a:pt x="41655" y="729742"/>
                  </a:moveTo>
                  <a:lnTo>
                    <a:pt x="34543" y="729742"/>
                  </a:lnTo>
                  <a:lnTo>
                    <a:pt x="31750" y="732536"/>
                  </a:lnTo>
                  <a:lnTo>
                    <a:pt x="31750" y="739521"/>
                  </a:lnTo>
                  <a:lnTo>
                    <a:pt x="34543" y="742442"/>
                  </a:lnTo>
                  <a:lnTo>
                    <a:pt x="41655" y="742442"/>
                  </a:lnTo>
                  <a:lnTo>
                    <a:pt x="44450" y="739521"/>
                  </a:lnTo>
                  <a:lnTo>
                    <a:pt x="44450" y="732536"/>
                  </a:lnTo>
                  <a:lnTo>
                    <a:pt x="41655" y="729742"/>
                  </a:lnTo>
                  <a:close/>
                </a:path>
                <a:path w="76200" h="819150">
                  <a:moveTo>
                    <a:pt x="41655" y="704342"/>
                  </a:moveTo>
                  <a:lnTo>
                    <a:pt x="34543" y="704342"/>
                  </a:lnTo>
                  <a:lnTo>
                    <a:pt x="31750" y="707136"/>
                  </a:lnTo>
                  <a:lnTo>
                    <a:pt x="31750" y="714121"/>
                  </a:lnTo>
                  <a:lnTo>
                    <a:pt x="34543" y="717042"/>
                  </a:lnTo>
                  <a:lnTo>
                    <a:pt x="41655" y="717042"/>
                  </a:lnTo>
                  <a:lnTo>
                    <a:pt x="44450" y="714121"/>
                  </a:lnTo>
                  <a:lnTo>
                    <a:pt x="44450" y="707136"/>
                  </a:lnTo>
                  <a:lnTo>
                    <a:pt x="41655" y="704342"/>
                  </a:lnTo>
                  <a:close/>
                </a:path>
                <a:path w="76200" h="819150">
                  <a:moveTo>
                    <a:pt x="41655" y="678815"/>
                  </a:moveTo>
                  <a:lnTo>
                    <a:pt x="34543" y="678815"/>
                  </a:lnTo>
                  <a:lnTo>
                    <a:pt x="31750" y="681736"/>
                  </a:lnTo>
                  <a:lnTo>
                    <a:pt x="31750" y="688721"/>
                  </a:lnTo>
                  <a:lnTo>
                    <a:pt x="34543" y="691642"/>
                  </a:lnTo>
                  <a:lnTo>
                    <a:pt x="41655" y="691642"/>
                  </a:lnTo>
                  <a:lnTo>
                    <a:pt x="44450" y="688721"/>
                  </a:lnTo>
                  <a:lnTo>
                    <a:pt x="44450" y="681736"/>
                  </a:lnTo>
                  <a:lnTo>
                    <a:pt x="41655" y="678815"/>
                  </a:lnTo>
                  <a:close/>
                </a:path>
                <a:path w="76200" h="819150">
                  <a:moveTo>
                    <a:pt x="41655" y="653415"/>
                  </a:moveTo>
                  <a:lnTo>
                    <a:pt x="34543" y="653415"/>
                  </a:lnTo>
                  <a:lnTo>
                    <a:pt x="31750" y="656336"/>
                  </a:lnTo>
                  <a:lnTo>
                    <a:pt x="31750" y="663321"/>
                  </a:lnTo>
                  <a:lnTo>
                    <a:pt x="34543" y="666115"/>
                  </a:lnTo>
                  <a:lnTo>
                    <a:pt x="41655" y="666115"/>
                  </a:lnTo>
                  <a:lnTo>
                    <a:pt x="44450" y="663321"/>
                  </a:lnTo>
                  <a:lnTo>
                    <a:pt x="44450" y="656336"/>
                  </a:lnTo>
                  <a:lnTo>
                    <a:pt x="41655" y="653415"/>
                  </a:lnTo>
                  <a:close/>
                </a:path>
                <a:path w="76200" h="819150">
                  <a:moveTo>
                    <a:pt x="41655" y="628015"/>
                  </a:moveTo>
                  <a:lnTo>
                    <a:pt x="34543" y="628015"/>
                  </a:lnTo>
                  <a:lnTo>
                    <a:pt x="31750" y="630936"/>
                  </a:lnTo>
                  <a:lnTo>
                    <a:pt x="31750" y="637921"/>
                  </a:lnTo>
                  <a:lnTo>
                    <a:pt x="34543" y="640715"/>
                  </a:lnTo>
                  <a:lnTo>
                    <a:pt x="41655" y="640715"/>
                  </a:lnTo>
                  <a:lnTo>
                    <a:pt x="44450" y="637921"/>
                  </a:lnTo>
                  <a:lnTo>
                    <a:pt x="44450" y="630936"/>
                  </a:lnTo>
                  <a:lnTo>
                    <a:pt x="41655" y="628015"/>
                  </a:lnTo>
                  <a:close/>
                </a:path>
                <a:path w="76200" h="819150">
                  <a:moveTo>
                    <a:pt x="41655" y="602615"/>
                  </a:moveTo>
                  <a:lnTo>
                    <a:pt x="34543" y="602615"/>
                  </a:lnTo>
                  <a:lnTo>
                    <a:pt x="31750" y="605409"/>
                  </a:lnTo>
                  <a:lnTo>
                    <a:pt x="31750" y="612521"/>
                  </a:lnTo>
                  <a:lnTo>
                    <a:pt x="34543" y="615315"/>
                  </a:lnTo>
                  <a:lnTo>
                    <a:pt x="41655" y="615315"/>
                  </a:lnTo>
                  <a:lnTo>
                    <a:pt x="44450" y="612521"/>
                  </a:lnTo>
                  <a:lnTo>
                    <a:pt x="44450" y="605409"/>
                  </a:lnTo>
                  <a:lnTo>
                    <a:pt x="41655" y="602615"/>
                  </a:lnTo>
                  <a:close/>
                </a:path>
                <a:path w="76200" h="819150">
                  <a:moveTo>
                    <a:pt x="41655" y="577215"/>
                  </a:moveTo>
                  <a:lnTo>
                    <a:pt x="34543" y="577215"/>
                  </a:lnTo>
                  <a:lnTo>
                    <a:pt x="31750" y="580009"/>
                  </a:lnTo>
                  <a:lnTo>
                    <a:pt x="31750" y="587121"/>
                  </a:lnTo>
                  <a:lnTo>
                    <a:pt x="34543" y="589915"/>
                  </a:lnTo>
                  <a:lnTo>
                    <a:pt x="41655" y="589915"/>
                  </a:lnTo>
                  <a:lnTo>
                    <a:pt x="44450" y="587121"/>
                  </a:lnTo>
                  <a:lnTo>
                    <a:pt x="44450" y="580009"/>
                  </a:lnTo>
                  <a:lnTo>
                    <a:pt x="41655" y="577215"/>
                  </a:lnTo>
                  <a:close/>
                </a:path>
                <a:path w="76200" h="819150">
                  <a:moveTo>
                    <a:pt x="41655" y="551815"/>
                  </a:moveTo>
                  <a:lnTo>
                    <a:pt x="34543" y="551815"/>
                  </a:lnTo>
                  <a:lnTo>
                    <a:pt x="31750" y="554609"/>
                  </a:lnTo>
                  <a:lnTo>
                    <a:pt x="31750" y="561721"/>
                  </a:lnTo>
                  <a:lnTo>
                    <a:pt x="34543" y="564515"/>
                  </a:lnTo>
                  <a:lnTo>
                    <a:pt x="41655" y="564515"/>
                  </a:lnTo>
                  <a:lnTo>
                    <a:pt x="44450" y="561721"/>
                  </a:lnTo>
                  <a:lnTo>
                    <a:pt x="44450" y="554609"/>
                  </a:lnTo>
                  <a:lnTo>
                    <a:pt x="41655" y="551815"/>
                  </a:lnTo>
                  <a:close/>
                </a:path>
                <a:path w="76200" h="819150">
                  <a:moveTo>
                    <a:pt x="41655" y="526415"/>
                  </a:moveTo>
                  <a:lnTo>
                    <a:pt x="34543" y="526415"/>
                  </a:lnTo>
                  <a:lnTo>
                    <a:pt x="31750" y="529209"/>
                  </a:lnTo>
                  <a:lnTo>
                    <a:pt x="31750" y="536321"/>
                  </a:lnTo>
                  <a:lnTo>
                    <a:pt x="34543" y="539115"/>
                  </a:lnTo>
                  <a:lnTo>
                    <a:pt x="41655" y="539115"/>
                  </a:lnTo>
                  <a:lnTo>
                    <a:pt x="44450" y="536321"/>
                  </a:lnTo>
                  <a:lnTo>
                    <a:pt x="44450" y="529209"/>
                  </a:lnTo>
                  <a:lnTo>
                    <a:pt x="41655" y="526415"/>
                  </a:lnTo>
                  <a:close/>
                </a:path>
                <a:path w="76200" h="819150">
                  <a:moveTo>
                    <a:pt x="41655" y="501015"/>
                  </a:moveTo>
                  <a:lnTo>
                    <a:pt x="34543" y="501015"/>
                  </a:lnTo>
                  <a:lnTo>
                    <a:pt x="31750" y="503809"/>
                  </a:lnTo>
                  <a:lnTo>
                    <a:pt x="31750" y="510794"/>
                  </a:lnTo>
                  <a:lnTo>
                    <a:pt x="34543" y="513715"/>
                  </a:lnTo>
                  <a:lnTo>
                    <a:pt x="41655" y="513715"/>
                  </a:lnTo>
                  <a:lnTo>
                    <a:pt x="44450" y="510794"/>
                  </a:lnTo>
                  <a:lnTo>
                    <a:pt x="44450" y="503809"/>
                  </a:lnTo>
                  <a:lnTo>
                    <a:pt x="41655" y="501015"/>
                  </a:lnTo>
                  <a:close/>
                </a:path>
                <a:path w="76200" h="819150">
                  <a:moveTo>
                    <a:pt x="41655" y="475615"/>
                  </a:moveTo>
                  <a:lnTo>
                    <a:pt x="34543" y="475615"/>
                  </a:lnTo>
                  <a:lnTo>
                    <a:pt x="31750" y="478409"/>
                  </a:lnTo>
                  <a:lnTo>
                    <a:pt x="31750" y="485394"/>
                  </a:lnTo>
                  <a:lnTo>
                    <a:pt x="34543" y="488315"/>
                  </a:lnTo>
                  <a:lnTo>
                    <a:pt x="41655" y="488315"/>
                  </a:lnTo>
                  <a:lnTo>
                    <a:pt x="44450" y="485394"/>
                  </a:lnTo>
                  <a:lnTo>
                    <a:pt x="44450" y="478409"/>
                  </a:lnTo>
                  <a:lnTo>
                    <a:pt x="41655" y="475615"/>
                  </a:lnTo>
                  <a:close/>
                </a:path>
                <a:path w="76200" h="819150">
                  <a:moveTo>
                    <a:pt x="41655" y="450088"/>
                  </a:moveTo>
                  <a:lnTo>
                    <a:pt x="34543" y="450088"/>
                  </a:lnTo>
                  <a:lnTo>
                    <a:pt x="31750" y="453009"/>
                  </a:lnTo>
                  <a:lnTo>
                    <a:pt x="31750" y="459994"/>
                  </a:lnTo>
                  <a:lnTo>
                    <a:pt x="34543" y="462915"/>
                  </a:lnTo>
                  <a:lnTo>
                    <a:pt x="41655" y="462915"/>
                  </a:lnTo>
                  <a:lnTo>
                    <a:pt x="44450" y="459994"/>
                  </a:lnTo>
                  <a:lnTo>
                    <a:pt x="44450" y="453009"/>
                  </a:lnTo>
                  <a:lnTo>
                    <a:pt x="41655" y="450088"/>
                  </a:lnTo>
                  <a:close/>
                </a:path>
                <a:path w="76200" h="819150">
                  <a:moveTo>
                    <a:pt x="41655" y="424688"/>
                  </a:moveTo>
                  <a:lnTo>
                    <a:pt x="34543" y="424688"/>
                  </a:lnTo>
                  <a:lnTo>
                    <a:pt x="31750" y="427609"/>
                  </a:lnTo>
                  <a:lnTo>
                    <a:pt x="31750" y="434594"/>
                  </a:lnTo>
                  <a:lnTo>
                    <a:pt x="34543" y="437388"/>
                  </a:lnTo>
                  <a:lnTo>
                    <a:pt x="38100" y="437388"/>
                  </a:lnTo>
                  <a:lnTo>
                    <a:pt x="41655" y="437515"/>
                  </a:lnTo>
                  <a:lnTo>
                    <a:pt x="44450" y="434594"/>
                  </a:lnTo>
                  <a:lnTo>
                    <a:pt x="44450" y="427609"/>
                  </a:lnTo>
                  <a:lnTo>
                    <a:pt x="41655" y="424688"/>
                  </a:lnTo>
                  <a:close/>
                </a:path>
                <a:path w="76200" h="819150">
                  <a:moveTo>
                    <a:pt x="41655" y="399288"/>
                  </a:moveTo>
                  <a:lnTo>
                    <a:pt x="34543" y="399288"/>
                  </a:lnTo>
                  <a:lnTo>
                    <a:pt x="31750" y="402209"/>
                  </a:lnTo>
                  <a:lnTo>
                    <a:pt x="31750" y="409194"/>
                  </a:lnTo>
                  <a:lnTo>
                    <a:pt x="34543" y="411988"/>
                  </a:lnTo>
                  <a:lnTo>
                    <a:pt x="41655" y="411988"/>
                  </a:lnTo>
                  <a:lnTo>
                    <a:pt x="44450" y="409194"/>
                  </a:lnTo>
                  <a:lnTo>
                    <a:pt x="44450" y="402209"/>
                  </a:lnTo>
                  <a:lnTo>
                    <a:pt x="41655" y="399288"/>
                  </a:lnTo>
                  <a:close/>
                </a:path>
                <a:path w="76200" h="819150">
                  <a:moveTo>
                    <a:pt x="41655" y="373888"/>
                  </a:moveTo>
                  <a:lnTo>
                    <a:pt x="34543" y="373888"/>
                  </a:lnTo>
                  <a:lnTo>
                    <a:pt x="31750" y="376809"/>
                  </a:lnTo>
                  <a:lnTo>
                    <a:pt x="31750" y="383794"/>
                  </a:lnTo>
                  <a:lnTo>
                    <a:pt x="34543" y="386588"/>
                  </a:lnTo>
                  <a:lnTo>
                    <a:pt x="41655" y="386588"/>
                  </a:lnTo>
                  <a:lnTo>
                    <a:pt x="44450" y="383794"/>
                  </a:lnTo>
                  <a:lnTo>
                    <a:pt x="44450" y="376809"/>
                  </a:lnTo>
                  <a:lnTo>
                    <a:pt x="41655" y="373888"/>
                  </a:lnTo>
                  <a:close/>
                </a:path>
                <a:path w="76200" h="819150">
                  <a:moveTo>
                    <a:pt x="41655" y="348488"/>
                  </a:moveTo>
                  <a:lnTo>
                    <a:pt x="34543" y="348488"/>
                  </a:lnTo>
                  <a:lnTo>
                    <a:pt x="31750" y="351282"/>
                  </a:lnTo>
                  <a:lnTo>
                    <a:pt x="31750" y="358394"/>
                  </a:lnTo>
                  <a:lnTo>
                    <a:pt x="34543" y="361188"/>
                  </a:lnTo>
                  <a:lnTo>
                    <a:pt x="41655" y="361188"/>
                  </a:lnTo>
                  <a:lnTo>
                    <a:pt x="44450" y="358394"/>
                  </a:lnTo>
                  <a:lnTo>
                    <a:pt x="44450" y="351282"/>
                  </a:lnTo>
                  <a:lnTo>
                    <a:pt x="41655" y="348488"/>
                  </a:lnTo>
                  <a:close/>
                </a:path>
                <a:path w="76200" h="819150">
                  <a:moveTo>
                    <a:pt x="41655" y="323088"/>
                  </a:moveTo>
                  <a:lnTo>
                    <a:pt x="34543" y="323088"/>
                  </a:lnTo>
                  <a:lnTo>
                    <a:pt x="31750" y="325882"/>
                  </a:lnTo>
                  <a:lnTo>
                    <a:pt x="31750" y="332994"/>
                  </a:lnTo>
                  <a:lnTo>
                    <a:pt x="34543" y="335788"/>
                  </a:lnTo>
                  <a:lnTo>
                    <a:pt x="41655" y="335788"/>
                  </a:lnTo>
                  <a:lnTo>
                    <a:pt x="44450" y="332994"/>
                  </a:lnTo>
                  <a:lnTo>
                    <a:pt x="44450" y="325882"/>
                  </a:lnTo>
                  <a:lnTo>
                    <a:pt x="41655" y="323088"/>
                  </a:lnTo>
                  <a:close/>
                </a:path>
                <a:path w="76200" h="819150">
                  <a:moveTo>
                    <a:pt x="41655" y="297688"/>
                  </a:moveTo>
                  <a:lnTo>
                    <a:pt x="34543" y="297688"/>
                  </a:lnTo>
                  <a:lnTo>
                    <a:pt x="31750" y="300482"/>
                  </a:lnTo>
                  <a:lnTo>
                    <a:pt x="31750" y="307594"/>
                  </a:lnTo>
                  <a:lnTo>
                    <a:pt x="34543" y="310388"/>
                  </a:lnTo>
                  <a:lnTo>
                    <a:pt x="41655" y="310388"/>
                  </a:lnTo>
                  <a:lnTo>
                    <a:pt x="44450" y="307594"/>
                  </a:lnTo>
                  <a:lnTo>
                    <a:pt x="44450" y="300482"/>
                  </a:lnTo>
                  <a:lnTo>
                    <a:pt x="41655" y="297688"/>
                  </a:lnTo>
                  <a:close/>
                </a:path>
                <a:path w="76200" h="819150">
                  <a:moveTo>
                    <a:pt x="41655" y="272288"/>
                  </a:moveTo>
                  <a:lnTo>
                    <a:pt x="34543" y="272288"/>
                  </a:lnTo>
                  <a:lnTo>
                    <a:pt x="31750" y="275082"/>
                  </a:lnTo>
                  <a:lnTo>
                    <a:pt x="31750" y="282194"/>
                  </a:lnTo>
                  <a:lnTo>
                    <a:pt x="34543" y="284988"/>
                  </a:lnTo>
                  <a:lnTo>
                    <a:pt x="41655" y="284988"/>
                  </a:lnTo>
                  <a:lnTo>
                    <a:pt x="44450" y="282194"/>
                  </a:lnTo>
                  <a:lnTo>
                    <a:pt x="44450" y="275082"/>
                  </a:lnTo>
                  <a:lnTo>
                    <a:pt x="41655" y="272288"/>
                  </a:lnTo>
                  <a:close/>
                </a:path>
                <a:path w="76200" h="819150">
                  <a:moveTo>
                    <a:pt x="41655" y="246887"/>
                  </a:moveTo>
                  <a:lnTo>
                    <a:pt x="34543" y="246887"/>
                  </a:lnTo>
                  <a:lnTo>
                    <a:pt x="31750" y="249682"/>
                  </a:lnTo>
                  <a:lnTo>
                    <a:pt x="31750" y="256667"/>
                  </a:lnTo>
                  <a:lnTo>
                    <a:pt x="34543" y="259587"/>
                  </a:lnTo>
                  <a:lnTo>
                    <a:pt x="41655" y="259587"/>
                  </a:lnTo>
                  <a:lnTo>
                    <a:pt x="44450" y="256667"/>
                  </a:lnTo>
                  <a:lnTo>
                    <a:pt x="44450" y="249682"/>
                  </a:lnTo>
                  <a:lnTo>
                    <a:pt x="41655" y="246887"/>
                  </a:lnTo>
                  <a:close/>
                </a:path>
                <a:path w="76200" h="819150">
                  <a:moveTo>
                    <a:pt x="41655" y="221487"/>
                  </a:moveTo>
                  <a:lnTo>
                    <a:pt x="34543" y="221487"/>
                  </a:lnTo>
                  <a:lnTo>
                    <a:pt x="31750" y="224282"/>
                  </a:lnTo>
                  <a:lnTo>
                    <a:pt x="31750" y="231267"/>
                  </a:lnTo>
                  <a:lnTo>
                    <a:pt x="34543" y="234187"/>
                  </a:lnTo>
                  <a:lnTo>
                    <a:pt x="41655" y="234187"/>
                  </a:lnTo>
                  <a:lnTo>
                    <a:pt x="44450" y="231267"/>
                  </a:lnTo>
                  <a:lnTo>
                    <a:pt x="44450" y="224282"/>
                  </a:lnTo>
                  <a:lnTo>
                    <a:pt x="41655" y="221487"/>
                  </a:lnTo>
                  <a:close/>
                </a:path>
                <a:path w="76200" h="819150">
                  <a:moveTo>
                    <a:pt x="41655" y="195961"/>
                  </a:moveTo>
                  <a:lnTo>
                    <a:pt x="34543" y="195961"/>
                  </a:lnTo>
                  <a:lnTo>
                    <a:pt x="31750" y="198882"/>
                  </a:lnTo>
                  <a:lnTo>
                    <a:pt x="31750" y="205867"/>
                  </a:lnTo>
                  <a:lnTo>
                    <a:pt x="34543" y="208787"/>
                  </a:lnTo>
                  <a:lnTo>
                    <a:pt x="41655" y="208787"/>
                  </a:lnTo>
                  <a:lnTo>
                    <a:pt x="44450" y="205867"/>
                  </a:lnTo>
                  <a:lnTo>
                    <a:pt x="44450" y="198882"/>
                  </a:lnTo>
                  <a:lnTo>
                    <a:pt x="41655" y="195961"/>
                  </a:lnTo>
                  <a:close/>
                </a:path>
                <a:path w="76200" h="819150">
                  <a:moveTo>
                    <a:pt x="41655" y="170561"/>
                  </a:moveTo>
                  <a:lnTo>
                    <a:pt x="34543" y="170561"/>
                  </a:lnTo>
                  <a:lnTo>
                    <a:pt x="31750" y="173482"/>
                  </a:lnTo>
                  <a:lnTo>
                    <a:pt x="31750" y="180467"/>
                  </a:lnTo>
                  <a:lnTo>
                    <a:pt x="34543" y="183261"/>
                  </a:lnTo>
                  <a:lnTo>
                    <a:pt x="41655" y="183261"/>
                  </a:lnTo>
                  <a:lnTo>
                    <a:pt x="44450" y="180467"/>
                  </a:lnTo>
                  <a:lnTo>
                    <a:pt x="44450" y="173482"/>
                  </a:lnTo>
                  <a:lnTo>
                    <a:pt x="41655" y="170561"/>
                  </a:lnTo>
                  <a:close/>
                </a:path>
                <a:path w="76200" h="819150">
                  <a:moveTo>
                    <a:pt x="41655" y="145161"/>
                  </a:moveTo>
                  <a:lnTo>
                    <a:pt x="34543" y="145161"/>
                  </a:lnTo>
                  <a:lnTo>
                    <a:pt x="31750" y="148082"/>
                  </a:lnTo>
                  <a:lnTo>
                    <a:pt x="31750" y="155067"/>
                  </a:lnTo>
                  <a:lnTo>
                    <a:pt x="34543" y="157861"/>
                  </a:lnTo>
                  <a:lnTo>
                    <a:pt x="41655" y="157861"/>
                  </a:lnTo>
                  <a:lnTo>
                    <a:pt x="44450" y="155067"/>
                  </a:lnTo>
                  <a:lnTo>
                    <a:pt x="44450" y="148082"/>
                  </a:lnTo>
                  <a:lnTo>
                    <a:pt x="41655" y="145161"/>
                  </a:lnTo>
                  <a:close/>
                </a:path>
                <a:path w="76200" h="819150">
                  <a:moveTo>
                    <a:pt x="41655" y="119761"/>
                  </a:moveTo>
                  <a:lnTo>
                    <a:pt x="34543" y="119761"/>
                  </a:lnTo>
                  <a:lnTo>
                    <a:pt x="31750" y="122682"/>
                  </a:lnTo>
                  <a:lnTo>
                    <a:pt x="31750" y="129667"/>
                  </a:lnTo>
                  <a:lnTo>
                    <a:pt x="34543" y="132461"/>
                  </a:lnTo>
                  <a:lnTo>
                    <a:pt x="41655" y="132461"/>
                  </a:lnTo>
                  <a:lnTo>
                    <a:pt x="44450" y="129667"/>
                  </a:lnTo>
                  <a:lnTo>
                    <a:pt x="44450" y="122682"/>
                  </a:lnTo>
                  <a:lnTo>
                    <a:pt x="41655" y="119761"/>
                  </a:lnTo>
                  <a:close/>
                </a:path>
                <a:path w="76200" h="819150">
                  <a:moveTo>
                    <a:pt x="41655" y="94361"/>
                  </a:moveTo>
                  <a:lnTo>
                    <a:pt x="34543" y="94361"/>
                  </a:lnTo>
                  <a:lnTo>
                    <a:pt x="31750" y="97155"/>
                  </a:lnTo>
                  <a:lnTo>
                    <a:pt x="31750" y="104267"/>
                  </a:lnTo>
                  <a:lnTo>
                    <a:pt x="34543" y="107061"/>
                  </a:lnTo>
                  <a:lnTo>
                    <a:pt x="41655" y="107061"/>
                  </a:lnTo>
                  <a:lnTo>
                    <a:pt x="44450" y="104267"/>
                  </a:lnTo>
                  <a:lnTo>
                    <a:pt x="44450" y="97155"/>
                  </a:lnTo>
                  <a:lnTo>
                    <a:pt x="41655" y="94361"/>
                  </a:lnTo>
                  <a:close/>
                </a:path>
                <a:path w="76200" h="819150">
                  <a:moveTo>
                    <a:pt x="41655" y="68961"/>
                  </a:moveTo>
                  <a:lnTo>
                    <a:pt x="34543" y="68961"/>
                  </a:lnTo>
                  <a:lnTo>
                    <a:pt x="31750" y="71755"/>
                  </a:lnTo>
                  <a:lnTo>
                    <a:pt x="31750" y="78867"/>
                  </a:lnTo>
                  <a:lnTo>
                    <a:pt x="34543" y="81661"/>
                  </a:lnTo>
                  <a:lnTo>
                    <a:pt x="41655" y="81661"/>
                  </a:lnTo>
                  <a:lnTo>
                    <a:pt x="44450" y="78867"/>
                  </a:lnTo>
                  <a:lnTo>
                    <a:pt x="44450" y="71755"/>
                  </a:lnTo>
                  <a:lnTo>
                    <a:pt x="41655" y="68961"/>
                  </a:lnTo>
                  <a:close/>
                </a:path>
                <a:path w="76200" h="819150">
                  <a:moveTo>
                    <a:pt x="38100" y="0"/>
                  </a:moveTo>
                  <a:lnTo>
                    <a:pt x="0" y="76200"/>
                  </a:lnTo>
                  <a:lnTo>
                    <a:pt x="31750" y="76200"/>
                  </a:lnTo>
                  <a:lnTo>
                    <a:pt x="31750" y="71755"/>
                  </a:lnTo>
                  <a:lnTo>
                    <a:pt x="34543" y="68961"/>
                  </a:lnTo>
                  <a:lnTo>
                    <a:pt x="72580" y="68961"/>
                  </a:lnTo>
                  <a:lnTo>
                    <a:pt x="38100" y="0"/>
                  </a:lnTo>
                  <a:close/>
                </a:path>
                <a:path w="76200" h="819150">
                  <a:moveTo>
                    <a:pt x="72580" y="68961"/>
                  </a:moveTo>
                  <a:lnTo>
                    <a:pt x="41655" y="68961"/>
                  </a:lnTo>
                  <a:lnTo>
                    <a:pt x="44450" y="71755"/>
                  </a:lnTo>
                  <a:lnTo>
                    <a:pt x="44450" y="76200"/>
                  </a:lnTo>
                  <a:lnTo>
                    <a:pt x="76200" y="76200"/>
                  </a:lnTo>
                  <a:lnTo>
                    <a:pt x="72580" y="68961"/>
                  </a:lnTo>
                  <a:close/>
                </a:path>
              </a:pathLst>
            </a:custGeom>
            <a:solidFill>
              <a:srgbClr val="808080"/>
            </a:solidFill>
          </p:spPr>
          <p:txBody>
            <a:bodyPr wrap="square" lIns="0" tIns="0" rIns="0" bIns="0" rtlCol="0"/>
            <a:lstStyle/>
            <a:p>
              <a:endParaRPr/>
            </a:p>
          </p:txBody>
        </p:sp>
        <p:sp>
          <p:nvSpPr>
            <p:cNvPr id="35" name="object 35"/>
            <p:cNvSpPr txBox="1"/>
            <p:nvPr/>
          </p:nvSpPr>
          <p:spPr>
            <a:xfrm>
              <a:off x="3331464" y="1487424"/>
              <a:ext cx="1175385" cy="373380"/>
            </a:xfrm>
            <a:prstGeom prst="rect">
              <a:avLst/>
            </a:prstGeom>
            <a:solidFill>
              <a:srgbClr val="DBDBDB"/>
            </a:solidFill>
            <a:ln w="9144">
              <a:solidFill>
                <a:srgbClr val="808080"/>
              </a:solidFill>
            </a:ln>
          </p:spPr>
          <p:txBody>
            <a:bodyPr vert="horz" wrap="square" lIns="0" tIns="33655" rIns="0" bIns="0" rtlCol="0">
              <a:spAutoFit/>
            </a:bodyPr>
            <a:lstStyle/>
            <a:p>
              <a:pPr marL="87630">
                <a:lnSpc>
                  <a:spcPct val="100000"/>
                </a:lnSpc>
                <a:spcBef>
                  <a:spcPts val="265"/>
                </a:spcBef>
              </a:pPr>
              <a:r>
                <a:rPr sz="1100" dirty="0">
                  <a:latin typeface="Calibri"/>
                  <a:cs typeface="Calibri"/>
                </a:rPr>
                <a:t>Başlangıç</a:t>
              </a:r>
              <a:r>
                <a:rPr sz="1100" spc="-120" dirty="0">
                  <a:latin typeface="Calibri"/>
                  <a:cs typeface="Calibri"/>
                </a:rPr>
                <a:t> </a:t>
              </a:r>
              <a:r>
                <a:rPr sz="1100" dirty="0">
                  <a:latin typeface="Calibri"/>
                  <a:cs typeface="Calibri"/>
                </a:rPr>
                <a:t>Noktası</a:t>
              </a:r>
              <a:endParaRPr sz="1100">
                <a:latin typeface="Calibri"/>
                <a:cs typeface="Calibri"/>
              </a:endParaRPr>
            </a:p>
          </p:txBody>
        </p:sp>
        <p:sp>
          <p:nvSpPr>
            <p:cNvPr id="36" name="object 36"/>
            <p:cNvSpPr txBox="1"/>
            <p:nvPr/>
          </p:nvSpPr>
          <p:spPr>
            <a:xfrm>
              <a:off x="4701540" y="1487424"/>
              <a:ext cx="1175385" cy="373380"/>
            </a:xfrm>
            <a:prstGeom prst="rect">
              <a:avLst/>
            </a:prstGeom>
            <a:solidFill>
              <a:srgbClr val="DBDBDB"/>
            </a:solidFill>
            <a:ln w="9144">
              <a:solidFill>
                <a:srgbClr val="808080"/>
              </a:solidFill>
            </a:ln>
          </p:spPr>
          <p:txBody>
            <a:bodyPr vert="horz" wrap="square" lIns="0" tIns="33655" rIns="0" bIns="0" rtlCol="0">
              <a:spAutoFit/>
            </a:bodyPr>
            <a:lstStyle/>
            <a:p>
              <a:pPr marL="88265">
                <a:lnSpc>
                  <a:spcPct val="100000"/>
                </a:lnSpc>
                <a:spcBef>
                  <a:spcPts val="265"/>
                </a:spcBef>
              </a:pPr>
              <a:r>
                <a:rPr sz="1100" dirty="0">
                  <a:latin typeface="Calibri"/>
                  <a:cs typeface="Calibri"/>
                </a:rPr>
                <a:t>Bitiş</a:t>
              </a:r>
              <a:r>
                <a:rPr sz="1100" spc="-110" dirty="0">
                  <a:latin typeface="Calibri"/>
                  <a:cs typeface="Calibri"/>
                </a:rPr>
                <a:t> </a:t>
              </a:r>
              <a:r>
                <a:rPr sz="1100" dirty="0">
                  <a:latin typeface="Calibri"/>
                  <a:cs typeface="Calibri"/>
                </a:rPr>
                <a:t>Noktası</a:t>
              </a:r>
              <a:endParaRPr sz="1100">
                <a:latin typeface="Calibri"/>
                <a:cs typeface="Calibri"/>
              </a:endParaRPr>
            </a:p>
          </p:txBody>
        </p:sp>
      </p:grpSp>
      <p:sp>
        <p:nvSpPr>
          <p:cNvPr id="37" name="object 37"/>
          <p:cNvSpPr/>
          <p:nvPr/>
        </p:nvSpPr>
        <p:spPr>
          <a:xfrm>
            <a:off x="0" y="0"/>
            <a:ext cx="9144000" cy="1041400"/>
          </a:xfrm>
          <a:custGeom>
            <a:avLst/>
            <a:gdLst/>
            <a:ahLst/>
            <a:cxnLst/>
            <a:rect l="l" t="t" r="r" b="b"/>
            <a:pathLst>
              <a:path w="9144000" h="1041400">
                <a:moveTo>
                  <a:pt x="0" y="1040891"/>
                </a:moveTo>
                <a:lnTo>
                  <a:pt x="9144000" y="1040891"/>
                </a:lnTo>
                <a:lnTo>
                  <a:pt x="9144000" y="0"/>
                </a:lnTo>
                <a:lnTo>
                  <a:pt x="0" y="0"/>
                </a:lnTo>
                <a:lnTo>
                  <a:pt x="0" y="1040891"/>
                </a:lnTo>
                <a:close/>
              </a:path>
            </a:pathLst>
          </a:custGeom>
          <a:solidFill>
            <a:srgbClr val="FFFFFF"/>
          </a:solidFill>
        </p:spPr>
        <p:txBody>
          <a:bodyPr wrap="square" lIns="0" tIns="0" rIns="0" bIns="0" rtlCol="0"/>
          <a:lstStyle/>
          <a:p>
            <a:endParaRPr/>
          </a:p>
        </p:txBody>
      </p:sp>
      <p:sp>
        <p:nvSpPr>
          <p:cNvPr id="38" name="object 38"/>
          <p:cNvSpPr txBox="1">
            <a:spLocks noGrp="1"/>
          </p:cNvSpPr>
          <p:nvPr>
            <p:ph type="title" idx="4294967295"/>
          </p:nvPr>
        </p:nvSpPr>
        <p:spPr>
          <a:xfrm>
            <a:off x="1392174" y="169926"/>
            <a:ext cx="6141085" cy="821055"/>
          </a:xfrm>
          <a:prstGeom prst="rect">
            <a:avLst/>
          </a:prstGeom>
        </p:spPr>
        <p:txBody>
          <a:bodyPr vert="horz" wrap="square" lIns="0" tIns="0" rIns="0" bIns="0" rtlCol="0">
            <a:spAutoFit/>
          </a:bodyPr>
          <a:lstStyle/>
          <a:p>
            <a:pPr marL="2198370" marR="5080" indent="-2185670">
              <a:lnSpc>
                <a:spcPts val="3130"/>
              </a:lnSpc>
            </a:pPr>
            <a:r>
              <a:rPr sz="2900" dirty="0"/>
              <a:t>SİSTEMDEKİ TEK BİR </a:t>
            </a:r>
            <a:r>
              <a:rPr sz="2900" spc="-5" dirty="0"/>
              <a:t>PROSESİN</a:t>
            </a:r>
            <a:r>
              <a:rPr sz="2900" spc="-165" dirty="0"/>
              <a:t> </a:t>
            </a:r>
            <a:r>
              <a:rPr sz="2900" spc="-30" dirty="0"/>
              <a:t>ŞEMATİK  </a:t>
            </a:r>
            <a:r>
              <a:rPr sz="2900" spc="-5" dirty="0"/>
              <a:t>GÖSTERİMİ</a:t>
            </a: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791208" y="1316795"/>
            <a:ext cx="7352792" cy="487680"/>
          </a:xfrm>
          <a:prstGeom prst="rect">
            <a:avLst/>
          </a:prstGeom>
        </p:spPr>
        <p:txBody>
          <a:bodyPr vert="horz" wrap="square" lIns="0" tIns="0" rIns="0" bIns="0" rtlCol="0">
            <a:spAutoFit/>
          </a:bodyPr>
          <a:lstStyle/>
          <a:p>
            <a:pPr marL="2245360">
              <a:lnSpc>
                <a:spcPct val="100000"/>
              </a:lnSpc>
            </a:pPr>
            <a:r>
              <a:rPr spc="-5" dirty="0"/>
              <a:t>EĞİTİMİN</a:t>
            </a:r>
            <a:r>
              <a:rPr spc="-90" dirty="0"/>
              <a:t> </a:t>
            </a:r>
            <a:r>
              <a:rPr spc="-5" dirty="0"/>
              <a:t>AMACI</a:t>
            </a:r>
          </a:p>
        </p:txBody>
      </p:sp>
      <p:sp>
        <p:nvSpPr>
          <p:cNvPr id="3" name="object 3"/>
          <p:cNvSpPr txBox="1"/>
          <p:nvPr/>
        </p:nvSpPr>
        <p:spPr>
          <a:xfrm>
            <a:off x="3408426" y="1824990"/>
            <a:ext cx="2770505" cy="330835"/>
          </a:xfrm>
          <a:prstGeom prst="rect">
            <a:avLst/>
          </a:prstGeom>
        </p:spPr>
        <p:txBody>
          <a:bodyPr vert="horz" wrap="square" lIns="0" tIns="0" rIns="0" bIns="0" rtlCol="0">
            <a:spAutoFit/>
          </a:bodyPr>
          <a:lstStyle/>
          <a:p>
            <a:pPr marL="12700">
              <a:lnSpc>
                <a:spcPct val="100000"/>
              </a:lnSpc>
              <a:tabLst>
                <a:tab pos="876935" algn="l"/>
                <a:tab pos="1904364" algn="l"/>
              </a:tabLst>
            </a:pPr>
            <a:r>
              <a:rPr sz="2000" dirty="0">
                <a:solidFill>
                  <a:srgbClr val="333E50"/>
                </a:solidFill>
                <a:latin typeface="Calibri"/>
                <a:cs typeface="Calibri"/>
              </a:rPr>
              <a:t>“</a:t>
            </a:r>
            <a:r>
              <a:rPr sz="2000" spc="-30" dirty="0">
                <a:solidFill>
                  <a:srgbClr val="333E50"/>
                </a:solidFill>
                <a:latin typeface="Calibri"/>
                <a:cs typeface="Calibri"/>
              </a:rPr>
              <a:t>K</a:t>
            </a:r>
            <a:r>
              <a:rPr sz="2000" spc="-10" dirty="0">
                <a:solidFill>
                  <a:srgbClr val="333E50"/>
                </a:solidFill>
                <a:latin typeface="Calibri"/>
                <a:cs typeface="Calibri"/>
              </a:rPr>
              <a:t>a</a:t>
            </a:r>
            <a:r>
              <a:rPr sz="2000" dirty="0">
                <a:solidFill>
                  <a:srgbClr val="333E50"/>
                </a:solidFill>
                <a:latin typeface="Calibri"/>
                <a:cs typeface="Calibri"/>
              </a:rPr>
              <a:t>li</a:t>
            </a:r>
            <a:r>
              <a:rPr sz="2000" spc="-25" dirty="0">
                <a:solidFill>
                  <a:srgbClr val="333E50"/>
                </a:solidFill>
                <a:latin typeface="Calibri"/>
                <a:cs typeface="Calibri"/>
              </a:rPr>
              <a:t>t</a:t>
            </a:r>
            <a:r>
              <a:rPr sz="2000" dirty="0">
                <a:solidFill>
                  <a:srgbClr val="333E50"/>
                </a:solidFill>
                <a:latin typeface="Calibri"/>
                <a:cs typeface="Calibri"/>
              </a:rPr>
              <a:t>e	</a:t>
            </a:r>
            <a:r>
              <a:rPr sz="2000" spc="-150" dirty="0">
                <a:solidFill>
                  <a:srgbClr val="333E50"/>
                </a:solidFill>
                <a:latin typeface="Calibri"/>
                <a:cs typeface="Calibri"/>
              </a:rPr>
              <a:t>Y</a:t>
            </a:r>
            <a:r>
              <a:rPr sz="2000" spc="-5" dirty="0">
                <a:solidFill>
                  <a:srgbClr val="333E50"/>
                </a:solidFill>
                <a:latin typeface="Calibri"/>
                <a:cs typeface="Calibri"/>
              </a:rPr>
              <a:t>ön</a:t>
            </a:r>
            <a:r>
              <a:rPr sz="2000" spc="-10" dirty="0">
                <a:solidFill>
                  <a:srgbClr val="333E50"/>
                </a:solidFill>
                <a:latin typeface="Calibri"/>
                <a:cs typeface="Calibri"/>
              </a:rPr>
              <a:t>e</a:t>
            </a:r>
            <a:r>
              <a:rPr sz="2000" dirty="0">
                <a:solidFill>
                  <a:srgbClr val="333E50"/>
                </a:solidFill>
                <a:latin typeface="Calibri"/>
                <a:cs typeface="Calibri"/>
              </a:rPr>
              <a:t>tim	Si</a:t>
            </a:r>
            <a:r>
              <a:rPr sz="2000" spc="-20" dirty="0">
                <a:solidFill>
                  <a:srgbClr val="333E50"/>
                </a:solidFill>
                <a:latin typeface="Calibri"/>
                <a:cs typeface="Calibri"/>
              </a:rPr>
              <a:t>s</a:t>
            </a:r>
            <a:r>
              <a:rPr sz="2000" spc="-25" dirty="0">
                <a:solidFill>
                  <a:srgbClr val="333E50"/>
                </a:solidFill>
                <a:latin typeface="Calibri"/>
                <a:cs typeface="Calibri"/>
              </a:rPr>
              <a:t>t</a:t>
            </a:r>
            <a:r>
              <a:rPr sz="2000" dirty="0">
                <a:solidFill>
                  <a:srgbClr val="333E50"/>
                </a:solidFill>
                <a:latin typeface="Calibri"/>
                <a:cs typeface="Calibri"/>
              </a:rPr>
              <a:t>em</a:t>
            </a:r>
            <a:r>
              <a:rPr sz="2000" spc="20" dirty="0">
                <a:solidFill>
                  <a:srgbClr val="333E50"/>
                </a:solidFill>
                <a:latin typeface="Calibri"/>
                <a:cs typeface="Calibri"/>
              </a:rPr>
              <a:t>i</a:t>
            </a:r>
            <a:r>
              <a:rPr sz="2000" dirty="0">
                <a:solidFill>
                  <a:srgbClr val="333E50"/>
                </a:solidFill>
                <a:latin typeface="Calibri"/>
                <a:cs typeface="Calibri"/>
              </a:rPr>
              <a:t>”</a:t>
            </a:r>
            <a:endParaRPr sz="2000">
              <a:latin typeface="Calibri"/>
              <a:cs typeface="Calibri"/>
            </a:endParaRPr>
          </a:p>
        </p:txBody>
      </p:sp>
      <p:sp>
        <p:nvSpPr>
          <p:cNvPr id="4" name="object 4"/>
          <p:cNvSpPr txBox="1"/>
          <p:nvPr/>
        </p:nvSpPr>
        <p:spPr>
          <a:xfrm>
            <a:off x="6336538" y="1824990"/>
            <a:ext cx="1318895" cy="330835"/>
          </a:xfrm>
          <a:prstGeom prst="rect">
            <a:avLst/>
          </a:prstGeom>
        </p:spPr>
        <p:txBody>
          <a:bodyPr vert="horz" wrap="square" lIns="0" tIns="0" rIns="0" bIns="0" rtlCol="0">
            <a:spAutoFit/>
          </a:bodyPr>
          <a:lstStyle/>
          <a:p>
            <a:pPr marL="12700">
              <a:lnSpc>
                <a:spcPct val="100000"/>
              </a:lnSpc>
            </a:pPr>
            <a:r>
              <a:rPr sz="2000" spc="-30" dirty="0">
                <a:solidFill>
                  <a:srgbClr val="333E50"/>
                </a:solidFill>
                <a:latin typeface="Calibri"/>
                <a:cs typeface="Calibri"/>
              </a:rPr>
              <a:t>s</a:t>
            </a:r>
            <a:r>
              <a:rPr sz="2000" spc="-25" dirty="0">
                <a:solidFill>
                  <a:srgbClr val="333E50"/>
                </a:solidFill>
                <a:latin typeface="Calibri"/>
                <a:cs typeface="Calibri"/>
              </a:rPr>
              <a:t>t</a:t>
            </a:r>
            <a:r>
              <a:rPr sz="2000" dirty="0">
                <a:solidFill>
                  <a:srgbClr val="333E50"/>
                </a:solidFill>
                <a:latin typeface="Calibri"/>
                <a:cs typeface="Calibri"/>
              </a:rPr>
              <a:t>an</a:t>
            </a:r>
            <a:r>
              <a:rPr sz="2000" spc="5" dirty="0">
                <a:solidFill>
                  <a:srgbClr val="333E50"/>
                </a:solidFill>
                <a:latin typeface="Calibri"/>
                <a:cs typeface="Calibri"/>
              </a:rPr>
              <a:t>d</a:t>
            </a:r>
            <a:r>
              <a:rPr sz="2000" dirty="0">
                <a:solidFill>
                  <a:srgbClr val="333E50"/>
                </a:solidFill>
                <a:latin typeface="Calibri"/>
                <a:cs typeface="Calibri"/>
              </a:rPr>
              <a:t>a</a:t>
            </a:r>
            <a:r>
              <a:rPr sz="2000" spc="-30" dirty="0">
                <a:solidFill>
                  <a:srgbClr val="333E50"/>
                </a:solidFill>
                <a:latin typeface="Calibri"/>
                <a:cs typeface="Calibri"/>
              </a:rPr>
              <a:t>r</a:t>
            </a:r>
            <a:r>
              <a:rPr sz="2000" dirty="0">
                <a:solidFill>
                  <a:srgbClr val="333E50"/>
                </a:solidFill>
                <a:latin typeface="Calibri"/>
                <a:cs typeface="Calibri"/>
              </a:rPr>
              <a:t>dının</a:t>
            </a:r>
            <a:endParaRPr sz="2000">
              <a:latin typeface="Calibri"/>
              <a:cs typeface="Calibri"/>
            </a:endParaRPr>
          </a:p>
        </p:txBody>
      </p:sp>
      <p:sp>
        <p:nvSpPr>
          <p:cNvPr id="5" name="object 5"/>
          <p:cNvSpPr txBox="1"/>
          <p:nvPr/>
        </p:nvSpPr>
        <p:spPr>
          <a:xfrm>
            <a:off x="7812151" y="1824990"/>
            <a:ext cx="623570" cy="330835"/>
          </a:xfrm>
          <a:prstGeom prst="rect">
            <a:avLst/>
          </a:prstGeom>
        </p:spPr>
        <p:txBody>
          <a:bodyPr vert="horz" wrap="square" lIns="0" tIns="0" rIns="0" bIns="0" rtlCol="0">
            <a:spAutoFit/>
          </a:bodyPr>
          <a:lstStyle/>
          <a:p>
            <a:pPr marL="12700">
              <a:lnSpc>
                <a:spcPct val="100000"/>
              </a:lnSpc>
            </a:pPr>
            <a:r>
              <a:rPr sz="2000" spc="-25" dirty="0">
                <a:solidFill>
                  <a:srgbClr val="333E50"/>
                </a:solidFill>
                <a:latin typeface="Calibri"/>
                <a:cs typeface="Calibri"/>
              </a:rPr>
              <a:t>t</a:t>
            </a:r>
            <a:r>
              <a:rPr sz="2000" dirty="0">
                <a:solidFill>
                  <a:srgbClr val="333E50"/>
                </a:solidFill>
                <a:latin typeface="Calibri"/>
                <a:cs typeface="Calibri"/>
              </a:rPr>
              <a:t>emel</a:t>
            </a:r>
            <a:endParaRPr sz="2000">
              <a:latin typeface="Calibri"/>
              <a:cs typeface="Calibri"/>
            </a:endParaRPr>
          </a:p>
        </p:txBody>
      </p:sp>
      <p:sp>
        <p:nvSpPr>
          <p:cNvPr id="6" name="object 6"/>
          <p:cNvSpPr txBox="1"/>
          <p:nvPr/>
        </p:nvSpPr>
        <p:spPr>
          <a:xfrm>
            <a:off x="707542" y="1824990"/>
            <a:ext cx="2544445" cy="605155"/>
          </a:xfrm>
          <a:prstGeom prst="rect">
            <a:avLst/>
          </a:prstGeom>
        </p:spPr>
        <p:txBody>
          <a:bodyPr vert="horz" wrap="square" lIns="0" tIns="0" rIns="0" bIns="0" rtlCol="0">
            <a:spAutoFit/>
          </a:bodyPr>
          <a:lstStyle/>
          <a:p>
            <a:pPr marL="12700">
              <a:lnSpc>
                <a:spcPts val="2280"/>
              </a:lnSpc>
              <a:tabLst>
                <a:tab pos="434340" algn="l"/>
                <a:tab pos="903605" algn="l"/>
                <a:tab pos="1434465" algn="l"/>
              </a:tabLst>
            </a:pPr>
            <a:r>
              <a:rPr sz="2000" spc="-10" dirty="0">
                <a:solidFill>
                  <a:srgbClr val="333E50"/>
                </a:solidFill>
                <a:latin typeface="Calibri"/>
                <a:cs typeface="Calibri"/>
              </a:rPr>
              <a:t>TS	</a:t>
            </a:r>
            <a:r>
              <a:rPr sz="2000" spc="-5" dirty="0">
                <a:solidFill>
                  <a:srgbClr val="333E50"/>
                </a:solidFill>
                <a:latin typeface="Calibri"/>
                <a:cs typeface="Calibri"/>
              </a:rPr>
              <a:t>EN	</a:t>
            </a:r>
            <a:r>
              <a:rPr sz="2000" dirty="0">
                <a:solidFill>
                  <a:srgbClr val="333E50"/>
                </a:solidFill>
                <a:latin typeface="Calibri"/>
                <a:cs typeface="Calibri"/>
              </a:rPr>
              <a:t>ISO	</a:t>
            </a:r>
            <a:r>
              <a:rPr sz="2000" spc="-5" dirty="0">
                <a:solidFill>
                  <a:srgbClr val="333E50"/>
                </a:solidFill>
                <a:latin typeface="Calibri"/>
                <a:cs typeface="Calibri"/>
              </a:rPr>
              <a:t>9001:2015</a:t>
            </a:r>
            <a:endParaRPr sz="2000">
              <a:latin typeface="Calibri"/>
              <a:cs typeface="Calibri"/>
            </a:endParaRPr>
          </a:p>
          <a:p>
            <a:pPr marL="12700">
              <a:lnSpc>
                <a:spcPts val="2280"/>
              </a:lnSpc>
            </a:pPr>
            <a:r>
              <a:rPr sz="2000" dirty="0">
                <a:solidFill>
                  <a:srgbClr val="333E50"/>
                </a:solidFill>
                <a:latin typeface="Calibri"/>
                <a:cs typeface="Calibri"/>
              </a:rPr>
              <a:t>şartlarının</a:t>
            </a:r>
            <a:r>
              <a:rPr sz="2000" spc="-65" dirty="0">
                <a:solidFill>
                  <a:srgbClr val="333E50"/>
                </a:solidFill>
                <a:latin typeface="Calibri"/>
                <a:cs typeface="Calibri"/>
              </a:rPr>
              <a:t> </a:t>
            </a:r>
            <a:r>
              <a:rPr sz="2000" spc="-5" dirty="0">
                <a:solidFill>
                  <a:srgbClr val="333E50"/>
                </a:solidFill>
                <a:latin typeface="Calibri"/>
                <a:cs typeface="Calibri"/>
              </a:rPr>
              <a:t>aktarılması,</a:t>
            </a:r>
            <a:endParaRPr sz="2000">
              <a:latin typeface="Calibri"/>
              <a:cs typeface="Calibri"/>
            </a:endParaRPr>
          </a:p>
        </p:txBody>
      </p:sp>
      <p:sp>
        <p:nvSpPr>
          <p:cNvPr id="7" name="object 7"/>
          <p:cNvSpPr txBox="1"/>
          <p:nvPr/>
        </p:nvSpPr>
        <p:spPr>
          <a:xfrm>
            <a:off x="4434332" y="2771775"/>
            <a:ext cx="1272540" cy="330835"/>
          </a:xfrm>
          <a:prstGeom prst="rect">
            <a:avLst/>
          </a:prstGeom>
        </p:spPr>
        <p:txBody>
          <a:bodyPr vert="horz" wrap="square" lIns="0" tIns="0" rIns="0" bIns="0" rtlCol="0">
            <a:spAutoFit/>
          </a:bodyPr>
          <a:lstStyle/>
          <a:p>
            <a:pPr marL="12700">
              <a:lnSpc>
                <a:spcPct val="100000"/>
              </a:lnSpc>
            </a:pPr>
            <a:r>
              <a:rPr sz="2000" spc="-5" dirty="0">
                <a:solidFill>
                  <a:srgbClr val="333E50"/>
                </a:solidFill>
                <a:latin typeface="Calibri"/>
                <a:cs typeface="Calibri"/>
              </a:rPr>
              <a:t>paylaşılması</a:t>
            </a:r>
            <a:endParaRPr sz="2000">
              <a:latin typeface="Calibri"/>
              <a:cs typeface="Calibri"/>
            </a:endParaRPr>
          </a:p>
        </p:txBody>
      </p:sp>
      <p:sp>
        <p:nvSpPr>
          <p:cNvPr id="8" name="object 8"/>
          <p:cNvSpPr txBox="1"/>
          <p:nvPr/>
        </p:nvSpPr>
        <p:spPr>
          <a:xfrm>
            <a:off x="5902197" y="2771775"/>
            <a:ext cx="1080770" cy="330835"/>
          </a:xfrm>
          <a:prstGeom prst="rect">
            <a:avLst/>
          </a:prstGeom>
        </p:spPr>
        <p:txBody>
          <a:bodyPr vert="horz" wrap="square" lIns="0" tIns="0" rIns="0" bIns="0" rtlCol="0">
            <a:spAutoFit/>
          </a:bodyPr>
          <a:lstStyle/>
          <a:p>
            <a:pPr marL="12700">
              <a:lnSpc>
                <a:spcPct val="100000"/>
              </a:lnSpc>
              <a:tabLst>
                <a:tab pos="471170" algn="l"/>
              </a:tabLst>
            </a:pPr>
            <a:r>
              <a:rPr sz="2000" spc="-30" dirty="0">
                <a:solidFill>
                  <a:srgbClr val="333E50"/>
                </a:solidFill>
                <a:latin typeface="Calibri"/>
                <a:cs typeface="Calibri"/>
              </a:rPr>
              <a:t>v</a:t>
            </a:r>
            <a:r>
              <a:rPr sz="2000" dirty="0">
                <a:solidFill>
                  <a:srgbClr val="333E50"/>
                </a:solidFill>
                <a:latin typeface="Calibri"/>
                <a:cs typeface="Calibri"/>
              </a:rPr>
              <a:t>e	</a:t>
            </a:r>
            <a:r>
              <a:rPr sz="2000" spc="-5" dirty="0">
                <a:solidFill>
                  <a:srgbClr val="333E50"/>
                </a:solidFill>
                <a:latin typeface="Calibri"/>
                <a:cs typeface="Calibri"/>
              </a:rPr>
              <a:t>p</a:t>
            </a:r>
            <a:r>
              <a:rPr sz="2000" spc="-40" dirty="0">
                <a:solidFill>
                  <a:srgbClr val="333E50"/>
                </a:solidFill>
                <a:latin typeface="Calibri"/>
                <a:cs typeface="Calibri"/>
              </a:rPr>
              <a:t>r</a:t>
            </a:r>
            <a:r>
              <a:rPr sz="2000" spc="-25" dirty="0">
                <a:solidFill>
                  <a:srgbClr val="333E50"/>
                </a:solidFill>
                <a:latin typeface="Calibri"/>
                <a:cs typeface="Calibri"/>
              </a:rPr>
              <a:t>a</a:t>
            </a:r>
            <a:r>
              <a:rPr sz="2000" dirty="0">
                <a:solidFill>
                  <a:srgbClr val="333E50"/>
                </a:solidFill>
                <a:latin typeface="Calibri"/>
                <a:cs typeface="Calibri"/>
              </a:rPr>
              <a:t>tik</a:t>
            </a:r>
            <a:endParaRPr sz="2000">
              <a:latin typeface="Calibri"/>
              <a:cs typeface="Calibri"/>
            </a:endParaRPr>
          </a:p>
        </p:txBody>
      </p:sp>
      <p:sp>
        <p:nvSpPr>
          <p:cNvPr id="9" name="object 9"/>
          <p:cNvSpPr txBox="1"/>
          <p:nvPr/>
        </p:nvSpPr>
        <p:spPr>
          <a:xfrm>
            <a:off x="7178167" y="2771775"/>
            <a:ext cx="1257935" cy="330835"/>
          </a:xfrm>
          <a:prstGeom prst="rect">
            <a:avLst/>
          </a:prstGeom>
        </p:spPr>
        <p:txBody>
          <a:bodyPr vert="horz" wrap="square" lIns="0" tIns="0" rIns="0" bIns="0" rtlCol="0">
            <a:spAutoFit/>
          </a:bodyPr>
          <a:lstStyle/>
          <a:p>
            <a:pPr marL="12700">
              <a:lnSpc>
                <a:spcPct val="100000"/>
              </a:lnSpc>
            </a:pPr>
            <a:r>
              <a:rPr sz="2000" spc="-10" dirty="0">
                <a:solidFill>
                  <a:srgbClr val="333E50"/>
                </a:solidFill>
                <a:latin typeface="Calibri"/>
                <a:cs typeface="Calibri"/>
              </a:rPr>
              <a:t>ç</a:t>
            </a:r>
            <a:r>
              <a:rPr sz="2000" dirty="0">
                <a:solidFill>
                  <a:srgbClr val="333E50"/>
                </a:solidFill>
                <a:latin typeface="Calibri"/>
                <a:cs typeface="Calibri"/>
              </a:rPr>
              <a:t>alış</a:t>
            </a:r>
            <a:r>
              <a:rPr sz="2000" spc="-10" dirty="0">
                <a:solidFill>
                  <a:srgbClr val="333E50"/>
                </a:solidFill>
                <a:latin typeface="Calibri"/>
                <a:cs typeface="Calibri"/>
              </a:rPr>
              <a:t>m</a:t>
            </a:r>
            <a:r>
              <a:rPr sz="2000" spc="10" dirty="0">
                <a:solidFill>
                  <a:srgbClr val="333E50"/>
                </a:solidFill>
                <a:latin typeface="Calibri"/>
                <a:cs typeface="Calibri"/>
              </a:rPr>
              <a:t>a</a:t>
            </a:r>
            <a:r>
              <a:rPr sz="2000" dirty="0">
                <a:solidFill>
                  <a:srgbClr val="333E50"/>
                </a:solidFill>
                <a:latin typeface="Calibri"/>
                <a:cs typeface="Calibri"/>
              </a:rPr>
              <a:t>ların</a:t>
            </a:r>
            <a:endParaRPr sz="2000">
              <a:latin typeface="Calibri"/>
              <a:cs typeface="Calibri"/>
            </a:endParaRPr>
          </a:p>
        </p:txBody>
      </p:sp>
      <p:sp>
        <p:nvSpPr>
          <p:cNvPr id="10" name="object 10"/>
          <p:cNvSpPr txBox="1"/>
          <p:nvPr/>
        </p:nvSpPr>
        <p:spPr>
          <a:xfrm>
            <a:off x="707542" y="2806319"/>
            <a:ext cx="3531235" cy="570230"/>
          </a:xfrm>
          <a:prstGeom prst="rect">
            <a:avLst/>
          </a:prstGeom>
        </p:spPr>
        <p:txBody>
          <a:bodyPr vert="horz" wrap="square" lIns="0" tIns="0" rIns="0" bIns="0" rtlCol="0">
            <a:spAutoFit/>
          </a:bodyPr>
          <a:lstStyle/>
          <a:p>
            <a:pPr marL="12700" marR="5080">
              <a:lnSpc>
                <a:spcPts val="2160"/>
              </a:lnSpc>
              <a:tabLst>
                <a:tab pos="1494155" algn="l"/>
                <a:tab pos="2452370" algn="l"/>
              </a:tabLst>
            </a:pPr>
            <a:r>
              <a:rPr sz="2000" dirty="0">
                <a:solidFill>
                  <a:srgbClr val="333E50"/>
                </a:solidFill>
                <a:latin typeface="Calibri"/>
                <a:cs typeface="Calibri"/>
              </a:rPr>
              <a:t>U</a:t>
            </a:r>
            <a:r>
              <a:rPr sz="2000" spc="-35" dirty="0">
                <a:solidFill>
                  <a:srgbClr val="333E50"/>
                </a:solidFill>
                <a:latin typeface="Calibri"/>
                <a:cs typeface="Calibri"/>
              </a:rPr>
              <a:t>y</a:t>
            </a:r>
            <a:r>
              <a:rPr sz="2000" dirty="0">
                <a:solidFill>
                  <a:srgbClr val="333E50"/>
                </a:solidFill>
                <a:latin typeface="Calibri"/>
                <a:cs typeface="Calibri"/>
              </a:rPr>
              <a:t>g</a:t>
            </a:r>
            <a:r>
              <a:rPr sz="2000" spc="5" dirty="0">
                <a:solidFill>
                  <a:srgbClr val="333E50"/>
                </a:solidFill>
                <a:latin typeface="Calibri"/>
                <a:cs typeface="Calibri"/>
              </a:rPr>
              <a:t>u</a:t>
            </a:r>
            <a:r>
              <a:rPr sz="2000" dirty="0">
                <a:solidFill>
                  <a:srgbClr val="333E50"/>
                </a:solidFill>
                <a:latin typeface="Calibri"/>
                <a:cs typeface="Calibri"/>
              </a:rPr>
              <a:t>la</a:t>
            </a:r>
            <a:r>
              <a:rPr sz="2000" spc="-15" dirty="0">
                <a:solidFill>
                  <a:srgbClr val="333E50"/>
                </a:solidFill>
                <a:latin typeface="Calibri"/>
                <a:cs typeface="Calibri"/>
              </a:rPr>
              <a:t>m</a:t>
            </a:r>
            <a:r>
              <a:rPr sz="2000" spc="-40" dirty="0">
                <a:solidFill>
                  <a:srgbClr val="333E50"/>
                </a:solidFill>
                <a:latin typeface="Calibri"/>
                <a:cs typeface="Calibri"/>
              </a:rPr>
              <a:t>a</a:t>
            </a:r>
            <a:r>
              <a:rPr sz="2000" spc="-35" dirty="0">
                <a:solidFill>
                  <a:srgbClr val="333E50"/>
                </a:solidFill>
                <a:latin typeface="Calibri"/>
                <a:cs typeface="Calibri"/>
              </a:rPr>
              <a:t>y</a:t>
            </a:r>
            <a:r>
              <a:rPr sz="2000" dirty="0">
                <a:solidFill>
                  <a:srgbClr val="333E50"/>
                </a:solidFill>
                <a:latin typeface="Calibri"/>
                <a:cs typeface="Calibri"/>
              </a:rPr>
              <a:t>a	</a:t>
            </a:r>
            <a:r>
              <a:rPr sz="2000" spc="-20" dirty="0">
                <a:solidFill>
                  <a:srgbClr val="333E50"/>
                </a:solidFill>
                <a:latin typeface="Calibri"/>
                <a:cs typeface="Calibri"/>
              </a:rPr>
              <a:t>y</a:t>
            </a:r>
            <a:r>
              <a:rPr sz="2000" spc="-15" dirty="0">
                <a:solidFill>
                  <a:srgbClr val="333E50"/>
                </a:solidFill>
                <a:latin typeface="Calibri"/>
                <a:cs typeface="Calibri"/>
              </a:rPr>
              <a:t>ö</a:t>
            </a:r>
            <a:r>
              <a:rPr sz="2000" spc="-5" dirty="0">
                <a:solidFill>
                  <a:srgbClr val="333E50"/>
                </a:solidFill>
                <a:latin typeface="Calibri"/>
                <a:cs typeface="Calibri"/>
              </a:rPr>
              <a:t>neli</a:t>
            </a:r>
            <a:r>
              <a:rPr sz="2000" dirty="0">
                <a:solidFill>
                  <a:srgbClr val="333E50"/>
                </a:solidFill>
                <a:latin typeface="Calibri"/>
                <a:cs typeface="Calibri"/>
              </a:rPr>
              <a:t>k	</a:t>
            </a:r>
            <a:r>
              <a:rPr sz="2000" spc="-5" dirty="0">
                <a:solidFill>
                  <a:srgbClr val="333E50"/>
                </a:solidFill>
                <a:latin typeface="Calibri"/>
                <a:cs typeface="Calibri"/>
              </a:rPr>
              <a:t>örnekl</a:t>
            </a:r>
            <a:r>
              <a:rPr sz="2000" dirty="0">
                <a:solidFill>
                  <a:srgbClr val="333E50"/>
                </a:solidFill>
                <a:latin typeface="Calibri"/>
                <a:cs typeface="Calibri"/>
              </a:rPr>
              <a:t>erin  </a:t>
            </a:r>
            <a:r>
              <a:rPr sz="2000" spc="-5" dirty="0">
                <a:solidFill>
                  <a:srgbClr val="333E50"/>
                </a:solidFill>
                <a:latin typeface="Calibri"/>
                <a:cs typeface="Calibri"/>
              </a:rPr>
              <a:t>yapılması.</a:t>
            </a:r>
            <a:endParaRPr sz="2000">
              <a:latin typeface="Calibri"/>
              <a:cs typeface="Calibri"/>
            </a:endParaRPr>
          </a:p>
        </p:txBody>
      </p:sp>
      <p:sp>
        <p:nvSpPr>
          <p:cNvPr id="11" name="object 11"/>
          <p:cNvSpPr/>
          <p:nvPr/>
        </p:nvSpPr>
        <p:spPr>
          <a:xfrm>
            <a:off x="2382011" y="3192779"/>
            <a:ext cx="4381499" cy="29839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66800" y="1292022"/>
            <a:ext cx="7352792" cy="487680"/>
          </a:xfrm>
          <a:prstGeom prst="rect">
            <a:avLst/>
          </a:prstGeom>
        </p:spPr>
        <p:txBody>
          <a:bodyPr vert="horz" wrap="square" lIns="0" tIns="0" rIns="0" bIns="0" rtlCol="0">
            <a:spAutoFit/>
          </a:bodyPr>
          <a:lstStyle/>
          <a:p>
            <a:pPr marL="2739390">
              <a:lnSpc>
                <a:spcPct val="100000"/>
              </a:lnSpc>
            </a:pPr>
            <a:r>
              <a:rPr dirty="0"/>
              <a:t>5.</a:t>
            </a:r>
            <a:r>
              <a:rPr spc="-95" dirty="0"/>
              <a:t> </a:t>
            </a:r>
            <a:r>
              <a:rPr dirty="0"/>
              <a:t>LİDERLİK</a:t>
            </a:r>
          </a:p>
        </p:txBody>
      </p:sp>
      <p:sp>
        <p:nvSpPr>
          <p:cNvPr id="3" name="object 3"/>
          <p:cNvSpPr/>
          <p:nvPr/>
        </p:nvSpPr>
        <p:spPr>
          <a:xfrm>
            <a:off x="545591" y="1495044"/>
            <a:ext cx="8052816" cy="50322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362200" y="1337868"/>
            <a:ext cx="4366260" cy="521334"/>
          </a:xfrm>
          <a:prstGeom prst="rect">
            <a:avLst/>
          </a:prstGeom>
        </p:spPr>
        <p:txBody>
          <a:bodyPr vert="horz" wrap="square" lIns="0" tIns="0" rIns="0" bIns="0" rtlCol="0">
            <a:spAutoFit/>
          </a:bodyPr>
          <a:lstStyle/>
          <a:p>
            <a:pPr marL="12700">
              <a:lnSpc>
                <a:spcPct val="100000"/>
              </a:lnSpc>
            </a:pPr>
            <a:r>
              <a:rPr dirty="0"/>
              <a:t>5.1 LİDERLİK VE</a:t>
            </a:r>
            <a:r>
              <a:rPr spc="-85" dirty="0"/>
              <a:t> </a:t>
            </a:r>
            <a:r>
              <a:rPr spc="-40" dirty="0"/>
              <a:t>TAAHHÜT</a:t>
            </a:r>
          </a:p>
        </p:txBody>
      </p:sp>
      <p:sp>
        <p:nvSpPr>
          <p:cNvPr id="3" name="object 3"/>
          <p:cNvSpPr txBox="1"/>
          <p:nvPr/>
        </p:nvSpPr>
        <p:spPr>
          <a:xfrm>
            <a:off x="707542" y="2026539"/>
            <a:ext cx="6136005" cy="3710304"/>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5.1.1</a:t>
            </a:r>
            <a:r>
              <a:rPr sz="2000" b="1" spc="-114" dirty="0">
                <a:solidFill>
                  <a:srgbClr val="333E50"/>
                </a:solidFill>
                <a:latin typeface="Calibri"/>
                <a:cs typeface="Calibri"/>
              </a:rPr>
              <a:t> </a:t>
            </a:r>
            <a:r>
              <a:rPr sz="2000" b="1" spc="-5" dirty="0">
                <a:solidFill>
                  <a:srgbClr val="333E50"/>
                </a:solidFill>
                <a:latin typeface="Calibri"/>
                <a:cs typeface="Calibri"/>
              </a:rPr>
              <a:t>Genel</a:t>
            </a:r>
            <a:endParaRPr sz="2000">
              <a:latin typeface="Calibri"/>
              <a:cs typeface="Calibri"/>
            </a:endParaRPr>
          </a:p>
          <a:p>
            <a:pPr marL="12700">
              <a:lnSpc>
                <a:spcPts val="2280"/>
              </a:lnSpc>
              <a:spcBef>
                <a:spcPts val="755"/>
              </a:spcBef>
            </a:pPr>
            <a:r>
              <a:rPr sz="2000" spc="-10" dirty="0">
                <a:solidFill>
                  <a:srgbClr val="333E50"/>
                </a:solidFill>
                <a:latin typeface="Calibri"/>
                <a:cs typeface="Calibri"/>
              </a:rPr>
              <a:t>Üst </a:t>
            </a:r>
            <a:r>
              <a:rPr sz="2000" spc="-5" dirty="0">
                <a:solidFill>
                  <a:srgbClr val="333E50"/>
                </a:solidFill>
                <a:latin typeface="Calibri"/>
                <a:cs typeface="Calibri"/>
              </a:rPr>
              <a:t>yönetim, </a:t>
            </a:r>
            <a:r>
              <a:rPr sz="2000" dirty="0">
                <a:solidFill>
                  <a:srgbClr val="333E50"/>
                </a:solidFill>
                <a:latin typeface="Calibri"/>
                <a:cs typeface="Calibri"/>
              </a:rPr>
              <a:t>aşağıdakiler </a:t>
            </a:r>
            <a:r>
              <a:rPr sz="2000" spc="-5" dirty="0">
                <a:solidFill>
                  <a:srgbClr val="333E50"/>
                </a:solidFill>
                <a:latin typeface="Calibri"/>
                <a:cs typeface="Calibri"/>
              </a:rPr>
              <a:t>vasıtasıyla KYS </a:t>
            </a:r>
            <a:r>
              <a:rPr sz="2000" dirty="0">
                <a:solidFill>
                  <a:srgbClr val="333E50"/>
                </a:solidFill>
                <a:latin typeface="Calibri"/>
                <a:cs typeface="Calibri"/>
              </a:rPr>
              <a:t>için </a:t>
            </a:r>
            <a:r>
              <a:rPr sz="2000" spc="-5" dirty="0">
                <a:solidFill>
                  <a:srgbClr val="333E50"/>
                </a:solidFill>
                <a:latin typeface="Calibri"/>
                <a:cs typeface="Calibri"/>
              </a:rPr>
              <a:t>liderlik</a:t>
            </a:r>
            <a:r>
              <a:rPr sz="2000" spc="40"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12700">
              <a:lnSpc>
                <a:spcPts val="2280"/>
              </a:lnSpc>
            </a:pPr>
            <a:r>
              <a:rPr sz="2000" spc="-5" dirty="0">
                <a:solidFill>
                  <a:srgbClr val="333E50"/>
                </a:solidFill>
                <a:latin typeface="Calibri"/>
                <a:cs typeface="Calibri"/>
              </a:rPr>
              <a:t>taahhüt</a:t>
            </a:r>
            <a:r>
              <a:rPr sz="2000" spc="-20" dirty="0">
                <a:solidFill>
                  <a:srgbClr val="333E50"/>
                </a:solidFill>
                <a:latin typeface="Calibri"/>
                <a:cs typeface="Calibri"/>
              </a:rPr>
              <a:t> </a:t>
            </a:r>
            <a:r>
              <a:rPr sz="2000" spc="-10" dirty="0">
                <a:solidFill>
                  <a:srgbClr val="333E50"/>
                </a:solidFill>
                <a:latin typeface="Calibri"/>
                <a:cs typeface="Calibri"/>
              </a:rPr>
              <a:t>göstermelidir:</a:t>
            </a:r>
            <a:endParaRPr sz="2000">
              <a:latin typeface="Calibri"/>
              <a:cs typeface="Calibri"/>
            </a:endParaRPr>
          </a:p>
          <a:p>
            <a:pPr marL="12700">
              <a:lnSpc>
                <a:spcPct val="100000"/>
              </a:lnSpc>
              <a:spcBef>
                <a:spcPts val="770"/>
              </a:spcBef>
              <a:buAutoNum type="alphaLcParenR"/>
              <a:tabLst>
                <a:tab pos="270510" algn="l"/>
              </a:tabLst>
            </a:pPr>
            <a:r>
              <a:rPr sz="2000" spc="-5" dirty="0">
                <a:solidFill>
                  <a:srgbClr val="333E50"/>
                </a:solidFill>
                <a:latin typeface="Calibri"/>
                <a:cs typeface="Calibri"/>
              </a:rPr>
              <a:t>KYS nin etkinliği </a:t>
            </a:r>
            <a:r>
              <a:rPr sz="2000" dirty="0">
                <a:solidFill>
                  <a:srgbClr val="333E50"/>
                </a:solidFill>
                <a:latin typeface="Calibri"/>
                <a:cs typeface="Calibri"/>
              </a:rPr>
              <a:t>için </a:t>
            </a:r>
            <a:r>
              <a:rPr sz="2000" spc="-5" dirty="0">
                <a:solidFill>
                  <a:srgbClr val="333E50"/>
                </a:solidFill>
                <a:latin typeface="Calibri"/>
                <a:cs typeface="Calibri"/>
              </a:rPr>
              <a:t>hesap</a:t>
            </a:r>
            <a:r>
              <a:rPr sz="2000" spc="15" dirty="0">
                <a:solidFill>
                  <a:srgbClr val="333E50"/>
                </a:solidFill>
                <a:latin typeface="Calibri"/>
                <a:cs typeface="Calibri"/>
              </a:rPr>
              <a:t> </a:t>
            </a:r>
            <a:r>
              <a:rPr sz="2000" spc="-5" dirty="0">
                <a:solidFill>
                  <a:srgbClr val="333E50"/>
                </a:solidFill>
                <a:latin typeface="Calibri"/>
                <a:cs typeface="Calibri"/>
              </a:rPr>
              <a:t>verilebilirliği,</a:t>
            </a:r>
            <a:endParaRPr sz="2000">
              <a:latin typeface="Calibri"/>
              <a:cs typeface="Calibri"/>
            </a:endParaRPr>
          </a:p>
          <a:p>
            <a:pPr marL="12700" marR="319405">
              <a:lnSpc>
                <a:spcPts val="2160"/>
              </a:lnSpc>
              <a:spcBef>
                <a:spcPts val="1025"/>
              </a:spcBef>
              <a:buAutoNum type="alphaLcParenR"/>
              <a:tabLst>
                <a:tab pos="281305" algn="l"/>
              </a:tabLst>
            </a:pPr>
            <a:r>
              <a:rPr sz="2000" spc="-15" dirty="0">
                <a:solidFill>
                  <a:srgbClr val="333E50"/>
                </a:solidFill>
                <a:latin typeface="Calibri"/>
                <a:cs typeface="Calibri"/>
              </a:rPr>
              <a:t>Kalite </a:t>
            </a:r>
            <a:r>
              <a:rPr sz="2000" spc="-5" dirty="0">
                <a:solidFill>
                  <a:srgbClr val="333E50"/>
                </a:solidFill>
                <a:latin typeface="Calibri"/>
                <a:cs typeface="Calibri"/>
              </a:rPr>
              <a:t>politikası </a:t>
            </a:r>
            <a:r>
              <a:rPr sz="2000" spc="-15" dirty="0">
                <a:solidFill>
                  <a:srgbClr val="333E50"/>
                </a:solidFill>
                <a:latin typeface="Calibri"/>
                <a:cs typeface="Calibri"/>
              </a:rPr>
              <a:t>ve kalite </a:t>
            </a:r>
            <a:r>
              <a:rPr sz="2000" dirty="0">
                <a:solidFill>
                  <a:srgbClr val="333E50"/>
                </a:solidFill>
                <a:latin typeface="Calibri"/>
                <a:cs typeface="Calibri"/>
              </a:rPr>
              <a:t>amaçlarının </a:t>
            </a:r>
            <a:r>
              <a:rPr sz="2000" spc="-5" dirty="0">
                <a:solidFill>
                  <a:srgbClr val="333E50"/>
                </a:solidFill>
                <a:latin typeface="Calibri"/>
                <a:cs typeface="Calibri"/>
              </a:rPr>
              <a:t>oluşturulduğu </a:t>
            </a:r>
            <a:r>
              <a:rPr sz="2000" spc="-30" dirty="0">
                <a:solidFill>
                  <a:srgbClr val="333E50"/>
                </a:solidFill>
                <a:latin typeface="Calibri"/>
                <a:cs typeface="Calibri"/>
              </a:rPr>
              <a:t>ve  </a:t>
            </a:r>
            <a:r>
              <a:rPr sz="2000" dirty="0">
                <a:solidFill>
                  <a:srgbClr val="333E50"/>
                </a:solidFill>
                <a:latin typeface="Calibri"/>
                <a:cs typeface="Calibri"/>
              </a:rPr>
              <a:t>bunların </a:t>
            </a:r>
            <a:r>
              <a:rPr sz="2000" spc="-5" dirty="0">
                <a:solidFill>
                  <a:srgbClr val="333E50"/>
                </a:solidFill>
                <a:latin typeface="Calibri"/>
                <a:cs typeface="Calibri"/>
              </a:rPr>
              <a:t>kuruluşun </a:t>
            </a:r>
            <a:r>
              <a:rPr sz="2000" spc="-15" dirty="0">
                <a:solidFill>
                  <a:srgbClr val="333E50"/>
                </a:solidFill>
                <a:latin typeface="Calibri"/>
                <a:cs typeface="Calibri"/>
              </a:rPr>
              <a:t>stratejik </a:t>
            </a:r>
            <a:r>
              <a:rPr sz="2000" spc="-10" dirty="0">
                <a:solidFill>
                  <a:srgbClr val="333E50"/>
                </a:solidFill>
                <a:latin typeface="Calibri"/>
                <a:cs typeface="Calibri"/>
              </a:rPr>
              <a:t>yönü </a:t>
            </a:r>
            <a:r>
              <a:rPr sz="2000" spc="-15" dirty="0">
                <a:solidFill>
                  <a:srgbClr val="333E50"/>
                </a:solidFill>
                <a:latin typeface="Calibri"/>
                <a:cs typeface="Calibri"/>
              </a:rPr>
              <a:t>ve </a:t>
            </a:r>
            <a:r>
              <a:rPr sz="2000" dirty="0">
                <a:solidFill>
                  <a:srgbClr val="333E50"/>
                </a:solidFill>
                <a:latin typeface="Calibri"/>
                <a:cs typeface="Calibri"/>
              </a:rPr>
              <a:t>bağlamı </a:t>
            </a:r>
            <a:r>
              <a:rPr sz="2000" spc="-5" dirty="0">
                <a:solidFill>
                  <a:srgbClr val="333E50"/>
                </a:solidFill>
                <a:latin typeface="Calibri"/>
                <a:cs typeface="Calibri"/>
              </a:rPr>
              <a:t>ile  </a:t>
            </a:r>
            <a:r>
              <a:rPr sz="2000" dirty="0">
                <a:solidFill>
                  <a:srgbClr val="333E50"/>
                </a:solidFill>
                <a:latin typeface="Calibri"/>
                <a:cs typeface="Calibri"/>
              </a:rPr>
              <a:t>uyumluluğunun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55" dirty="0">
                <a:solidFill>
                  <a:srgbClr val="333E50"/>
                </a:solidFill>
                <a:latin typeface="Calibri"/>
                <a:cs typeface="Calibri"/>
              </a:rPr>
              <a:t> </a:t>
            </a:r>
            <a:r>
              <a:rPr sz="2000" spc="-5" dirty="0">
                <a:solidFill>
                  <a:srgbClr val="333E50"/>
                </a:solidFill>
                <a:latin typeface="Calibri"/>
                <a:cs typeface="Calibri"/>
              </a:rPr>
              <a:t>alınması,</a:t>
            </a:r>
            <a:endParaRPr sz="2000">
              <a:latin typeface="Calibri"/>
              <a:cs typeface="Calibri"/>
            </a:endParaRPr>
          </a:p>
          <a:p>
            <a:pPr marL="12700" marR="801370">
              <a:lnSpc>
                <a:spcPts val="2160"/>
              </a:lnSpc>
              <a:spcBef>
                <a:spcPts val="994"/>
              </a:spcBef>
              <a:buAutoNum type="alphaLcParenR"/>
              <a:tabLst>
                <a:tab pos="255270" algn="l"/>
              </a:tabLst>
            </a:pPr>
            <a:r>
              <a:rPr sz="2000" spc="-5" dirty="0">
                <a:solidFill>
                  <a:srgbClr val="333E50"/>
                </a:solidFill>
                <a:latin typeface="Calibri"/>
                <a:cs typeface="Calibri"/>
              </a:rPr>
              <a:t>KYS </a:t>
            </a:r>
            <a:r>
              <a:rPr sz="2000" dirty="0">
                <a:solidFill>
                  <a:srgbClr val="333E50"/>
                </a:solidFill>
                <a:latin typeface="Calibri"/>
                <a:cs typeface="Calibri"/>
              </a:rPr>
              <a:t>şartlarının, </a:t>
            </a:r>
            <a:r>
              <a:rPr sz="2000" spc="-5" dirty="0">
                <a:solidFill>
                  <a:srgbClr val="333E50"/>
                </a:solidFill>
                <a:latin typeface="Calibri"/>
                <a:cs typeface="Calibri"/>
              </a:rPr>
              <a:t>kuruluşun iş </a:t>
            </a:r>
            <a:r>
              <a:rPr sz="2000" spc="-10" dirty="0">
                <a:solidFill>
                  <a:srgbClr val="333E50"/>
                </a:solidFill>
                <a:latin typeface="Calibri"/>
                <a:cs typeface="Calibri"/>
              </a:rPr>
              <a:t>prosesleri </a:t>
            </a:r>
            <a:r>
              <a:rPr sz="2000" spc="-5" dirty="0">
                <a:solidFill>
                  <a:srgbClr val="333E50"/>
                </a:solidFill>
                <a:latin typeface="Calibri"/>
                <a:cs typeface="Calibri"/>
              </a:rPr>
              <a:t>ile </a:t>
            </a:r>
            <a:r>
              <a:rPr sz="2000" spc="-10" dirty="0">
                <a:solidFill>
                  <a:srgbClr val="333E50"/>
                </a:solidFill>
                <a:latin typeface="Calibri"/>
                <a:cs typeface="Calibri"/>
              </a:rPr>
              <a:t>entegre  </a:t>
            </a:r>
            <a:r>
              <a:rPr sz="2000" dirty="0">
                <a:solidFill>
                  <a:srgbClr val="333E50"/>
                </a:solidFill>
                <a:latin typeface="Calibri"/>
                <a:cs typeface="Calibri"/>
              </a:rPr>
              <a:t>olduğunun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50" dirty="0">
                <a:solidFill>
                  <a:srgbClr val="333E50"/>
                </a:solidFill>
                <a:latin typeface="Calibri"/>
                <a:cs typeface="Calibri"/>
              </a:rPr>
              <a:t> </a:t>
            </a:r>
            <a:r>
              <a:rPr sz="2000" spc="-5" dirty="0">
                <a:solidFill>
                  <a:srgbClr val="333E50"/>
                </a:solidFill>
                <a:latin typeface="Calibri"/>
                <a:cs typeface="Calibri"/>
              </a:rPr>
              <a:t>alınması,</a:t>
            </a:r>
            <a:endParaRPr sz="2000">
              <a:latin typeface="Calibri"/>
              <a:cs typeface="Calibri"/>
            </a:endParaRPr>
          </a:p>
          <a:p>
            <a:pPr marL="280035" indent="-267335">
              <a:lnSpc>
                <a:spcPts val="2280"/>
              </a:lnSpc>
              <a:spcBef>
                <a:spcPts val="735"/>
              </a:spcBef>
              <a:buAutoNum type="alphaLcParenR"/>
              <a:tabLst>
                <a:tab pos="280670" algn="l"/>
              </a:tabLst>
            </a:pPr>
            <a:r>
              <a:rPr sz="2000" spc="-10" dirty="0">
                <a:solidFill>
                  <a:srgbClr val="333E50"/>
                </a:solidFill>
                <a:latin typeface="Calibri"/>
                <a:cs typeface="Calibri"/>
              </a:rPr>
              <a:t>Proses </a:t>
            </a:r>
            <a:r>
              <a:rPr sz="2000" spc="-5" dirty="0">
                <a:solidFill>
                  <a:srgbClr val="333E50"/>
                </a:solidFill>
                <a:latin typeface="Calibri"/>
                <a:cs typeface="Calibri"/>
              </a:rPr>
              <a:t>yaklaşımı </a:t>
            </a:r>
            <a:r>
              <a:rPr sz="2000" spc="-15" dirty="0">
                <a:solidFill>
                  <a:srgbClr val="333E50"/>
                </a:solidFill>
                <a:latin typeface="Calibri"/>
                <a:cs typeface="Calibri"/>
              </a:rPr>
              <a:t>ve </a:t>
            </a:r>
            <a:r>
              <a:rPr sz="2000" spc="-5" dirty="0">
                <a:solidFill>
                  <a:srgbClr val="333E50"/>
                </a:solidFill>
                <a:latin typeface="Calibri"/>
                <a:cs typeface="Calibri"/>
              </a:rPr>
              <a:t>risk temelli </a:t>
            </a:r>
            <a:r>
              <a:rPr sz="2000" dirty="0">
                <a:solidFill>
                  <a:srgbClr val="333E50"/>
                </a:solidFill>
                <a:latin typeface="Calibri"/>
                <a:cs typeface="Calibri"/>
              </a:rPr>
              <a:t>düşünmenin</a:t>
            </a:r>
            <a:r>
              <a:rPr sz="2000" spc="95" dirty="0">
                <a:solidFill>
                  <a:srgbClr val="333E50"/>
                </a:solidFill>
                <a:latin typeface="Calibri"/>
                <a:cs typeface="Calibri"/>
              </a:rPr>
              <a:t> </a:t>
            </a:r>
            <a:r>
              <a:rPr sz="2000" spc="-5" dirty="0">
                <a:solidFill>
                  <a:srgbClr val="333E50"/>
                </a:solidFill>
                <a:latin typeface="Calibri"/>
                <a:cs typeface="Calibri"/>
              </a:rPr>
              <a:t>kullanımının</a:t>
            </a:r>
            <a:endParaRPr sz="2000">
              <a:latin typeface="Calibri"/>
              <a:cs typeface="Calibri"/>
            </a:endParaRPr>
          </a:p>
          <a:p>
            <a:pPr marL="12700">
              <a:lnSpc>
                <a:spcPts val="2280"/>
              </a:lnSpc>
            </a:pPr>
            <a:r>
              <a:rPr sz="2000" spc="-15" dirty="0">
                <a:solidFill>
                  <a:srgbClr val="333E50"/>
                </a:solidFill>
                <a:latin typeface="Calibri"/>
                <a:cs typeface="Calibri"/>
              </a:rPr>
              <a:t>teşvik</a:t>
            </a:r>
            <a:r>
              <a:rPr sz="2000" spc="-25" dirty="0">
                <a:solidFill>
                  <a:srgbClr val="333E50"/>
                </a:solidFill>
                <a:latin typeface="Calibri"/>
                <a:cs typeface="Calibri"/>
              </a:rPr>
              <a:t> </a:t>
            </a:r>
            <a:r>
              <a:rPr sz="2000" spc="-5" dirty="0">
                <a:solidFill>
                  <a:srgbClr val="333E50"/>
                </a:solidFill>
                <a:latin typeface="Calibri"/>
                <a:cs typeface="Calibri"/>
              </a:rPr>
              <a:t>edilmesi,</a:t>
            </a:r>
            <a:endParaRPr sz="2000">
              <a:latin typeface="Calibri"/>
              <a:cs typeface="Calibri"/>
            </a:endParaRPr>
          </a:p>
        </p:txBody>
      </p:sp>
      <p:sp>
        <p:nvSpPr>
          <p:cNvPr id="4" name="object 4"/>
          <p:cNvSpPr/>
          <p:nvPr/>
        </p:nvSpPr>
        <p:spPr>
          <a:xfrm>
            <a:off x="7188707" y="5679947"/>
            <a:ext cx="1752600" cy="632460"/>
          </a:xfrm>
          <a:custGeom>
            <a:avLst/>
            <a:gdLst/>
            <a:ahLst/>
            <a:cxnLst/>
            <a:rect l="l" t="t" r="r" b="b"/>
            <a:pathLst>
              <a:path w="1752600" h="632460">
                <a:moveTo>
                  <a:pt x="1436370" y="0"/>
                </a:moveTo>
                <a:lnTo>
                  <a:pt x="1436370" y="158114"/>
                </a:lnTo>
                <a:lnTo>
                  <a:pt x="0" y="158114"/>
                </a:lnTo>
                <a:lnTo>
                  <a:pt x="0" y="474344"/>
                </a:lnTo>
                <a:lnTo>
                  <a:pt x="1436370" y="474344"/>
                </a:lnTo>
                <a:lnTo>
                  <a:pt x="1436370" y="632459"/>
                </a:lnTo>
                <a:lnTo>
                  <a:pt x="1752600" y="316229"/>
                </a:lnTo>
                <a:lnTo>
                  <a:pt x="1436370" y="0"/>
                </a:lnTo>
                <a:close/>
              </a:path>
            </a:pathLst>
          </a:custGeom>
          <a:solidFill>
            <a:srgbClr val="333E50"/>
          </a:solidFill>
        </p:spPr>
        <p:txBody>
          <a:bodyPr wrap="square" lIns="0" tIns="0" rIns="0" bIns="0" rtlCol="0"/>
          <a:lstStyle/>
          <a:p>
            <a:endParaRPr/>
          </a:p>
        </p:txBody>
      </p:sp>
      <p:sp>
        <p:nvSpPr>
          <p:cNvPr id="5" name="object 5"/>
          <p:cNvSpPr/>
          <p:nvPr/>
        </p:nvSpPr>
        <p:spPr>
          <a:xfrm>
            <a:off x="6515100" y="1528572"/>
            <a:ext cx="2628899" cy="139903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07542" y="1096517"/>
            <a:ext cx="5803265" cy="579120"/>
          </a:xfrm>
          <a:prstGeom prst="rect">
            <a:avLst/>
          </a:prstGeom>
        </p:spPr>
        <p:txBody>
          <a:bodyPr vert="horz" wrap="square" lIns="0" tIns="0" rIns="0" bIns="0" rtlCol="0">
            <a:spAutoFit/>
          </a:bodyPr>
          <a:lstStyle/>
          <a:p>
            <a:pPr marL="12700">
              <a:lnSpc>
                <a:spcPts val="2280"/>
              </a:lnSpc>
              <a:tabLst>
                <a:tab pos="469265" algn="l"/>
              </a:tabLst>
            </a:pPr>
            <a:r>
              <a:rPr sz="2000" b="0" spc="-5" dirty="0">
                <a:latin typeface="Calibri"/>
                <a:cs typeface="Calibri"/>
              </a:rPr>
              <a:t>e)	KYS </a:t>
            </a:r>
            <a:r>
              <a:rPr sz="2000" b="0" dirty="0">
                <a:latin typeface="Calibri"/>
                <a:cs typeface="Calibri"/>
              </a:rPr>
              <a:t>için </a:t>
            </a:r>
            <a:r>
              <a:rPr sz="2000" b="0" spc="-5" dirty="0">
                <a:latin typeface="Calibri"/>
                <a:cs typeface="Calibri"/>
              </a:rPr>
              <a:t>gerekli </a:t>
            </a:r>
            <a:r>
              <a:rPr sz="2000" b="0" spc="-10" dirty="0">
                <a:latin typeface="Calibri"/>
                <a:cs typeface="Calibri"/>
              </a:rPr>
              <a:t>kaynakların </a:t>
            </a:r>
            <a:r>
              <a:rPr sz="2000" b="0" spc="-5" dirty="0">
                <a:latin typeface="Calibri"/>
                <a:cs typeface="Calibri"/>
              </a:rPr>
              <a:t>varlığının güvence</a:t>
            </a:r>
            <a:r>
              <a:rPr sz="2000" b="0" spc="10" dirty="0">
                <a:latin typeface="Calibri"/>
                <a:cs typeface="Calibri"/>
              </a:rPr>
              <a:t> </a:t>
            </a:r>
            <a:r>
              <a:rPr sz="2000" b="0" dirty="0">
                <a:latin typeface="Calibri"/>
                <a:cs typeface="Calibri"/>
              </a:rPr>
              <a:t>altına</a:t>
            </a:r>
            <a:endParaRPr sz="2000" dirty="0">
              <a:latin typeface="Calibri"/>
              <a:cs typeface="Calibri"/>
            </a:endParaRPr>
          </a:p>
          <a:p>
            <a:pPr marL="469900">
              <a:lnSpc>
                <a:spcPts val="2280"/>
              </a:lnSpc>
            </a:pPr>
            <a:r>
              <a:rPr sz="2000" b="0" spc="-5" dirty="0">
                <a:latin typeface="Calibri"/>
                <a:cs typeface="Calibri"/>
              </a:rPr>
              <a:t>alınması,</a:t>
            </a:r>
            <a:endParaRPr sz="2000" dirty="0">
              <a:latin typeface="Calibri"/>
              <a:cs typeface="Calibri"/>
            </a:endParaRPr>
          </a:p>
        </p:txBody>
      </p:sp>
      <p:sp>
        <p:nvSpPr>
          <p:cNvPr id="3" name="object 3"/>
          <p:cNvSpPr txBox="1"/>
          <p:nvPr/>
        </p:nvSpPr>
        <p:spPr>
          <a:xfrm>
            <a:off x="707542" y="1676400"/>
            <a:ext cx="5748020" cy="4598670"/>
          </a:xfrm>
          <a:prstGeom prst="rect">
            <a:avLst/>
          </a:prstGeom>
        </p:spPr>
        <p:txBody>
          <a:bodyPr vert="horz" wrap="square" lIns="0" tIns="0" rIns="0" bIns="0" rtlCol="0">
            <a:spAutoFit/>
          </a:bodyPr>
          <a:lstStyle/>
          <a:p>
            <a:pPr marL="469900" marR="136525" indent="-457200">
              <a:lnSpc>
                <a:spcPts val="2160"/>
              </a:lnSpc>
              <a:buAutoNum type="alphaLcParenR" startAt="6"/>
              <a:tabLst>
                <a:tab pos="469900" algn="l"/>
              </a:tabLst>
            </a:pPr>
            <a:r>
              <a:rPr sz="2000" spc="-5" dirty="0">
                <a:solidFill>
                  <a:srgbClr val="333E50"/>
                </a:solidFill>
                <a:latin typeface="Calibri"/>
                <a:cs typeface="Calibri"/>
              </a:rPr>
              <a:t>Etkin </a:t>
            </a:r>
            <a:r>
              <a:rPr sz="2000" spc="-15" dirty="0">
                <a:solidFill>
                  <a:srgbClr val="333E50"/>
                </a:solidFill>
                <a:latin typeface="Calibri"/>
                <a:cs typeface="Calibri"/>
              </a:rPr>
              <a:t>kalite </a:t>
            </a:r>
            <a:r>
              <a:rPr sz="2000" spc="-5" dirty="0">
                <a:solidFill>
                  <a:srgbClr val="333E50"/>
                </a:solidFill>
                <a:latin typeface="Calibri"/>
                <a:cs typeface="Calibri"/>
              </a:rPr>
              <a:t>yönetimi </a:t>
            </a:r>
            <a:r>
              <a:rPr sz="2000" spc="-15" dirty="0">
                <a:solidFill>
                  <a:srgbClr val="333E50"/>
                </a:solidFill>
                <a:latin typeface="Calibri"/>
                <a:cs typeface="Calibri"/>
              </a:rPr>
              <a:t>ve </a:t>
            </a:r>
            <a:r>
              <a:rPr sz="2000" spc="-5" dirty="0">
                <a:solidFill>
                  <a:srgbClr val="333E50"/>
                </a:solidFill>
                <a:latin typeface="Calibri"/>
                <a:cs typeface="Calibri"/>
              </a:rPr>
              <a:t>KYS şartlarına uygunluğun  öneminin</a:t>
            </a:r>
            <a:r>
              <a:rPr sz="2000" spc="-60" dirty="0">
                <a:solidFill>
                  <a:srgbClr val="333E50"/>
                </a:solidFill>
                <a:latin typeface="Calibri"/>
                <a:cs typeface="Calibri"/>
              </a:rPr>
              <a:t> </a:t>
            </a:r>
            <a:r>
              <a:rPr sz="2000" spc="-5" dirty="0">
                <a:solidFill>
                  <a:srgbClr val="333E50"/>
                </a:solidFill>
                <a:latin typeface="Calibri"/>
                <a:cs typeface="Calibri"/>
              </a:rPr>
              <a:t>paylaşılması,</a:t>
            </a:r>
            <a:endParaRPr sz="2000" dirty="0">
              <a:latin typeface="Calibri"/>
              <a:cs typeface="Calibri"/>
            </a:endParaRPr>
          </a:p>
          <a:p>
            <a:pPr marL="469900" indent="-457200">
              <a:lnSpc>
                <a:spcPts val="2280"/>
              </a:lnSpc>
              <a:spcBef>
                <a:spcPts val="735"/>
              </a:spcBef>
              <a:buAutoNum type="alphaLcParenR" startAt="6"/>
              <a:tabLst>
                <a:tab pos="469900" algn="l"/>
              </a:tabLst>
            </a:pPr>
            <a:r>
              <a:rPr sz="2000" spc="-5" dirty="0">
                <a:solidFill>
                  <a:srgbClr val="333E50"/>
                </a:solidFill>
                <a:latin typeface="Calibri"/>
                <a:cs typeface="Calibri"/>
              </a:rPr>
              <a:t>KYS nin </a:t>
            </a:r>
            <a:r>
              <a:rPr sz="2000" dirty="0">
                <a:solidFill>
                  <a:srgbClr val="333E50"/>
                </a:solidFill>
                <a:latin typeface="Calibri"/>
                <a:cs typeface="Calibri"/>
              </a:rPr>
              <a:t>amaçlanan </a:t>
            </a:r>
            <a:r>
              <a:rPr sz="2000" spc="-5" dirty="0">
                <a:solidFill>
                  <a:srgbClr val="333E50"/>
                </a:solidFill>
                <a:latin typeface="Calibri"/>
                <a:cs typeface="Calibri"/>
              </a:rPr>
              <a:t>çıktılarına </a:t>
            </a:r>
            <a:r>
              <a:rPr sz="2000" dirty="0">
                <a:solidFill>
                  <a:srgbClr val="333E50"/>
                </a:solidFill>
                <a:latin typeface="Calibri"/>
                <a:cs typeface="Calibri"/>
              </a:rPr>
              <a:t>ulaşmasının</a:t>
            </a:r>
            <a:r>
              <a:rPr sz="2000" spc="60" dirty="0">
                <a:solidFill>
                  <a:srgbClr val="333E50"/>
                </a:solidFill>
                <a:latin typeface="Calibri"/>
                <a:cs typeface="Calibri"/>
              </a:rPr>
              <a:t> </a:t>
            </a:r>
            <a:r>
              <a:rPr sz="2000" spc="-5" dirty="0">
                <a:solidFill>
                  <a:srgbClr val="333E50"/>
                </a:solidFill>
                <a:latin typeface="Calibri"/>
                <a:cs typeface="Calibri"/>
              </a:rPr>
              <a:t>güvence</a:t>
            </a:r>
            <a:endParaRPr sz="2000" dirty="0">
              <a:latin typeface="Calibri"/>
              <a:cs typeface="Calibri"/>
            </a:endParaRPr>
          </a:p>
          <a:p>
            <a:pPr marL="469900">
              <a:lnSpc>
                <a:spcPts val="2280"/>
              </a:lnSpc>
            </a:pPr>
            <a:r>
              <a:rPr sz="2000" dirty="0">
                <a:solidFill>
                  <a:srgbClr val="333E50"/>
                </a:solidFill>
                <a:latin typeface="Calibri"/>
                <a:cs typeface="Calibri"/>
              </a:rPr>
              <a:t>altına</a:t>
            </a:r>
            <a:r>
              <a:rPr sz="2000" spc="-50" dirty="0">
                <a:solidFill>
                  <a:srgbClr val="333E50"/>
                </a:solidFill>
                <a:latin typeface="Calibri"/>
                <a:cs typeface="Calibri"/>
              </a:rPr>
              <a:t> </a:t>
            </a:r>
            <a:r>
              <a:rPr sz="2000" spc="-5" dirty="0">
                <a:solidFill>
                  <a:srgbClr val="333E50"/>
                </a:solidFill>
                <a:latin typeface="Calibri"/>
                <a:cs typeface="Calibri"/>
              </a:rPr>
              <a:t>alınması,</a:t>
            </a:r>
            <a:endParaRPr sz="2000" dirty="0">
              <a:latin typeface="Calibri"/>
              <a:cs typeface="Calibri"/>
            </a:endParaRPr>
          </a:p>
          <a:p>
            <a:pPr marL="469900" marR="420370" indent="-457200">
              <a:lnSpc>
                <a:spcPts val="2160"/>
              </a:lnSpc>
              <a:spcBef>
                <a:spcPts val="1030"/>
              </a:spcBef>
              <a:buAutoNum type="alphaLcParenR" startAt="8"/>
              <a:tabLst>
                <a:tab pos="469900" algn="l"/>
              </a:tabLst>
            </a:pPr>
            <a:r>
              <a:rPr sz="2000" spc="-5" dirty="0">
                <a:solidFill>
                  <a:srgbClr val="333E50"/>
                </a:solidFill>
                <a:latin typeface="Calibri"/>
                <a:cs typeface="Calibri"/>
              </a:rPr>
              <a:t>KYS nin etkinliğine </a:t>
            </a:r>
            <a:r>
              <a:rPr sz="2000" spc="-15" dirty="0">
                <a:solidFill>
                  <a:srgbClr val="333E50"/>
                </a:solidFill>
                <a:latin typeface="Calibri"/>
                <a:cs typeface="Calibri"/>
              </a:rPr>
              <a:t>katkı </a:t>
            </a:r>
            <a:r>
              <a:rPr sz="2000" spc="-10" dirty="0">
                <a:solidFill>
                  <a:srgbClr val="333E50"/>
                </a:solidFill>
                <a:latin typeface="Calibri"/>
                <a:cs typeface="Calibri"/>
              </a:rPr>
              <a:t>sağlayacak </a:t>
            </a:r>
            <a:r>
              <a:rPr sz="2000" spc="-5" dirty="0">
                <a:solidFill>
                  <a:srgbClr val="333E50"/>
                </a:solidFill>
                <a:latin typeface="Calibri"/>
                <a:cs typeface="Calibri"/>
              </a:rPr>
              <a:t>kişilerin, işe  alınması, yönlendirilmesi </a:t>
            </a:r>
            <a:r>
              <a:rPr sz="2000" spc="-15" dirty="0">
                <a:solidFill>
                  <a:srgbClr val="333E50"/>
                </a:solidFill>
                <a:latin typeface="Calibri"/>
                <a:cs typeface="Calibri"/>
              </a:rPr>
              <a:t>ve</a:t>
            </a:r>
            <a:r>
              <a:rPr sz="2000" spc="25" dirty="0">
                <a:solidFill>
                  <a:srgbClr val="333E50"/>
                </a:solidFill>
                <a:latin typeface="Calibri"/>
                <a:cs typeface="Calibri"/>
              </a:rPr>
              <a:t> </a:t>
            </a:r>
            <a:r>
              <a:rPr sz="2000" spc="-5" dirty="0">
                <a:solidFill>
                  <a:srgbClr val="333E50"/>
                </a:solidFill>
                <a:latin typeface="Calibri"/>
                <a:cs typeface="Calibri"/>
              </a:rPr>
              <a:t>desteklenmesi,</a:t>
            </a:r>
            <a:endParaRPr sz="2000" dirty="0">
              <a:latin typeface="Calibri"/>
              <a:cs typeface="Calibri"/>
            </a:endParaRPr>
          </a:p>
          <a:p>
            <a:pPr marL="469900" indent="-457200">
              <a:lnSpc>
                <a:spcPct val="100000"/>
              </a:lnSpc>
              <a:spcBef>
                <a:spcPts val="720"/>
              </a:spcBef>
              <a:buFont typeface="Calibri"/>
              <a:buAutoNum type="alphaLcParenR" startAt="8"/>
              <a:tabLst>
                <a:tab pos="469900" algn="l"/>
              </a:tabLst>
            </a:pPr>
            <a:r>
              <a:rPr sz="2000" spc="-5" dirty="0">
                <a:solidFill>
                  <a:srgbClr val="333E50"/>
                </a:solidFill>
                <a:latin typeface="Calibri"/>
                <a:cs typeface="Calibri"/>
              </a:rPr>
              <a:t>İyileştirmenin </a:t>
            </a:r>
            <a:r>
              <a:rPr sz="2000" spc="-15" dirty="0">
                <a:solidFill>
                  <a:srgbClr val="333E50"/>
                </a:solidFill>
                <a:latin typeface="Calibri"/>
                <a:cs typeface="Calibri"/>
              </a:rPr>
              <a:t>teşvik</a:t>
            </a:r>
            <a:r>
              <a:rPr sz="2000" spc="50" dirty="0">
                <a:solidFill>
                  <a:srgbClr val="333E50"/>
                </a:solidFill>
                <a:latin typeface="Calibri"/>
                <a:cs typeface="Calibri"/>
              </a:rPr>
              <a:t> </a:t>
            </a:r>
            <a:r>
              <a:rPr sz="2000" spc="-5" dirty="0">
                <a:solidFill>
                  <a:srgbClr val="333E50"/>
                </a:solidFill>
                <a:latin typeface="Calibri"/>
                <a:cs typeface="Calibri"/>
              </a:rPr>
              <a:t>edilmesi,</a:t>
            </a:r>
            <a:endParaRPr sz="2000" dirty="0">
              <a:latin typeface="Calibri"/>
              <a:cs typeface="Calibri"/>
            </a:endParaRPr>
          </a:p>
          <a:p>
            <a:pPr marL="469900" marR="22225" indent="-457200">
              <a:lnSpc>
                <a:spcPts val="2160"/>
              </a:lnSpc>
              <a:spcBef>
                <a:spcPts val="1040"/>
              </a:spcBef>
              <a:buFont typeface="Calibri"/>
              <a:buAutoNum type="alphaLcParenR" startAt="8"/>
              <a:tabLst>
                <a:tab pos="469900" algn="l"/>
              </a:tabLst>
            </a:pPr>
            <a:r>
              <a:rPr sz="2000" dirty="0">
                <a:solidFill>
                  <a:srgbClr val="333E50"/>
                </a:solidFill>
                <a:latin typeface="Calibri"/>
                <a:cs typeface="Calibri"/>
              </a:rPr>
              <a:t>Diğer </a:t>
            </a:r>
            <a:r>
              <a:rPr sz="2000" spc="-5" dirty="0">
                <a:solidFill>
                  <a:srgbClr val="333E50"/>
                </a:solidFill>
                <a:latin typeface="Calibri"/>
                <a:cs typeface="Calibri"/>
              </a:rPr>
              <a:t>ilgili yönetim </a:t>
            </a:r>
            <a:r>
              <a:rPr sz="2000" spc="-10" dirty="0">
                <a:solidFill>
                  <a:srgbClr val="333E50"/>
                </a:solidFill>
                <a:latin typeface="Calibri"/>
                <a:cs typeface="Calibri"/>
              </a:rPr>
              <a:t>görevlilerinin (kendi </a:t>
            </a:r>
            <a:r>
              <a:rPr sz="2000" spc="-5" dirty="0">
                <a:solidFill>
                  <a:srgbClr val="333E50"/>
                </a:solidFill>
                <a:latin typeface="Calibri"/>
                <a:cs typeface="Calibri"/>
              </a:rPr>
              <a:t>sorumluluk  </a:t>
            </a:r>
            <a:r>
              <a:rPr sz="2000" dirty="0">
                <a:solidFill>
                  <a:srgbClr val="333E50"/>
                </a:solidFill>
                <a:latin typeface="Calibri"/>
                <a:cs typeface="Calibri"/>
              </a:rPr>
              <a:t>alanlarına </a:t>
            </a:r>
            <a:r>
              <a:rPr sz="2000" spc="-5" dirty="0">
                <a:solidFill>
                  <a:srgbClr val="333E50"/>
                </a:solidFill>
                <a:latin typeface="Calibri"/>
                <a:cs typeface="Calibri"/>
              </a:rPr>
              <a:t>uygulanması </a:t>
            </a:r>
            <a:r>
              <a:rPr sz="2000" dirty="0">
                <a:solidFill>
                  <a:srgbClr val="333E50"/>
                </a:solidFill>
                <a:latin typeface="Calibri"/>
                <a:cs typeface="Calibri"/>
              </a:rPr>
              <a:t>bakımından) liderliğini  </a:t>
            </a:r>
            <a:r>
              <a:rPr sz="2000" spc="-10" dirty="0">
                <a:solidFill>
                  <a:srgbClr val="333E50"/>
                </a:solidFill>
                <a:latin typeface="Calibri"/>
                <a:cs typeface="Calibri"/>
              </a:rPr>
              <a:t>göstermek </a:t>
            </a:r>
            <a:r>
              <a:rPr sz="2000" dirty="0">
                <a:solidFill>
                  <a:srgbClr val="333E50"/>
                </a:solidFill>
                <a:latin typeface="Calibri"/>
                <a:cs typeface="Calibri"/>
              </a:rPr>
              <a:t>için</a:t>
            </a:r>
            <a:r>
              <a:rPr sz="2000" spc="-35" dirty="0">
                <a:solidFill>
                  <a:srgbClr val="333E50"/>
                </a:solidFill>
                <a:latin typeface="Calibri"/>
                <a:cs typeface="Calibri"/>
              </a:rPr>
              <a:t> </a:t>
            </a:r>
            <a:r>
              <a:rPr sz="2000" spc="-5" dirty="0">
                <a:solidFill>
                  <a:srgbClr val="333E50"/>
                </a:solidFill>
                <a:latin typeface="Calibri"/>
                <a:cs typeface="Calibri"/>
              </a:rPr>
              <a:t>desteklenmesi.</a:t>
            </a:r>
            <a:endParaRPr sz="2000" dirty="0">
              <a:latin typeface="Calibri"/>
              <a:cs typeface="Calibri"/>
            </a:endParaRPr>
          </a:p>
          <a:p>
            <a:pPr>
              <a:lnSpc>
                <a:spcPct val="100000"/>
              </a:lnSpc>
              <a:spcBef>
                <a:spcPts val="17"/>
              </a:spcBef>
            </a:pPr>
            <a:endParaRPr sz="2300" dirty="0">
              <a:latin typeface="Times New Roman"/>
              <a:cs typeface="Times New Roman"/>
            </a:endParaRPr>
          </a:p>
          <a:p>
            <a:pPr marL="12700" marR="5080">
              <a:lnSpc>
                <a:spcPts val="1939"/>
              </a:lnSpc>
            </a:pPr>
            <a:r>
              <a:rPr sz="1800" b="1" dirty="0">
                <a:solidFill>
                  <a:srgbClr val="333E50"/>
                </a:solidFill>
                <a:latin typeface="Calibri"/>
                <a:cs typeface="Calibri"/>
              </a:rPr>
              <a:t>Not – </a:t>
            </a:r>
            <a:r>
              <a:rPr sz="1800" spc="-5" dirty="0">
                <a:solidFill>
                  <a:srgbClr val="333E50"/>
                </a:solidFill>
                <a:latin typeface="Calibri"/>
                <a:cs typeface="Calibri"/>
              </a:rPr>
              <a:t>“İş” </a:t>
            </a:r>
            <a:r>
              <a:rPr sz="1800" spc="-15" dirty="0">
                <a:solidFill>
                  <a:srgbClr val="333E50"/>
                </a:solidFill>
                <a:latin typeface="Calibri"/>
                <a:cs typeface="Calibri"/>
              </a:rPr>
              <a:t>kavramına </a:t>
            </a:r>
            <a:r>
              <a:rPr sz="1800" dirty="0">
                <a:solidFill>
                  <a:srgbClr val="333E50"/>
                </a:solidFill>
                <a:latin typeface="Calibri"/>
                <a:cs typeface="Calibri"/>
              </a:rPr>
              <a:t>bu </a:t>
            </a:r>
            <a:r>
              <a:rPr sz="1800" spc="-10" dirty="0">
                <a:solidFill>
                  <a:srgbClr val="333E50"/>
                </a:solidFill>
                <a:latin typeface="Calibri"/>
                <a:cs typeface="Calibri"/>
              </a:rPr>
              <a:t>standardda </a:t>
            </a:r>
            <a:r>
              <a:rPr sz="1800" spc="-5" dirty="0">
                <a:solidFill>
                  <a:srgbClr val="333E50"/>
                </a:solidFill>
                <a:latin typeface="Calibri"/>
                <a:cs typeface="Calibri"/>
              </a:rPr>
              <a:t>yapılan </a:t>
            </a:r>
            <a:r>
              <a:rPr sz="1800" spc="-10" dirty="0">
                <a:solidFill>
                  <a:srgbClr val="333E50"/>
                </a:solidFill>
                <a:latin typeface="Calibri"/>
                <a:cs typeface="Calibri"/>
              </a:rPr>
              <a:t>atıf </a:t>
            </a:r>
            <a:r>
              <a:rPr sz="1800" spc="-5" dirty="0">
                <a:solidFill>
                  <a:srgbClr val="333E50"/>
                </a:solidFill>
                <a:latin typeface="Calibri"/>
                <a:cs typeface="Calibri"/>
              </a:rPr>
              <a:t>kuruluşun,  </a:t>
            </a:r>
            <a:r>
              <a:rPr sz="1800" spc="-20" dirty="0">
                <a:solidFill>
                  <a:srgbClr val="333E50"/>
                </a:solidFill>
                <a:latin typeface="Calibri"/>
                <a:cs typeface="Calibri"/>
              </a:rPr>
              <a:t>özel </a:t>
            </a:r>
            <a:r>
              <a:rPr sz="1800" spc="-15" dirty="0">
                <a:solidFill>
                  <a:srgbClr val="333E50"/>
                </a:solidFill>
                <a:latin typeface="Calibri"/>
                <a:cs typeface="Calibri"/>
              </a:rPr>
              <a:t>veya </a:t>
            </a:r>
            <a:r>
              <a:rPr sz="1800" spc="-10" dirty="0">
                <a:solidFill>
                  <a:srgbClr val="333E50"/>
                </a:solidFill>
                <a:latin typeface="Calibri"/>
                <a:cs typeface="Calibri"/>
              </a:rPr>
              <a:t>kamu </a:t>
            </a:r>
            <a:r>
              <a:rPr sz="1800" spc="-5" dirty="0">
                <a:solidFill>
                  <a:srgbClr val="333E50"/>
                </a:solidFill>
                <a:latin typeface="Calibri"/>
                <a:cs typeface="Calibri"/>
              </a:rPr>
              <a:t>olması </a:t>
            </a:r>
            <a:r>
              <a:rPr sz="1800" spc="-15" dirty="0">
                <a:solidFill>
                  <a:srgbClr val="333E50"/>
                </a:solidFill>
                <a:latin typeface="Calibri"/>
                <a:cs typeface="Calibri"/>
              </a:rPr>
              <a:t>ya </a:t>
            </a:r>
            <a:r>
              <a:rPr sz="1800" spc="-5" dirty="0">
                <a:solidFill>
                  <a:srgbClr val="333E50"/>
                </a:solidFill>
                <a:latin typeface="Calibri"/>
                <a:cs typeface="Calibri"/>
              </a:rPr>
              <a:t>da </a:t>
            </a:r>
            <a:r>
              <a:rPr sz="1800" spc="-15" dirty="0">
                <a:solidFill>
                  <a:srgbClr val="333E50"/>
                </a:solidFill>
                <a:latin typeface="Calibri"/>
                <a:cs typeface="Calibri"/>
              </a:rPr>
              <a:t>kâr </a:t>
            </a:r>
            <a:r>
              <a:rPr sz="1800" spc="-5" dirty="0">
                <a:solidFill>
                  <a:srgbClr val="333E50"/>
                </a:solidFill>
                <a:latin typeface="Calibri"/>
                <a:cs typeface="Calibri"/>
              </a:rPr>
              <a:t>amacı güdüp </a:t>
            </a:r>
            <a:r>
              <a:rPr sz="1800" dirty="0">
                <a:solidFill>
                  <a:srgbClr val="333E50"/>
                </a:solidFill>
                <a:latin typeface="Calibri"/>
                <a:cs typeface="Calibri"/>
              </a:rPr>
              <a:t>gütmediğine  </a:t>
            </a:r>
            <a:r>
              <a:rPr sz="1800" spc="-5" dirty="0">
                <a:solidFill>
                  <a:srgbClr val="333E50"/>
                </a:solidFill>
                <a:latin typeface="Calibri"/>
                <a:cs typeface="Calibri"/>
              </a:rPr>
              <a:t>bakılmaksızın, </a:t>
            </a:r>
            <a:r>
              <a:rPr sz="1800" spc="-10" dirty="0">
                <a:solidFill>
                  <a:srgbClr val="333E50"/>
                </a:solidFill>
                <a:latin typeface="Calibri"/>
                <a:cs typeface="Calibri"/>
              </a:rPr>
              <a:t>varlık </a:t>
            </a:r>
            <a:r>
              <a:rPr sz="1800" spc="-5" dirty="0">
                <a:solidFill>
                  <a:srgbClr val="333E50"/>
                </a:solidFill>
                <a:latin typeface="Calibri"/>
                <a:cs typeface="Calibri"/>
              </a:rPr>
              <a:t>amacı olan </a:t>
            </a:r>
            <a:r>
              <a:rPr sz="1800" dirty="0">
                <a:solidFill>
                  <a:srgbClr val="333E50"/>
                </a:solidFill>
                <a:latin typeface="Calibri"/>
                <a:cs typeface="Calibri"/>
              </a:rPr>
              <a:t>ana </a:t>
            </a:r>
            <a:r>
              <a:rPr sz="1800" spc="-10" dirty="0">
                <a:solidFill>
                  <a:srgbClr val="333E50"/>
                </a:solidFill>
                <a:latin typeface="Calibri"/>
                <a:cs typeface="Calibri"/>
              </a:rPr>
              <a:t>faaliyetler olarak </a:t>
            </a:r>
            <a:r>
              <a:rPr sz="1800" spc="-15" dirty="0">
                <a:solidFill>
                  <a:srgbClr val="333E50"/>
                </a:solidFill>
                <a:latin typeface="Calibri"/>
                <a:cs typeface="Calibri"/>
              </a:rPr>
              <a:t>tercüme  </a:t>
            </a:r>
            <a:r>
              <a:rPr sz="1800" spc="-20" dirty="0">
                <a:solidFill>
                  <a:srgbClr val="333E50"/>
                </a:solidFill>
                <a:latin typeface="Calibri"/>
                <a:cs typeface="Calibri"/>
              </a:rPr>
              <a:t>edilebilir.</a:t>
            </a:r>
            <a:endParaRPr sz="1800" dirty="0">
              <a:latin typeface="Calibri"/>
              <a:cs typeface="Calibri"/>
            </a:endParaRPr>
          </a:p>
        </p:txBody>
      </p:sp>
      <p:sp>
        <p:nvSpPr>
          <p:cNvPr id="4" name="object 4"/>
          <p:cNvSpPr/>
          <p:nvPr/>
        </p:nvSpPr>
        <p:spPr>
          <a:xfrm>
            <a:off x="6153911" y="1383791"/>
            <a:ext cx="2990087" cy="4762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389821" y="1306067"/>
            <a:ext cx="4364355" cy="487680"/>
          </a:xfrm>
          <a:prstGeom prst="rect">
            <a:avLst/>
          </a:prstGeom>
        </p:spPr>
        <p:txBody>
          <a:bodyPr vert="horz" wrap="square" lIns="0" tIns="0" rIns="0" bIns="0" rtlCol="0">
            <a:spAutoFit/>
          </a:bodyPr>
          <a:lstStyle/>
          <a:p>
            <a:pPr marL="12700">
              <a:lnSpc>
                <a:spcPct val="100000"/>
              </a:lnSpc>
            </a:pPr>
            <a:r>
              <a:rPr spc="-5" dirty="0"/>
              <a:t>5.1.2 </a:t>
            </a:r>
            <a:r>
              <a:rPr spc="-10" dirty="0"/>
              <a:t>MÜŞTERİ</a:t>
            </a:r>
            <a:r>
              <a:rPr spc="-20" dirty="0"/>
              <a:t> </a:t>
            </a:r>
            <a:r>
              <a:rPr spc="-10" dirty="0"/>
              <a:t>ODAKLILIK</a:t>
            </a:r>
          </a:p>
        </p:txBody>
      </p:sp>
      <p:sp>
        <p:nvSpPr>
          <p:cNvPr id="3" name="object 3"/>
          <p:cNvSpPr txBox="1">
            <a:spLocks noGrp="1"/>
          </p:cNvSpPr>
          <p:nvPr>
            <p:ph type="body" idx="4294967295"/>
          </p:nvPr>
        </p:nvSpPr>
        <p:spPr>
          <a:xfrm>
            <a:off x="707542" y="1862963"/>
            <a:ext cx="7728915" cy="3695065"/>
          </a:xfrm>
          <a:prstGeom prst="rect">
            <a:avLst/>
          </a:prstGeom>
        </p:spPr>
        <p:txBody>
          <a:bodyPr vert="horz" wrap="square" lIns="0" tIns="0" rIns="0" bIns="0" rtlCol="0">
            <a:spAutoFit/>
          </a:bodyPr>
          <a:lstStyle/>
          <a:p>
            <a:pPr marL="12700" marR="360045">
              <a:lnSpc>
                <a:spcPts val="2160"/>
              </a:lnSpc>
            </a:pPr>
            <a:r>
              <a:rPr spc="-10" dirty="0"/>
              <a:t>Üst </a:t>
            </a:r>
            <a:r>
              <a:rPr spc="-5" dirty="0"/>
              <a:t>yönetim, </a:t>
            </a:r>
            <a:r>
              <a:rPr dirty="0">
                <a:latin typeface="Calibri"/>
                <a:cs typeface="Calibri"/>
              </a:rPr>
              <a:t>aşağıdakileri </a:t>
            </a:r>
            <a:r>
              <a:rPr spc="-5" dirty="0"/>
              <a:t>güvence </a:t>
            </a:r>
            <a:r>
              <a:rPr dirty="0">
                <a:latin typeface="Calibri"/>
                <a:cs typeface="Calibri"/>
              </a:rPr>
              <a:t>altına </a:t>
            </a:r>
            <a:r>
              <a:rPr spc="-5" dirty="0"/>
              <a:t>alarak,  </a:t>
            </a:r>
            <a:r>
              <a:rPr spc="-10" dirty="0">
                <a:latin typeface="Calibri"/>
                <a:cs typeface="Calibri"/>
              </a:rPr>
              <a:t>müşteri </a:t>
            </a:r>
            <a:r>
              <a:rPr dirty="0">
                <a:latin typeface="Calibri"/>
                <a:cs typeface="Calibri"/>
              </a:rPr>
              <a:t>odaklılıkla </a:t>
            </a:r>
            <a:r>
              <a:rPr spc="-5" dirty="0"/>
              <a:t>ilgili liderlik </a:t>
            </a:r>
            <a:r>
              <a:rPr spc="-15" dirty="0"/>
              <a:t>ve </a:t>
            </a:r>
            <a:r>
              <a:rPr spc="-5" dirty="0"/>
              <a:t>taahhüt  </a:t>
            </a:r>
            <a:r>
              <a:rPr spc="-10" dirty="0"/>
              <a:t>göstermelidir:</a:t>
            </a:r>
          </a:p>
          <a:p>
            <a:pPr marL="469900" marR="231775" indent="-457200">
              <a:lnSpc>
                <a:spcPts val="2160"/>
              </a:lnSpc>
              <a:spcBef>
                <a:spcPts val="994"/>
              </a:spcBef>
              <a:buFont typeface="Calibri"/>
              <a:buAutoNum type="alphaLcParenR"/>
              <a:tabLst>
                <a:tab pos="469900" algn="l"/>
              </a:tabLst>
            </a:pPr>
            <a:r>
              <a:rPr spc="-10" dirty="0">
                <a:latin typeface="Calibri"/>
                <a:cs typeface="Calibri"/>
              </a:rPr>
              <a:t>Müşteri </a:t>
            </a:r>
            <a:r>
              <a:rPr spc="-5" dirty="0">
                <a:latin typeface="Calibri"/>
                <a:cs typeface="Calibri"/>
              </a:rPr>
              <a:t>ihtiyaçlarının </a:t>
            </a:r>
            <a:r>
              <a:rPr spc="-15" dirty="0"/>
              <a:t>ve </a:t>
            </a:r>
            <a:r>
              <a:rPr spc="-5" dirty="0"/>
              <a:t>uygulanabilir birincil  </a:t>
            </a:r>
            <a:r>
              <a:rPr spc="-15" dirty="0"/>
              <a:t>ve </a:t>
            </a:r>
            <a:r>
              <a:rPr spc="-5" dirty="0"/>
              <a:t>ikincil </a:t>
            </a:r>
            <a:r>
              <a:rPr spc="-15" dirty="0"/>
              <a:t>mevzuat </a:t>
            </a:r>
            <a:r>
              <a:rPr dirty="0">
                <a:latin typeface="Calibri"/>
                <a:cs typeface="Calibri"/>
              </a:rPr>
              <a:t>şartlarının </a:t>
            </a:r>
            <a:r>
              <a:rPr spc="-15" dirty="0"/>
              <a:t>tayin </a:t>
            </a:r>
            <a:r>
              <a:rPr dirty="0">
                <a:latin typeface="Calibri"/>
                <a:cs typeface="Calibri"/>
              </a:rPr>
              <a:t>edildiği</a:t>
            </a:r>
            <a:r>
              <a:rPr dirty="0"/>
              <a:t>,  </a:t>
            </a:r>
            <a:r>
              <a:rPr dirty="0">
                <a:latin typeface="Calibri"/>
                <a:cs typeface="Calibri"/>
              </a:rPr>
              <a:t>anlaşıldığı </a:t>
            </a:r>
            <a:r>
              <a:rPr spc="-15" dirty="0"/>
              <a:t>ve </a:t>
            </a:r>
            <a:r>
              <a:rPr spc="-10" dirty="0"/>
              <a:t>düzenli olarak</a:t>
            </a:r>
            <a:r>
              <a:rPr spc="-5" dirty="0"/>
              <a:t> </a:t>
            </a:r>
            <a:r>
              <a:rPr spc="-5" dirty="0">
                <a:latin typeface="Calibri"/>
                <a:cs typeface="Calibri"/>
              </a:rPr>
              <a:t>karşılandığını</a:t>
            </a:r>
            <a:r>
              <a:rPr spc="-5" dirty="0"/>
              <a:t>,</a:t>
            </a:r>
          </a:p>
          <a:p>
            <a:pPr marL="469900" marR="5080" indent="-457200">
              <a:lnSpc>
                <a:spcPct val="90000"/>
              </a:lnSpc>
              <a:spcBef>
                <a:spcPts val="975"/>
              </a:spcBef>
              <a:buAutoNum type="alphaLcParenR"/>
              <a:tabLst>
                <a:tab pos="469900" algn="l"/>
              </a:tabLst>
            </a:pPr>
            <a:r>
              <a:rPr dirty="0"/>
              <a:t>Ürün </a:t>
            </a:r>
            <a:r>
              <a:rPr spc="-15" dirty="0"/>
              <a:t>ve </a:t>
            </a:r>
            <a:r>
              <a:rPr spc="-5" dirty="0"/>
              <a:t>hizmetlerin </a:t>
            </a:r>
            <a:r>
              <a:rPr spc="-5" dirty="0">
                <a:latin typeface="Calibri"/>
                <a:cs typeface="Calibri"/>
              </a:rPr>
              <a:t>uygunluğunu  </a:t>
            </a:r>
            <a:r>
              <a:rPr spc="-5" dirty="0"/>
              <a:t>etkileyebilecek risk </a:t>
            </a:r>
            <a:r>
              <a:rPr spc="-15" dirty="0"/>
              <a:t>ve </a:t>
            </a:r>
            <a:r>
              <a:rPr spc="-10" dirty="0">
                <a:latin typeface="Calibri"/>
                <a:cs typeface="Calibri"/>
              </a:rPr>
              <a:t>fırsatlar </a:t>
            </a:r>
            <a:r>
              <a:rPr spc="-5" dirty="0"/>
              <a:t>ile </a:t>
            </a:r>
            <a:r>
              <a:rPr spc="-10" dirty="0">
                <a:latin typeface="Calibri"/>
                <a:cs typeface="Calibri"/>
              </a:rPr>
              <a:t>müşteri  </a:t>
            </a:r>
            <a:r>
              <a:rPr spc="-5" dirty="0"/>
              <a:t>memnuniyetinin </a:t>
            </a:r>
            <a:r>
              <a:rPr spc="-5" dirty="0">
                <a:latin typeface="Calibri"/>
                <a:cs typeface="Calibri"/>
              </a:rPr>
              <a:t>artırılması </a:t>
            </a:r>
            <a:r>
              <a:rPr dirty="0"/>
              <a:t>için </a:t>
            </a:r>
            <a:r>
              <a:rPr spc="-5" dirty="0">
                <a:latin typeface="Calibri"/>
                <a:cs typeface="Calibri"/>
              </a:rPr>
              <a:t>yeteneğin </a:t>
            </a:r>
            <a:r>
              <a:rPr spc="-15" dirty="0"/>
              <a:t>tayin  </a:t>
            </a:r>
            <a:r>
              <a:rPr spc="-5" dirty="0"/>
              <a:t>edilmesi </a:t>
            </a:r>
            <a:r>
              <a:rPr spc="-15" dirty="0"/>
              <a:t>ve</a:t>
            </a:r>
            <a:r>
              <a:rPr dirty="0"/>
              <a:t> </a:t>
            </a:r>
            <a:r>
              <a:rPr spc="-5" dirty="0"/>
              <a:t>belirlenmesini,</a:t>
            </a:r>
          </a:p>
          <a:p>
            <a:pPr marL="469900" indent="-457200">
              <a:lnSpc>
                <a:spcPts val="2280"/>
              </a:lnSpc>
              <a:spcBef>
                <a:spcPts val="755"/>
              </a:spcBef>
              <a:buFont typeface="Calibri"/>
              <a:buAutoNum type="alphaLcParenR"/>
              <a:tabLst>
                <a:tab pos="469900" algn="l"/>
              </a:tabLst>
            </a:pPr>
            <a:r>
              <a:rPr spc="-10" dirty="0">
                <a:latin typeface="Calibri"/>
                <a:cs typeface="Calibri"/>
              </a:rPr>
              <a:t>Müşteri </a:t>
            </a:r>
            <a:r>
              <a:rPr spc="-5" dirty="0"/>
              <a:t>memnuniyetinin </a:t>
            </a:r>
            <a:r>
              <a:rPr spc="-5" dirty="0">
                <a:latin typeface="Calibri"/>
                <a:cs typeface="Calibri"/>
              </a:rPr>
              <a:t>artırılması</a:t>
            </a:r>
            <a:r>
              <a:rPr spc="100" dirty="0">
                <a:latin typeface="Calibri"/>
                <a:cs typeface="Calibri"/>
              </a:rPr>
              <a:t> </a:t>
            </a:r>
            <a:r>
              <a:rPr dirty="0">
                <a:latin typeface="Calibri"/>
                <a:cs typeface="Calibri"/>
              </a:rPr>
              <a:t>odağının</a:t>
            </a:r>
          </a:p>
          <a:p>
            <a:pPr marL="469900">
              <a:lnSpc>
                <a:spcPts val="2280"/>
              </a:lnSpc>
            </a:pPr>
            <a:r>
              <a:rPr spc="-5" dirty="0"/>
              <a:t>sürdürülmesini.</a:t>
            </a:r>
          </a:p>
        </p:txBody>
      </p:sp>
      <p:sp>
        <p:nvSpPr>
          <p:cNvPr id="4" name="object 4"/>
          <p:cNvSpPr/>
          <p:nvPr/>
        </p:nvSpPr>
        <p:spPr>
          <a:xfrm>
            <a:off x="5608320" y="1549907"/>
            <a:ext cx="3332988" cy="4762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4360" y="3276600"/>
            <a:ext cx="3014471" cy="282549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830353" y="1195198"/>
            <a:ext cx="7352792" cy="487680"/>
          </a:xfrm>
          <a:prstGeom prst="rect">
            <a:avLst/>
          </a:prstGeom>
        </p:spPr>
        <p:txBody>
          <a:bodyPr vert="horz" wrap="square" lIns="0" tIns="0" rIns="0" bIns="0" rtlCol="0">
            <a:spAutoFit/>
          </a:bodyPr>
          <a:lstStyle/>
          <a:p>
            <a:pPr marL="2693670">
              <a:lnSpc>
                <a:spcPts val="3304"/>
              </a:lnSpc>
            </a:pPr>
            <a:r>
              <a:rPr sz="2900" dirty="0"/>
              <a:t>5.2</a:t>
            </a:r>
            <a:r>
              <a:rPr sz="2900" spc="-70" dirty="0"/>
              <a:t> </a:t>
            </a:r>
            <a:r>
              <a:rPr sz="2900" dirty="0"/>
              <a:t>POLİTİKA</a:t>
            </a:r>
          </a:p>
        </p:txBody>
      </p:sp>
      <p:sp>
        <p:nvSpPr>
          <p:cNvPr id="4" name="object 4"/>
          <p:cNvSpPr txBox="1"/>
          <p:nvPr/>
        </p:nvSpPr>
        <p:spPr>
          <a:xfrm>
            <a:off x="806907" y="1579245"/>
            <a:ext cx="7259320" cy="4592955"/>
          </a:xfrm>
          <a:prstGeom prst="rect">
            <a:avLst/>
          </a:prstGeom>
        </p:spPr>
        <p:txBody>
          <a:bodyPr vert="horz" wrap="square" lIns="0" tIns="0" rIns="0" bIns="0" rtlCol="0">
            <a:spAutoFit/>
          </a:bodyPr>
          <a:lstStyle/>
          <a:p>
            <a:pPr marL="282575">
              <a:lnSpc>
                <a:spcPts val="3304"/>
              </a:lnSpc>
            </a:pPr>
            <a:r>
              <a:rPr sz="2900" b="1" dirty="0">
                <a:solidFill>
                  <a:srgbClr val="333E50"/>
                </a:solidFill>
                <a:latin typeface="Calibri"/>
                <a:cs typeface="Calibri"/>
              </a:rPr>
              <a:t>5.2.1 KALİTE POLİTİKASININ</a:t>
            </a:r>
            <a:r>
              <a:rPr sz="2900" b="1" spc="-35" dirty="0">
                <a:solidFill>
                  <a:srgbClr val="333E50"/>
                </a:solidFill>
                <a:latin typeface="Calibri"/>
                <a:cs typeface="Calibri"/>
              </a:rPr>
              <a:t> </a:t>
            </a:r>
            <a:r>
              <a:rPr sz="2900" b="1" spc="-10" dirty="0">
                <a:solidFill>
                  <a:srgbClr val="333E50"/>
                </a:solidFill>
                <a:latin typeface="Calibri"/>
                <a:cs typeface="Calibri"/>
              </a:rPr>
              <a:t>OLUŞTURULMASI</a:t>
            </a:r>
            <a:endParaRPr sz="2900" dirty="0">
              <a:latin typeface="Calibri"/>
              <a:cs typeface="Calibri"/>
            </a:endParaRPr>
          </a:p>
          <a:p>
            <a:pPr>
              <a:lnSpc>
                <a:spcPct val="100000"/>
              </a:lnSpc>
              <a:spcBef>
                <a:spcPts val="17"/>
              </a:spcBef>
            </a:pPr>
            <a:endParaRPr sz="2450" dirty="0">
              <a:latin typeface="Times New Roman"/>
              <a:cs typeface="Times New Roman"/>
            </a:endParaRPr>
          </a:p>
          <a:p>
            <a:pPr marL="12700" marR="2136775">
              <a:lnSpc>
                <a:spcPts val="2160"/>
              </a:lnSpc>
            </a:pPr>
            <a:r>
              <a:rPr sz="2000" spc="-10" dirty="0">
                <a:solidFill>
                  <a:srgbClr val="333E50"/>
                </a:solidFill>
                <a:latin typeface="Calibri"/>
                <a:cs typeface="Calibri"/>
              </a:rPr>
              <a:t>Üst </a:t>
            </a:r>
            <a:r>
              <a:rPr sz="2000" spc="-5" dirty="0">
                <a:solidFill>
                  <a:srgbClr val="333E50"/>
                </a:solidFill>
                <a:latin typeface="Calibri"/>
                <a:cs typeface="Calibri"/>
              </a:rPr>
              <a:t>yönetim, </a:t>
            </a:r>
            <a:r>
              <a:rPr sz="2000" dirty="0">
                <a:solidFill>
                  <a:srgbClr val="333E50"/>
                </a:solidFill>
                <a:latin typeface="Calibri"/>
                <a:cs typeface="Calibri"/>
              </a:rPr>
              <a:t>aşağıdakileri </a:t>
            </a:r>
            <a:r>
              <a:rPr sz="2000" spc="-15" dirty="0">
                <a:solidFill>
                  <a:srgbClr val="333E50"/>
                </a:solidFill>
                <a:latin typeface="Calibri"/>
                <a:cs typeface="Calibri"/>
              </a:rPr>
              <a:t>karşılayan </a:t>
            </a:r>
            <a:r>
              <a:rPr sz="2000" spc="-5" dirty="0">
                <a:solidFill>
                  <a:srgbClr val="333E50"/>
                </a:solidFill>
                <a:latin typeface="Calibri"/>
                <a:cs typeface="Calibri"/>
              </a:rPr>
              <a:t>bir </a:t>
            </a:r>
            <a:r>
              <a:rPr sz="2000" spc="-15" dirty="0">
                <a:solidFill>
                  <a:srgbClr val="333E50"/>
                </a:solidFill>
                <a:latin typeface="Calibri"/>
                <a:cs typeface="Calibri"/>
              </a:rPr>
              <a:t>kalite  </a:t>
            </a:r>
            <a:r>
              <a:rPr sz="2000" spc="-5" dirty="0">
                <a:solidFill>
                  <a:srgbClr val="333E50"/>
                </a:solidFill>
                <a:latin typeface="Calibri"/>
                <a:cs typeface="Calibri"/>
              </a:rPr>
              <a:t>politikasını oluşturmalı, uygulamalı </a:t>
            </a:r>
            <a:r>
              <a:rPr sz="2000" spc="-15" dirty="0">
                <a:solidFill>
                  <a:srgbClr val="333E50"/>
                </a:solidFill>
                <a:latin typeface="Calibri"/>
                <a:cs typeface="Calibri"/>
              </a:rPr>
              <a:t>ve </a:t>
            </a:r>
            <a:r>
              <a:rPr sz="2000" spc="-5" dirty="0">
                <a:solidFill>
                  <a:srgbClr val="333E50"/>
                </a:solidFill>
                <a:latin typeface="Calibri"/>
                <a:cs typeface="Calibri"/>
              </a:rPr>
              <a:t>sürekliliğini  </a:t>
            </a:r>
            <a:r>
              <a:rPr sz="2000" dirty="0">
                <a:solidFill>
                  <a:srgbClr val="333E50"/>
                </a:solidFill>
                <a:latin typeface="Calibri"/>
                <a:cs typeface="Calibri"/>
              </a:rPr>
              <a:t>sağlamalıdır:</a:t>
            </a:r>
            <a:endParaRPr sz="2000" dirty="0">
              <a:latin typeface="Calibri"/>
              <a:cs typeface="Calibri"/>
            </a:endParaRPr>
          </a:p>
          <a:p>
            <a:pPr>
              <a:lnSpc>
                <a:spcPct val="100000"/>
              </a:lnSpc>
              <a:spcBef>
                <a:spcPts val="52"/>
              </a:spcBef>
            </a:pPr>
            <a:endParaRPr sz="2400" dirty="0">
              <a:latin typeface="Times New Roman"/>
              <a:cs typeface="Times New Roman"/>
            </a:endParaRPr>
          </a:p>
          <a:p>
            <a:pPr marL="469900" indent="-457200">
              <a:lnSpc>
                <a:spcPts val="2280"/>
              </a:lnSpc>
              <a:buFont typeface="Calibri"/>
              <a:buAutoNum type="alphaLcParenR"/>
              <a:tabLst>
                <a:tab pos="470534" algn="l"/>
              </a:tabLst>
            </a:pPr>
            <a:r>
              <a:rPr sz="2000" spc="-5" dirty="0">
                <a:solidFill>
                  <a:srgbClr val="333E50"/>
                </a:solidFill>
                <a:latin typeface="Calibri"/>
                <a:cs typeface="Calibri"/>
              </a:rPr>
              <a:t>Kuruluşun </a:t>
            </a:r>
            <a:r>
              <a:rPr sz="2000" dirty="0">
                <a:solidFill>
                  <a:srgbClr val="333E50"/>
                </a:solidFill>
                <a:latin typeface="Calibri"/>
                <a:cs typeface="Calibri"/>
              </a:rPr>
              <a:t>amaç </a:t>
            </a:r>
            <a:r>
              <a:rPr sz="2000" spc="-15" dirty="0">
                <a:solidFill>
                  <a:srgbClr val="333E50"/>
                </a:solidFill>
                <a:latin typeface="Calibri"/>
                <a:cs typeface="Calibri"/>
              </a:rPr>
              <a:t>ve </a:t>
            </a:r>
            <a:r>
              <a:rPr sz="2000" dirty="0">
                <a:solidFill>
                  <a:srgbClr val="333E50"/>
                </a:solidFill>
                <a:latin typeface="Calibri"/>
                <a:cs typeface="Calibri"/>
              </a:rPr>
              <a:t>bağlamına </a:t>
            </a:r>
            <a:r>
              <a:rPr sz="2000" spc="-5" dirty="0">
                <a:solidFill>
                  <a:srgbClr val="333E50"/>
                </a:solidFill>
                <a:latin typeface="Calibri"/>
                <a:cs typeface="Calibri"/>
              </a:rPr>
              <a:t>uygun </a:t>
            </a:r>
            <a:r>
              <a:rPr sz="2000" spc="-15" dirty="0">
                <a:solidFill>
                  <a:srgbClr val="333E50"/>
                </a:solidFill>
                <a:latin typeface="Calibri"/>
                <a:cs typeface="Calibri"/>
              </a:rPr>
              <a:t>ve</a:t>
            </a:r>
            <a:r>
              <a:rPr sz="2000" spc="-35" dirty="0">
                <a:solidFill>
                  <a:srgbClr val="333E50"/>
                </a:solidFill>
                <a:latin typeface="Calibri"/>
                <a:cs typeface="Calibri"/>
              </a:rPr>
              <a:t> </a:t>
            </a:r>
            <a:r>
              <a:rPr sz="2000" spc="-15" dirty="0">
                <a:solidFill>
                  <a:srgbClr val="333E50"/>
                </a:solidFill>
                <a:latin typeface="Calibri"/>
                <a:cs typeface="Calibri"/>
              </a:rPr>
              <a:t>stratejik</a:t>
            </a:r>
            <a:endParaRPr sz="2000" dirty="0">
              <a:latin typeface="Calibri"/>
              <a:cs typeface="Calibri"/>
            </a:endParaRPr>
          </a:p>
          <a:p>
            <a:pPr marL="469900">
              <a:lnSpc>
                <a:spcPts val="2280"/>
              </a:lnSpc>
            </a:pPr>
            <a:r>
              <a:rPr sz="2000" spc="-10" dirty="0">
                <a:solidFill>
                  <a:srgbClr val="333E50"/>
                </a:solidFill>
                <a:latin typeface="Calibri"/>
                <a:cs typeface="Calibri"/>
              </a:rPr>
              <a:t>istikametini</a:t>
            </a:r>
            <a:r>
              <a:rPr sz="2000" spc="30" dirty="0">
                <a:solidFill>
                  <a:srgbClr val="333E50"/>
                </a:solidFill>
                <a:latin typeface="Calibri"/>
                <a:cs typeface="Calibri"/>
              </a:rPr>
              <a:t> </a:t>
            </a:r>
            <a:r>
              <a:rPr sz="2000" spc="-10" dirty="0">
                <a:solidFill>
                  <a:srgbClr val="333E50"/>
                </a:solidFill>
                <a:latin typeface="Calibri"/>
                <a:cs typeface="Calibri"/>
              </a:rPr>
              <a:t>destekleyen,</a:t>
            </a:r>
            <a:endParaRPr sz="2000" dirty="0">
              <a:latin typeface="Calibri"/>
              <a:cs typeface="Calibri"/>
            </a:endParaRPr>
          </a:p>
          <a:p>
            <a:pPr marL="469900" marR="2002789" indent="-457200">
              <a:lnSpc>
                <a:spcPts val="2160"/>
              </a:lnSpc>
              <a:spcBef>
                <a:spcPts val="1025"/>
              </a:spcBef>
              <a:buAutoNum type="alphaLcParenR" startAt="2"/>
              <a:tabLst>
                <a:tab pos="470534" algn="l"/>
              </a:tabLst>
            </a:pPr>
            <a:r>
              <a:rPr sz="2000" spc="-15" dirty="0">
                <a:solidFill>
                  <a:srgbClr val="333E50"/>
                </a:solidFill>
                <a:latin typeface="Calibri"/>
                <a:cs typeface="Calibri"/>
              </a:rPr>
              <a:t>Kalite </a:t>
            </a:r>
            <a:r>
              <a:rPr sz="2000" dirty="0">
                <a:solidFill>
                  <a:srgbClr val="333E50"/>
                </a:solidFill>
                <a:latin typeface="Calibri"/>
                <a:cs typeface="Calibri"/>
              </a:rPr>
              <a:t>amaçlarının </a:t>
            </a:r>
            <a:r>
              <a:rPr sz="2000" spc="-5" dirty="0">
                <a:solidFill>
                  <a:srgbClr val="333E50"/>
                </a:solidFill>
                <a:latin typeface="Calibri"/>
                <a:cs typeface="Calibri"/>
              </a:rPr>
              <a:t>belirlenmesi </a:t>
            </a:r>
            <a:r>
              <a:rPr sz="2000" dirty="0">
                <a:solidFill>
                  <a:srgbClr val="333E50"/>
                </a:solidFill>
                <a:latin typeface="Calibri"/>
                <a:cs typeface="Calibri"/>
              </a:rPr>
              <a:t>için </a:t>
            </a:r>
            <a:r>
              <a:rPr sz="2000" spc="-5" dirty="0">
                <a:solidFill>
                  <a:srgbClr val="333E50"/>
                </a:solidFill>
                <a:latin typeface="Calibri"/>
                <a:cs typeface="Calibri"/>
              </a:rPr>
              <a:t>bir </a:t>
            </a:r>
            <a:r>
              <a:rPr sz="2000" spc="-10" dirty="0">
                <a:solidFill>
                  <a:srgbClr val="333E50"/>
                </a:solidFill>
                <a:latin typeface="Calibri"/>
                <a:cs typeface="Calibri"/>
              </a:rPr>
              <a:t>çerçeve  sağlayan,</a:t>
            </a:r>
            <a:endParaRPr sz="2000" dirty="0">
              <a:latin typeface="Calibri"/>
              <a:cs typeface="Calibri"/>
            </a:endParaRPr>
          </a:p>
          <a:p>
            <a:pPr marL="469900" marR="2315210" indent="-457200">
              <a:lnSpc>
                <a:spcPts val="2160"/>
              </a:lnSpc>
              <a:spcBef>
                <a:spcPts val="994"/>
              </a:spcBef>
              <a:buAutoNum type="alphaLcParenR" startAt="2"/>
              <a:tabLst>
                <a:tab pos="470534" algn="l"/>
              </a:tabLst>
            </a:pPr>
            <a:r>
              <a:rPr sz="2000" spc="-5" dirty="0">
                <a:solidFill>
                  <a:srgbClr val="333E50"/>
                </a:solidFill>
                <a:latin typeface="Calibri"/>
                <a:cs typeface="Calibri"/>
              </a:rPr>
              <a:t>Uygulanabilir şartları yerine getirme </a:t>
            </a:r>
            <a:r>
              <a:rPr sz="2000" dirty="0">
                <a:solidFill>
                  <a:srgbClr val="333E50"/>
                </a:solidFill>
                <a:latin typeface="Calibri"/>
                <a:cs typeface="Calibri"/>
              </a:rPr>
              <a:t>için </a:t>
            </a:r>
            <a:r>
              <a:rPr sz="2000" spc="-5" dirty="0">
                <a:solidFill>
                  <a:srgbClr val="333E50"/>
                </a:solidFill>
                <a:latin typeface="Calibri"/>
                <a:cs typeface="Calibri"/>
              </a:rPr>
              <a:t>bir  taahhüt</a:t>
            </a:r>
            <a:r>
              <a:rPr sz="2000" spc="-75" dirty="0">
                <a:solidFill>
                  <a:srgbClr val="333E50"/>
                </a:solidFill>
                <a:latin typeface="Calibri"/>
                <a:cs typeface="Calibri"/>
              </a:rPr>
              <a:t> </a:t>
            </a:r>
            <a:r>
              <a:rPr sz="2000" spc="-5" dirty="0">
                <a:solidFill>
                  <a:srgbClr val="333E50"/>
                </a:solidFill>
                <a:latin typeface="Calibri"/>
                <a:cs typeface="Calibri"/>
              </a:rPr>
              <a:t>içeren,</a:t>
            </a:r>
            <a:endParaRPr sz="2000" dirty="0">
              <a:latin typeface="Calibri"/>
              <a:cs typeface="Calibri"/>
            </a:endParaRPr>
          </a:p>
          <a:p>
            <a:pPr marL="469900" marR="2255520" indent="-457200">
              <a:lnSpc>
                <a:spcPts val="2160"/>
              </a:lnSpc>
              <a:spcBef>
                <a:spcPts val="1005"/>
              </a:spcBef>
              <a:buAutoNum type="alphaLcParenR" startAt="2"/>
              <a:tabLst>
                <a:tab pos="470534" algn="l"/>
              </a:tabLst>
            </a:pPr>
            <a:r>
              <a:rPr sz="2000" spc="-5" dirty="0">
                <a:solidFill>
                  <a:srgbClr val="333E50"/>
                </a:solidFill>
                <a:latin typeface="Calibri"/>
                <a:cs typeface="Calibri"/>
              </a:rPr>
              <a:t>KYS nin sürekli iyileştirilmesi </a:t>
            </a:r>
            <a:r>
              <a:rPr sz="2000" dirty="0">
                <a:solidFill>
                  <a:srgbClr val="333E50"/>
                </a:solidFill>
                <a:latin typeface="Calibri"/>
                <a:cs typeface="Calibri"/>
              </a:rPr>
              <a:t>için </a:t>
            </a:r>
            <a:r>
              <a:rPr sz="2000" spc="-5" dirty="0">
                <a:solidFill>
                  <a:srgbClr val="333E50"/>
                </a:solidFill>
                <a:latin typeface="Calibri"/>
                <a:cs typeface="Calibri"/>
              </a:rPr>
              <a:t>bir taahhüt  içeren.</a:t>
            </a:r>
            <a:endParaRPr sz="20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1337310"/>
            <a:ext cx="7352792" cy="487680"/>
          </a:xfrm>
          <a:prstGeom prst="rect">
            <a:avLst/>
          </a:prstGeom>
        </p:spPr>
        <p:txBody>
          <a:bodyPr vert="horz" wrap="square" lIns="0" tIns="0" rIns="0" bIns="0" rtlCol="0">
            <a:spAutoFit/>
          </a:bodyPr>
          <a:lstStyle/>
          <a:p>
            <a:pPr marL="17145">
              <a:lnSpc>
                <a:spcPct val="100000"/>
              </a:lnSpc>
            </a:pPr>
            <a:r>
              <a:rPr spc="-5" dirty="0"/>
              <a:t>5.2.2 </a:t>
            </a:r>
            <a:r>
              <a:rPr dirty="0"/>
              <a:t>KALİTE POLİTİKASININ</a:t>
            </a:r>
            <a:r>
              <a:rPr spc="-65" dirty="0"/>
              <a:t> </a:t>
            </a:r>
            <a:r>
              <a:rPr dirty="0"/>
              <a:t>DUYURULMASI</a:t>
            </a:r>
          </a:p>
        </p:txBody>
      </p:sp>
      <p:sp>
        <p:nvSpPr>
          <p:cNvPr id="3" name="object 3"/>
          <p:cNvSpPr txBox="1"/>
          <p:nvPr/>
        </p:nvSpPr>
        <p:spPr>
          <a:xfrm>
            <a:off x="707542" y="1824990"/>
            <a:ext cx="4382135" cy="2358390"/>
          </a:xfrm>
          <a:prstGeom prst="rect">
            <a:avLst/>
          </a:prstGeom>
        </p:spPr>
        <p:txBody>
          <a:bodyPr vert="horz" wrap="square" lIns="0" tIns="0" rIns="0" bIns="0" rtlCol="0">
            <a:spAutoFit/>
          </a:bodyPr>
          <a:lstStyle/>
          <a:p>
            <a:pPr marL="12700">
              <a:lnSpc>
                <a:spcPct val="100000"/>
              </a:lnSpc>
            </a:pPr>
            <a:r>
              <a:rPr sz="2000" spc="-15" dirty="0">
                <a:solidFill>
                  <a:srgbClr val="333E50"/>
                </a:solidFill>
                <a:latin typeface="Calibri"/>
                <a:cs typeface="Calibri"/>
              </a:rPr>
              <a:t>Kalite</a:t>
            </a:r>
            <a:r>
              <a:rPr sz="2000" spc="-45" dirty="0">
                <a:solidFill>
                  <a:srgbClr val="333E50"/>
                </a:solidFill>
                <a:latin typeface="Calibri"/>
                <a:cs typeface="Calibri"/>
              </a:rPr>
              <a:t> </a:t>
            </a:r>
            <a:r>
              <a:rPr sz="2000" spc="-5" dirty="0">
                <a:solidFill>
                  <a:srgbClr val="333E50"/>
                </a:solidFill>
                <a:latin typeface="Calibri"/>
                <a:cs typeface="Calibri"/>
              </a:rPr>
              <a:t>politikası:</a:t>
            </a:r>
            <a:endParaRPr sz="2000">
              <a:latin typeface="Calibri"/>
              <a:cs typeface="Calibri"/>
            </a:endParaRPr>
          </a:p>
          <a:p>
            <a:pPr marL="469900" marR="280670" indent="-457200">
              <a:lnSpc>
                <a:spcPts val="2160"/>
              </a:lnSpc>
              <a:spcBef>
                <a:spcPts val="1030"/>
              </a:spcBef>
              <a:tabLst>
                <a:tab pos="469265" algn="l"/>
              </a:tabLst>
            </a:pPr>
            <a:r>
              <a:rPr sz="2000" b="1" spc="-5" dirty="0">
                <a:solidFill>
                  <a:srgbClr val="333E50"/>
                </a:solidFill>
                <a:latin typeface="Calibri"/>
                <a:cs typeface="Calibri"/>
              </a:rPr>
              <a:t>a)	</a:t>
            </a:r>
            <a:r>
              <a:rPr sz="2000" b="1" u="heavy" spc="-10" dirty="0">
                <a:solidFill>
                  <a:srgbClr val="333E50"/>
                </a:solidFill>
                <a:latin typeface="Calibri"/>
                <a:cs typeface="Calibri"/>
              </a:rPr>
              <a:t>Dokümante </a:t>
            </a:r>
            <a:r>
              <a:rPr sz="2000" b="1" u="heavy" dirty="0">
                <a:solidFill>
                  <a:srgbClr val="333E50"/>
                </a:solidFill>
                <a:latin typeface="Calibri"/>
                <a:cs typeface="Calibri"/>
              </a:rPr>
              <a:t>edilmiş bilgi</a:t>
            </a:r>
            <a:r>
              <a:rPr sz="2000" b="1" u="heavy" spc="-70" dirty="0">
                <a:solidFill>
                  <a:srgbClr val="333E50"/>
                </a:solidFill>
                <a:latin typeface="Calibri"/>
                <a:cs typeface="Calibri"/>
              </a:rPr>
              <a:t> </a:t>
            </a:r>
            <a:r>
              <a:rPr sz="2000" spc="-10" dirty="0">
                <a:solidFill>
                  <a:srgbClr val="333E50"/>
                </a:solidFill>
                <a:latin typeface="Calibri"/>
                <a:cs typeface="Calibri"/>
              </a:rPr>
              <a:t>olarak var </a:t>
            </a:r>
            <a:r>
              <a:rPr sz="2000" dirty="0">
                <a:solidFill>
                  <a:srgbClr val="333E50"/>
                </a:solidFill>
                <a:latin typeface="Calibri"/>
                <a:cs typeface="Calibri"/>
              </a:rPr>
              <a:t> olmalı </a:t>
            </a:r>
            <a:r>
              <a:rPr sz="2000" spc="-15" dirty="0">
                <a:solidFill>
                  <a:srgbClr val="333E50"/>
                </a:solidFill>
                <a:latin typeface="Calibri"/>
                <a:cs typeface="Calibri"/>
              </a:rPr>
              <a:t>ve </a:t>
            </a:r>
            <a:r>
              <a:rPr sz="2000" spc="-5" dirty="0">
                <a:solidFill>
                  <a:srgbClr val="333E50"/>
                </a:solidFill>
                <a:latin typeface="Calibri"/>
                <a:cs typeface="Calibri"/>
              </a:rPr>
              <a:t>sürekliliği</a:t>
            </a:r>
            <a:r>
              <a:rPr sz="2000" spc="-20" dirty="0">
                <a:solidFill>
                  <a:srgbClr val="333E50"/>
                </a:solidFill>
                <a:latin typeface="Calibri"/>
                <a:cs typeface="Calibri"/>
              </a:rPr>
              <a:t> </a:t>
            </a:r>
            <a:r>
              <a:rPr sz="2000" dirty="0">
                <a:solidFill>
                  <a:srgbClr val="333E50"/>
                </a:solidFill>
                <a:latin typeface="Calibri"/>
                <a:cs typeface="Calibri"/>
              </a:rPr>
              <a:t>sağlanmalı,</a:t>
            </a:r>
            <a:endParaRPr sz="2000">
              <a:latin typeface="Calibri"/>
              <a:cs typeface="Calibri"/>
            </a:endParaRPr>
          </a:p>
          <a:p>
            <a:pPr marL="469900" indent="-457200">
              <a:lnSpc>
                <a:spcPts val="2280"/>
              </a:lnSpc>
              <a:spcBef>
                <a:spcPts val="735"/>
              </a:spcBef>
              <a:buFont typeface="Calibri"/>
              <a:buAutoNum type="alphaLcParenR" startAt="2"/>
              <a:tabLst>
                <a:tab pos="469900" algn="l"/>
              </a:tabLst>
            </a:pPr>
            <a:r>
              <a:rPr sz="2000" spc="-5" dirty="0">
                <a:solidFill>
                  <a:srgbClr val="333E50"/>
                </a:solidFill>
                <a:latin typeface="Calibri"/>
                <a:cs typeface="Calibri"/>
              </a:rPr>
              <a:t>Kuruluş içerisinde</a:t>
            </a:r>
            <a:r>
              <a:rPr sz="2000" spc="-15" dirty="0">
                <a:solidFill>
                  <a:srgbClr val="333E50"/>
                </a:solidFill>
                <a:latin typeface="Calibri"/>
                <a:cs typeface="Calibri"/>
              </a:rPr>
              <a:t> </a:t>
            </a:r>
            <a:r>
              <a:rPr sz="2000" dirty="0">
                <a:solidFill>
                  <a:srgbClr val="333E50"/>
                </a:solidFill>
                <a:latin typeface="Calibri"/>
                <a:cs typeface="Calibri"/>
              </a:rPr>
              <a:t>duyurulmalı,</a:t>
            </a:r>
            <a:endParaRPr sz="2000">
              <a:latin typeface="Calibri"/>
              <a:cs typeface="Calibri"/>
            </a:endParaRPr>
          </a:p>
          <a:p>
            <a:pPr marR="664845" algn="ctr">
              <a:lnSpc>
                <a:spcPts val="2280"/>
              </a:lnSpc>
            </a:pPr>
            <a:r>
              <a:rPr sz="2000" spc="-5" dirty="0">
                <a:solidFill>
                  <a:srgbClr val="333E50"/>
                </a:solidFill>
                <a:latin typeface="Calibri"/>
                <a:cs typeface="Calibri"/>
              </a:rPr>
              <a:t>anlaşılmalı </a:t>
            </a:r>
            <a:r>
              <a:rPr sz="2000" spc="-15" dirty="0">
                <a:solidFill>
                  <a:srgbClr val="333E50"/>
                </a:solidFill>
                <a:latin typeface="Calibri"/>
                <a:cs typeface="Calibri"/>
              </a:rPr>
              <a:t>ve</a:t>
            </a:r>
            <a:r>
              <a:rPr sz="2000" spc="40" dirty="0">
                <a:solidFill>
                  <a:srgbClr val="333E50"/>
                </a:solidFill>
                <a:latin typeface="Calibri"/>
                <a:cs typeface="Calibri"/>
              </a:rPr>
              <a:t> </a:t>
            </a:r>
            <a:r>
              <a:rPr sz="2000" spc="-5" dirty="0">
                <a:solidFill>
                  <a:srgbClr val="333E50"/>
                </a:solidFill>
                <a:latin typeface="Calibri"/>
                <a:cs typeface="Calibri"/>
              </a:rPr>
              <a:t>uygulanmalı,</a:t>
            </a:r>
            <a:endParaRPr sz="2000">
              <a:latin typeface="Calibri"/>
              <a:cs typeface="Calibri"/>
            </a:endParaRPr>
          </a:p>
          <a:p>
            <a:pPr marL="469900" marR="5080" indent="-457200">
              <a:lnSpc>
                <a:spcPts val="2160"/>
              </a:lnSpc>
              <a:spcBef>
                <a:spcPts val="1030"/>
              </a:spcBef>
              <a:buFont typeface="Calibri"/>
              <a:buAutoNum type="alphaLcParenR" startAt="3"/>
              <a:tabLst>
                <a:tab pos="469900" algn="l"/>
              </a:tabLst>
            </a:pPr>
            <a:r>
              <a:rPr sz="2000" dirty="0">
                <a:solidFill>
                  <a:srgbClr val="333E50"/>
                </a:solidFill>
                <a:latin typeface="Calibri"/>
                <a:cs typeface="Calibri"/>
              </a:rPr>
              <a:t>İlgili </a:t>
            </a:r>
            <a:r>
              <a:rPr sz="2000" spc="-10" dirty="0">
                <a:solidFill>
                  <a:srgbClr val="333E50"/>
                </a:solidFill>
                <a:latin typeface="Calibri"/>
                <a:cs typeface="Calibri"/>
              </a:rPr>
              <a:t>tarafların </a:t>
            </a:r>
            <a:r>
              <a:rPr sz="2000" spc="-5" dirty="0">
                <a:solidFill>
                  <a:srgbClr val="333E50"/>
                </a:solidFill>
                <a:latin typeface="Calibri"/>
                <a:cs typeface="Calibri"/>
              </a:rPr>
              <a:t>erişimine uygun </a:t>
            </a:r>
            <a:r>
              <a:rPr sz="2000" dirty="0">
                <a:solidFill>
                  <a:srgbClr val="333E50"/>
                </a:solidFill>
                <a:latin typeface="Calibri"/>
                <a:cs typeface="Calibri"/>
              </a:rPr>
              <a:t>şekilde  açık</a:t>
            </a:r>
            <a:r>
              <a:rPr sz="2000" spc="-55" dirty="0">
                <a:solidFill>
                  <a:srgbClr val="333E50"/>
                </a:solidFill>
                <a:latin typeface="Calibri"/>
                <a:cs typeface="Calibri"/>
              </a:rPr>
              <a:t> </a:t>
            </a:r>
            <a:r>
              <a:rPr sz="2000" spc="-25" dirty="0">
                <a:solidFill>
                  <a:srgbClr val="333E50"/>
                </a:solidFill>
                <a:latin typeface="Calibri"/>
                <a:cs typeface="Calibri"/>
              </a:rPr>
              <a:t>olmalıdır.</a:t>
            </a:r>
            <a:endParaRPr sz="2000">
              <a:latin typeface="Calibri"/>
              <a:cs typeface="Calibri"/>
            </a:endParaRPr>
          </a:p>
        </p:txBody>
      </p:sp>
      <p:sp>
        <p:nvSpPr>
          <p:cNvPr id="4" name="object 4"/>
          <p:cNvSpPr/>
          <p:nvPr/>
        </p:nvSpPr>
        <p:spPr>
          <a:xfrm>
            <a:off x="4928615" y="2819400"/>
            <a:ext cx="4215384" cy="36743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032076" y="1259001"/>
            <a:ext cx="4992370" cy="871219"/>
          </a:xfrm>
          <a:prstGeom prst="rect">
            <a:avLst/>
          </a:prstGeom>
        </p:spPr>
        <p:txBody>
          <a:bodyPr vert="horz" wrap="square" lIns="0" tIns="0" rIns="0" bIns="0" rtlCol="0">
            <a:spAutoFit/>
          </a:bodyPr>
          <a:lstStyle/>
          <a:p>
            <a:pPr algn="ctr">
              <a:lnSpc>
                <a:spcPts val="3304"/>
              </a:lnSpc>
            </a:pPr>
            <a:r>
              <a:rPr sz="2900" dirty="0"/>
              <a:t>5.3 </a:t>
            </a:r>
            <a:r>
              <a:rPr sz="2900" spc="-10" dirty="0"/>
              <a:t>KURUMSAL </a:t>
            </a:r>
            <a:r>
              <a:rPr sz="2900" spc="-40" dirty="0"/>
              <a:t>GÖREV, </a:t>
            </a:r>
            <a:r>
              <a:rPr sz="2900" dirty="0"/>
              <a:t>YETKİ</a:t>
            </a:r>
            <a:r>
              <a:rPr sz="2900" spc="-35" dirty="0"/>
              <a:t> </a:t>
            </a:r>
            <a:r>
              <a:rPr sz="2900" dirty="0"/>
              <a:t>VE</a:t>
            </a:r>
          </a:p>
          <a:p>
            <a:pPr marL="1905" algn="ctr">
              <a:lnSpc>
                <a:spcPts val="3304"/>
              </a:lnSpc>
            </a:pPr>
            <a:r>
              <a:rPr sz="2900" spc="-10" dirty="0">
                <a:latin typeface="Calibri"/>
                <a:cs typeface="Calibri"/>
              </a:rPr>
              <a:t>SORUMLULUKLAR</a:t>
            </a:r>
            <a:endParaRPr sz="2900" dirty="0">
              <a:latin typeface="Calibri"/>
              <a:cs typeface="Calibri"/>
            </a:endParaRPr>
          </a:p>
        </p:txBody>
      </p:sp>
      <p:sp>
        <p:nvSpPr>
          <p:cNvPr id="3" name="object 3"/>
          <p:cNvSpPr txBox="1"/>
          <p:nvPr/>
        </p:nvSpPr>
        <p:spPr>
          <a:xfrm>
            <a:off x="707542" y="2498978"/>
            <a:ext cx="3693160" cy="1123315"/>
          </a:xfrm>
          <a:prstGeom prst="rect">
            <a:avLst/>
          </a:prstGeom>
        </p:spPr>
        <p:txBody>
          <a:bodyPr vert="horz" wrap="square" lIns="0" tIns="0" rIns="0" bIns="0" rtlCol="0">
            <a:spAutoFit/>
          </a:bodyPr>
          <a:lstStyle/>
          <a:p>
            <a:pPr marL="12700" marR="5080">
              <a:lnSpc>
                <a:spcPct val="90000"/>
              </a:lnSpc>
            </a:pPr>
            <a:r>
              <a:rPr sz="2000" spc="-10" dirty="0">
                <a:solidFill>
                  <a:srgbClr val="333E50"/>
                </a:solidFill>
                <a:latin typeface="Calibri"/>
                <a:cs typeface="Calibri"/>
              </a:rPr>
              <a:t>Üst </a:t>
            </a:r>
            <a:r>
              <a:rPr sz="2000" spc="-5" dirty="0">
                <a:solidFill>
                  <a:srgbClr val="333E50"/>
                </a:solidFill>
                <a:latin typeface="Calibri"/>
                <a:cs typeface="Calibri"/>
              </a:rPr>
              <a:t>yönetim, ilgili </a:t>
            </a:r>
            <a:r>
              <a:rPr sz="2000" spc="-10" dirty="0">
                <a:solidFill>
                  <a:srgbClr val="333E50"/>
                </a:solidFill>
                <a:latin typeface="Calibri"/>
                <a:cs typeface="Calibri"/>
              </a:rPr>
              <a:t>görevler </a:t>
            </a:r>
            <a:r>
              <a:rPr sz="2000" dirty="0">
                <a:solidFill>
                  <a:srgbClr val="333E50"/>
                </a:solidFill>
                <a:latin typeface="Calibri"/>
                <a:cs typeface="Calibri"/>
              </a:rPr>
              <a:t>için </a:t>
            </a:r>
            <a:r>
              <a:rPr sz="2000" spc="-10" dirty="0">
                <a:solidFill>
                  <a:srgbClr val="333E50"/>
                </a:solidFill>
                <a:latin typeface="Calibri"/>
                <a:cs typeface="Calibri"/>
              </a:rPr>
              <a:t>yetki  </a:t>
            </a:r>
            <a:r>
              <a:rPr sz="2000" spc="-15" dirty="0">
                <a:solidFill>
                  <a:srgbClr val="333E50"/>
                </a:solidFill>
                <a:latin typeface="Calibri"/>
                <a:cs typeface="Calibri"/>
              </a:rPr>
              <a:t>ve </a:t>
            </a:r>
            <a:r>
              <a:rPr sz="2000" dirty="0">
                <a:solidFill>
                  <a:srgbClr val="333E50"/>
                </a:solidFill>
                <a:latin typeface="Calibri"/>
                <a:cs typeface="Calibri"/>
              </a:rPr>
              <a:t>sorumlulukların belirlendiği </a:t>
            </a:r>
            <a:r>
              <a:rPr sz="2000" spc="-35" dirty="0">
                <a:solidFill>
                  <a:srgbClr val="333E50"/>
                </a:solidFill>
                <a:latin typeface="Calibri"/>
                <a:cs typeface="Calibri"/>
              </a:rPr>
              <a:t>ve  </a:t>
            </a:r>
            <a:r>
              <a:rPr sz="2000" spc="-5" dirty="0">
                <a:solidFill>
                  <a:srgbClr val="333E50"/>
                </a:solidFill>
                <a:latin typeface="Calibri"/>
                <a:cs typeface="Calibri"/>
              </a:rPr>
              <a:t>kuruluş içerisinde </a:t>
            </a:r>
            <a:r>
              <a:rPr sz="2000" dirty="0">
                <a:solidFill>
                  <a:srgbClr val="333E50"/>
                </a:solidFill>
                <a:latin typeface="Calibri"/>
                <a:cs typeface="Calibri"/>
              </a:rPr>
              <a:t>duyurulduğunu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40" dirty="0">
                <a:solidFill>
                  <a:srgbClr val="333E50"/>
                </a:solidFill>
                <a:latin typeface="Calibri"/>
                <a:cs typeface="Calibri"/>
              </a:rPr>
              <a:t> </a:t>
            </a:r>
            <a:r>
              <a:rPr sz="2000" spc="-25" dirty="0">
                <a:solidFill>
                  <a:srgbClr val="333E50"/>
                </a:solidFill>
                <a:latin typeface="Calibri"/>
                <a:cs typeface="Calibri"/>
              </a:rPr>
              <a:t>almalıdır.</a:t>
            </a:r>
            <a:endParaRPr sz="2000">
              <a:latin typeface="Calibri"/>
              <a:cs typeface="Calibri"/>
            </a:endParaRPr>
          </a:p>
        </p:txBody>
      </p:sp>
      <p:sp>
        <p:nvSpPr>
          <p:cNvPr id="4" name="object 4"/>
          <p:cNvSpPr/>
          <p:nvPr/>
        </p:nvSpPr>
        <p:spPr>
          <a:xfrm>
            <a:off x="4655820" y="1982723"/>
            <a:ext cx="3907535" cy="40370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462278"/>
            <a:ext cx="7613650" cy="3710304"/>
          </a:xfrm>
          <a:prstGeom prst="rect">
            <a:avLst/>
          </a:prstGeom>
        </p:spPr>
        <p:txBody>
          <a:bodyPr vert="horz" wrap="square" lIns="0" tIns="0" rIns="0" bIns="0" rtlCol="0">
            <a:spAutoFit/>
          </a:bodyPr>
          <a:lstStyle/>
          <a:p>
            <a:pPr marL="12700">
              <a:lnSpc>
                <a:spcPct val="100000"/>
              </a:lnSpc>
            </a:pPr>
            <a:r>
              <a:rPr sz="2000" spc="-10" dirty="0">
                <a:solidFill>
                  <a:srgbClr val="333E50"/>
                </a:solidFill>
                <a:latin typeface="Calibri"/>
                <a:cs typeface="Calibri"/>
              </a:rPr>
              <a:t>Üst </a:t>
            </a:r>
            <a:r>
              <a:rPr sz="2000" spc="-5" dirty="0">
                <a:solidFill>
                  <a:srgbClr val="333E50"/>
                </a:solidFill>
                <a:latin typeface="Calibri"/>
                <a:cs typeface="Calibri"/>
              </a:rPr>
              <a:t>yönetim </a:t>
            </a:r>
            <a:r>
              <a:rPr sz="2000" dirty="0">
                <a:solidFill>
                  <a:srgbClr val="333E50"/>
                </a:solidFill>
                <a:latin typeface="Calibri"/>
                <a:cs typeface="Calibri"/>
              </a:rPr>
              <a:t>aşağıdakiler </a:t>
            </a:r>
            <a:r>
              <a:rPr sz="2000" spc="-5" dirty="0">
                <a:solidFill>
                  <a:srgbClr val="333E50"/>
                </a:solidFill>
                <a:latin typeface="Calibri"/>
                <a:cs typeface="Calibri"/>
              </a:rPr>
              <a:t>için </a:t>
            </a:r>
            <a:r>
              <a:rPr sz="2000" spc="-10" dirty="0">
                <a:solidFill>
                  <a:srgbClr val="333E50"/>
                </a:solidFill>
                <a:latin typeface="Calibri"/>
                <a:cs typeface="Calibri"/>
              </a:rPr>
              <a:t>yetki </a:t>
            </a:r>
            <a:r>
              <a:rPr sz="2000" spc="-15" dirty="0">
                <a:solidFill>
                  <a:srgbClr val="333E50"/>
                </a:solidFill>
                <a:latin typeface="Calibri"/>
                <a:cs typeface="Calibri"/>
              </a:rPr>
              <a:t>ve </a:t>
            </a:r>
            <a:r>
              <a:rPr sz="2000" dirty="0">
                <a:solidFill>
                  <a:srgbClr val="333E50"/>
                </a:solidFill>
                <a:latin typeface="Calibri"/>
                <a:cs typeface="Calibri"/>
              </a:rPr>
              <a:t>sorumlulukları</a:t>
            </a:r>
            <a:r>
              <a:rPr sz="2000" spc="80" dirty="0">
                <a:solidFill>
                  <a:srgbClr val="333E50"/>
                </a:solidFill>
                <a:latin typeface="Calibri"/>
                <a:cs typeface="Calibri"/>
              </a:rPr>
              <a:t> </a:t>
            </a:r>
            <a:r>
              <a:rPr sz="2000" spc="-5" dirty="0">
                <a:solidFill>
                  <a:srgbClr val="333E50"/>
                </a:solidFill>
                <a:latin typeface="Calibri"/>
                <a:cs typeface="Calibri"/>
              </a:rPr>
              <a:t>belirlemelidir:</a:t>
            </a:r>
            <a:endParaRPr sz="2000">
              <a:latin typeface="Calibri"/>
              <a:cs typeface="Calibri"/>
            </a:endParaRPr>
          </a:p>
          <a:p>
            <a:pPr marL="469900" marR="784225" indent="-457200">
              <a:lnSpc>
                <a:spcPts val="2160"/>
              </a:lnSpc>
              <a:spcBef>
                <a:spcPts val="1030"/>
              </a:spcBef>
              <a:buAutoNum type="alphaLcParenR"/>
              <a:tabLst>
                <a:tab pos="469900" algn="l"/>
              </a:tabLst>
            </a:pPr>
            <a:r>
              <a:rPr sz="2000" spc="-5" dirty="0">
                <a:solidFill>
                  <a:srgbClr val="333E50"/>
                </a:solidFill>
                <a:latin typeface="Calibri"/>
                <a:cs typeface="Calibri"/>
              </a:rPr>
              <a:t>KYS </a:t>
            </a:r>
            <a:r>
              <a:rPr sz="2000" dirty="0">
                <a:solidFill>
                  <a:srgbClr val="333E50"/>
                </a:solidFill>
                <a:latin typeface="Calibri"/>
                <a:cs typeface="Calibri"/>
              </a:rPr>
              <a:t>nin, bu </a:t>
            </a:r>
            <a:r>
              <a:rPr sz="2000" spc="-10" dirty="0">
                <a:solidFill>
                  <a:srgbClr val="333E50"/>
                </a:solidFill>
                <a:latin typeface="Calibri"/>
                <a:cs typeface="Calibri"/>
              </a:rPr>
              <a:t>standardın </a:t>
            </a:r>
            <a:r>
              <a:rPr sz="2000" spc="-5" dirty="0">
                <a:solidFill>
                  <a:srgbClr val="333E50"/>
                </a:solidFill>
                <a:latin typeface="Calibri"/>
                <a:cs typeface="Calibri"/>
              </a:rPr>
              <a:t>şartlarını </a:t>
            </a:r>
            <a:r>
              <a:rPr sz="2000" spc="-10" dirty="0">
                <a:solidFill>
                  <a:srgbClr val="333E50"/>
                </a:solidFill>
                <a:latin typeface="Calibri"/>
                <a:cs typeface="Calibri"/>
              </a:rPr>
              <a:t>karşılamasının </a:t>
            </a:r>
            <a:r>
              <a:rPr sz="2000" spc="-5" dirty="0">
                <a:solidFill>
                  <a:srgbClr val="333E50"/>
                </a:solidFill>
                <a:latin typeface="Calibri"/>
                <a:cs typeface="Calibri"/>
              </a:rPr>
              <a:t>güvence </a:t>
            </a:r>
            <a:r>
              <a:rPr sz="2000" dirty="0">
                <a:solidFill>
                  <a:srgbClr val="333E50"/>
                </a:solidFill>
                <a:latin typeface="Calibri"/>
                <a:cs typeface="Calibri"/>
              </a:rPr>
              <a:t>altına  </a:t>
            </a:r>
            <a:r>
              <a:rPr sz="2000" spc="-5" dirty="0">
                <a:solidFill>
                  <a:srgbClr val="333E50"/>
                </a:solidFill>
                <a:latin typeface="Calibri"/>
                <a:cs typeface="Calibri"/>
              </a:rPr>
              <a:t>alınması,</a:t>
            </a:r>
            <a:endParaRPr sz="2000">
              <a:latin typeface="Calibri"/>
              <a:cs typeface="Calibri"/>
            </a:endParaRPr>
          </a:p>
          <a:p>
            <a:pPr marL="469900" marR="558800" indent="-457200">
              <a:lnSpc>
                <a:spcPts val="2160"/>
              </a:lnSpc>
              <a:spcBef>
                <a:spcPts val="1005"/>
              </a:spcBef>
              <a:buAutoNum type="alphaLcParenR"/>
              <a:tabLst>
                <a:tab pos="469900" algn="l"/>
              </a:tabLst>
            </a:pPr>
            <a:r>
              <a:rPr sz="2000" spc="-10" dirty="0">
                <a:solidFill>
                  <a:srgbClr val="333E50"/>
                </a:solidFill>
                <a:latin typeface="Calibri"/>
                <a:cs typeface="Calibri"/>
              </a:rPr>
              <a:t>Proseslerin istenen </a:t>
            </a:r>
            <a:r>
              <a:rPr sz="2000" dirty="0">
                <a:solidFill>
                  <a:srgbClr val="333E50"/>
                </a:solidFill>
                <a:latin typeface="Calibri"/>
                <a:cs typeface="Calibri"/>
              </a:rPr>
              <a:t>sonuçları </a:t>
            </a:r>
            <a:r>
              <a:rPr sz="2000" spc="-20" dirty="0">
                <a:solidFill>
                  <a:srgbClr val="333E50"/>
                </a:solidFill>
                <a:latin typeface="Calibri"/>
                <a:cs typeface="Calibri"/>
              </a:rPr>
              <a:t>ortaya </a:t>
            </a:r>
            <a:r>
              <a:rPr sz="2000" spc="-5" dirty="0">
                <a:solidFill>
                  <a:srgbClr val="333E50"/>
                </a:solidFill>
                <a:latin typeface="Calibri"/>
                <a:cs typeface="Calibri"/>
              </a:rPr>
              <a:t>çıkarmasının güvence </a:t>
            </a:r>
            <a:r>
              <a:rPr sz="2000" dirty="0">
                <a:solidFill>
                  <a:srgbClr val="333E50"/>
                </a:solidFill>
                <a:latin typeface="Calibri"/>
                <a:cs typeface="Calibri"/>
              </a:rPr>
              <a:t>altına  </a:t>
            </a:r>
            <a:r>
              <a:rPr sz="2000" spc="-5" dirty="0">
                <a:solidFill>
                  <a:srgbClr val="333E50"/>
                </a:solidFill>
                <a:latin typeface="Calibri"/>
                <a:cs typeface="Calibri"/>
              </a:rPr>
              <a:t>alınması,</a:t>
            </a:r>
            <a:endParaRPr sz="2000">
              <a:latin typeface="Calibri"/>
              <a:cs typeface="Calibri"/>
            </a:endParaRPr>
          </a:p>
          <a:p>
            <a:pPr marL="469900" marR="466090" indent="-457200">
              <a:lnSpc>
                <a:spcPts val="2160"/>
              </a:lnSpc>
              <a:spcBef>
                <a:spcPts val="994"/>
              </a:spcBef>
              <a:buAutoNum type="alphaLcParenR"/>
              <a:tabLst>
                <a:tab pos="469900" algn="l"/>
              </a:tabLst>
            </a:pPr>
            <a:r>
              <a:rPr sz="2000" spc="-5" dirty="0">
                <a:solidFill>
                  <a:srgbClr val="333E50"/>
                </a:solidFill>
                <a:latin typeface="Calibri"/>
                <a:cs typeface="Calibri"/>
              </a:rPr>
              <a:t>KYS nin performansı </a:t>
            </a:r>
            <a:r>
              <a:rPr sz="2000" spc="-15" dirty="0">
                <a:solidFill>
                  <a:srgbClr val="333E50"/>
                </a:solidFill>
                <a:latin typeface="Calibri"/>
                <a:cs typeface="Calibri"/>
              </a:rPr>
              <a:t>ve </a:t>
            </a:r>
            <a:r>
              <a:rPr sz="2000" spc="-5" dirty="0">
                <a:solidFill>
                  <a:srgbClr val="333E50"/>
                </a:solidFill>
                <a:latin typeface="Calibri"/>
                <a:cs typeface="Calibri"/>
              </a:rPr>
              <a:t>iyileştirme </a:t>
            </a:r>
            <a:r>
              <a:rPr sz="2000" dirty="0">
                <a:solidFill>
                  <a:srgbClr val="333E50"/>
                </a:solidFill>
                <a:latin typeface="Calibri"/>
                <a:cs typeface="Calibri"/>
              </a:rPr>
              <a:t>için </a:t>
            </a:r>
            <a:r>
              <a:rPr sz="2000" spc="-10" dirty="0">
                <a:solidFill>
                  <a:srgbClr val="333E50"/>
                </a:solidFill>
                <a:latin typeface="Calibri"/>
                <a:cs typeface="Calibri"/>
              </a:rPr>
              <a:t>fırsatlar </a:t>
            </a:r>
            <a:r>
              <a:rPr sz="2000" spc="-5" dirty="0">
                <a:solidFill>
                  <a:srgbClr val="333E50"/>
                </a:solidFill>
                <a:latin typeface="Calibri"/>
                <a:cs typeface="Calibri"/>
              </a:rPr>
              <a:t>ile ilgili raporlama  </a:t>
            </a:r>
            <a:r>
              <a:rPr sz="2000" spc="-10" dirty="0">
                <a:solidFill>
                  <a:srgbClr val="333E50"/>
                </a:solidFill>
                <a:latin typeface="Calibri"/>
                <a:cs typeface="Calibri"/>
              </a:rPr>
              <a:t>(</a:t>
            </a:r>
            <a:r>
              <a:rPr sz="2000" b="1" spc="-10" dirty="0">
                <a:solidFill>
                  <a:srgbClr val="D15FB3"/>
                </a:solidFill>
                <a:latin typeface="Calibri"/>
                <a:cs typeface="Calibri"/>
              </a:rPr>
              <a:t>özellikle </a:t>
            </a:r>
            <a:r>
              <a:rPr sz="2000" b="1" spc="-5" dirty="0">
                <a:solidFill>
                  <a:srgbClr val="D15FB3"/>
                </a:solidFill>
                <a:latin typeface="Calibri"/>
                <a:cs typeface="Calibri"/>
              </a:rPr>
              <a:t>üst yönetime</a:t>
            </a:r>
            <a:r>
              <a:rPr sz="2000" b="1" spc="-40" dirty="0">
                <a:solidFill>
                  <a:srgbClr val="D15FB3"/>
                </a:solidFill>
                <a:latin typeface="Calibri"/>
                <a:cs typeface="Calibri"/>
              </a:rPr>
              <a:t> </a:t>
            </a:r>
            <a:r>
              <a:rPr sz="2000" b="1" spc="-10" dirty="0">
                <a:solidFill>
                  <a:srgbClr val="D15FB3"/>
                </a:solidFill>
                <a:latin typeface="Calibri"/>
                <a:cs typeface="Calibri"/>
              </a:rPr>
              <a:t>raporlama</a:t>
            </a:r>
            <a:r>
              <a:rPr sz="2000" spc="-10" dirty="0">
                <a:solidFill>
                  <a:srgbClr val="333E50"/>
                </a:solidFill>
                <a:latin typeface="Calibri"/>
                <a:cs typeface="Calibri"/>
              </a:rPr>
              <a:t>),</a:t>
            </a:r>
            <a:endParaRPr sz="2000">
              <a:latin typeface="Calibri"/>
              <a:cs typeface="Calibri"/>
            </a:endParaRPr>
          </a:p>
          <a:p>
            <a:pPr marL="469900" indent="-457200">
              <a:lnSpc>
                <a:spcPts val="2280"/>
              </a:lnSpc>
              <a:spcBef>
                <a:spcPts val="725"/>
              </a:spcBef>
              <a:buFont typeface="Calibri"/>
              <a:buAutoNum type="alphaLcParenR"/>
              <a:tabLst>
                <a:tab pos="469900" algn="l"/>
              </a:tabLst>
            </a:pPr>
            <a:r>
              <a:rPr sz="2000" spc="-5" dirty="0">
                <a:solidFill>
                  <a:srgbClr val="333E50"/>
                </a:solidFill>
                <a:latin typeface="Calibri"/>
                <a:cs typeface="Calibri"/>
              </a:rPr>
              <a:t>Kuruluşun tamamında müşteri </a:t>
            </a:r>
            <a:r>
              <a:rPr sz="2000" dirty="0">
                <a:solidFill>
                  <a:srgbClr val="333E50"/>
                </a:solidFill>
                <a:latin typeface="Calibri"/>
                <a:cs typeface="Calibri"/>
              </a:rPr>
              <a:t>odaklılığın </a:t>
            </a:r>
            <a:r>
              <a:rPr sz="2000" spc="-15" dirty="0">
                <a:solidFill>
                  <a:srgbClr val="333E50"/>
                </a:solidFill>
                <a:latin typeface="Calibri"/>
                <a:cs typeface="Calibri"/>
              </a:rPr>
              <a:t>teşvik </a:t>
            </a:r>
            <a:r>
              <a:rPr sz="2000" spc="-5" dirty="0">
                <a:solidFill>
                  <a:srgbClr val="333E50"/>
                </a:solidFill>
                <a:latin typeface="Calibri"/>
                <a:cs typeface="Calibri"/>
              </a:rPr>
              <a:t>edilmesinin</a:t>
            </a:r>
            <a:r>
              <a:rPr sz="2000" spc="125" dirty="0">
                <a:solidFill>
                  <a:srgbClr val="333E50"/>
                </a:solidFill>
                <a:latin typeface="Calibri"/>
                <a:cs typeface="Calibri"/>
              </a:rPr>
              <a:t> </a:t>
            </a:r>
            <a:r>
              <a:rPr sz="2000" spc="-5" dirty="0">
                <a:solidFill>
                  <a:srgbClr val="333E50"/>
                </a:solidFill>
                <a:latin typeface="Calibri"/>
                <a:cs typeface="Calibri"/>
              </a:rPr>
              <a:t>güvence</a:t>
            </a:r>
            <a:endParaRPr sz="2000">
              <a:latin typeface="Calibri"/>
              <a:cs typeface="Calibri"/>
            </a:endParaRPr>
          </a:p>
          <a:p>
            <a:pPr marL="469900">
              <a:lnSpc>
                <a:spcPts val="2280"/>
              </a:lnSpc>
            </a:pPr>
            <a:r>
              <a:rPr sz="2000" dirty="0">
                <a:solidFill>
                  <a:srgbClr val="333E50"/>
                </a:solidFill>
                <a:latin typeface="Calibri"/>
                <a:cs typeface="Calibri"/>
              </a:rPr>
              <a:t>altına</a:t>
            </a:r>
            <a:r>
              <a:rPr sz="2000" spc="-40" dirty="0">
                <a:solidFill>
                  <a:srgbClr val="333E50"/>
                </a:solidFill>
                <a:latin typeface="Calibri"/>
                <a:cs typeface="Calibri"/>
              </a:rPr>
              <a:t> </a:t>
            </a:r>
            <a:r>
              <a:rPr sz="2000" spc="-5" dirty="0">
                <a:solidFill>
                  <a:srgbClr val="333E50"/>
                </a:solidFill>
                <a:latin typeface="Calibri"/>
                <a:cs typeface="Calibri"/>
              </a:rPr>
              <a:t>alınması,</a:t>
            </a:r>
            <a:endParaRPr sz="2000">
              <a:latin typeface="Calibri"/>
              <a:cs typeface="Calibri"/>
            </a:endParaRPr>
          </a:p>
          <a:p>
            <a:pPr marL="469900" marR="5080" indent="-457200">
              <a:lnSpc>
                <a:spcPts val="2160"/>
              </a:lnSpc>
              <a:spcBef>
                <a:spcPts val="1040"/>
              </a:spcBef>
              <a:buAutoNum type="alphaLcParenR" startAt="5"/>
              <a:tabLst>
                <a:tab pos="469900" algn="l"/>
              </a:tabLst>
            </a:pPr>
            <a:r>
              <a:rPr sz="2000" spc="-5" dirty="0">
                <a:solidFill>
                  <a:srgbClr val="333E50"/>
                </a:solidFill>
                <a:latin typeface="Calibri"/>
                <a:cs typeface="Calibri"/>
              </a:rPr>
              <a:t>KYSdeki değişiklikler </a:t>
            </a:r>
            <a:r>
              <a:rPr sz="2000" dirty="0">
                <a:solidFill>
                  <a:srgbClr val="333E50"/>
                </a:solidFill>
                <a:latin typeface="Calibri"/>
                <a:cs typeface="Calibri"/>
              </a:rPr>
              <a:t>planlanır </a:t>
            </a:r>
            <a:r>
              <a:rPr sz="2000" spc="-15" dirty="0">
                <a:solidFill>
                  <a:srgbClr val="333E50"/>
                </a:solidFill>
                <a:latin typeface="Calibri"/>
                <a:cs typeface="Calibri"/>
              </a:rPr>
              <a:t>ve </a:t>
            </a:r>
            <a:r>
              <a:rPr sz="2000" spc="-5" dirty="0">
                <a:solidFill>
                  <a:srgbClr val="333E50"/>
                </a:solidFill>
                <a:latin typeface="Calibri"/>
                <a:cs typeface="Calibri"/>
              </a:rPr>
              <a:t>uygulanırken, KYS nin </a:t>
            </a:r>
            <a:r>
              <a:rPr sz="2000" dirty="0">
                <a:solidFill>
                  <a:srgbClr val="333E50"/>
                </a:solidFill>
                <a:latin typeface="Calibri"/>
                <a:cs typeface="Calibri"/>
              </a:rPr>
              <a:t>bütünlüğünün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25" dirty="0">
                <a:solidFill>
                  <a:srgbClr val="333E50"/>
                </a:solidFill>
                <a:latin typeface="Calibri"/>
                <a:cs typeface="Calibri"/>
              </a:rPr>
              <a:t> </a:t>
            </a:r>
            <a:r>
              <a:rPr sz="2000" spc="-5" dirty="0">
                <a:solidFill>
                  <a:srgbClr val="333E50"/>
                </a:solidFill>
                <a:latin typeface="Calibri"/>
                <a:cs typeface="Calibri"/>
              </a:rPr>
              <a:t>alınması.</a:t>
            </a:r>
            <a:endParaRPr sz="20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3" y="1289070"/>
            <a:ext cx="7352792" cy="487680"/>
          </a:xfrm>
          <a:prstGeom prst="rect">
            <a:avLst/>
          </a:prstGeom>
        </p:spPr>
        <p:txBody>
          <a:bodyPr vert="horz" wrap="square" lIns="0" tIns="0" rIns="0" bIns="0" rtlCol="0">
            <a:spAutoFit/>
          </a:bodyPr>
          <a:lstStyle/>
          <a:p>
            <a:pPr marL="2510790">
              <a:lnSpc>
                <a:spcPct val="100000"/>
              </a:lnSpc>
            </a:pPr>
            <a:r>
              <a:rPr dirty="0">
                <a:latin typeface="Calibri"/>
                <a:cs typeface="Calibri"/>
              </a:rPr>
              <a:t>6.</a:t>
            </a:r>
            <a:r>
              <a:rPr spc="-85" dirty="0">
                <a:latin typeface="Calibri"/>
                <a:cs typeface="Calibri"/>
              </a:rPr>
              <a:t> </a:t>
            </a:r>
            <a:r>
              <a:rPr spc="-5" dirty="0">
                <a:latin typeface="Calibri"/>
                <a:cs typeface="Calibri"/>
              </a:rPr>
              <a:t>PLANLAMA</a:t>
            </a:r>
          </a:p>
        </p:txBody>
      </p:sp>
      <p:sp>
        <p:nvSpPr>
          <p:cNvPr id="3" name="object 3"/>
          <p:cNvSpPr/>
          <p:nvPr/>
        </p:nvSpPr>
        <p:spPr>
          <a:xfrm>
            <a:off x="1498091" y="1808988"/>
            <a:ext cx="6147816" cy="40706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59027" y="1176401"/>
            <a:ext cx="7426325" cy="441959"/>
          </a:xfrm>
          <a:prstGeom prst="rect">
            <a:avLst/>
          </a:prstGeom>
        </p:spPr>
        <p:txBody>
          <a:bodyPr vert="horz" wrap="square" lIns="0" tIns="0" rIns="0" bIns="0" rtlCol="0">
            <a:spAutoFit/>
          </a:bodyPr>
          <a:lstStyle/>
          <a:p>
            <a:pPr marL="12700">
              <a:lnSpc>
                <a:spcPct val="100000"/>
              </a:lnSpc>
            </a:pPr>
            <a:r>
              <a:rPr sz="2900" dirty="0"/>
              <a:t>6.1 </a:t>
            </a:r>
            <a:r>
              <a:rPr sz="2900" spc="-5" dirty="0"/>
              <a:t>RİSK </a:t>
            </a:r>
            <a:r>
              <a:rPr sz="2900" dirty="0"/>
              <a:t>VE </a:t>
            </a:r>
            <a:r>
              <a:rPr sz="2900" spc="-30" dirty="0"/>
              <a:t>FIRSATLARI </a:t>
            </a:r>
            <a:r>
              <a:rPr sz="2900" dirty="0"/>
              <a:t>BELİRLEME</a:t>
            </a:r>
            <a:r>
              <a:rPr sz="2900" spc="-10" dirty="0"/>
              <a:t> </a:t>
            </a:r>
            <a:r>
              <a:rPr sz="2900" spc="-15" dirty="0"/>
              <a:t>FAALİYETLERİ</a:t>
            </a:r>
            <a:endParaRPr sz="2900"/>
          </a:p>
        </p:txBody>
      </p:sp>
      <p:sp>
        <p:nvSpPr>
          <p:cNvPr id="3" name="object 3"/>
          <p:cNvSpPr txBox="1"/>
          <p:nvPr/>
        </p:nvSpPr>
        <p:spPr>
          <a:xfrm>
            <a:off x="707542" y="1825116"/>
            <a:ext cx="7564755" cy="2724150"/>
          </a:xfrm>
          <a:prstGeom prst="rect">
            <a:avLst/>
          </a:prstGeom>
        </p:spPr>
        <p:txBody>
          <a:bodyPr vert="horz" wrap="square" lIns="0" tIns="0" rIns="0" bIns="0" rtlCol="0">
            <a:spAutoFit/>
          </a:bodyPr>
          <a:lstStyle/>
          <a:p>
            <a:pPr marL="12700" marR="5080">
              <a:lnSpc>
                <a:spcPts val="2160"/>
              </a:lnSpc>
            </a:pPr>
            <a:r>
              <a:rPr sz="2000" b="1" dirty="0">
                <a:solidFill>
                  <a:srgbClr val="333E50"/>
                </a:solidFill>
                <a:latin typeface="Calibri"/>
                <a:cs typeface="Calibri"/>
              </a:rPr>
              <a:t>6.1.1 </a:t>
            </a:r>
            <a:r>
              <a:rPr sz="2000" spc="-5" dirty="0">
                <a:solidFill>
                  <a:srgbClr val="333E50"/>
                </a:solidFill>
                <a:latin typeface="Calibri"/>
                <a:cs typeface="Calibri"/>
              </a:rPr>
              <a:t>Kuruluş, KYS </a:t>
            </a:r>
            <a:r>
              <a:rPr sz="2000" dirty="0">
                <a:solidFill>
                  <a:srgbClr val="333E50"/>
                </a:solidFill>
                <a:latin typeface="Calibri"/>
                <a:cs typeface="Calibri"/>
              </a:rPr>
              <a:t>ni </a:t>
            </a:r>
            <a:r>
              <a:rPr sz="2000" spc="-10" dirty="0">
                <a:solidFill>
                  <a:srgbClr val="333E50"/>
                </a:solidFill>
                <a:latin typeface="Calibri"/>
                <a:cs typeface="Calibri"/>
              </a:rPr>
              <a:t>planlarken, </a:t>
            </a:r>
            <a:r>
              <a:rPr sz="2000" spc="-5" dirty="0">
                <a:solidFill>
                  <a:srgbClr val="333E50"/>
                </a:solidFill>
                <a:latin typeface="Calibri"/>
                <a:cs typeface="Calibri"/>
              </a:rPr>
              <a:t>iç </a:t>
            </a:r>
            <a:r>
              <a:rPr sz="2000" spc="-15" dirty="0">
                <a:solidFill>
                  <a:srgbClr val="333E50"/>
                </a:solidFill>
                <a:latin typeface="Calibri"/>
                <a:cs typeface="Calibri"/>
              </a:rPr>
              <a:t>ve </a:t>
            </a:r>
            <a:r>
              <a:rPr sz="2000" dirty="0">
                <a:solidFill>
                  <a:srgbClr val="333E50"/>
                </a:solidFill>
                <a:latin typeface="Calibri"/>
                <a:cs typeface="Calibri"/>
              </a:rPr>
              <a:t>dış hususları, </a:t>
            </a:r>
            <a:r>
              <a:rPr sz="2000" spc="-5" dirty="0">
                <a:solidFill>
                  <a:srgbClr val="333E50"/>
                </a:solidFill>
                <a:latin typeface="Calibri"/>
                <a:cs typeface="Calibri"/>
              </a:rPr>
              <a:t>ilgili </a:t>
            </a:r>
            <a:r>
              <a:rPr sz="2000" spc="-15" dirty="0">
                <a:solidFill>
                  <a:srgbClr val="333E50"/>
                </a:solidFill>
                <a:latin typeface="Calibri"/>
                <a:cs typeface="Calibri"/>
              </a:rPr>
              <a:t>taraf  </a:t>
            </a:r>
            <a:r>
              <a:rPr sz="2000" spc="-10" dirty="0">
                <a:solidFill>
                  <a:srgbClr val="333E50"/>
                </a:solidFill>
                <a:latin typeface="Calibri"/>
                <a:cs typeface="Calibri"/>
              </a:rPr>
              <a:t>gereksinimleri </a:t>
            </a:r>
            <a:r>
              <a:rPr sz="2000" spc="-15" dirty="0">
                <a:solidFill>
                  <a:srgbClr val="333E50"/>
                </a:solidFill>
                <a:latin typeface="Calibri"/>
                <a:cs typeface="Calibri"/>
              </a:rPr>
              <a:t>ve </a:t>
            </a:r>
            <a:r>
              <a:rPr sz="2000" spc="-5" dirty="0">
                <a:solidFill>
                  <a:srgbClr val="333E50"/>
                </a:solidFill>
                <a:latin typeface="Calibri"/>
                <a:cs typeface="Calibri"/>
              </a:rPr>
              <a:t>aşağıdakilere </a:t>
            </a:r>
            <a:r>
              <a:rPr sz="2000" spc="-10" dirty="0">
                <a:solidFill>
                  <a:srgbClr val="333E50"/>
                </a:solidFill>
                <a:latin typeface="Calibri"/>
                <a:cs typeface="Calibri"/>
              </a:rPr>
              <a:t>atıfta </a:t>
            </a:r>
            <a:r>
              <a:rPr sz="2000" dirty="0">
                <a:solidFill>
                  <a:srgbClr val="333E50"/>
                </a:solidFill>
                <a:latin typeface="Calibri"/>
                <a:cs typeface="Calibri"/>
              </a:rPr>
              <a:t>bulunması </a:t>
            </a:r>
            <a:r>
              <a:rPr sz="2000" spc="-15" dirty="0">
                <a:solidFill>
                  <a:srgbClr val="333E50"/>
                </a:solidFill>
                <a:latin typeface="Calibri"/>
                <a:cs typeface="Calibri"/>
              </a:rPr>
              <a:t>gereken </a:t>
            </a:r>
            <a:r>
              <a:rPr sz="2000" spc="-5" dirty="0">
                <a:solidFill>
                  <a:srgbClr val="333E50"/>
                </a:solidFill>
                <a:latin typeface="Calibri"/>
                <a:cs typeface="Calibri"/>
              </a:rPr>
              <a:t>risk </a:t>
            </a:r>
            <a:r>
              <a:rPr sz="2000" spc="-15" dirty="0">
                <a:solidFill>
                  <a:srgbClr val="333E50"/>
                </a:solidFill>
                <a:latin typeface="Calibri"/>
                <a:cs typeface="Calibri"/>
              </a:rPr>
              <a:t>ve </a:t>
            </a:r>
            <a:r>
              <a:rPr sz="2000" spc="-10" dirty="0">
                <a:solidFill>
                  <a:srgbClr val="333E50"/>
                </a:solidFill>
                <a:latin typeface="Calibri"/>
                <a:cs typeface="Calibri"/>
              </a:rPr>
              <a:t>fırsatların  tayinini</a:t>
            </a:r>
            <a:r>
              <a:rPr sz="2000" spc="-5" dirty="0">
                <a:solidFill>
                  <a:srgbClr val="333E50"/>
                </a:solidFill>
                <a:latin typeface="Calibri"/>
                <a:cs typeface="Calibri"/>
              </a:rPr>
              <a:t> değerlendirmelidir:</a:t>
            </a:r>
            <a:endParaRPr sz="2000">
              <a:latin typeface="Calibri"/>
              <a:cs typeface="Calibri"/>
            </a:endParaRPr>
          </a:p>
          <a:p>
            <a:pPr marL="469900" marR="642620" indent="-457200">
              <a:lnSpc>
                <a:spcPts val="2160"/>
              </a:lnSpc>
              <a:spcBef>
                <a:spcPts val="994"/>
              </a:spcBef>
              <a:buAutoNum type="alphaLcParenR"/>
              <a:tabLst>
                <a:tab pos="469900" algn="l"/>
              </a:tabLst>
            </a:pPr>
            <a:r>
              <a:rPr sz="2000" spc="-5" dirty="0">
                <a:solidFill>
                  <a:srgbClr val="333E50"/>
                </a:solidFill>
                <a:latin typeface="Calibri"/>
                <a:cs typeface="Calibri"/>
              </a:rPr>
              <a:t>KYSnin </a:t>
            </a:r>
            <a:r>
              <a:rPr sz="2000" dirty="0">
                <a:solidFill>
                  <a:srgbClr val="333E50"/>
                </a:solidFill>
                <a:latin typeface="Calibri"/>
                <a:cs typeface="Calibri"/>
              </a:rPr>
              <a:t>amaçlanan </a:t>
            </a:r>
            <a:r>
              <a:rPr sz="2000" spc="-5" dirty="0">
                <a:solidFill>
                  <a:srgbClr val="333E50"/>
                </a:solidFill>
                <a:latin typeface="Calibri"/>
                <a:cs typeface="Calibri"/>
              </a:rPr>
              <a:t>çıktısına/çıktılarına </a:t>
            </a:r>
            <a:r>
              <a:rPr sz="2000" dirty="0">
                <a:solidFill>
                  <a:srgbClr val="333E50"/>
                </a:solidFill>
                <a:latin typeface="Calibri"/>
                <a:cs typeface="Calibri"/>
              </a:rPr>
              <a:t>ulaşabileceğine </a:t>
            </a:r>
            <a:r>
              <a:rPr sz="2000" spc="-5" dirty="0">
                <a:solidFill>
                  <a:srgbClr val="333E50"/>
                </a:solidFill>
                <a:latin typeface="Calibri"/>
                <a:cs typeface="Calibri"/>
              </a:rPr>
              <a:t>güvence  vermek;</a:t>
            </a:r>
            <a:endParaRPr sz="2000">
              <a:latin typeface="Calibri"/>
              <a:cs typeface="Calibri"/>
            </a:endParaRPr>
          </a:p>
          <a:p>
            <a:pPr marL="469900" indent="-457200">
              <a:lnSpc>
                <a:spcPct val="100000"/>
              </a:lnSpc>
              <a:spcBef>
                <a:spcPts val="735"/>
              </a:spcBef>
              <a:buFont typeface="Calibri"/>
              <a:buAutoNum type="alphaLcParenR"/>
              <a:tabLst>
                <a:tab pos="469900" algn="l"/>
              </a:tabLst>
            </a:pPr>
            <a:r>
              <a:rPr sz="2000" spc="-10" dirty="0">
                <a:solidFill>
                  <a:srgbClr val="333E50"/>
                </a:solidFill>
                <a:latin typeface="Calibri"/>
                <a:cs typeface="Calibri"/>
              </a:rPr>
              <a:t>İstenen </a:t>
            </a:r>
            <a:r>
              <a:rPr sz="2000" spc="-5" dirty="0">
                <a:solidFill>
                  <a:srgbClr val="333E50"/>
                </a:solidFill>
                <a:latin typeface="Calibri"/>
                <a:cs typeface="Calibri"/>
              </a:rPr>
              <a:t>etkileri</a:t>
            </a:r>
            <a:r>
              <a:rPr sz="2000" spc="10" dirty="0">
                <a:solidFill>
                  <a:srgbClr val="333E50"/>
                </a:solidFill>
                <a:latin typeface="Calibri"/>
                <a:cs typeface="Calibri"/>
              </a:rPr>
              <a:t> </a:t>
            </a:r>
            <a:r>
              <a:rPr sz="2000" spc="-5" dirty="0">
                <a:solidFill>
                  <a:srgbClr val="333E50"/>
                </a:solidFill>
                <a:latin typeface="Calibri"/>
                <a:cs typeface="Calibri"/>
              </a:rPr>
              <a:t>geliştirmek,</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spc="-10" dirty="0">
                <a:solidFill>
                  <a:srgbClr val="333E50"/>
                </a:solidFill>
                <a:latin typeface="Calibri"/>
                <a:cs typeface="Calibri"/>
              </a:rPr>
              <a:t>İstenmeyen </a:t>
            </a:r>
            <a:r>
              <a:rPr sz="2000" spc="-5" dirty="0">
                <a:solidFill>
                  <a:srgbClr val="333E50"/>
                </a:solidFill>
                <a:latin typeface="Calibri"/>
                <a:cs typeface="Calibri"/>
              </a:rPr>
              <a:t>etkileri önlemek </a:t>
            </a:r>
            <a:r>
              <a:rPr sz="2000" spc="-20" dirty="0">
                <a:solidFill>
                  <a:srgbClr val="333E50"/>
                </a:solidFill>
                <a:latin typeface="Calibri"/>
                <a:cs typeface="Calibri"/>
              </a:rPr>
              <a:t>veya</a:t>
            </a:r>
            <a:r>
              <a:rPr sz="2000" spc="35" dirty="0">
                <a:solidFill>
                  <a:srgbClr val="333E50"/>
                </a:solidFill>
                <a:latin typeface="Calibri"/>
                <a:cs typeface="Calibri"/>
              </a:rPr>
              <a:t> </a:t>
            </a:r>
            <a:r>
              <a:rPr sz="2000" spc="-5" dirty="0">
                <a:solidFill>
                  <a:srgbClr val="333E50"/>
                </a:solidFill>
                <a:latin typeface="Calibri"/>
                <a:cs typeface="Calibri"/>
              </a:rPr>
              <a:t>azaltmak,</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spc="-5" dirty="0">
                <a:solidFill>
                  <a:srgbClr val="333E50"/>
                </a:solidFill>
                <a:latin typeface="Calibri"/>
                <a:cs typeface="Calibri"/>
              </a:rPr>
              <a:t>İyileşmeye</a:t>
            </a:r>
            <a:r>
              <a:rPr sz="2000" spc="-65" dirty="0">
                <a:solidFill>
                  <a:srgbClr val="333E50"/>
                </a:solidFill>
                <a:latin typeface="Calibri"/>
                <a:cs typeface="Calibri"/>
              </a:rPr>
              <a:t> </a:t>
            </a:r>
            <a:r>
              <a:rPr sz="2000" spc="-5" dirty="0">
                <a:solidFill>
                  <a:srgbClr val="333E50"/>
                </a:solidFill>
                <a:latin typeface="Calibri"/>
                <a:cs typeface="Calibri"/>
              </a:rPr>
              <a:t>erişim.</a:t>
            </a:r>
            <a:endParaRPr sz="2000">
              <a:latin typeface="Calibri"/>
              <a:cs typeface="Calibri"/>
            </a:endParaRPr>
          </a:p>
        </p:txBody>
      </p:sp>
      <p:sp>
        <p:nvSpPr>
          <p:cNvPr id="4" name="object 4"/>
          <p:cNvSpPr/>
          <p:nvPr/>
        </p:nvSpPr>
        <p:spPr>
          <a:xfrm>
            <a:off x="5931408" y="4236720"/>
            <a:ext cx="2886456" cy="17815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2401" y="4800600"/>
            <a:ext cx="1371599" cy="14325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2209800" y="1371854"/>
            <a:ext cx="7352792" cy="487680"/>
          </a:xfrm>
          <a:prstGeom prst="rect">
            <a:avLst/>
          </a:prstGeom>
        </p:spPr>
        <p:txBody>
          <a:bodyPr vert="horz" wrap="square" lIns="0" tIns="0" rIns="0" bIns="0" rtlCol="0">
            <a:spAutoFit/>
          </a:bodyPr>
          <a:lstStyle/>
          <a:p>
            <a:pPr marL="916305">
              <a:lnSpc>
                <a:spcPct val="100000"/>
              </a:lnSpc>
            </a:pPr>
            <a:r>
              <a:rPr dirty="0"/>
              <a:t>ISO </a:t>
            </a:r>
            <a:r>
              <a:rPr spc="-5" dirty="0"/>
              <a:t>9001:2015 </a:t>
            </a:r>
            <a:r>
              <a:rPr spc="-20" dirty="0"/>
              <a:t>REVİZYON</a:t>
            </a:r>
            <a:r>
              <a:rPr spc="-30" dirty="0"/>
              <a:t> </a:t>
            </a:r>
            <a:r>
              <a:rPr spc="-10" dirty="0"/>
              <a:t>SÜRECİ</a:t>
            </a:r>
          </a:p>
        </p:txBody>
      </p:sp>
      <p:sp>
        <p:nvSpPr>
          <p:cNvPr id="4" name="object 4"/>
          <p:cNvSpPr txBox="1"/>
          <p:nvPr/>
        </p:nvSpPr>
        <p:spPr>
          <a:xfrm>
            <a:off x="1692020" y="1859534"/>
            <a:ext cx="6663690" cy="3495675"/>
          </a:xfrm>
          <a:prstGeom prst="rect">
            <a:avLst/>
          </a:prstGeom>
        </p:spPr>
        <p:txBody>
          <a:bodyPr vert="horz" wrap="square" lIns="0" tIns="0" rIns="0" bIns="0" rtlCol="0">
            <a:spAutoFit/>
          </a:bodyPr>
          <a:lstStyle/>
          <a:p>
            <a:pPr marL="12700" marR="5080">
              <a:lnSpc>
                <a:spcPts val="2160"/>
              </a:lnSpc>
            </a:pPr>
            <a:r>
              <a:rPr sz="2000" dirty="0">
                <a:solidFill>
                  <a:srgbClr val="333E50"/>
                </a:solidFill>
                <a:latin typeface="Calibri"/>
                <a:cs typeface="Calibri"/>
              </a:rPr>
              <a:t>Bütün ISO </a:t>
            </a:r>
            <a:r>
              <a:rPr sz="2000" spc="-5" dirty="0">
                <a:solidFill>
                  <a:srgbClr val="333E50"/>
                </a:solidFill>
                <a:latin typeface="Calibri"/>
                <a:cs typeface="Calibri"/>
              </a:rPr>
              <a:t>standardları </a:t>
            </a:r>
            <a:r>
              <a:rPr sz="2000" dirty="0">
                <a:solidFill>
                  <a:srgbClr val="333E50"/>
                </a:solidFill>
                <a:latin typeface="Calibri"/>
                <a:cs typeface="Calibri"/>
              </a:rPr>
              <a:t>her beş yılda bir değişen şartlar</a:t>
            </a:r>
            <a:r>
              <a:rPr sz="2000" spc="-55" dirty="0">
                <a:solidFill>
                  <a:srgbClr val="333E50"/>
                </a:solidFill>
                <a:latin typeface="Calibri"/>
                <a:cs typeface="Calibri"/>
              </a:rPr>
              <a:t> </a:t>
            </a:r>
            <a:r>
              <a:rPr sz="2000" dirty="0">
                <a:solidFill>
                  <a:srgbClr val="333E50"/>
                </a:solidFill>
                <a:latin typeface="Calibri"/>
                <a:cs typeface="Calibri"/>
              </a:rPr>
              <a:t>açısından  </a:t>
            </a:r>
            <a:r>
              <a:rPr sz="2000" spc="-15" dirty="0">
                <a:solidFill>
                  <a:srgbClr val="333E50"/>
                </a:solidFill>
                <a:latin typeface="Calibri"/>
                <a:cs typeface="Calibri"/>
              </a:rPr>
              <a:t>gözden </a:t>
            </a:r>
            <a:r>
              <a:rPr sz="2000" spc="-5" dirty="0">
                <a:solidFill>
                  <a:srgbClr val="333E50"/>
                </a:solidFill>
                <a:latin typeface="Calibri"/>
                <a:cs typeface="Calibri"/>
              </a:rPr>
              <a:t>geçirilir </a:t>
            </a:r>
            <a:r>
              <a:rPr sz="2000" spc="-15" dirty="0">
                <a:solidFill>
                  <a:srgbClr val="333E50"/>
                </a:solidFill>
                <a:latin typeface="Calibri"/>
                <a:cs typeface="Calibri"/>
              </a:rPr>
              <a:t>ve </a:t>
            </a:r>
            <a:r>
              <a:rPr sz="2000" spc="-5" dirty="0">
                <a:solidFill>
                  <a:srgbClr val="333E50"/>
                </a:solidFill>
                <a:latin typeface="Calibri"/>
                <a:cs typeface="Calibri"/>
              </a:rPr>
              <a:t>gerekli </a:t>
            </a:r>
            <a:r>
              <a:rPr sz="2000" dirty="0">
                <a:solidFill>
                  <a:srgbClr val="333E50"/>
                </a:solidFill>
                <a:latin typeface="Calibri"/>
                <a:cs typeface="Calibri"/>
              </a:rPr>
              <a:t>görüldüğü </a:t>
            </a:r>
            <a:r>
              <a:rPr sz="2000" spc="-5" dirty="0">
                <a:solidFill>
                  <a:srgbClr val="333E50"/>
                </a:solidFill>
                <a:latin typeface="Calibri"/>
                <a:cs typeface="Calibri"/>
              </a:rPr>
              <a:t>hallerde</a:t>
            </a:r>
            <a:r>
              <a:rPr sz="2000" spc="15" dirty="0">
                <a:solidFill>
                  <a:srgbClr val="333E50"/>
                </a:solidFill>
                <a:latin typeface="Calibri"/>
                <a:cs typeface="Calibri"/>
              </a:rPr>
              <a:t> </a:t>
            </a:r>
            <a:r>
              <a:rPr sz="2000" spc="-20" dirty="0">
                <a:solidFill>
                  <a:srgbClr val="333E50"/>
                </a:solidFill>
                <a:latin typeface="Calibri"/>
                <a:cs typeface="Calibri"/>
              </a:rPr>
              <a:t>güncellenir.</a:t>
            </a:r>
            <a:endParaRPr sz="2000" dirty="0">
              <a:latin typeface="Calibri"/>
              <a:cs typeface="Calibri"/>
            </a:endParaRPr>
          </a:p>
          <a:p>
            <a:pPr>
              <a:lnSpc>
                <a:spcPct val="100000"/>
              </a:lnSpc>
              <a:spcBef>
                <a:spcPts val="8"/>
              </a:spcBef>
            </a:pPr>
            <a:endParaRPr sz="2000" dirty="0">
              <a:latin typeface="Times New Roman"/>
              <a:cs typeface="Times New Roman"/>
            </a:endParaRPr>
          </a:p>
          <a:p>
            <a:pPr marL="32384" marR="173355" indent="-20320">
              <a:lnSpc>
                <a:spcPct val="100000"/>
              </a:lnSpc>
            </a:pPr>
            <a:r>
              <a:rPr sz="2000" dirty="0">
                <a:solidFill>
                  <a:srgbClr val="333E50"/>
                </a:solidFill>
                <a:latin typeface="Calibri"/>
                <a:cs typeface="Calibri"/>
              </a:rPr>
              <a:t>ISO 9001 </a:t>
            </a:r>
            <a:r>
              <a:rPr sz="2000" spc="-5" dirty="0">
                <a:solidFill>
                  <a:srgbClr val="333E50"/>
                </a:solidFill>
                <a:latin typeface="Calibri"/>
                <a:cs typeface="Calibri"/>
              </a:rPr>
              <a:t>standardının revizyonundan ISO/TC </a:t>
            </a:r>
            <a:r>
              <a:rPr sz="2000" dirty="0">
                <a:solidFill>
                  <a:srgbClr val="333E50"/>
                </a:solidFill>
                <a:latin typeface="Calibri"/>
                <a:cs typeface="Calibri"/>
              </a:rPr>
              <a:t>176/SC2</a:t>
            </a:r>
            <a:r>
              <a:rPr sz="2000" spc="-150" dirty="0">
                <a:solidFill>
                  <a:srgbClr val="333E50"/>
                </a:solidFill>
                <a:latin typeface="Calibri"/>
                <a:cs typeface="Calibri"/>
              </a:rPr>
              <a:t> </a:t>
            </a:r>
            <a:r>
              <a:rPr sz="2000" spc="-10" dirty="0">
                <a:solidFill>
                  <a:srgbClr val="333E50"/>
                </a:solidFill>
                <a:latin typeface="Calibri"/>
                <a:cs typeface="Calibri"/>
              </a:rPr>
              <a:t>Komitesi  </a:t>
            </a:r>
            <a:r>
              <a:rPr sz="2000" spc="-25" dirty="0">
                <a:solidFill>
                  <a:srgbClr val="333E50"/>
                </a:solidFill>
                <a:latin typeface="Calibri"/>
                <a:cs typeface="Calibri"/>
              </a:rPr>
              <a:t>sorumludur.</a:t>
            </a:r>
            <a:endParaRPr sz="2000" dirty="0">
              <a:latin typeface="Calibri"/>
              <a:cs typeface="Calibri"/>
            </a:endParaRPr>
          </a:p>
          <a:p>
            <a:pPr>
              <a:lnSpc>
                <a:spcPct val="100000"/>
              </a:lnSpc>
              <a:spcBef>
                <a:spcPts val="27"/>
              </a:spcBef>
            </a:pPr>
            <a:endParaRPr sz="2500" dirty="0">
              <a:latin typeface="Times New Roman"/>
              <a:cs typeface="Times New Roman"/>
            </a:endParaRPr>
          </a:p>
          <a:p>
            <a:pPr marL="12700" marR="392430">
              <a:lnSpc>
                <a:spcPts val="2160"/>
              </a:lnSpc>
            </a:pPr>
            <a:r>
              <a:rPr sz="2000" dirty="0">
                <a:solidFill>
                  <a:srgbClr val="333E50"/>
                </a:solidFill>
                <a:latin typeface="Calibri"/>
                <a:cs typeface="Calibri"/>
              </a:rPr>
              <a:t>ISO 9001 </a:t>
            </a:r>
            <a:r>
              <a:rPr sz="2000" spc="-5" dirty="0">
                <a:solidFill>
                  <a:srgbClr val="333E50"/>
                </a:solidFill>
                <a:latin typeface="Calibri"/>
                <a:cs typeface="Calibri"/>
              </a:rPr>
              <a:t>standardının </a:t>
            </a:r>
            <a:r>
              <a:rPr sz="2000" spc="-10" dirty="0">
                <a:solidFill>
                  <a:srgbClr val="333E50"/>
                </a:solidFill>
                <a:latin typeface="Calibri"/>
                <a:cs typeface="Calibri"/>
              </a:rPr>
              <a:t>revizyon </a:t>
            </a:r>
            <a:r>
              <a:rPr sz="2000" spc="-5" dirty="0">
                <a:solidFill>
                  <a:srgbClr val="333E50"/>
                </a:solidFill>
                <a:latin typeface="Calibri"/>
                <a:cs typeface="Calibri"/>
              </a:rPr>
              <a:t>çalışmaları </a:t>
            </a:r>
            <a:r>
              <a:rPr sz="2000" dirty="0">
                <a:solidFill>
                  <a:srgbClr val="333E50"/>
                </a:solidFill>
                <a:latin typeface="Calibri"/>
                <a:cs typeface="Calibri"/>
              </a:rPr>
              <a:t>2012 yılından </a:t>
            </a:r>
            <a:r>
              <a:rPr sz="2000" spc="-5" dirty="0">
                <a:solidFill>
                  <a:srgbClr val="333E50"/>
                </a:solidFill>
                <a:latin typeface="Calibri"/>
                <a:cs typeface="Calibri"/>
              </a:rPr>
              <a:t>beri  </a:t>
            </a:r>
            <a:r>
              <a:rPr sz="2000" spc="-10" dirty="0">
                <a:solidFill>
                  <a:srgbClr val="333E50"/>
                </a:solidFill>
                <a:latin typeface="Calibri"/>
                <a:cs typeface="Calibri"/>
              </a:rPr>
              <a:t>devam</a:t>
            </a:r>
            <a:r>
              <a:rPr sz="2000" spc="-70" dirty="0">
                <a:solidFill>
                  <a:srgbClr val="333E50"/>
                </a:solidFill>
                <a:latin typeface="Calibri"/>
                <a:cs typeface="Calibri"/>
              </a:rPr>
              <a:t> </a:t>
            </a:r>
            <a:r>
              <a:rPr sz="2000" spc="-25" dirty="0">
                <a:solidFill>
                  <a:srgbClr val="333E50"/>
                </a:solidFill>
                <a:latin typeface="Calibri"/>
                <a:cs typeface="Calibri"/>
              </a:rPr>
              <a:t>etmektedir.</a:t>
            </a:r>
            <a:endParaRPr sz="2000" dirty="0">
              <a:latin typeface="Calibri"/>
              <a:cs typeface="Calibri"/>
            </a:endParaRPr>
          </a:p>
          <a:p>
            <a:pPr>
              <a:lnSpc>
                <a:spcPct val="100000"/>
              </a:lnSpc>
              <a:spcBef>
                <a:spcPts val="0"/>
              </a:spcBef>
            </a:pPr>
            <a:endParaRPr sz="1900" dirty="0">
              <a:latin typeface="Times New Roman"/>
              <a:cs typeface="Times New Roman"/>
            </a:endParaRPr>
          </a:p>
          <a:p>
            <a:pPr marL="12700" marR="156210">
              <a:lnSpc>
                <a:spcPct val="90100"/>
              </a:lnSpc>
            </a:pPr>
            <a:r>
              <a:rPr sz="2000" spc="-30" dirty="0">
                <a:solidFill>
                  <a:srgbClr val="333E50"/>
                </a:solidFill>
                <a:latin typeface="Calibri"/>
                <a:cs typeface="Calibri"/>
              </a:rPr>
              <a:t>Taslak </a:t>
            </a:r>
            <a:r>
              <a:rPr sz="2000" spc="-10" dirty="0">
                <a:solidFill>
                  <a:srgbClr val="333E50"/>
                </a:solidFill>
                <a:latin typeface="Calibri"/>
                <a:cs typeface="Calibri"/>
              </a:rPr>
              <a:t>standardlar </a:t>
            </a:r>
            <a:r>
              <a:rPr sz="2000" spc="-5" dirty="0">
                <a:solidFill>
                  <a:srgbClr val="333E50"/>
                </a:solidFill>
                <a:latin typeface="Calibri"/>
                <a:cs typeface="Calibri"/>
              </a:rPr>
              <a:t>üzerinde </a:t>
            </a:r>
            <a:r>
              <a:rPr sz="2000" dirty="0">
                <a:solidFill>
                  <a:srgbClr val="333E50"/>
                </a:solidFill>
                <a:latin typeface="Calibri"/>
                <a:cs typeface="Calibri"/>
              </a:rPr>
              <a:t>3 yıla </a:t>
            </a:r>
            <a:r>
              <a:rPr sz="2000" spc="-10" dirty="0">
                <a:solidFill>
                  <a:srgbClr val="333E50"/>
                </a:solidFill>
                <a:latin typeface="Calibri"/>
                <a:cs typeface="Calibri"/>
              </a:rPr>
              <a:t>yakın </a:t>
            </a:r>
            <a:r>
              <a:rPr sz="2000" spc="-5" dirty="0">
                <a:solidFill>
                  <a:srgbClr val="333E50"/>
                </a:solidFill>
                <a:latin typeface="Calibri"/>
                <a:cs typeface="Calibri"/>
              </a:rPr>
              <a:t>çalışmalar </a:t>
            </a:r>
            <a:r>
              <a:rPr sz="2000" spc="-10" dirty="0">
                <a:solidFill>
                  <a:srgbClr val="333E50"/>
                </a:solidFill>
                <a:latin typeface="Calibri"/>
                <a:cs typeface="Calibri"/>
              </a:rPr>
              <a:t>devam </a:t>
            </a:r>
            <a:r>
              <a:rPr sz="2000" spc="-5" dirty="0">
                <a:solidFill>
                  <a:srgbClr val="333E50"/>
                </a:solidFill>
                <a:latin typeface="Calibri"/>
                <a:cs typeface="Calibri"/>
              </a:rPr>
              <a:t>etmiş  </a:t>
            </a:r>
            <a:r>
              <a:rPr sz="2000" spc="-15" dirty="0">
                <a:solidFill>
                  <a:srgbClr val="333E50"/>
                </a:solidFill>
                <a:latin typeface="Calibri"/>
                <a:cs typeface="Calibri"/>
              </a:rPr>
              <a:t>ve </a:t>
            </a:r>
            <a:r>
              <a:rPr sz="2000" spc="-10" dirty="0">
                <a:solidFill>
                  <a:srgbClr val="333E50"/>
                </a:solidFill>
                <a:latin typeface="Calibri"/>
                <a:cs typeface="Calibri"/>
              </a:rPr>
              <a:t>standardın </a:t>
            </a:r>
            <a:r>
              <a:rPr sz="2000" dirty="0">
                <a:solidFill>
                  <a:srgbClr val="333E50"/>
                </a:solidFill>
                <a:latin typeface="Calibri"/>
                <a:cs typeface="Calibri"/>
              </a:rPr>
              <a:t>son hali </a:t>
            </a:r>
            <a:r>
              <a:rPr sz="2000" dirty="0">
                <a:solidFill>
                  <a:srgbClr val="C00000"/>
                </a:solidFill>
                <a:latin typeface="Calibri"/>
                <a:cs typeface="Calibri"/>
              </a:rPr>
              <a:t>ISO </a:t>
            </a:r>
            <a:r>
              <a:rPr sz="2000" spc="-10" dirty="0">
                <a:solidFill>
                  <a:srgbClr val="C00000"/>
                </a:solidFill>
                <a:latin typeface="Calibri"/>
                <a:cs typeface="Calibri"/>
              </a:rPr>
              <a:t>tarafından Eylül </a:t>
            </a:r>
            <a:r>
              <a:rPr sz="2000" spc="-20" dirty="0">
                <a:solidFill>
                  <a:srgbClr val="C00000"/>
                </a:solidFill>
                <a:latin typeface="Calibri"/>
                <a:cs typeface="Calibri"/>
              </a:rPr>
              <a:t>2015’de  </a:t>
            </a:r>
            <a:r>
              <a:rPr sz="2000" spc="-25" dirty="0">
                <a:solidFill>
                  <a:srgbClr val="333E50"/>
                </a:solidFill>
                <a:latin typeface="Calibri"/>
                <a:cs typeface="Calibri"/>
              </a:rPr>
              <a:t>yayınlanmıştır.</a:t>
            </a:r>
            <a:endParaRPr sz="2000" dirty="0">
              <a:latin typeface="Calibri"/>
              <a:cs typeface="Calibri"/>
            </a:endParaRPr>
          </a:p>
        </p:txBody>
      </p:sp>
      <p:sp>
        <p:nvSpPr>
          <p:cNvPr id="5" name="object 5"/>
          <p:cNvSpPr/>
          <p:nvPr/>
        </p:nvSpPr>
        <p:spPr>
          <a:xfrm>
            <a:off x="108204" y="1690116"/>
            <a:ext cx="1423416" cy="130911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4814" y="4558830"/>
            <a:ext cx="6452616" cy="16265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34895" y="4315967"/>
            <a:ext cx="1960245" cy="462280"/>
          </a:xfrm>
          <a:custGeom>
            <a:avLst/>
            <a:gdLst/>
            <a:ahLst/>
            <a:cxnLst/>
            <a:rect l="l" t="t" r="r" b="b"/>
            <a:pathLst>
              <a:path w="1960245" h="462279">
                <a:moveTo>
                  <a:pt x="0" y="461772"/>
                </a:moveTo>
                <a:lnTo>
                  <a:pt x="1959863" y="461772"/>
                </a:lnTo>
                <a:lnTo>
                  <a:pt x="1959863" y="0"/>
                </a:lnTo>
                <a:lnTo>
                  <a:pt x="0" y="0"/>
                </a:lnTo>
                <a:lnTo>
                  <a:pt x="0" y="461772"/>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idx="4294967295"/>
          </p:nvPr>
        </p:nvSpPr>
        <p:spPr>
          <a:xfrm>
            <a:off x="669442" y="1204721"/>
            <a:ext cx="4198620" cy="330835"/>
          </a:xfrm>
          <a:prstGeom prst="rect">
            <a:avLst/>
          </a:prstGeom>
        </p:spPr>
        <p:txBody>
          <a:bodyPr vert="horz" wrap="square" lIns="0" tIns="0" rIns="0" bIns="0" rtlCol="0">
            <a:spAutoFit/>
          </a:bodyPr>
          <a:lstStyle/>
          <a:p>
            <a:pPr marL="12700">
              <a:lnSpc>
                <a:spcPct val="100000"/>
              </a:lnSpc>
            </a:pPr>
            <a:r>
              <a:rPr sz="2000" dirty="0">
                <a:latin typeface="Calibri"/>
                <a:cs typeface="Calibri"/>
              </a:rPr>
              <a:t>6.1.2 </a:t>
            </a:r>
            <a:r>
              <a:rPr sz="2000" b="0" spc="-5" dirty="0">
                <a:latin typeface="Calibri"/>
                <a:cs typeface="Calibri"/>
              </a:rPr>
              <a:t>Kuruluş </a:t>
            </a:r>
            <a:r>
              <a:rPr sz="2000" b="0" dirty="0">
                <a:latin typeface="Calibri"/>
                <a:cs typeface="Calibri"/>
              </a:rPr>
              <a:t>aşağıdakileri</a:t>
            </a:r>
            <a:r>
              <a:rPr sz="2000" b="0" spc="-60" dirty="0">
                <a:latin typeface="Calibri"/>
                <a:cs typeface="Calibri"/>
              </a:rPr>
              <a:t> </a:t>
            </a:r>
            <a:r>
              <a:rPr sz="2000" b="0" dirty="0">
                <a:latin typeface="Calibri"/>
                <a:cs typeface="Calibri"/>
              </a:rPr>
              <a:t>planlamalıdır:</a:t>
            </a:r>
            <a:endParaRPr sz="2000">
              <a:latin typeface="Calibri"/>
              <a:cs typeface="Calibri"/>
            </a:endParaRPr>
          </a:p>
        </p:txBody>
      </p:sp>
      <p:sp>
        <p:nvSpPr>
          <p:cNvPr id="5" name="object 5"/>
          <p:cNvSpPr txBox="1"/>
          <p:nvPr/>
        </p:nvSpPr>
        <p:spPr>
          <a:xfrm>
            <a:off x="669442" y="1575434"/>
            <a:ext cx="7256780" cy="3161030"/>
          </a:xfrm>
          <a:prstGeom prst="rect">
            <a:avLst/>
          </a:prstGeom>
        </p:spPr>
        <p:txBody>
          <a:bodyPr vert="horz" wrap="square" lIns="0" tIns="0" rIns="0" bIns="0" rtlCol="0">
            <a:spAutoFit/>
          </a:bodyPr>
          <a:lstStyle/>
          <a:p>
            <a:pPr marL="469900" indent="-457200">
              <a:lnSpc>
                <a:spcPct val="100000"/>
              </a:lnSpc>
              <a:buAutoNum type="alphaLcParenR"/>
              <a:tabLst>
                <a:tab pos="469900" algn="l"/>
              </a:tabLst>
            </a:pPr>
            <a:r>
              <a:rPr sz="2000" dirty="0">
                <a:solidFill>
                  <a:srgbClr val="333E50"/>
                </a:solidFill>
                <a:latin typeface="Calibri"/>
                <a:cs typeface="Calibri"/>
              </a:rPr>
              <a:t>Bu </a:t>
            </a:r>
            <a:r>
              <a:rPr sz="2000" spc="-5" dirty="0">
                <a:solidFill>
                  <a:srgbClr val="333E50"/>
                </a:solidFill>
                <a:latin typeface="Calibri"/>
                <a:cs typeface="Calibri"/>
              </a:rPr>
              <a:t>risk </a:t>
            </a:r>
            <a:r>
              <a:rPr sz="2000" spc="-15" dirty="0">
                <a:solidFill>
                  <a:srgbClr val="333E50"/>
                </a:solidFill>
                <a:latin typeface="Calibri"/>
                <a:cs typeface="Calibri"/>
              </a:rPr>
              <a:t>ve </a:t>
            </a:r>
            <a:r>
              <a:rPr sz="2000" spc="-10" dirty="0">
                <a:solidFill>
                  <a:srgbClr val="333E50"/>
                </a:solidFill>
                <a:latin typeface="Calibri"/>
                <a:cs typeface="Calibri"/>
              </a:rPr>
              <a:t>fırsatları </a:t>
            </a:r>
            <a:r>
              <a:rPr sz="2000" spc="-5" dirty="0">
                <a:solidFill>
                  <a:srgbClr val="333E50"/>
                </a:solidFill>
                <a:latin typeface="Calibri"/>
                <a:cs typeface="Calibri"/>
              </a:rPr>
              <a:t>belirleme</a:t>
            </a:r>
            <a:r>
              <a:rPr sz="2000" spc="140" dirty="0">
                <a:solidFill>
                  <a:srgbClr val="333E50"/>
                </a:solidFill>
                <a:latin typeface="Calibri"/>
                <a:cs typeface="Calibri"/>
              </a:rPr>
              <a:t> </a:t>
            </a:r>
            <a:r>
              <a:rPr sz="2000" spc="-10" dirty="0">
                <a:solidFill>
                  <a:srgbClr val="333E50"/>
                </a:solidFill>
                <a:latin typeface="Calibri"/>
                <a:cs typeface="Calibri"/>
              </a:rPr>
              <a:t>faaliyetlerini,</a:t>
            </a:r>
            <a:endParaRPr sz="2000">
              <a:latin typeface="Calibri"/>
              <a:cs typeface="Calibri"/>
            </a:endParaRPr>
          </a:p>
          <a:p>
            <a:pPr marL="469900" indent="-457200">
              <a:lnSpc>
                <a:spcPct val="100000"/>
              </a:lnSpc>
              <a:spcBef>
                <a:spcPts val="525"/>
              </a:spcBef>
              <a:buFont typeface="Calibri"/>
              <a:buAutoNum type="alphaLcParenR"/>
              <a:tabLst>
                <a:tab pos="469900" algn="l"/>
              </a:tabLst>
            </a:pPr>
            <a:r>
              <a:rPr sz="2000" dirty="0">
                <a:solidFill>
                  <a:srgbClr val="333E50"/>
                </a:solidFill>
                <a:latin typeface="Calibri"/>
                <a:cs typeface="Calibri"/>
              </a:rPr>
              <a:t>Aşağıdakileri nasıl</a:t>
            </a:r>
            <a:r>
              <a:rPr sz="2000" spc="-15" dirty="0">
                <a:solidFill>
                  <a:srgbClr val="333E50"/>
                </a:solidFill>
                <a:latin typeface="Calibri"/>
                <a:cs typeface="Calibri"/>
              </a:rPr>
              <a:t> </a:t>
            </a:r>
            <a:r>
              <a:rPr sz="2000" spc="-5" dirty="0">
                <a:solidFill>
                  <a:srgbClr val="333E50"/>
                </a:solidFill>
                <a:latin typeface="Calibri"/>
                <a:cs typeface="Calibri"/>
              </a:rPr>
              <a:t>yapacağını:</a:t>
            </a:r>
            <a:endParaRPr sz="2000">
              <a:latin typeface="Calibri"/>
              <a:cs typeface="Calibri"/>
            </a:endParaRPr>
          </a:p>
          <a:p>
            <a:pPr marL="469900" lvl="1" indent="-274320">
              <a:lnSpc>
                <a:spcPts val="2160"/>
              </a:lnSpc>
              <a:spcBef>
                <a:spcPts val="515"/>
              </a:spcBef>
              <a:buAutoNum type="arabicParenR"/>
              <a:tabLst>
                <a:tab pos="469900" algn="l"/>
              </a:tabLst>
            </a:pPr>
            <a:r>
              <a:rPr sz="2000" spc="-10" dirty="0">
                <a:solidFill>
                  <a:srgbClr val="333E50"/>
                </a:solidFill>
                <a:latin typeface="Calibri"/>
                <a:cs typeface="Calibri"/>
              </a:rPr>
              <a:t>Faaliyetleri </a:t>
            </a:r>
            <a:r>
              <a:rPr sz="2000" spc="-5" dirty="0">
                <a:solidFill>
                  <a:srgbClr val="333E50"/>
                </a:solidFill>
                <a:latin typeface="Calibri"/>
                <a:cs typeface="Calibri"/>
              </a:rPr>
              <a:t>KYS </a:t>
            </a:r>
            <a:r>
              <a:rPr sz="2000" spc="-10" dirty="0">
                <a:solidFill>
                  <a:srgbClr val="333E50"/>
                </a:solidFill>
                <a:latin typeface="Calibri"/>
                <a:cs typeface="Calibri"/>
              </a:rPr>
              <a:t>prosesleri </a:t>
            </a:r>
            <a:r>
              <a:rPr sz="2000" spc="-5" dirty="0">
                <a:solidFill>
                  <a:srgbClr val="333E50"/>
                </a:solidFill>
                <a:latin typeface="Calibri"/>
                <a:cs typeface="Calibri"/>
              </a:rPr>
              <a:t>içerisine </a:t>
            </a:r>
            <a:r>
              <a:rPr sz="2000" dirty="0">
                <a:solidFill>
                  <a:srgbClr val="333E50"/>
                </a:solidFill>
                <a:latin typeface="Calibri"/>
                <a:cs typeface="Calibri"/>
              </a:rPr>
              <a:t>nasıl </a:t>
            </a:r>
            <a:r>
              <a:rPr sz="2000" spc="-10" dirty="0">
                <a:solidFill>
                  <a:srgbClr val="333E50"/>
                </a:solidFill>
                <a:latin typeface="Calibri"/>
                <a:cs typeface="Calibri"/>
              </a:rPr>
              <a:t>entegre </a:t>
            </a:r>
            <a:r>
              <a:rPr sz="2000" dirty="0">
                <a:solidFill>
                  <a:srgbClr val="333E50"/>
                </a:solidFill>
                <a:latin typeface="Calibri"/>
                <a:cs typeface="Calibri"/>
              </a:rPr>
              <a:t>edeceği</a:t>
            </a:r>
            <a:r>
              <a:rPr sz="2000" spc="145" dirty="0">
                <a:solidFill>
                  <a:srgbClr val="333E50"/>
                </a:solidFill>
                <a:latin typeface="Calibri"/>
                <a:cs typeface="Calibri"/>
              </a:rPr>
              <a:t> </a:t>
            </a:r>
            <a:r>
              <a:rPr sz="2000" spc="-35" dirty="0">
                <a:solidFill>
                  <a:srgbClr val="333E50"/>
                </a:solidFill>
                <a:latin typeface="Calibri"/>
                <a:cs typeface="Calibri"/>
              </a:rPr>
              <a:t>ve</a:t>
            </a:r>
            <a:endParaRPr sz="2000">
              <a:latin typeface="Calibri"/>
              <a:cs typeface="Calibri"/>
            </a:endParaRPr>
          </a:p>
          <a:p>
            <a:pPr marL="469900">
              <a:lnSpc>
                <a:spcPts val="2160"/>
              </a:lnSpc>
            </a:pPr>
            <a:r>
              <a:rPr sz="2000" spc="-10" dirty="0">
                <a:solidFill>
                  <a:srgbClr val="333E50"/>
                </a:solidFill>
                <a:latin typeface="Calibri"/>
                <a:cs typeface="Calibri"/>
              </a:rPr>
              <a:t>uygulayacağını,</a:t>
            </a:r>
            <a:endParaRPr sz="2000">
              <a:latin typeface="Calibri"/>
              <a:cs typeface="Calibri"/>
            </a:endParaRPr>
          </a:p>
          <a:p>
            <a:pPr marL="469900" lvl="1" indent="-274320">
              <a:lnSpc>
                <a:spcPct val="100000"/>
              </a:lnSpc>
              <a:spcBef>
                <a:spcPts val="515"/>
              </a:spcBef>
              <a:buAutoNum type="arabicParenR" startAt="2"/>
              <a:tabLst>
                <a:tab pos="469900" algn="l"/>
              </a:tabLst>
            </a:pPr>
            <a:r>
              <a:rPr sz="2000" dirty="0">
                <a:solidFill>
                  <a:srgbClr val="333E50"/>
                </a:solidFill>
                <a:latin typeface="Calibri"/>
                <a:cs typeface="Calibri"/>
              </a:rPr>
              <a:t>Bu </a:t>
            </a:r>
            <a:r>
              <a:rPr sz="2000" spc="-10" dirty="0">
                <a:solidFill>
                  <a:srgbClr val="333E50"/>
                </a:solidFill>
                <a:latin typeface="Calibri"/>
                <a:cs typeface="Calibri"/>
              </a:rPr>
              <a:t>faaliyetlerin </a:t>
            </a:r>
            <a:r>
              <a:rPr sz="2000" spc="-5" dirty="0">
                <a:solidFill>
                  <a:srgbClr val="333E50"/>
                </a:solidFill>
                <a:latin typeface="Calibri"/>
                <a:cs typeface="Calibri"/>
              </a:rPr>
              <a:t>etkinliğini </a:t>
            </a:r>
            <a:r>
              <a:rPr sz="2000" dirty="0">
                <a:solidFill>
                  <a:srgbClr val="333E50"/>
                </a:solidFill>
                <a:latin typeface="Calibri"/>
                <a:cs typeface="Calibri"/>
              </a:rPr>
              <a:t>nasıl</a:t>
            </a:r>
            <a:r>
              <a:rPr sz="2000" spc="140" dirty="0">
                <a:solidFill>
                  <a:srgbClr val="333E50"/>
                </a:solidFill>
                <a:latin typeface="Calibri"/>
                <a:cs typeface="Calibri"/>
              </a:rPr>
              <a:t> </a:t>
            </a:r>
            <a:r>
              <a:rPr sz="2000" spc="-5" dirty="0">
                <a:solidFill>
                  <a:srgbClr val="333E50"/>
                </a:solidFill>
                <a:latin typeface="Calibri"/>
                <a:cs typeface="Calibri"/>
              </a:rPr>
              <a:t>değerlendireceğini.</a:t>
            </a:r>
            <a:endParaRPr sz="2000">
              <a:latin typeface="Calibri"/>
              <a:cs typeface="Calibri"/>
            </a:endParaRPr>
          </a:p>
          <a:p>
            <a:pPr>
              <a:lnSpc>
                <a:spcPct val="100000"/>
              </a:lnSpc>
              <a:spcBef>
                <a:spcPts val="51"/>
              </a:spcBef>
            </a:pPr>
            <a:endParaRPr sz="2950">
              <a:latin typeface="Times New Roman"/>
              <a:cs typeface="Times New Roman"/>
            </a:endParaRPr>
          </a:p>
          <a:p>
            <a:pPr marL="12700">
              <a:lnSpc>
                <a:spcPts val="2160"/>
              </a:lnSpc>
            </a:pPr>
            <a:r>
              <a:rPr sz="2000" dirty="0">
                <a:solidFill>
                  <a:srgbClr val="333E50"/>
                </a:solidFill>
                <a:latin typeface="Calibri"/>
                <a:cs typeface="Calibri"/>
              </a:rPr>
              <a:t>Risk </a:t>
            </a:r>
            <a:r>
              <a:rPr sz="2000" spc="-15" dirty="0">
                <a:solidFill>
                  <a:srgbClr val="333E50"/>
                </a:solidFill>
                <a:latin typeface="Calibri"/>
                <a:cs typeface="Calibri"/>
              </a:rPr>
              <a:t>ve </a:t>
            </a:r>
            <a:r>
              <a:rPr sz="2000" spc="-10" dirty="0">
                <a:solidFill>
                  <a:srgbClr val="333E50"/>
                </a:solidFill>
                <a:latin typeface="Calibri"/>
                <a:cs typeface="Calibri"/>
              </a:rPr>
              <a:t>fırsatları </a:t>
            </a:r>
            <a:r>
              <a:rPr sz="2000" spc="-5" dirty="0">
                <a:solidFill>
                  <a:srgbClr val="333E50"/>
                </a:solidFill>
                <a:latin typeface="Calibri"/>
                <a:cs typeface="Calibri"/>
              </a:rPr>
              <a:t>ele alma </a:t>
            </a:r>
            <a:r>
              <a:rPr sz="2000" spc="-10" dirty="0">
                <a:solidFill>
                  <a:srgbClr val="333E50"/>
                </a:solidFill>
                <a:latin typeface="Calibri"/>
                <a:cs typeface="Calibri"/>
              </a:rPr>
              <a:t>faaliyetleri,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a:t>
            </a:r>
            <a:r>
              <a:rPr sz="2000" spc="245" dirty="0">
                <a:solidFill>
                  <a:srgbClr val="333E50"/>
                </a:solidFill>
                <a:latin typeface="Calibri"/>
                <a:cs typeface="Calibri"/>
              </a:rPr>
              <a:t> </a:t>
            </a:r>
            <a:r>
              <a:rPr sz="2000" spc="-5" dirty="0">
                <a:solidFill>
                  <a:srgbClr val="333E50"/>
                </a:solidFill>
                <a:latin typeface="Calibri"/>
                <a:cs typeface="Calibri"/>
              </a:rPr>
              <a:t>uygunluğuna</a:t>
            </a:r>
            <a:endParaRPr sz="2000">
              <a:latin typeface="Calibri"/>
              <a:cs typeface="Calibri"/>
            </a:endParaRPr>
          </a:p>
          <a:p>
            <a:pPr marL="12700">
              <a:lnSpc>
                <a:spcPts val="2160"/>
              </a:lnSpc>
            </a:pPr>
            <a:r>
              <a:rPr sz="2000" spc="-5" dirty="0">
                <a:solidFill>
                  <a:srgbClr val="333E50"/>
                </a:solidFill>
                <a:latin typeface="Calibri"/>
                <a:cs typeface="Calibri"/>
              </a:rPr>
              <a:t>potansiyel etkisi ile </a:t>
            </a:r>
            <a:r>
              <a:rPr sz="2000" spc="-10" dirty="0">
                <a:solidFill>
                  <a:srgbClr val="333E50"/>
                </a:solidFill>
                <a:latin typeface="Calibri"/>
                <a:cs typeface="Calibri"/>
              </a:rPr>
              <a:t>orantılı</a:t>
            </a:r>
            <a:r>
              <a:rPr sz="2000" spc="35" dirty="0">
                <a:solidFill>
                  <a:srgbClr val="333E50"/>
                </a:solidFill>
                <a:latin typeface="Calibri"/>
                <a:cs typeface="Calibri"/>
              </a:rPr>
              <a:t> </a:t>
            </a:r>
            <a:r>
              <a:rPr sz="2000" spc="-25" dirty="0">
                <a:solidFill>
                  <a:srgbClr val="333E50"/>
                </a:solidFill>
                <a:latin typeface="Calibri"/>
                <a:cs typeface="Calibri"/>
              </a:rPr>
              <a:t>olmalıdır.</a:t>
            </a:r>
            <a:endParaRPr sz="2000">
              <a:latin typeface="Calibri"/>
              <a:cs typeface="Calibri"/>
            </a:endParaRPr>
          </a:p>
          <a:p>
            <a:pPr marL="1724025">
              <a:lnSpc>
                <a:spcPct val="100000"/>
              </a:lnSpc>
              <a:spcBef>
                <a:spcPts val="940"/>
              </a:spcBef>
            </a:pPr>
            <a:r>
              <a:rPr sz="2400" b="1" spc="-40" dirty="0">
                <a:solidFill>
                  <a:srgbClr val="1F4E79"/>
                </a:solidFill>
                <a:latin typeface="Calibri"/>
                <a:cs typeface="Calibri"/>
              </a:rPr>
              <a:t>FIRSAT</a:t>
            </a:r>
            <a:endParaRPr sz="24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296161"/>
            <a:ext cx="3987800" cy="275907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Not 1 – </a:t>
            </a:r>
            <a:r>
              <a:rPr sz="2000" dirty="0">
                <a:solidFill>
                  <a:srgbClr val="333E50"/>
                </a:solidFill>
                <a:latin typeface="Calibri"/>
                <a:cs typeface="Calibri"/>
              </a:rPr>
              <a:t>Risk </a:t>
            </a:r>
            <a:r>
              <a:rPr sz="2000" spc="-5" dirty="0">
                <a:solidFill>
                  <a:srgbClr val="333E50"/>
                </a:solidFill>
                <a:latin typeface="Calibri"/>
                <a:cs typeface="Calibri"/>
              </a:rPr>
              <a:t>belirleme</a:t>
            </a:r>
            <a:r>
              <a:rPr sz="2000" spc="-35" dirty="0">
                <a:solidFill>
                  <a:srgbClr val="333E50"/>
                </a:solidFill>
                <a:latin typeface="Calibri"/>
                <a:cs typeface="Calibri"/>
              </a:rPr>
              <a:t> </a:t>
            </a:r>
            <a:r>
              <a:rPr sz="2000" spc="-5" dirty="0">
                <a:solidFill>
                  <a:srgbClr val="333E50"/>
                </a:solidFill>
                <a:latin typeface="Calibri"/>
                <a:cs typeface="Calibri"/>
              </a:rPr>
              <a:t>seçenekleri;</a:t>
            </a:r>
            <a:endParaRPr sz="2000">
              <a:latin typeface="Calibri"/>
              <a:cs typeface="Calibri"/>
            </a:endParaRPr>
          </a:p>
          <a:p>
            <a:pPr marL="355600" indent="-342900">
              <a:lnSpc>
                <a:spcPct val="100000"/>
              </a:lnSpc>
              <a:spcBef>
                <a:spcPts val="755"/>
              </a:spcBef>
              <a:buChar char="-"/>
              <a:tabLst>
                <a:tab pos="355600" algn="l"/>
              </a:tabLst>
            </a:pPr>
            <a:r>
              <a:rPr sz="2000" spc="-5" dirty="0">
                <a:solidFill>
                  <a:srgbClr val="333E50"/>
                </a:solidFill>
                <a:latin typeface="Calibri"/>
                <a:cs typeface="Calibri"/>
              </a:rPr>
              <a:t>Riskten</a:t>
            </a:r>
            <a:r>
              <a:rPr sz="2000" spc="-65" dirty="0">
                <a:solidFill>
                  <a:srgbClr val="333E50"/>
                </a:solidFill>
                <a:latin typeface="Calibri"/>
                <a:cs typeface="Calibri"/>
              </a:rPr>
              <a:t> </a:t>
            </a:r>
            <a:r>
              <a:rPr sz="2000" spc="-5" dirty="0">
                <a:solidFill>
                  <a:srgbClr val="333E50"/>
                </a:solidFill>
                <a:latin typeface="Calibri"/>
                <a:cs typeface="Calibri"/>
              </a:rPr>
              <a:t>kaçınma,</a:t>
            </a:r>
            <a:endParaRPr sz="2000">
              <a:latin typeface="Calibri"/>
              <a:cs typeface="Calibri"/>
            </a:endParaRPr>
          </a:p>
          <a:p>
            <a:pPr marL="355600" indent="-342900">
              <a:lnSpc>
                <a:spcPct val="100000"/>
              </a:lnSpc>
              <a:spcBef>
                <a:spcPts val="765"/>
              </a:spcBef>
              <a:buFont typeface="Calibri"/>
              <a:buChar char="-"/>
              <a:tabLst>
                <a:tab pos="355600" algn="l"/>
              </a:tabLst>
            </a:pPr>
            <a:r>
              <a:rPr sz="2000" spc="-10" dirty="0">
                <a:solidFill>
                  <a:srgbClr val="333E50"/>
                </a:solidFill>
                <a:latin typeface="Calibri"/>
                <a:cs typeface="Calibri"/>
              </a:rPr>
              <a:t>Fırsat </a:t>
            </a:r>
            <a:r>
              <a:rPr sz="2000" spc="-20" dirty="0">
                <a:solidFill>
                  <a:srgbClr val="333E50"/>
                </a:solidFill>
                <a:latin typeface="Calibri"/>
                <a:cs typeface="Calibri"/>
              </a:rPr>
              <a:t>kovalarken </a:t>
            </a:r>
            <a:r>
              <a:rPr sz="2000" spc="-5" dirty="0">
                <a:solidFill>
                  <a:srgbClr val="333E50"/>
                </a:solidFill>
                <a:latin typeface="Calibri"/>
                <a:cs typeface="Calibri"/>
              </a:rPr>
              <a:t>risk</a:t>
            </a:r>
            <a:r>
              <a:rPr sz="2000" spc="35" dirty="0">
                <a:solidFill>
                  <a:srgbClr val="333E50"/>
                </a:solidFill>
                <a:latin typeface="Calibri"/>
                <a:cs typeface="Calibri"/>
              </a:rPr>
              <a:t> </a:t>
            </a:r>
            <a:r>
              <a:rPr sz="2000" spc="-5" dirty="0">
                <a:solidFill>
                  <a:srgbClr val="333E50"/>
                </a:solidFill>
                <a:latin typeface="Calibri"/>
                <a:cs typeface="Calibri"/>
              </a:rPr>
              <a:t>alma,</a:t>
            </a:r>
            <a:endParaRPr sz="2000">
              <a:latin typeface="Calibri"/>
              <a:cs typeface="Calibri"/>
            </a:endParaRPr>
          </a:p>
          <a:p>
            <a:pPr marL="355600" marR="650875" indent="-342900" algn="just">
              <a:lnSpc>
                <a:spcPts val="2160"/>
              </a:lnSpc>
              <a:spcBef>
                <a:spcPts val="1030"/>
              </a:spcBef>
              <a:buChar char="-"/>
              <a:tabLst>
                <a:tab pos="355600" algn="l"/>
              </a:tabLst>
            </a:pPr>
            <a:r>
              <a:rPr sz="2000" dirty="0">
                <a:solidFill>
                  <a:srgbClr val="333E50"/>
                </a:solidFill>
                <a:latin typeface="Calibri"/>
                <a:cs typeface="Calibri"/>
              </a:rPr>
              <a:t>Risk </a:t>
            </a:r>
            <a:r>
              <a:rPr sz="2000" spc="-10" dirty="0">
                <a:solidFill>
                  <a:srgbClr val="333E50"/>
                </a:solidFill>
                <a:latin typeface="Calibri"/>
                <a:cs typeface="Calibri"/>
              </a:rPr>
              <a:t>kaynağının yok </a:t>
            </a:r>
            <a:r>
              <a:rPr sz="2000" spc="-5" dirty="0">
                <a:solidFill>
                  <a:srgbClr val="333E50"/>
                </a:solidFill>
                <a:latin typeface="Calibri"/>
                <a:cs typeface="Calibri"/>
              </a:rPr>
              <a:t>edilmesi,  gerçekleşme </a:t>
            </a:r>
            <a:r>
              <a:rPr sz="2000" spc="-20" dirty="0">
                <a:solidFill>
                  <a:srgbClr val="333E50"/>
                </a:solidFill>
                <a:latin typeface="Calibri"/>
                <a:cs typeface="Calibri"/>
              </a:rPr>
              <a:t>veya </a:t>
            </a:r>
            <a:r>
              <a:rPr sz="2000" dirty="0">
                <a:solidFill>
                  <a:srgbClr val="333E50"/>
                </a:solidFill>
                <a:latin typeface="Calibri"/>
                <a:cs typeface="Calibri"/>
              </a:rPr>
              <a:t>sonuçların  </a:t>
            </a:r>
            <a:r>
              <a:rPr sz="2000" spc="-5" dirty="0">
                <a:solidFill>
                  <a:srgbClr val="333E50"/>
                </a:solidFill>
                <a:latin typeface="Calibri"/>
                <a:cs typeface="Calibri"/>
              </a:rPr>
              <a:t>değiştirilmesi,</a:t>
            </a:r>
            <a:endParaRPr sz="2000">
              <a:latin typeface="Calibri"/>
              <a:cs typeface="Calibri"/>
            </a:endParaRPr>
          </a:p>
          <a:p>
            <a:pPr marL="355600" marR="5080" indent="-342900">
              <a:lnSpc>
                <a:spcPts val="2160"/>
              </a:lnSpc>
              <a:spcBef>
                <a:spcPts val="994"/>
              </a:spcBef>
              <a:buChar char="-"/>
              <a:tabLst>
                <a:tab pos="355600" algn="l"/>
              </a:tabLst>
            </a:pPr>
            <a:r>
              <a:rPr sz="2000" dirty="0">
                <a:solidFill>
                  <a:srgbClr val="333E50"/>
                </a:solidFill>
                <a:latin typeface="Calibri"/>
                <a:cs typeface="Calibri"/>
              </a:rPr>
              <a:t>Risk </a:t>
            </a:r>
            <a:r>
              <a:rPr sz="2000" spc="-5" dirty="0">
                <a:solidFill>
                  <a:srgbClr val="333E50"/>
                </a:solidFill>
                <a:latin typeface="Calibri"/>
                <a:cs typeface="Calibri"/>
              </a:rPr>
              <a:t>paylaşımı </a:t>
            </a:r>
            <a:r>
              <a:rPr sz="2000" spc="-20" dirty="0">
                <a:solidFill>
                  <a:srgbClr val="333E50"/>
                </a:solidFill>
                <a:latin typeface="Calibri"/>
                <a:cs typeface="Calibri"/>
              </a:rPr>
              <a:t>veya </a:t>
            </a:r>
            <a:r>
              <a:rPr sz="2000" spc="-5" dirty="0">
                <a:solidFill>
                  <a:srgbClr val="333E50"/>
                </a:solidFill>
                <a:latin typeface="Calibri"/>
                <a:cs typeface="Calibri"/>
              </a:rPr>
              <a:t>bilgiye </a:t>
            </a:r>
            <a:r>
              <a:rPr sz="2000" spc="-10" dirty="0">
                <a:solidFill>
                  <a:srgbClr val="333E50"/>
                </a:solidFill>
                <a:latin typeface="Calibri"/>
                <a:cs typeface="Calibri"/>
              </a:rPr>
              <a:t>dayanan  </a:t>
            </a:r>
            <a:r>
              <a:rPr sz="2000" spc="-15" dirty="0">
                <a:solidFill>
                  <a:srgbClr val="333E50"/>
                </a:solidFill>
                <a:latin typeface="Calibri"/>
                <a:cs typeface="Calibri"/>
              </a:rPr>
              <a:t>karar </a:t>
            </a:r>
            <a:r>
              <a:rPr sz="2000" spc="-5" dirty="0">
                <a:solidFill>
                  <a:srgbClr val="333E50"/>
                </a:solidFill>
                <a:latin typeface="Calibri"/>
                <a:cs typeface="Calibri"/>
              </a:rPr>
              <a:t>ile risk</a:t>
            </a:r>
            <a:r>
              <a:rPr sz="2000" spc="-25" dirty="0">
                <a:solidFill>
                  <a:srgbClr val="333E50"/>
                </a:solidFill>
                <a:latin typeface="Calibri"/>
                <a:cs typeface="Calibri"/>
              </a:rPr>
              <a:t> </a:t>
            </a:r>
            <a:r>
              <a:rPr sz="2000" spc="-5" dirty="0">
                <a:solidFill>
                  <a:srgbClr val="333E50"/>
                </a:solidFill>
                <a:latin typeface="Calibri"/>
                <a:cs typeface="Calibri"/>
              </a:rPr>
              <a:t>tespiti.</a:t>
            </a:r>
            <a:endParaRPr sz="2000">
              <a:latin typeface="Calibri"/>
              <a:cs typeface="Calibri"/>
            </a:endParaRPr>
          </a:p>
        </p:txBody>
      </p:sp>
      <p:sp>
        <p:nvSpPr>
          <p:cNvPr id="3" name="object 3"/>
          <p:cNvSpPr/>
          <p:nvPr/>
        </p:nvSpPr>
        <p:spPr>
          <a:xfrm>
            <a:off x="4887467" y="3578352"/>
            <a:ext cx="4053840" cy="24048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15484" y="2255519"/>
            <a:ext cx="3925823" cy="370027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07542" y="1362709"/>
            <a:ext cx="3498850" cy="4511675"/>
          </a:xfrm>
          <a:prstGeom prst="rect">
            <a:avLst/>
          </a:prstGeom>
        </p:spPr>
        <p:txBody>
          <a:bodyPr vert="horz" wrap="square" lIns="0" tIns="0" rIns="0" bIns="0" rtlCol="0">
            <a:spAutoFit/>
          </a:bodyPr>
          <a:lstStyle/>
          <a:p>
            <a:pPr marL="12700">
              <a:lnSpc>
                <a:spcPct val="100000"/>
              </a:lnSpc>
            </a:pPr>
            <a:r>
              <a:rPr sz="2000" b="1" dirty="0">
                <a:solidFill>
                  <a:srgbClr val="333E50"/>
                </a:solidFill>
                <a:latin typeface="Calibri"/>
                <a:cs typeface="Calibri"/>
              </a:rPr>
              <a:t>Not 2 –</a:t>
            </a:r>
            <a:r>
              <a:rPr sz="2000" b="1" spc="-110" dirty="0">
                <a:solidFill>
                  <a:srgbClr val="333E50"/>
                </a:solidFill>
                <a:latin typeface="Calibri"/>
                <a:cs typeface="Calibri"/>
              </a:rPr>
              <a:t> </a:t>
            </a:r>
            <a:r>
              <a:rPr sz="2000" spc="-25" dirty="0">
                <a:solidFill>
                  <a:srgbClr val="333E50"/>
                </a:solidFill>
                <a:latin typeface="Calibri"/>
                <a:cs typeface="Calibri"/>
              </a:rPr>
              <a:t>Fırsatlar,</a:t>
            </a:r>
            <a:endParaRPr sz="2000">
              <a:latin typeface="Calibri"/>
              <a:cs typeface="Calibri"/>
            </a:endParaRPr>
          </a:p>
          <a:p>
            <a:pPr marL="355600" indent="-342900">
              <a:lnSpc>
                <a:spcPts val="2280"/>
              </a:lnSpc>
              <a:spcBef>
                <a:spcPts val="755"/>
              </a:spcBef>
              <a:buChar char="-"/>
              <a:tabLst>
                <a:tab pos="355600" algn="l"/>
              </a:tabLst>
            </a:pPr>
            <a:r>
              <a:rPr sz="2000" spc="-35" dirty="0">
                <a:solidFill>
                  <a:srgbClr val="333E50"/>
                </a:solidFill>
                <a:latin typeface="Calibri"/>
                <a:cs typeface="Calibri"/>
              </a:rPr>
              <a:t>Yeni </a:t>
            </a:r>
            <a:r>
              <a:rPr sz="2000" spc="-5" dirty="0">
                <a:solidFill>
                  <a:srgbClr val="333E50"/>
                </a:solidFill>
                <a:latin typeface="Calibri"/>
                <a:cs typeface="Calibri"/>
              </a:rPr>
              <a:t>uygulamaların</a:t>
            </a:r>
            <a:r>
              <a:rPr sz="2000" spc="-10" dirty="0">
                <a:solidFill>
                  <a:srgbClr val="333E50"/>
                </a:solidFill>
                <a:latin typeface="Calibri"/>
                <a:cs typeface="Calibri"/>
              </a:rPr>
              <a:t> </a:t>
            </a:r>
            <a:r>
              <a:rPr sz="2000" spc="-5" dirty="0">
                <a:solidFill>
                  <a:srgbClr val="333E50"/>
                </a:solidFill>
                <a:latin typeface="Calibri"/>
                <a:cs typeface="Calibri"/>
              </a:rPr>
              <a:t>adapte</a:t>
            </a:r>
            <a:endParaRPr sz="2000">
              <a:latin typeface="Calibri"/>
              <a:cs typeface="Calibri"/>
            </a:endParaRPr>
          </a:p>
          <a:p>
            <a:pPr marR="1852930" algn="ctr">
              <a:lnSpc>
                <a:spcPts val="2280"/>
              </a:lnSpc>
            </a:pPr>
            <a:r>
              <a:rPr sz="2000" spc="-5" dirty="0">
                <a:solidFill>
                  <a:srgbClr val="333E50"/>
                </a:solidFill>
                <a:latin typeface="Calibri"/>
                <a:cs typeface="Calibri"/>
              </a:rPr>
              <a:t>edilmesi,</a:t>
            </a:r>
            <a:endParaRPr sz="2000">
              <a:latin typeface="Calibri"/>
              <a:cs typeface="Calibri"/>
            </a:endParaRPr>
          </a:p>
          <a:p>
            <a:pPr marL="355600" marR="518159" indent="-342900">
              <a:lnSpc>
                <a:spcPts val="2160"/>
              </a:lnSpc>
              <a:spcBef>
                <a:spcPts val="1040"/>
              </a:spcBef>
              <a:buChar char="-"/>
              <a:tabLst>
                <a:tab pos="355600" algn="l"/>
              </a:tabLst>
            </a:pPr>
            <a:r>
              <a:rPr sz="2000" spc="-40" dirty="0">
                <a:solidFill>
                  <a:srgbClr val="333E50"/>
                </a:solidFill>
                <a:latin typeface="Calibri"/>
                <a:cs typeface="Calibri"/>
              </a:rPr>
              <a:t>Yeni </a:t>
            </a:r>
            <a:r>
              <a:rPr sz="2000" spc="-5" dirty="0">
                <a:solidFill>
                  <a:srgbClr val="333E50"/>
                </a:solidFill>
                <a:latin typeface="Calibri"/>
                <a:cs typeface="Calibri"/>
              </a:rPr>
              <a:t>ürünlerin </a:t>
            </a:r>
            <a:r>
              <a:rPr sz="2000" dirty="0">
                <a:solidFill>
                  <a:srgbClr val="333E50"/>
                </a:solidFill>
                <a:latin typeface="Calibri"/>
                <a:cs typeface="Calibri"/>
              </a:rPr>
              <a:t>lansmanını  </a:t>
            </a:r>
            <a:r>
              <a:rPr sz="2000" spc="-5" dirty="0">
                <a:solidFill>
                  <a:srgbClr val="333E50"/>
                </a:solidFill>
                <a:latin typeface="Calibri"/>
                <a:cs typeface="Calibri"/>
              </a:rPr>
              <a:t>yapma,</a:t>
            </a:r>
            <a:endParaRPr sz="2000">
              <a:latin typeface="Calibri"/>
              <a:cs typeface="Calibri"/>
            </a:endParaRPr>
          </a:p>
          <a:p>
            <a:pPr marL="355600" indent="-342900">
              <a:lnSpc>
                <a:spcPct val="100000"/>
              </a:lnSpc>
              <a:spcBef>
                <a:spcPts val="720"/>
              </a:spcBef>
              <a:buChar char="-"/>
              <a:tabLst>
                <a:tab pos="355600" algn="l"/>
              </a:tabLst>
            </a:pPr>
            <a:r>
              <a:rPr sz="2000" spc="-35" dirty="0">
                <a:solidFill>
                  <a:srgbClr val="333E50"/>
                </a:solidFill>
                <a:latin typeface="Calibri"/>
                <a:cs typeface="Calibri"/>
              </a:rPr>
              <a:t>Yeni </a:t>
            </a:r>
            <a:r>
              <a:rPr sz="2000" spc="-10" dirty="0">
                <a:solidFill>
                  <a:srgbClr val="333E50"/>
                </a:solidFill>
                <a:latin typeface="Calibri"/>
                <a:cs typeface="Calibri"/>
              </a:rPr>
              <a:t>pazarlara</a:t>
            </a:r>
            <a:r>
              <a:rPr sz="2000" spc="-20" dirty="0">
                <a:solidFill>
                  <a:srgbClr val="333E50"/>
                </a:solidFill>
                <a:latin typeface="Calibri"/>
                <a:cs typeface="Calibri"/>
              </a:rPr>
              <a:t> </a:t>
            </a:r>
            <a:r>
              <a:rPr sz="2000" spc="-5" dirty="0">
                <a:solidFill>
                  <a:srgbClr val="333E50"/>
                </a:solidFill>
                <a:latin typeface="Calibri"/>
                <a:cs typeface="Calibri"/>
              </a:rPr>
              <a:t>erişim,</a:t>
            </a:r>
            <a:endParaRPr sz="2000">
              <a:latin typeface="Calibri"/>
              <a:cs typeface="Calibri"/>
            </a:endParaRPr>
          </a:p>
          <a:p>
            <a:pPr marL="355600" indent="-342900">
              <a:lnSpc>
                <a:spcPct val="100000"/>
              </a:lnSpc>
              <a:spcBef>
                <a:spcPts val="755"/>
              </a:spcBef>
              <a:buChar char="-"/>
              <a:tabLst>
                <a:tab pos="355600" algn="l"/>
              </a:tabLst>
            </a:pPr>
            <a:r>
              <a:rPr sz="2000" spc="-40" dirty="0">
                <a:solidFill>
                  <a:srgbClr val="333E50"/>
                </a:solidFill>
                <a:latin typeface="Calibri"/>
                <a:cs typeface="Calibri"/>
              </a:rPr>
              <a:t>Yeni </a:t>
            </a:r>
            <a:r>
              <a:rPr sz="2000" spc="-5" dirty="0">
                <a:solidFill>
                  <a:srgbClr val="333E50"/>
                </a:solidFill>
                <a:latin typeface="Calibri"/>
                <a:cs typeface="Calibri"/>
              </a:rPr>
              <a:t>müşterilerin</a:t>
            </a:r>
            <a:r>
              <a:rPr sz="2000" spc="35" dirty="0">
                <a:solidFill>
                  <a:srgbClr val="333E50"/>
                </a:solidFill>
                <a:latin typeface="Calibri"/>
                <a:cs typeface="Calibri"/>
              </a:rPr>
              <a:t> </a:t>
            </a:r>
            <a:r>
              <a:rPr sz="2000" spc="-5" dirty="0">
                <a:solidFill>
                  <a:srgbClr val="333E50"/>
                </a:solidFill>
                <a:latin typeface="Calibri"/>
                <a:cs typeface="Calibri"/>
              </a:rPr>
              <a:t>belirlenmesi,</a:t>
            </a:r>
            <a:endParaRPr sz="2000">
              <a:latin typeface="Calibri"/>
              <a:cs typeface="Calibri"/>
            </a:endParaRPr>
          </a:p>
          <a:p>
            <a:pPr marL="355600" indent="-342900">
              <a:lnSpc>
                <a:spcPct val="100000"/>
              </a:lnSpc>
              <a:spcBef>
                <a:spcPts val="765"/>
              </a:spcBef>
              <a:buFont typeface="Calibri"/>
              <a:buChar char="-"/>
              <a:tabLst>
                <a:tab pos="355600" algn="l"/>
              </a:tabLst>
            </a:pPr>
            <a:r>
              <a:rPr sz="2000" spc="-5" dirty="0">
                <a:solidFill>
                  <a:srgbClr val="333E50"/>
                </a:solidFill>
                <a:latin typeface="Calibri"/>
                <a:cs typeface="Calibri"/>
              </a:rPr>
              <a:t>Ortaklıklar</a:t>
            </a:r>
            <a:r>
              <a:rPr sz="2000" spc="-15" dirty="0">
                <a:solidFill>
                  <a:srgbClr val="333E50"/>
                </a:solidFill>
                <a:latin typeface="Calibri"/>
                <a:cs typeface="Calibri"/>
              </a:rPr>
              <a:t> </a:t>
            </a:r>
            <a:r>
              <a:rPr sz="2000" spc="-10" dirty="0">
                <a:solidFill>
                  <a:srgbClr val="333E50"/>
                </a:solidFill>
                <a:latin typeface="Calibri"/>
                <a:cs typeface="Calibri"/>
              </a:rPr>
              <a:t>kurma,</a:t>
            </a:r>
            <a:endParaRPr sz="2000">
              <a:latin typeface="Calibri"/>
              <a:cs typeface="Calibri"/>
            </a:endParaRPr>
          </a:p>
          <a:p>
            <a:pPr marL="355600" indent="-342900">
              <a:lnSpc>
                <a:spcPct val="100000"/>
              </a:lnSpc>
              <a:spcBef>
                <a:spcPts val="755"/>
              </a:spcBef>
              <a:buChar char="-"/>
              <a:tabLst>
                <a:tab pos="355600" algn="l"/>
              </a:tabLst>
            </a:pPr>
            <a:r>
              <a:rPr sz="2000" spc="-35" dirty="0">
                <a:solidFill>
                  <a:srgbClr val="333E50"/>
                </a:solidFill>
                <a:latin typeface="Calibri"/>
                <a:cs typeface="Calibri"/>
              </a:rPr>
              <a:t>Yeni </a:t>
            </a:r>
            <a:r>
              <a:rPr sz="2000" spc="-5" dirty="0">
                <a:solidFill>
                  <a:srgbClr val="333E50"/>
                </a:solidFill>
                <a:latin typeface="Calibri"/>
                <a:cs typeface="Calibri"/>
              </a:rPr>
              <a:t>teknoloji kullanımı</a:t>
            </a:r>
            <a:r>
              <a:rPr sz="2000" spc="-10" dirty="0">
                <a:solidFill>
                  <a:srgbClr val="333E50"/>
                </a:solidFill>
                <a:latin typeface="Calibri"/>
                <a:cs typeface="Calibri"/>
              </a:rPr>
              <a:t> </a:t>
            </a:r>
            <a:r>
              <a:rPr sz="2000" spc="-35" dirty="0">
                <a:solidFill>
                  <a:srgbClr val="333E50"/>
                </a:solidFill>
                <a:latin typeface="Calibri"/>
                <a:cs typeface="Calibri"/>
              </a:rPr>
              <a:t>ve</a:t>
            </a:r>
            <a:endParaRPr sz="2000">
              <a:latin typeface="Calibri"/>
              <a:cs typeface="Calibri"/>
            </a:endParaRPr>
          </a:p>
          <a:p>
            <a:pPr marL="355600" marR="64135" indent="-342900">
              <a:lnSpc>
                <a:spcPts val="2160"/>
              </a:lnSpc>
              <a:spcBef>
                <a:spcPts val="1030"/>
              </a:spcBef>
              <a:buFont typeface="Calibri"/>
              <a:buChar char="-"/>
              <a:tabLst>
                <a:tab pos="355600" algn="l"/>
              </a:tabLst>
            </a:pPr>
            <a:r>
              <a:rPr sz="2000" spc="-5" dirty="0">
                <a:solidFill>
                  <a:srgbClr val="333E50"/>
                </a:solidFill>
                <a:latin typeface="Calibri"/>
                <a:cs typeface="Calibri"/>
              </a:rPr>
              <a:t>Kuruluşun </a:t>
            </a:r>
            <a:r>
              <a:rPr sz="2000" spc="-20" dirty="0">
                <a:solidFill>
                  <a:srgbClr val="333E50"/>
                </a:solidFill>
                <a:latin typeface="Calibri"/>
                <a:cs typeface="Calibri"/>
              </a:rPr>
              <a:t>veya</a:t>
            </a:r>
            <a:r>
              <a:rPr sz="2000" spc="-60" dirty="0">
                <a:solidFill>
                  <a:srgbClr val="333E50"/>
                </a:solidFill>
                <a:latin typeface="Calibri"/>
                <a:cs typeface="Calibri"/>
              </a:rPr>
              <a:t> </a:t>
            </a:r>
            <a:r>
              <a:rPr sz="2000" spc="-5" dirty="0">
                <a:solidFill>
                  <a:srgbClr val="333E50"/>
                </a:solidFill>
                <a:latin typeface="Calibri"/>
                <a:cs typeface="Calibri"/>
              </a:rPr>
              <a:t>müşterilerinin  ihtiyaçlarını belirten </a:t>
            </a:r>
            <a:r>
              <a:rPr sz="2000" dirty="0">
                <a:solidFill>
                  <a:srgbClr val="333E50"/>
                </a:solidFill>
                <a:latin typeface="Calibri"/>
                <a:cs typeface="Calibri"/>
              </a:rPr>
              <a:t>diğer  </a:t>
            </a:r>
            <a:r>
              <a:rPr sz="2000" spc="-10" dirty="0">
                <a:solidFill>
                  <a:srgbClr val="333E50"/>
                </a:solidFill>
                <a:latin typeface="Calibri"/>
                <a:cs typeface="Calibri"/>
              </a:rPr>
              <a:t>istenen </a:t>
            </a:r>
            <a:r>
              <a:rPr sz="2000" spc="-15" dirty="0">
                <a:solidFill>
                  <a:srgbClr val="333E50"/>
                </a:solidFill>
                <a:latin typeface="Calibri"/>
                <a:cs typeface="Calibri"/>
              </a:rPr>
              <a:t>ve </a:t>
            </a:r>
            <a:r>
              <a:rPr sz="2000" spc="-5" dirty="0">
                <a:solidFill>
                  <a:srgbClr val="333E50"/>
                </a:solidFill>
                <a:latin typeface="Calibri"/>
                <a:cs typeface="Calibri"/>
              </a:rPr>
              <a:t>uygulanabilir  olasılıklara </a:t>
            </a:r>
            <a:r>
              <a:rPr sz="2000" spc="-10" dirty="0">
                <a:solidFill>
                  <a:srgbClr val="333E50"/>
                </a:solidFill>
                <a:latin typeface="Calibri"/>
                <a:cs typeface="Calibri"/>
              </a:rPr>
              <a:t>yol</a:t>
            </a:r>
            <a:r>
              <a:rPr sz="2000" spc="-60" dirty="0">
                <a:solidFill>
                  <a:srgbClr val="333E50"/>
                </a:solidFill>
                <a:latin typeface="Calibri"/>
                <a:cs typeface="Calibri"/>
              </a:rPr>
              <a:t> </a:t>
            </a:r>
            <a:r>
              <a:rPr sz="2000" spc="-25" dirty="0">
                <a:solidFill>
                  <a:srgbClr val="333E50"/>
                </a:solidFill>
                <a:latin typeface="Calibri"/>
                <a:cs typeface="Calibri"/>
              </a:rPr>
              <a:t>açabilir.</a:t>
            </a:r>
            <a:endParaRPr sz="20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2600" y="1249162"/>
            <a:ext cx="5693410" cy="840105"/>
          </a:xfrm>
          <a:prstGeom prst="rect">
            <a:avLst/>
          </a:prstGeom>
        </p:spPr>
        <p:txBody>
          <a:bodyPr vert="horz" wrap="square" lIns="0" tIns="0" rIns="0" bIns="0" rtlCol="0">
            <a:spAutoFit/>
          </a:bodyPr>
          <a:lstStyle/>
          <a:p>
            <a:pPr marL="1270" algn="ctr">
              <a:lnSpc>
                <a:spcPts val="3304"/>
              </a:lnSpc>
            </a:pPr>
            <a:r>
              <a:rPr sz="2900" b="1" dirty="0">
                <a:solidFill>
                  <a:srgbClr val="333E50"/>
                </a:solidFill>
                <a:latin typeface="Calibri"/>
                <a:cs typeface="Calibri"/>
              </a:rPr>
              <a:t>6.2 KALİTE </a:t>
            </a:r>
            <a:r>
              <a:rPr sz="2900" b="1" spc="-5" dirty="0">
                <a:solidFill>
                  <a:srgbClr val="333E50"/>
                </a:solidFill>
                <a:latin typeface="Calibri"/>
                <a:cs typeface="Calibri"/>
              </a:rPr>
              <a:t>AMAÇLARI</a:t>
            </a:r>
            <a:r>
              <a:rPr sz="2900" b="1" spc="-70" dirty="0">
                <a:solidFill>
                  <a:srgbClr val="333E50"/>
                </a:solidFill>
                <a:latin typeface="Calibri"/>
                <a:cs typeface="Calibri"/>
              </a:rPr>
              <a:t> </a:t>
            </a:r>
            <a:r>
              <a:rPr sz="2900" b="1" dirty="0">
                <a:solidFill>
                  <a:srgbClr val="333E50"/>
                </a:solidFill>
                <a:latin typeface="Calibri"/>
                <a:cs typeface="Calibri"/>
              </a:rPr>
              <a:t>VE</a:t>
            </a:r>
            <a:endParaRPr sz="2900" dirty="0">
              <a:latin typeface="Calibri"/>
              <a:cs typeface="Calibri"/>
            </a:endParaRPr>
          </a:p>
          <a:p>
            <a:pPr algn="ctr">
              <a:lnSpc>
                <a:spcPts val="3304"/>
              </a:lnSpc>
            </a:pPr>
            <a:r>
              <a:rPr sz="2900" b="1" dirty="0">
                <a:solidFill>
                  <a:srgbClr val="333E50"/>
                </a:solidFill>
                <a:latin typeface="Calibri"/>
                <a:cs typeface="Calibri"/>
              </a:rPr>
              <a:t>BUNLARA ULAŞMAK İÇİN</a:t>
            </a:r>
            <a:r>
              <a:rPr sz="2900" b="1" spc="-80" dirty="0">
                <a:solidFill>
                  <a:srgbClr val="333E50"/>
                </a:solidFill>
                <a:latin typeface="Calibri"/>
                <a:cs typeface="Calibri"/>
              </a:rPr>
              <a:t> </a:t>
            </a:r>
            <a:r>
              <a:rPr sz="2900" b="1" dirty="0">
                <a:solidFill>
                  <a:srgbClr val="333E50"/>
                </a:solidFill>
                <a:latin typeface="Calibri"/>
                <a:cs typeface="Calibri"/>
              </a:rPr>
              <a:t>PLANLAMA</a:t>
            </a:r>
            <a:endParaRPr sz="2900" dirty="0">
              <a:latin typeface="Calibri"/>
              <a:cs typeface="Calibri"/>
            </a:endParaRPr>
          </a:p>
        </p:txBody>
      </p:sp>
      <p:sp>
        <p:nvSpPr>
          <p:cNvPr id="3" name="object 3"/>
          <p:cNvSpPr txBox="1"/>
          <p:nvPr/>
        </p:nvSpPr>
        <p:spPr>
          <a:xfrm>
            <a:off x="707542" y="2240915"/>
            <a:ext cx="4375150" cy="822960"/>
          </a:xfrm>
          <a:prstGeom prst="rect">
            <a:avLst/>
          </a:prstGeom>
        </p:spPr>
        <p:txBody>
          <a:bodyPr vert="horz" wrap="square" lIns="0" tIns="0" rIns="0" bIns="0" rtlCol="0">
            <a:spAutoFit/>
          </a:bodyPr>
          <a:lstStyle/>
          <a:p>
            <a:pPr marL="12700" marR="5080">
              <a:lnSpc>
                <a:spcPts val="2160"/>
              </a:lnSpc>
            </a:pPr>
            <a:r>
              <a:rPr sz="2000" b="1" dirty="0">
                <a:solidFill>
                  <a:srgbClr val="333E50"/>
                </a:solidFill>
                <a:latin typeface="Calibri"/>
                <a:cs typeface="Calibri"/>
              </a:rPr>
              <a:t>6.2.1 </a:t>
            </a:r>
            <a:r>
              <a:rPr sz="2000" spc="-5" dirty="0">
                <a:solidFill>
                  <a:srgbClr val="333E50"/>
                </a:solidFill>
                <a:latin typeface="Calibri"/>
                <a:cs typeface="Calibri"/>
              </a:rPr>
              <a:t>Kuruluş, KYS 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5" dirty="0">
                <a:solidFill>
                  <a:srgbClr val="333E50"/>
                </a:solidFill>
                <a:latin typeface="Calibri"/>
                <a:cs typeface="Calibri"/>
              </a:rPr>
              <a:t>ilgili  </a:t>
            </a:r>
            <a:r>
              <a:rPr sz="2000" b="1" spc="-5" dirty="0">
                <a:solidFill>
                  <a:srgbClr val="D15FB3"/>
                </a:solidFill>
                <a:latin typeface="Calibri"/>
                <a:cs typeface="Calibri"/>
              </a:rPr>
              <a:t>fonksiyon</a:t>
            </a:r>
            <a:r>
              <a:rPr sz="2000" spc="-5" dirty="0">
                <a:solidFill>
                  <a:srgbClr val="333E50"/>
                </a:solidFill>
                <a:latin typeface="Calibri"/>
                <a:cs typeface="Calibri"/>
              </a:rPr>
              <a:t>, </a:t>
            </a:r>
            <a:r>
              <a:rPr sz="2000" b="1" spc="-10" dirty="0">
                <a:solidFill>
                  <a:srgbClr val="81BA58"/>
                </a:solidFill>
                <a:latin typeface="Calibri"/>
                <a:cs typeface="Calibri"/>
              </a:rPr>
              <a:t>seviye </a:t>
            </a:r>
            <a:r>
              <a:rPr sz="2000" spc="-15" dirty="0">
                <a:solidFill>
                  <a:srgbClr val="333E50"/>
                </a:solidFill>
                <a:latin typeface="Calibri"/>
                <a:cs typeface="Calibri"/>
              </a:rPr>
              <a:t>ve </a:t>
            </a:r>
            <a:r>
              <a:rPr sz="2000" spc="-10" dirty="0">
                <a:solidFill>
                  <a:srgbClr val="333E50"/>
                </a:solidFill>
                <a:latin typeface="Calibri"/>
                <a:cs typeface="Calibri"/>
              </a:rPr>
              <a:t>proseslerde </a:t>
            </a:r>
            <a:r>
              <a:rPr sz="2000" spc="-15" dirty="0">
                <a:solidFill>
                  <a:srgbClr val="333E50"/>
                </a:solidFill>
                <a:latin typeface="Calibri"/>
                <a:cs typeface="Calibri"/>
              </a:rPr>
              <a:t>kalite  </a:t>
            </a:r>
            <a:r>
              <a:rPr sz="2000" dirty="0">
                <a:solidFill>
                  <a:srgbClr val="333E50"/>
                </a:solidFill>
                <a:latin typeface="Calibri"/>
                <a:cs typeface="Calibri"/>
              </a:rPr>
              <a:t>amaçlarını </a:t>
            </a:r>
            <a:r>
              <a:rPr sz="2000" spc="-20" dirty="0">
                <a:solidFill>
                  <a:srgbClr val="333E50"/>
                </a:solidFill>
                <a:latin typeface="Calibri"/>
                <a:cs typeface="Calibri"/>
              </a:rPr>
              <a:t>oluşturmalıdır.</a:t>
            </a:r>
            <a:endParaRPr sz="2000">
              <a:latin typeface="Calibri"/>
              <a:cs typeface="Calibri"/>
            </a:endParaRPr>
          </a:p>
        </p:txBody>
      </p:sp>
      <p:sp>
        <p:nvSpPr>
          <p:cNvPr id="4" name="object 4"/>
          <p:cNvSpPr/>
          <p:nvPr/>
        </p:nvSpPr>
        <p:spPr>
          <a:xfrm>
            <a:off x="2159507" y="3212592"/>
            <a:ext cx="1620012" cy="28468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03420" y="2314955"/>
            <a:ext cx="4640579" cy="43616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3" y="1049273"/>
            <a:ext cx="7352792" cy="487680"/>
          </a:xfrm>
          <a:prstGeom prst="rect">
            <a:avLst/>
          </a:prstGeom>
        </p:spPr>
        <p:txBody>
          <a:bodyPr vert="horz" wrap="square" lIns="0" tIns="0" rIns="0" bIns="0" rtlCol="0">
            <a:spAutoFit/>
          </a:bodyPr>
          <a:lstStyle/>
          <a:p>
            <a:pPr marL="2147570">
              <a:lnSpc>
                <a:spcPct val="100000"/>
              </a:lnSpc>
            </a:pPr>
            <a:r>
              <a:rPr dirty="0"/>
              <a:t>KALİTE</a:t>
            </a:r>
            <a:r>
              <a:rPr spc="-65" dirty="0"/>
              <a:t> </a:t>
            </a:r>
            <a:r>
              <a:rPr spc="-10" dirty="0">
                <a:latin typeface="Calibri"/>
                <a:cs typeface="Calibri"/>
              </a:rPr>
              <a:t>AMAÇLARI</a:t>
            </a:r>
          </a:p>
        </p:txBody>
      </p:sp>
      <p:sp>
        <p:nvSpPr>
          <p:cNvPr id="3" name="object 3"/>
          <p:cNvSpPr txBox="1"/>
          <p:nvPr/>
        </p:nvSpPr>
        <p:spPr>
          <a:xfrm>
            <a:off x="707542" y="1824990"/>
            <a:ext cx="7562850" cy="4091304"/>
          </a:xfrm>
          <a:prstGeom prst="rect">
            <a:avLst/>
          </a:prstGeom>
        </p:spPr>
        <p:txBody>
          <a:bodyPr vert="horz" wrap="square" lIns="0" tIns="0" rIns="0" bIns="0" rtlCol="0">
            <a:spAutoFit/>
          </a:bodyPr>
          <a:lstStyle/>
          <a:p>
            <a:pPr marL="469900" indent="-457200">
              <a:lnSpc>
                <a:spcPct val="100000"/>
              </a:lnSpc>
              <a:buAutoNum type="alphaLcParenR"/>
              <a:tabLst>
                <a:tab pos="469900" algn="l"/>
              </a:tabLst>
            </a:pPr>
            <a:r>
              <a:rPr sz="2000" spc="-15" dirty="0">
                <a:solidFill>
                  <a:srgbClr val="333E50"/>
                </a:solidFill>
                <a:latin typeface="Calibri"/>
                <a:cs typeface="Calibri"/>
              </a:rPr>
              <a:t>Kalite </a:t>
            </a:r>
            <a:r>
              <a:rPr sz="2000" spc="-5" dirty="0">
                <a:solidFill>
                  <a:srgbClr val="333E50"/>
                </a:solidFill>
                <a:latin typeface="Calibri"/>
                <a:cs typeface="Calibri"/>
              </a:rPr>
              <a:t>politikası ile uyumlu</a:t>
            </a:r>
            <a:r>
              <a:rPr sz="2000" spc="60" dirty="0">
                <a:solidFill>
                  <a:srgbClr val="333E50"/>
                </a:solidFill>
                <a:latin typeface="Calibri"/>
                <a:cs typeface="Calibri"/>
              </a:rPr>
              <a:t> </a:t>
            </a:r>
            <a:r>
              <a:rPr sz="2000" spc="-5" dirty="0">
                <a:solidFill>
                  <a:srgbClr val="333E50"/>
                </a:solidFill>
                <a:latin typeface="Calibri"/>
                <a:cs typeface="Calibri"/>
              </a:rPr>
              <a:t>olmalı,</a:t>
            </a:r>
            <a:endParaRPr sz="200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Ölçülebilir</a:t>
            </a:r>
            <a:r>
              <a:rPr sz="2000" spc="-30" dirty="0">
                <a:solidFill>
                  <a:srgbClr val="333E50"/>
                </a:solidFill>
                <a:latin typeface="Calibri"/>
                <a:cs typeface="Calibri"/>
              </a:rPr>
              <a:t> </a:t>
            </a:r>
            <a:r>
              <a:rPr sz="2000" spc="-5" dirty="0">
                <a:solidFill>
                  <a:srgbClr val="333E50"/>
                </a:solidFill>
                <a:latin typeface="Calibri"/>
                <a:cs typeface="Calibri"/>
              </a:rPr>
              <a:t>olmalı,</a:t>
            </a:r>
            <a:endParaRPr sz="2000">
              <a:latin typeface="Calibri"/>
              <a:cs typeface="Calibri"/>
            </a:endParaRPr>
          </a:p>
          <a:p>
            <a:pPr marL="469900" indent="-457200">
              <a:lnSpc>
                <a:spcPct val="100000"/>
              </a:lnSpc>
              <a:spcBef>
                <a:spcPts val="765"/>
              </a:spcBef>
              <a:buAutoNum type="alphaLcParenR"/>
              <a:tabLst>
                <a:tab pos="469900" algn="l"/>
              </a:tabLst>
            </a:pPr>
            <a:r>
              <a:rPr sz="2000" spc="-5" dirty="0">
                <a:solidFill>
                  <a:srgbClr val="333E50"/>
                </a:solidFill>
                <a:latin typeface="Calibri"/>
                <a:cs typeface="Calibri"/>
              </a:rPr>
              <a:t>Uygulanabilir şartları </a:t>
            </a:r>
            <a:r>
              <a:rPr sz="2000" spc="-15" dirty="0">
                <a:solidFill>
                  <a:srgbClr val="333E50"/>
                </a:solidFill>
                <a:latin typeface="Calibri"/>
                <a:cs typeface="Calibri"/>
              </a:rPr>
              <a:t>dikkate</a:t>
            </a:r>
            <a:r>
              <a:rPr sz="2000" spc="70" dirty="0">
                <a:solidFill>
                  <a:srgbClr val="333E50"/>
                </a:solidFill>
                <a:latin typeface="Calibri"/>
                <a:cs typeface="Calibri"/>
              </a:rPr>
              <a:t> </a:t>
            </a:r>
            <a:r>
              <a:rPr sz="2000" spc="-5" dirty="0">
                <a:solidFill>
                  <a:srgbClr val="333E50"/>
                </a:solidFill>
                <a:latin typeface="Calibri"/>
                <a:cs typeface="Calibri"/>
              </a:rPr>
              <a:t>almalı,</a:t>
            </a:r>
            <a:endParaRPr sz="2000">
              <a:latin typeface="Calibri"/>
              <a:cs typeface="Calibri"/>
            </a:endParaRPr>
          </a:p>
          <a:p>
            <a:pPr marL="469900" indent="-457200">
              <a:lnSpc>
                <a:spcPts val="2280"/>
              </a:lnSpc>
              <a:spcBef>
                <a:spcPts val="755"/>
              </a:spcBef>
              <a:buAutoNum type="alphaLcParenR"/>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uygunluğu </a:t>
            </a:r>
            <a:r>
              <a:rPr sz="2000" spc="-15" dirty="0">
                <a:solidFill>
                  <a:srgbClr val="333E50"/>
                </a:solidFill>
                <a:latin typeface="Calibri"/>
                <a:cs typeface="Calibri"/>
              </a:rPr>
              <a:t>ve </a:t>
            </a:r>
            <a:r>
              <a:rPr sz="2000" spc="-10" dirty="0">
                <a:solidFill>
                  <a:srgbClr val="333E50"/>
                </a:solidFill>
                <a:latin typeface="Calibri"/>
                <a:cs typeface="Calibri"/>
              </a:rPr>
              <a:t>müşteri </a:t>
            </a:r>
            <a:r>
              <a:rPr sz="2000" spc="-5" dirty="0">
                <a:solidFill>
                  <a:srgbClr val="333E50"/>
                </a:solidFill>
                <a:latin typeface="Calibri"/>
                <a:cs typeface="Calibri"/>
              </a:rPr>
              <a:t>memnuniyetini</a:t>
            </a:r>
            <a:r>
              <a:rPr sz="2000" spc="80" dirty="0">
                <a:solidFill>
                  <a:srgbClr val="333E50"/>
                </a:solidFill>
                <a:latin typeface="Calibri"/>
                <a:cs typeface="Calibri"/>
              </a:rPr>
              <a:t> </a:t>
            </a:r>
            <a:r>
              <a:rPr sz="2000" spc="-10" dirty="0">
                <a:solidFill>
                  <a:srgbClr val="333E50"/>
                </a:solidFill>
                <a:latin typeface="Calibri"/>
                <a:cs typeface="Calibri"/>
              </a:rPr>
              <a:t>arttırmaya</a:t>
            </a:r>
            <a:endParaRPr sz="2000">
              <a:latin typeface="Calibri"/>
              <a:cs typeface="Calibri"/>
            </a:endParaRPr>
          </a:p>
          <a:p>
            <a:pPr marL="469900">
              <a:lnSpc>
                <a:spcPts val="2280"/>
              </a:lnSpc>
            </a:pPr>
            <a:r>
              <a:rPr sz="2000" spc="-5" dirty="0">
                <a:solidFill>
                  <a:srgbClr val="333E50"/>
                </a:solidFill>
                <a:latin typeface="Calibri"/>
                <a:cs typeface="Calibri"/>
              </a:rPr>
              <a:t>uygun</a:t>
            </a:r>
            <a:r>
              <a:rPr sz="2000" spc="-110" dirty="0">
                <a:solidFill>
                  <a:srgbClr val="333E50"/>
                </a:solidFill>
                <a:latin typeface="Calibri"/>
                <a:cs typeface="Calibri"/>
              </a:rPr>
              <a:t> </a:t>
            </a:r>
            <a:r>
              <a:rPr sz="2000" spc="-5" dirty="0">
                <a:solidFill>
                  <a:srgbClr val="333E50"/>
                </a:solidFill>
                <a:latin typeface="Calibri"/>
                <a:cs typeface="Calibri"/>
              </a:rPr>
              <a:t>olmalı,</a:t>
            </a:r>
            <a:endParaRPr sz="2000">
              <a:latin typeface="Calibri"/>
              <a:cs typeface="Calibri"/>
            </a:endParaRPr>
          </a:p>
          <a:p>
            <a:pPr marL="469900" indent="-457200">
              <a:lnSpc>
                <a:spcPct val="100000"/>
              </a:lnSpc>
              <a:spcBef>
                <a:spcPts val="755"/>
              </a:spcBef>
              <a:buFont typeface="Calibri"/>
              <a:buAutoNum type="alphaLcParenR" startAt="5"/>
              <a:tabLst>
                <a:tab pos="469900" algn="l"/>
              </a:tabLst>
            </a:pPr>
            <a:r>
              <a:rPr sz="2000" spc="-5" dirty="0">
                <a:solidFill>
                  <a:srgbClr val="333E50"/>
                </a:solidFill>
                <a:latin typeface="Calibri"/>
                <a:cs typeface="Calibri"/>
              </a:rPr>
              <a:t>İzlenmeli,</a:t>
            </a:r>
            <a:endParaRPr sz="2000">
              <a:latin typeface="Calibri"/>
              <a:cs typeface="Calibri"/>
            </a:endParaRPr>
          </a:p>
          <a:p>
            <a:pPr marL="469900" indent="-457200">
              <a:lnSpc>
                <a:spcPct val="100000"/>
              </a:lnSpc>
              <a:spcBef>
                <a:spcPts val="765"/>
              </a:spcBef>
              <a:buFont typeface="Calibri"/>
              <a:buAutoNum type="alphaLcParenR" startAt="5"/>
              <a:tabLst>
                <a:tab pos="469900" algn="l"/>
              </a:tabLst>
            </a:pPr>
            <a:r>
              <a:rPr sz="2000" dirty="0">
                <a:solidFill>
                  <a:srgbClr val="333E50"/>
                </a:solidFill>
                <a:latin typeface="Calibri"/>
                <a:cs typeface="Calibri"/>
              </a:rPr>
              <a:t>Duyurulmalı,</a:t>
            </a:r>
            <a:endParaRPr sz="2000">
              <a:latin typeface="Calibri"/>
              <a:cs typeface="Calibri"/>
            </a:endParaRPr>
          </a:p>
          <a:p>
            <a:pPr marL="469900" indent="-457200">
              <a:lnSpc>
                <a:spcPct val="100000"/>
              </a:lnSpc>
              <a:spcBef>
                <a:spcPts val="755"/>
              </a:spcBef>
              <a:buAutoNum type="alphaLcParenR" startAt="5"/>
              <a:tabLst>
                <a:tab pos="469900" algn="l"/>
              </a:tabLst>
            </a:pPr>
            <a:r>
              <a:rPr sz="2000" spc="-5" dirty="0">
                <a:solidFill>
                  <a:srgbClr val="333E50"/>
                </a:solidFill>
                <a:latin typeface="Calibri"/>
                <a:cs typeface="Calibri"/>
              </a:rPr>
              <a:t>Uygun </a:t>
            </a:r>
            <a:r>
              <a:rPr sz="2000" dirty="0">
                <a:solidFill>
                  <a:srgbClr val="333E50"/>
                </a:solidFill>
                <a:latin typeface="Calibri"/>
                <a:cs typeface="Calibri"/>
              </a:rPr>
              <a:t>şekilde</a:t>
            </a:r>
            <a:r>
              <a:rPr sz="2000" spc="-45" dirty="0">
                <a:solidFill>
                  <a:srgbClr val="333E50"/>
                </a:solidFill>
                <a:latin typeface="Calibri"/>
                <a:cs typeface="Calibri"/>
              </a:rPr>
              <a:t> </a:t>
            </a:r>
            <a:r>
              <a:rPr sz="2000" spc="-15" dirty="0">
                <a:solidFill>
                  <a:srgbClr val="333E50"/>
                </a:solidFill>
                <a:latin typeface="Calibri"/>
                <a:cs typeface="Calibri"/>
              </a:rPr>
              <a:t>güncellenmelidir.</a:t>
            </a:r>
            <a:endParaRPr sz="2000">
              <a:latin typeface="Calibri"/>
              <a:cs typeface="Calibri"/>
            </a:endParaRPr>
          </a:p>
          <a:p>
            <a:pPr>
              <a:lnSpc>
                <a:spcPct val="100000"/>
              </a:lnSpc>
            </a:pPr>
            <a:endParaRPr sz="2000">
              <a:latin typeface="Times New Roman"/>
              <a:cs typeface="Times New Roman"/>
            </a:endParaRPr>
          </a:p>
          <a:p>
            <a:pPr marL="12700">
              <a:lnSpc>
                <a:spcPts val="2280"/>
              </a:lnSpc>
              <a:spcBef>
                <a:spcPts val="1625"/>
              </a:spcBef>
            </a:pPr>
            <a:r>
              <a:rPr sz="2000" spc="-5" dirty="0">
                <a:solidFill>
                  <a:srgbClr val="333E50"/>
                </a:solidFill>
                <a:latin typeface="Calibri"/>
                <a:cs typeface="Calibri"/>
              </a:rPr>
              <a:t>Kuruluş, </a:t>
            </a:r>
            <a:r>
              <a:rPr sz="2000" spc="-15" dirty="0">
                <a:solidFill>
                  <a:srgbClr val="333E50"/>
                </a:solidFill>
                <a:latin typeface="Calibri"/>
                <a:cs typeface="Calibri"/>
              </a:rPr>
              <a:t>kalite </a:t>
            </a:r>
            <a:r>
              <a:rPr sz="2000" dirty="0">
                <a:solidFill>
                  <a:srgbClr val="333E50"/>
                </a:solidFill>
                <a:latin typeface="Calibri"/>
                <a:cs typeface="Calibri"/>
              </a:rPr>
              <a:t>amaçlarını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 </a:t>
            </a:r>
            <a:r>
              <a:rPr sz="2000" spc="-10" dirty="0">
                <a:solidFill>
                  <a:srgbClr val="333E50"/>
                </a:solidFill>
                <a:latin typeface="Calibri"/>
                <a:cs typeface="Calibri"/>
              </a:rPr>
              <a:t>olarak</a:t>
            </a:r>
            <a:r>
              <a:rPr sz="2000" spc="-15" dirty="0">
                <a:solidFill>
                  <a:srgbClr val="333E50"/>
                </a:solidFill>
                <a:latin typeface="Calibri"/>
                <a:cs typeface="Calibri"/>
              </a:rPr>
              <a:t> </a:t>
            </a:r>
            <a:r>
              <a:rPr sz="2000" spc="-10" dirty="0">
                <a:solidFill>
                  <a:srgbClr val="333E50"/>
                </a:solidFill>
                <a:latin typeface="Calibri"/>
                <a:cs typeface="Calibri"/>
              </a:rPr>
              <a:t>muhafaza</a:t>
            </a:r>
            <a:endParaRPr sz="2000">
              <a:latin typeface="Calibri"/>
              <a:cs typeface="Calibri"/>
            </a:endParaRPr>
          </a:p>
          <a:p>
            <a:pPr marL="12700">
              <a:lnSpc>
                <a:spcPts val="2280"/>
              </a:lnSpc>
            </a:pPr>
            <a:r>
              <a:rPr sz="2000" spc="-25" dirty="0">
                <a:solidFill>
                  <a:srgbClr val="333E50"/>
                </a:solidFill>
                <a:latin typeface="Calibri"/>
                <a:cs typeface="Calibri"/>
              </a:rPr>
              <a:t>etmelidir.</a:t>
            </a:r>
            <a:endParaRPr sz="20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218438"/>
            <a:ext cx="4718685" cy="3414395"/>
          </a:xfrm>
          <a:prstGeom prst="rect">
            <a:avLst/>
          </a:prstGeom>
        </p:spPr>
        <p:txBody>
          <a:bodyPr vert="horz" wrap="square" lIns="0" tIns="0" rIns="0" bIns="0" rtlCol="0">
            <a:spAutoFit/>
          </a:bodyPr>
          <a:lstStyle/>
          <a:p>
            <a:pPr marL="12700">
              <a:lnSpc>
                <a:spcPts val="2280"/>
              </a:lnSpc>
            </a:pPr>
            <a:r>
              <a:rPr sz="2000" b="1" dirty="0">
                <a:solidFill>
                  <a:srgbClr val="333E50"/>
                </a:solidFill>
                <a:latin typeface="Calibri"/>
                <a:cs typeface="Calibri"/>
              </a:rPr>
              <a:t>6.2.2 </a:t>
            </a:r>
            <a:r>
              <a:rPr sz="2000" spc="-15" dirty="0">
                <a:solidFill>
                  <a:srgbClr val="333E50"/>
                </a:solidFill>
                <a:latin typeface="Calibri"/>
                <a:cs typeface="Calibri"/>
              </a:rPr>
              <a:t>Kalite </a:t>
            </a:r>
            <a:r>
              <a:rPr sz="2000" dirty="0">
                <a:solidFill>
                  <a:srgbClr val="333E50"/>
                </a:solidFill>
                <a:latin typeface="Calibri"/>
                <a:cs typeface="Calibri"/>
              </a:rPr>
              <a:t>amaçlarına ulaşmak için</a:t>
            </a:r>
            <a:r>
              <a:rPr sz="2000" spc="15" dirty="0">
                <a:solidFill>
                  <a:srgbClr val="333E50"/>
                </a:solidFill>
                <a:latin typeface="Calibri"/>
                <a:cs typeface="Calibri"/>
              </a:rPr>
              <a:t> </a:t>
            </a:r>
            <a:r>
              <a:rPr sz="2000" spc="-5" dirty="0">
                <a:solidFill>
                  <a:srgbClr val="333E50"/>
                </a:solidFill>
                <a:latin typeface="Calibri"/>
                <a:cs typeface="Calibri"/>
              </a:rPr>
              <a:t>planlama</a:t>
            </a:r>
            <a:endParaRPr sz="2000">
              <a:latin typeface="Calibri"/>
              <a:cs typeface="Calibri"/>
            </a:endParaRPr>
          </a:p>
          <a:p>
            <a:pPr marL="12700">
              <a:lnSpc>
                <a:spcPts val="2280"/>
              </a:lnSpc>
            </a:pPr>
            <a:r>
              <a:rPr sz="2000" spc="-10" dirty="0">
                <a:solidFill>
                  <a:srgbClr val="333E50"/>
                </a:solidFill>
                <a:latin typeface="Calibri"/>
                <a:cs typeface="Calibri"/>
              </a:rPr>
              <a:t>yaparken,</a:t>
            </a:r>
            <a:r>
              <a:rPr sz="2000" spc="-80" dirty="0">
                <a:solidFill>
                  <a:srgbClr val="333E50"/>
                </a:solidFill>
                <a:latin typeface="Calibri"/>
                <a:cs typeface="Calibri"/>
              </a:rPr>
              <a:t> </a:t>
            </a:r>
            <a:r>
              <a:rPr sz="2000" spc="-5" dirty="0">
                <a:solidFill>
                  <a:srgbClr val="333E50"/>
                </a:solidFill>
                <a:latin typeface="Calibri"/>
                <a:cs typeface="Calibri"/>
              </a:rPr>
              <a:t>kuruluş:</a:t>
            </a:r>
            <a:endParaRPr sz="2000">
              <a:latin typeface="Calibri"/>
              <a:cs typeface="Calibri"/>
            </a:endParaRPr>
          </a:p>
          <a:p>
            <a:pPr>
              <a:lnSpc>
                <a:spcPct val="100000"/>
              </a:lnSpc>
            </a:pPr>
            <a:endParaRPr sz="2000">
              <a:latin typeface="Times New Roman"/>
              <a:cs typeface="Times New Roman"/>
            </a:endParaRPr>
          </a:p>
          <a:p>
            <a:pPr marL="469900" indent="-457200">
              <a:lnSpc>
                <a:spcPct val="100000"/>
              </a:lnSpc>
              <a:spcBef>
                <a:spcPts val="1625"/>
              </a:spcBef>
              <a:buAutoNum type="alphaLcParenR"/>
              <a:tabLst>
                <a:tab pos="469900" algn="l"/>
              </a:tabLst>
            </a:pPr>
            <a:r>
              <a:rPr sz="2000" dirty="0">
                <a:solidFill>
                  <a:srgbClr val="333E50"/>
                </a:solidFill>
                <a:latin typeface="Calibri"/>
                <a:cs typeface="Calibri"/>
              </a:rPr>
              <a:t>Ne</a:t>
            </a:r>
            <a:r>
              <a:rPr sz="2000" spc="-70" dirty="0">
                <a:solidFill>
                  <a:srgbClr val="333E50"/>
                </a:solidFill>
                <a:latin typeface="Calibri"/>
                <a:cs typeface="Calibri"/>
              </a:rPr>
              <a:t> </a:t>
            </a:r>
            <a:r>
              <a:rPr sz="2000" spc="-5" dirty="0">
                <a:solidFill>
                  <a:srgbClr val="333E50"/>
                </a:solidFill>
                <a:latin typeface="Calibri"/>
                <a:cs typeface="Calibri"/>
              </a:rPr>
              <a:t>yapılacağını,</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Hangi </a:t>
            </a:r>
            <a:r>
              <a:rPr sz="2000" spc="-10" dirty="0">
                <a:solidFill>
                  <a:srgbClr val="333E50"/>
                </a:solidFill>
                <a:latin typeface="Calibri"/>
                <a:cs typeface="Calibri"/>
              </a:rPr>
              <a:t>kaynakların</a:t>
            </a:r>
            <a:r>
              <a:rPr sz="2000" spc="5" dirty="0">
                <a:solidFill>
                  <a:srgbClr val="333E50"/>
                </a:solidFill>
                <a:latin typeface="Calibri"/>
                <a:cs typeface="Calibri"/>
              </a:rPr>
              <a:t> </a:t>
            </a:r>
            <a:r>
              <a:rPr sz="2000" spc="-10" dirty="0">
                <a:solidFill>
                  <a:srgbClr val="333E50"/>
                </a:solidFill>
                <a:latin typeface="Calibri"/>
                <a:cs typeface="Calibri"/>
              </a:rPr>
              <a:t>gerekeceğini,</a:t>
            </a:r>
            <a:endParaRPr sz="200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Kimin sorumlu olacağını,</a:t>
            </a:r>
            <a:endParaRPr sz="2000">
              <a:latin typeface="Calibri"/>
              <a:cs typeface="Calibri"/>
            </a:endParaRPr>
          </a:p>
          <a:p>
            <a:pPr marL="469900" indent="-457200">
              <a:lnSpc>
                <a:spcPct val="100000"/>
              </a:lnSpc>
              <a:spcBef>
                <a:spcPts val="765"/>
              </a:spcBef>
              <a:buAutoNum type="alphaLcParenR"/>
              <a:tabLst>
                <a:tab pos="469900" algn="l"/>
              </a:tabLst>
            </a:pPr>
            <a:r>
              <a:rPr sz="2000" dirty="0">
                <a:solidFill>
                  <a:srgbClr val="333E50"/>
                </a:solidFill>
                <a:latin typeface="Calibri"/>
                <a:cs typeface="Calibri"/>
              </a:rPr>
              <a:t>Ne </a:t>
            </a:r>
            <a:r>
              <a:rPr sz="2000" spc="-10" dirty="0">
                <a:solidFill>
                  <a:srgbClr val="333E50"/>
                </a:solidFill>
                <a:latin typeface="Calibri"/>
                <a:cs typeface="Calibri"/>
              </a:rPr>
              <a:t>zaman</a:t>
            </a:r>
            <a:r>
              <a:rPr sz="2000" spc="-15" dirty="0">
                <a:solidFill>
                  <a:srgbClr val="333E50"/>
                </a:solidFill>
                <a:latin typeface="Calibri"/>
                <a:cs typeface="Calibri"/>
              </a:rPr>
              <a:t> </a:t>
            </a:r>
            <a:r>
              <a:rPr sz="2000" spc="-5" dirty="0">
                <a:solidFill>
                  <a:srgbClr val="333E50"/>
                </a:solidFill>
                <a:latin typeface="Calibri"/>
                <a:cs typeface="Calibri"/>
              </a:rPr>
              <a:t>tamamlanacağını,</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Sonuçların nasıl</a:t>
            </a:r>
            <a:r>
              <a:rPr sz="2000" spc="-65" dirty="0">
                <a:solidFill>
                  <a:srgbClr val="333E50"/>
                </a:solidFill>
                <a:latin typeface="Calibri"/>
                <a:cs typeface="Calibri"/>
              </a:rPr>
              <a:t> </a:t>
            </a:r>
            <a:r>
              <a:rPr sz="2000" dirty="0">
                <a:solidFill>
                  <a:srgbClr val="333E50"/>
                </a:solidFill>
                <a:latin typeface="Calibri"/>
                <a:cs typeface="Calibri"/>
              </a:rPr>
              <a:t>değerlendirileceğini</a:t>
            </a:r>
            <a:endParaRPr sz="2000">
              <a:latin typeface="Calibri"/>
              <a:cs typeface="Calibri"/>
            </a:endParaRPr>
          </a:p>
          <a:p>
            <a:pPr marL="12700">
              <a:lnSpc>
                <a:spcPct val="100000"/>
              </a:lnSpc>
              <a:spcBef>
                <a:spcPts val="755"/>
              </a:spcBef>
            </a:pPr>
            <a:r>
              <a:rPr sz="2000" spc="-15" dirty="0">
                <a:solidFill>
                  <a:srgbClr val="333E50"/>
                </a:solidFill>
                <a:latin typeface="Calibri"/>
                <a:cs typeface="Calibri"/>
              </a:rPr>
              <a:t>tayin</a:t>
            </a:r>
            <a:r>
              <a:rPr sz="2000" spc="-7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3" name="object 3"/>
          <p:cNvSpPr/>
          <p:nvPr/>
        </p:nvSpPr>
        <p:spPr>
          <a:xfrm>
            <a:off x="5184647" y="2313432"/>
            <a:ext cx="3799332" cy="37155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78423" y="2017775"/>
            <a:ext cx="3262884" cy="32644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838200" y="1365992"/>
            <a:ext cx="7352792" cy="487680"/>
          </a:xfrm>
          <a:prstGeom prst="rect">
            <a:avLst/>
          </a:prstGeom>
        </p:spPr>
        <p:txBody>
          <a:bodyPr vert="horz" wrap="square" lIns="0" tIns="0" rIns="0" bIns="0" rtlCol="0">
            <a:spAutoFit/>
          </a:bodyPr>
          <a:lstStyle/>
          <a:p>
            <a:pPr marL="669290">
              <a:lnSpc>
                <a:spcPct val="100000"/>
              </a:lnSpc>
            </a:pPr>
            <a:r>
              <a:rPr dirty="0"/>
              <a:t>6.3 </a:t>
            </a:r>
            <a:r>
              <a:rPr spc="-5" dirty="0"/>
              <a:t>DEĞİŞİKLİKLERİN</a:t>
            </a:r>
            <a:r>
              <a:rPr spc="-15" dirty="0"/>
              <a:t> </a:t>
            </a:r>
            <a:r>
              <a:rPr dirty="0"/>
              <a:t>PLANLANMASI</a:t>
            </a:r>
          </a:p>
        </p:txBody>
      </p:sp>
      <p:sp>
        <p:nvSpPr>
          <p:cNvPr id="4" name="object 4"/>
          <p:cNvSpPr txBox="1"/>
          <p:nvPr/>
        </p:nvSpPr>
        <p:spPr>
          <a:xfrm>
            <a:off x="707542" y="1859534"/>
            <a:ext cx="4806950" cy="3528060"/>
          </a:xfrm>
          <a:prstGeom prst="rect">
            <a:avLst/>
          </a:prstGeom>
        </p:spPr>
        <p:txBody>
          <a:bodyPr vert="horz" wrap="square" lIns="0" tIns="0" rIns="0" bIns="0" rtlCol="0">
            <a:spAutoFit/>
          </a:bodyPr>
          <a:lstStyle/>
          <a:p>
            <a:pPr marL="12700" marR="33020">
              <a:lnSpc>
                <a:spcPts val="2160"/>
              </a:lnSpc>
            </a:pPr>
            <a:r>
              <a:rPr sz="2000" spc="-5" dirty="0">
                <a:solidFill>
                  <a:srgbClr val="333E50"/>
                </a:solidFill>
                <a:latin typeface="Calibri"/>
                <a:cs typeface="Calibri"/>
              </a:rPr>
              <a:t>Kuruluş KYSde </a:t>
            </a:r>
            <a:r>
              <a:rPr sz="2000" dirty="0">
                <a:solidFill>
                  <a:srgbClr val="333E50"/>
                </a:solidFill>
                <a:latin typeface="Calibri"/>
                <a:cs typeface="Calibri"/>
              </a:rPr>
              <a:t>değişiklik </a:t>
            </a:r>
            <a:r>
              <a:rPr sz="2000" spc="-10" dirty="0">
                <a:solidFill>
                  <a:srgbClr val="333E50"/>
                </a:solidFill>
                <a:latin typeface="Calibri"/>
                <a:cs typeface="Calibri"/>
              </a:rPr>
              <a:t>ihtiyacı </a:t>
            </a:r>
            <a:r>
              <a:rPr sz="2000" spc="-5" dirty="0">
                <a:solidFill>
                  <a:srgbClr val="333E50"/>
                </a:solidFill>
                <a:latin typeface="Calibri"/>
                <a:cs typeface="Calibri"/>
              </a:rPr>
              <a:t>tespit </a:t>
            </a:r>
            <a:r>
              <a:rPr sz="2000" spc="-10" dirty="0">
                <a:solidFill>
                  <a:srgbClr val="333E50"/>
                </a:solidFill>
                <a:latin typeface="Calibri"/>
                <a:cs typeface="Calibri"/>
              </a:rPr>
              <a:t>ederse,  </a:t>
            </a:r>
            <a:r>
              <a:rPr sz="2000" spc="-5" dirty="0">
                <a:solidFill>
                  <a:srgbClr val="333E50"/>
                </a:solidFill>
                <a:latin typeface="Calibri"/>
                <a:cs typeface="Calibri"/>
              </a:rPr>
              <a:t>değişiklikler </a:t>
            </a:r>
            <a:r>
              <a:rPr sz="2000" dirty="0">
                <a:solidFill>
                  <a:srgbClr val="333E50"/>
                </a:solidFill>
                <a:latin typeface="Calibri"/>
                <a:cs typeface="Calibri"/>
              </a:rPr>
              <a:t>planlı şekilde</a:t>
            </a:r>
            <a:r>
              <a:rPr sz="2000" spc="90" dirty="0">
                <a:solidFill>
                  <a:srgbClr val="333E50"/>
                </a:solidFill>
                <a:latin typeface="Calibri"/>
                <a:cs typeface="Calibri"/>
              </a:rPr>
              <a:t> </a:t>
            </a:r>
            <a:r>
              <a:rPr sz="2000" spc="-15" dirty="0">
                <a:solidFill>
                  <a:srgbClr val="333E50"/>
                </a:solidFill>
                <a:latin typeface="Calibri"/>
                <a:cs typeface="Calibri"/>
              </a:rPr>
              <a:t>gerçekleştirilmelidir.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590"/>
              </a:spcBef>
            </a:pPr>
            <a:r>
              <a:rPr sz="2000" spc="-5" dirty="0">
                <a:solidFill>
                  <a:srgbClr val="333E50"/>
                </a:solidFill>
                <a:latin typeface="Calibri"/>
                <a:cs typeface="Calibri"/>
              </a:rPr>
              <a:t>Kuruluş </a:t>
            </a:r>
            <a:r>
              <a:rPr sz="2000" dirty="0">
                <a:solidFill>
                  <a:srgbClr val="333E50"/>
                </a:solidFill>
                <a:latin typeface="Calibri"/>
                <a:cs typeface="Calibri"/>
              </a:rPr>
              <a:t>aşağıdakileri</a:t>
            </a:r>
            <a:r>
              <a:rPr sz="2000" spc="35" dirty="0">
                <a:solidFill>
                  <a:srgbClr val="333E50"/>
                </a:solidFill>
                <a:latin typeface="Calibri"/>
                <a:cs typeface="Calibri"/>
              </a:rPr>
              <a:t> </a:t>
            </a:r>
            <a:r>
              <a:rPr sz="2000" spc="-5" dirty="0">
                <a:solidFill>
                  <a:srgbClr val="333E50"/>
                </a:solidFill>
                <a:latin typeface="Calibri"/>
                <a:cs typeface="Calibri"/>
              </a:rPr>
              <a:t>değerlendirmelidir:</a:t>
            </a:r>
            <a:endParaRPr sz="2000">
              <a:latin typeface="Calibri"/>
              <a:cs typeface="Calibri"/>
            </a:endParaRPr>
          </a:p>
          <a:p>
            <a:pPr marL="469900" indent="-457200">
              <a:lnSpc>
                <a:spcPts val="2280"/>
              </a:lnSpc>
              <a:spcBef>
                <a:spcPts val="755"/>
              </a:spcBef>
              <a:buFont typeface="Calibri"/>
              <a:buAutoNum type="alphaLcParenR"/>
              <a:tabLst>
                <a:tab pos="469900" algn="l"/>
              </a:tabLst>
            </a:pPr>
            <a:r>
              <a:rPr sz="2000" spc="-5" dirty="0">
                <a:solidFill>
                  <a:srgbClr val="333E50"/>
                </a:solidFill>
                <a:latin typeface="Calibri"/>
                <a:cs typeface="Calibri"/>
              </a:rPr>
              <a:t>Değişikliklerin </a:t>
            </a:r>
            <a:r>
              <a:rPr sz="2000" dirty="0">
                <a:solidFill>
                  <a:srgbClr val="333E50"/>
                </a:solidFill>
                <a:latin typeface="Calibri"/>
                <a:cs typeface="Calibri"/>
              </a:rPr>
              <a:t>amaçları </a:t>
            </a:r>
            <a:r>
              <a:rPr sz="2000" spc="-15" dirty="0">
                <a:solidFill>
                  <a:srgbClr val="333E50"/>
                </a:solidFill>
                <a:latin typeface="Calibri"/>
                <a:cs typeface="Calibri"/>
              </a:rPr>
              <a:t>ve</a:t>
            </a:r>
            <a:r>
              <a:rPr sz="2000" spc="35" dirty="0">
                <a:solidFill>
                  <a:srgbClr val="333E50"/>
                </a:solidFill>
                <a:latin typeface="Calibri"/>
                <a:cs typeface="Calibri"/>
              </a:rPr>
              <a:t> </a:t>
            </a:r>
            <a:r>
              <a:rPr sz="2000" spc="-5" dirty="0">
                <a:solidFill>
                  <a:srgbClr val="333E50"/>
                </a:solidFill>
                <a:latin typeface="Calibri"/>
                <a:cs typeface="Calibri"/>
              </a:rPr>
              <a:t>potansiyel</a:t>
            </a:r>
            <a:endParaRPr sz="2000">
              <a:latin typeface="Calibri"/>
              <a:cs typeface="Calibri"/>
            </a:endParaRPr>
          </a:p>
          <a:p>
            <a:pPr marL="469900">
              <a:lnSpc>
                <a:spcPts val="2280"/>
              </a:lnSpc>
            </a:pPr>
            <a:r>
              <a:rPr sz="2000" dirty="0">
                <a:solidFill>
                  <a:srgbClr val="333E50"/>
                </a:solidFill>
                <a:latin typeface="Calibri"/>
                <a:cs typeface="Calibri"/>
              </a:rPr>
              <a:t>sonuçlarını,</a:t>
            </a:r>
            <a:endParaRPr sz="2000">
              <a:latin typeface="Calibri"/>
              <a:cs typeface="Calibri"/>
            </a:endParaRPr>
          </a:p>
          <a:p>
            <a:pPr marL="469900" indent="-457200">
              <a:lnSpc>
                <a:spcPct val="100000"/>
              </a:lnSpc>
              <a:spcBef>
                <a:spcPts val="755"/>
              </a:spcBef>
              <a:buAutoNum type="alphaLcParenR" startAt="2"/>
              <a:tabLst>
                <a:tab pos="469900" algn="l"/>
              </a:tabLst>
            </a:pPr>
            <a:r>
              <a:rPr sz="2000" spc="-5" dirty="0">
                <a:solidFill>
                  <a:srgbClr val="333E50"/>
                </a:solidFill>
                <a:latin typeface="Calibri"/>
                <a:cs typeface="Calibri"/>
              </a:rPr>
              <a:t>KYSni</a:t>
            </a:r>
            <a:r>
              <a:rPr sz="2000" spc="-65" dirty="0">
                <a:solidFill>
                  <a:srgbClr val="333E50"/>
                </a:solidFill>
                <a:latin typeface="Calibri"/>
                <a:cs typeface="Calibri"/>
              </a:rPr>
              <a:t> </a:t>
            </a:r>
            <a:r>
              <a:rPr sz="2000" dirty="0">
                <a:solidFill>
                  <a:srgbClr val="333E50"/>
                </a:solidFill>
                <a:latin typeface="Calibri"/>
                <a:cs typeface="Calibri"/>
              </a:rPr>
              <a:t>bütünlüğünü,</a:t>
            </a:r>
            <a:endParaRPr sz="2000">
              <a:latin typeface="Calibri"/>
              <a:cs typeface="Calibri"/>
            </a:endParaRPr>
          </a:p>
          <a:p>
            <a:pPr marL="469900" indent="-457200">
              <a:lnSpc>
                <a:spcPct val="100000"/>
              </a:lnSpc>
              <a:spcBef>
                <a:spcPts val="765"/>
              </a:spcBef>
              <a:buFont typeface="Calibri"/>
              <a:buAutoNum type="alphaLcParenR" startAt="2"/>
              <a:tabLst>
                <a:tab pos="469900" algn="l"/>
              </a:tabLst>
            </a:pPr>
            <a:r>
              <a:rPr sz="2000" spc="-10" dirty="0">
                <a:solidFill>
                  <a:srgbClr val="333E50"/>
                </a:solidFill>
                <a:latin typeface="Calibri"/>
                <a:cs typeface="Calibri"/>
              </a:rPr>
              <a:t>Kaynakların</a:t>
            </a:r>
            <a:r>
              <a:rPr sz="2000" spc="-35" dirty="0">
                <a:solidFill>
                  <a:srgbClr val="333E50"/>
                </a:solidFill>
                <a:latin typeface="Calibri"/>
                <a:cs typeface="Calibri"/>
              </a:rPr>
              <a:t> </a:t>
            </a:r>
            <a:r>
              <a:rPr sz="2000" spc="-5" dirty="0">
                <a:solidFill>
                  <a:srgbClr val="333E50"/>
                </a:solidFill>
                <a:latin typeface="Calibri"/>
                <a:cs typeface="Calibri"/>
              </a:rPr>
              <a:t>varlığını,</a:t>
            </a:r>
            <a:endParaRPr sz="2000">
              <a:latin typeface="Calibri"/>
              <a:cs typeface="Calibri"/>
            </a:endParaRPr>
          </a:p>
          <a:p>
            <a:pPr marL="469900" marR="5080" indent="-457200">
              <a:lnSpc>
                <a:spcPts val="2160"/>
              </a:lnSpc>
              <a:spcBef>
                <a:spcPts val="1030"/>
              </a:spcBef>
              <a:buAutoNum type="alphaLcParenR" startAt="2"/>
              <a:tabLst>
                <a:tab pos="469900" algn="l"/>
              </a:tabLst>
            </a:pPr>
            <a:r>
              <a:rPr sz="2000" spc="-35" dirty="0">
                <a:solidFill>
                  <a:srgbClr val="333E50"/>
                </a:solidFill>
                <a:latin typeface="Calibri"/>
                <a:cs typeface="Calibri"/>
              </a:rPr>
              <a:t>Yetki </a:t>
            </a:r>
            <a:r>
              <a:rPr sz="2000" spc="-15" dirty="0">
                <a:solidFill>
                  <a:srgbClr val="333E50"/>
                </a:solidFill>
                <a:latin typeface="Calibri"/>
                <a:cs typeface="Calibri"/>
              </a:rPr>
              <a:t>ve </a:t>
            </a:r>
            <a:r>
              <a:rPr sz="2000" spc="-5" dirty="0">
                <a:solidFill>
                  <a:srgbClr val="333E50"/>
                </a:solidFill>
                <a:latin typeface="Calibri"/>
                <a:cs typeface="Calibri"/>
              </a:rPr>
              <a:t>sorumlulukların belirlenmesi </a:t>
            </a:r>
            <a:r>
              <a:rPr sz="2000" spc="-20" dirty="0">
                <a:solidFill>
                  <a:srgbClr val="333E50"/>
                </a:solidFill>
                <a:latin typeface="Calibri"/>
                <a:cs typeface="Calibri"/>
              </a:rPr>
              <a:t>veya  </a:t>
            </a:r>
            <a:r>
              <a:rPr sz="2000" spc="-5" dirty="0">
                <a:solidFill>
                  <a:srgbClr val="333E50"/>
                </a:solidFill>
                <a:latin typeface="Calibri"/>
                <a:cs typeface="Calibri"/>
              </a:rPr>
              <a:t>yeniden</a:t>
            </a:r>
            <a:r>
              <a:rPr sz="2000" spc="-50" dirty="0">
                <a:solidFill>
                  <a:srgbClr val="333E50"/>
                </a:solidFill>
                <a:latin typeface="Calibri"/>
                <a:cs typeface="Calibri"/>
              </a:rPr>
              <a:t> </a:t>
            </a:r>
            <a:r>
              <a:rPr sz="2000" spc="-5" dirty="0">
                <a:solidFill>
                  <a:srgbClr val="333E50"/>
                </a:solidFill>
                <a:latin typeface="Calibri"/>
                <a:cs typeface="Calibri"/>
              </a:rPr>
              <a:t>belirlenmesini.</a:t>
            </a:r>
            <a:endParaRPr sz="20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3" y="1295400"/>
            <a:ext cx="7352792" cy="487680"/>
          </a:xfrm>
          <a:prstGeom prst="rect">
            <a:avLst/>
          </a:prstGeom>
        </p:spPr>
        <p:txBody>
          <a:bodyPr vert="horz" wrap="square" lIns="0" tIns="0" rIns="0" bIns="0" rtlCol="0">
            <a:spAutoFit/>
          </a:bodyPr>
          <a:lstStyle/>
          <a:p>
            <a:pPr marL="2842895">
              <a:lnSpc>
                <a:spcPct val="100000"/>
              </a:lnSpc>
            </a:pPr>
            <a:r>
              <a:rPr dirty="0">
                <a:latin typeface="Calibri"/>
                <a:cs typeface="Calibri"/>
              </a:rPr>
              <a:t>7.</a:t>
            </a:r>
            <a:r>
              <a:rPr spc="-75" dirty="0">
                <a:latin typeface="Calibri"/>
                <a:cs typeface="Calibri"/>
              </a:rPr>
              <a:t> </a:t>
            </a:r>
            <a:r>
              <a:rPr spc="-20" dirty="0">
                <a:latin typeface="Calibri"/>
                <a:cs typeface="Calibri"/>
              </a:rPr>
              <a:t>DESTEK</a:t>
            </a:r>
          </a:p>
        </p:txBody>
      </p:sp>
      <p:sp>
        <p:nvSpPr>
          <p:cNvPr id="3" name="object 3"/>
          <p:cNvSpPr/>
          <p:nvPr/>
        </p:nvSpPr>
        <p:spPr>
          <a:xfrm>
            <a:off x="1978151" y="1690116"/>
            <a:ext cx="5187696" cy="46710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360546" y="1193165"/>
            <a:ext cx="2424430" cy="420370"/>
          </a:xfrm>
          <a:prstGeom prst="rect">
            <a:avLst/>
          </a:prstGeom>
        </p:spPr>
        <p:txBody>
          <a:bodyPr vert="horz" wrap="square" lIns="0" tIns="0" rIns="0" bIns="0" rtlCol="0">
            <a:spAutoFit/>
          </a:bodyPr>
          <a:lstStyle/>
          <a:p>
            <a:pPr marL="12700">
              <a:lnSpc>
                <a:spcPts val="3304"/>
              </a:lnSpc>
            </a:pPr>
            <a:r>
              <a:rPr sz="2900" dirty="0">
                <a:latin typeface="Calibri"/>
                <a:cs typeface="Calibri"/>
              </a:rPr>
              <a:t>7.1</a:t>
            </a:r>
            <a:r>
              <a:rPr sz="2900" spc="-50" dirty="0">
                <a:latin typeface="Calibri"/>
                <a:cs typeface="Calibri"/>
              </a:rPr>
              <a:t> </a:t>
            </a:r>
            <a:r>
              <a:rPr sz="2900" spc="-30" dirty="0">
                <a:latin typeface="Calibri"/>
                <a:cs typeface="Calibri"/>
              </a:rPr>
              <a:t>KAYNAKLAR</a:t>
            </a:r>
            <a:endParaRPr sz="2900">
              <a:latin typeface="Calibri"/>
              <a:cs typeface="Calibri"/>
            </a:endParaRPr>
          </a:p>
        </p:txBody>
      </p:sp>
      <p:sp>
        <p:nvSpPr>
          <p:cNvPr id="3" name="object 3"/>
          <p:cNvSpPr txBox="1"/>
          <p:nvPr/>
        </p:nvSpPr>
        <p:spPr>
          <a:xfrm>
            <a:off x="707542" y="1613027"/>
            <a:ext cx="7408545" cy="3040380"/>
          </a:xfrm>
          <a:prstGeom prst="rect">
            <a:avLst/>
          </a:prstGeom>
        </p:spPr>
        <p:txBody>
          <a:bodyPr vert="horz" wrap="square" lIns="0" tIns="0" rIns="0" bIns="0" rtlCol="0">
            <a:spAutoFit/>
          </a:bodyPr>
          <a:lstStyle/>
          <a:p>
            <a:pPr marL="2947035">
              <a:lnSpc>
                <a:spcPts val="3304"/>
              </a:lnSpc>
            </a:pPr>
            <a:r>
              <a:rPr sz="2900" b="1" dirty="0">
                <a:solidFill>
                  <a:srgbClr val="333E50"/>
                </a:solidFill>
                <a:latin typeface="Calibri"/>
                <a:cs typeface="Calibri"/>
              </a:rPr>
              <a:t>7.1.1</a:t>
            </a:r>
            <a:r>
              <a:rPr sz="2900" b="1" spc="-80" dirty="0">
                <a:solidFill>
                  <a:srgbClr val="333E50"/>
                </a:solidFill>
                <a:latin typeface="Calibri"/>
                <a:cs typeface="Calibri"/>
              </a:rPr>
              <a:t> </a:t>
            </a:r>
            <a:r>
              <a:rPr sz="2900" b="1" spc="-5" dirty="0">
                <a:solidFill>
                  <a:srgbClr val="333E50"/>
                </a:solidFill>
                <a:latin typeface="Calibri"/>
                <a:cs typeface="Calibri"/>
              </a:rPr>
              <a:t>GENEL</a:t>
            </a:r>
            <a:endParaRPr sz="2900">
              <a:latin typeface="Calibri"/>
              <a:cs typeface="Calibri"/>
            </a:endParaRPr>
          </a:p>
          <a:p>
            <a:pPr marL="12700" marR="5080">
              <a:lnSpc>
                <a:spcPts val="2160"/>
              </a:lnSpc>
              <a:spcBef>
                <a:spcPts val="2315"/>
              </a:spcBef>
            </a:pPr>
            <a:r>
              <a:rPr sz="2000" spc="-5" dirty="0">
                <a:solidFill>
                  <a:srgbClr val="333E50"/>
                </a:solidFill>
                <a:latin typeface="Calibri"/>
                <a:cs typeface="Calibri"/>
              </a:rPr>
              <a:t>Kuruluş, KYSnin oluşturulması, uygulanması, sürekliliğinin </a:t>
            </a:r>
            <a:r>
              <a:rPr sz="2000" dirty="0">
                <a:solidFill>
                  <a:srgbClr val="333E50"/>
                </a:solidFill>
                <a:latin typeface="Calibri"/>
                <a:cs typeface="Calibri"/>
              </a:rPr>
              <a:t>sağlanması </a:t>
            </a:r>
            <a:r>
              <a:rPr sz="2000" spc="-30" dirty="0">
                <a:solidFill>
                  <a:srgbClr val="333E50"/>
                </a:solidFill>
                <a:latin typeface="Calibri"/>
                <a:cs typeface="Calibri"/>
              </a:rPr>
              <a:t>ve  </a:t>
            </a:r>
            <a:r>
              <a:rPr sz="2000" spc="-5" dirty="0">
                <a:solidFill>
                  <a:srgbClr val="333E50"/>
                </a:solidFill>
                <a:latin typeface="Calibri"/>
                <a:cs typeface="Calibri"/>
              </a:rPr>
              <a:t>sürekli iyileştirilmesi </a:t>
            </a:r>
            <a:r>
              <a:rPr sz="2000" dirty="0">
                <a:solidFill>
                  <a:srgbClr val="333E50"/>
                </a:solidFill>
                <a:latin typeface="Calibri"/>
                <a:cs typeface="Calibri"/>
              </a:rPr>
              <a:t>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10" dirty="0">
                <a:solidFill>
                  <a:srgbClr val="333E50"/>
                </a:solidFill>
                <a:latin typeface="Calibri"/>
                <a:cs typeface="Calibri"/>
              </a:rPr>
              <a:t>kaynakları </a:t>
            </a:r>
            <a:r>
              <a:rPr sz="2000" spc="-15" dirty="0">
                <a:solidFill>
                  <a:srgbClr val="333E50"/>
                </a:solidFill>
                <a:latin typeface="Calibri"/>
                <a:cs typeface="Calibri"/>
              </a:rPr>
              <a:t>tayin </a:t>
            </a:r>
            <a:r>
              <a:rPr sz="2000" spc="-5" dirty="0">
                <a:solidFill>
                  <a:srgbClr val="333E50"/>
                </a:solidFill>
                <a:latin typeface="Calibri"/>
                <a:cs typeface="Calibri"/>
              </a:rPr>
              <a:t>etmeli </a:t>
            </a:r>
            <a:r>
              <a:rPr sz="2000" spc="-30" dirty="0">
                <a:solidFill>
                  <a:srgbClr val="333E50"/>
                </a:solidFill>
                <a:latin typeface="Calibri"/>
                <a:cs typeface="Calibri"/>
              </a:rPr>
              <a:t>ve  </a:t>
            </a:r>
            <a:r>
              <a:rPr sz="2000" spc="-20" dirty="0">
                <a:solidFill>
                  <a:srgbClr val="333E50"/>
                </a:solidFill>
                <a:latin typeface="Calibri"/>
                <a:cs typeface="Calibri"/>
              </a:rPr>
              <a:t>sağlamalıdır.</a:t>
            </a:r>
            <a:endParaRPr sz="2000">
              <a:latin typeface="Calibri"/>
              <a:cs typeface="Calibri"/>
            </a:endParaRPr>
          </a:p>
          <a:p>
            <a:pPr>
              <a:lnSpc>
                <a:spcPct val="100000"/>
              </a:lnSpc>
              <a:spcBef>
                <a:spcPts val="47"/>
              </a:spcBef>
            </a:pPr>
            <a:endParaRPr sz="2500">
              <a:latin typeface="Times New Roman"/>
              <a:cs typeface="Times New Roman"/>
            </a:endParaRPr>
          </a:p>
          <a:p>
            <a:pPr marL="12700">
              <a:lnSpc>
                <a:spcPct val="100000"/>
              </a:lnSpc>
            </a:pPr>
            <a:r>
              <a:rPr sz="2000" spc="-5" dirty="0">
                <a:solidFill>
                  <a:srgbClr val="333E50"/>
                </a:solidFill>
                <a:latin typeface="Calibri"/>
                <a:cs typeface="Calibri"/>
              </a:rPr>
              <a:t>Kuruluş </a:t>
            </a:r>
            <a:r>
              <a:rPr sz="2000" dirty="0">
                <a:solidFill>
                  <a:srgbClr val="333E50"/>
                </a:solidFill>
                <a:latin typeface="Calibri"/>
                <a:cs typeface="Calibri"/>
              </a:rPr>
              <a:t>aşağıdakileri</a:t>
            </a:r>
            <a:r>
              <a:rPr sz="2000" spc="35" dirty="0">
                <a:solidFill>
                  <a:srgbClr val="333E50"/>
                </a:solidFill>
                <a:latin typeface="Calibri"/>
                <a:cs typeface="Calibri"/>
              </a:rPr>
              <a:t> </a:t>
            </a:r>
            <a:r>
              <a:rPr sz="2000" spc="-5" dirty="0">
                <a:solidFill>
                  <a:srgbClr val="333E50"/>
                </a:solidFill>
                <a:latin typeface="Calibri"/>
                <a:cs typeface="Calibri"/>
              </a:rPr>
              <a:t>değerlendirmelidir:</a:t>
            </a:r>
            <a:endParaRPr sz="2000">
              <a:latin typeface="Calibri"/>
              <a:cs typeface="Calibri"/>
            </a:endParaRPr>
          </a:p>
          <a:p>
            <a:pPr marL="469900" indent="-457200">
              <a:lnSpc>
                <a:spcPct val="100000"/>
              </a:lnSpc>
              <a:spcBef>
                <a:spcPts val="755"/>
              </a:spcBef>
              <a:buAutoNum type="alphaLcParenR"/>
              <a:tabLst>
                <a:tab pos="469900" algn="l"/>
              </a:tabLst>
            </a:pPr>
            <a:r>
              <a:rPr sz="2000" spc="-35" dirty="0">
                <a:solidFill>
                  <a:srgbClr val="333E50"/>
                </a:solidFill>
                <a:latin typeface="Calibri"/>
                <a:cs typeface="Calibri"/>
              </a:rPr>
              <a:t>Var </a:t>
            </a:r>
            <a:r>
              <a:rPr sz="2000" spc="-5" dirty="0">
                <a:solidFill>
                  <a:srgbClr val="333E50"/>
                </a:solidFill>
                <a:latin typeface="Calibri"/>
                <a:cs typeface="Calibri"/>
              </a:rPr>
              <a:t>olan iç </a:t>
            </a:r>
            <a:r>
              <a:rPr sz="2000" spc="-10" dirty="0">
                <a:solidFill>
                  <a:srgbClr val="333E50"/>
                </a:solidFill>
                <a:latin typeface="Calibri"/>
                <a:cs typeface="Calibri"/>
              </a:rPr>
              <a:t>kaynakların </a:t>
            </a:r>
            <a:r>
              <a:rPr sz="2000" spc="-5" dirty="0">
                <a:solidFill>
                  <a:srgbClr val="333E50"/>
                </a:solidFill>
                <a:latin typeface="Calibri"/>
                <a:cs typeface="Calibri"/>
              </a:rPr>
              <a:t>yetenekleri </a:t>
            </a:r>
            <a:r>
              <a:rPr sz="2000" spc="-15" dirty="0">
                <a:solidFill>
                  <a:srgbClr val="333E50"/>
                </a:solidFill>
                <a:latin typeface="Calibri"/>
                <a:cs typeface="Calibri"/>
              </a:rPr>
              <a:t>ve</a:t>
            </a:r>
            <a:r>
              <a:rPr sz="2000" spc="125" dirty="0">
                <a:solidFill>
                  <a:srgbClr val="333E50"/>
                </a:solidFill>
                <a:latin typeface="Calibri"/>
                <a:cs typeface="Calibri"/>
              </a:rPr>
              <a:t> </a:t>
            </a:r>
            <a:r>
              <a:rPr sz="2000" spc="-5" dirty="0">
                <a:solidFill>
                  <a:srgbClr val="333E50"/>
                </a:solidFill>
                <a:latin typeface="Calibri"/>
                <a:cs typeface="Calibri"/>
              </a:rPr>
              <a:t>kısıtlamalarını,</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Dış </a:t>
            </a:r>
            <a:r>
              <a:rPr sz="2000" spc="-10" dirty="0">
                <a:solidFill>
                  <a:srgbClr val="333E50"/>
                </a:solidFill>
                <a:latin typeface="Calibri"/>
                <a:cs typeface="Calibri"/>
              </a:rPr>
              <a:t>tedarikçilerden </a:t>
            </a:r>
            <a:r>
              <a:rPr sz="2000" spc="-5" dirty="0">
                <a:solidFill>
                  <a:srgbClr val="333E50"/>
                </a:solidFill>
                <a:latin typeface="Calibri"/>
                <a:cs typeface="Calibri"/>
              </a:rPr>
              <a:t>neyin tedarik</a:t>
            </a:r>
            <a:r>
              <a:rPr sz="2000" spc="30" dirty="0">
                <a:solidFill>
                  <a:srgbClr val="333E50"/>
                </a:solidFill>
                <a:latin typeface="Calibri"/>
                <a:cs typeface="Calibri"/>
              </a:rPr>
              <a:t> </a:t>
            </a:r>
            <a:r>
              <a:rPr sz="2000" dirty="0">
                <a:solidFill>
                  <a:srgbClr val="333E50"/>
                </a:solidFill>
                <a:latin typeface="Calibri"/>
                <a:cs typeface="Calibri"/>
              </a:rPr>
              <a:t>edileceğini.</a:t>
            </a:r>
            <a:endParaRPr sz="20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08247" y="2513075"/>
            <a:ext cx="5635751" cy="366369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480942" y="1179829"/>
            <a:ext cx="2183130" cy="487680"/>
          </a:xfrm>
          <a:prstGeom prst="rect">
            <a:avLst/>
          </a:prstGeom>
        </p:spPr>
        <p:txBody>
          <a:bodyPr vert="horz" wrap="square" lIns="0" tIns="0" rIns="0" bIns="0" rtlCol="0">
            <a:spAutoFit/>
          </a:bodyPr>
          <a:lstStyle/>
          <a:p>
            <a:pPr marL="12700">
              <a:lnSpc>
                <a:spcPct val="100000"/>
              </a:lnSpc>
            </a:pPr>
            <a:r>
              <a:rPr sz="3200" b="1" spc="-5" dirty="0">
                <a:solidFill>
                  <a:srgbClr val="333E50"/>
                </a:solidFill>
                <a:latin typeface="Calibri"/>
                <a:cs typeface="Calibri"/>
              </a:rPr>
              <a:t>7.1.2</a:t>
            </a:r>
            <a:r>
              <a:rPr sz="3200" b="1" spc="-75" dirty="0">
                <a:solidFill>
                  <a:srgbClr val="333E50"/>
                </a:solidFill>
                <a:latin typeface="Calibri"/>
                <a:cs typeface="Calibri"/>
              </a:rPr>
              <a:t> </a:t>
            </a:r>
            <a:r>
              <a:rPr sz="3200" b="1" dirty="0">
                <a:solidFill>
                  <a:srgbClr val="333E50"/>
                </a:solidFill>
                <a:latin typeface="Calibri"/>
                <a:cs typeface="Calibri"/>
              </a:rPr>
              <a:t>KİŞİLER</a:t>
            </a:r>
            <a:endParaRPr sz="3200">
              <a:latin typeface="Calibri"/>
              <a:cs typeface="Calibri"/>
            </a:endParaRPr>
          </a:p>
        </p:txBody>
      </p:sp>
      <p:sp>
        <p:nvSpPr>
          <p:cNvPr id="4" name="object 4"/>
          <p:cNvSpPr txBox="1"/>
          <p:nvPr/>
        </p:nvSpPr>
        <p:spPr>
          <a:xfrm>
            <a:off x="707542" y="1859534"/>
            <a:ext cx="6938009" cy="54927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KYSnin etkili </a:t>
            </a:r>
            <a:r>
              <a:rPr sz="2000" dirty="0">
                <a:solidFill>
                  <a:srgbClr val="333E50"/>
                </a:solidFill>
                <a:latin typeface="Calibri"/>
                <a:cs typeface="Calibri"/>
              </a:rPr>
              <a:t>şekilde </a:t>
            </a:r>
            <a:r>
              <a:rPr sz="2000" spc="-5" dirty="0">
                <a:solidFill>
                  <a:srgbClr val="333E50"/>
                </a:solidFill>
                <a:latin typeface="Calibri"/>
                <a:cs typeface="Calibri"/>
              </a:rPr>
              <a:t>işletilmesi ile </a:t>
            </a:r>
            <a:r>
              <a:rPr sz="2000" spc="-10" dirty="0">
                <a:solidFill>
                  <a:srgbClr val="333E50"/>
                </a:solidFill>
                <a:latin typeface="Calibri"/>
                <a:cs typeface="Calibri"/>
              </a:rPr>
              <a:t>proseslerin </a:t>
            </a:r>
            <a:r>
              <a:rPr sz="2000" spc="-5" dirty="0">
                <a:solidFill>
                  <a:srgbClr val="333E50"/>
                </a:solidFill>
                <a:latin typeface="Calibri"/>
                <a:cs typeface="Calibri"/>
              </a:rPr>
              <a:t>işletilmesi </a:t>
            </a:r>
            <a:r>
              <a:rPr sz="2000" spc="-30" dirty="0">
                <a:solidFill>
                  <a:srgbClr val="333E50"/>
                </a:solidFill>
                <a:latin typeface="Calibri"/>
                <a:cs typeface="Calibri"/>
              </a:rPr>
              <a:t>ve  </a:t>
            </a:r>
            <a:r>
              <a:rPr sz="2000" spc="-20" dirty="0">
                <a:solidFill>
                  <a:srgbClr val="333E50"/>
                </a:solidFill>
                <a:latin typeface="Calibri"/>
                <a:cs typeface="Calibri"/>
              </a:rPr>
              <a:t>kontrolü </a:t>
            </a:r>
            <a:r>
              <a:rPr sz="2000" dirty="0">
                <a:solidFill>
                  <a:srgbClr val="333E50"/>
                </a:solidFill>
                <a:latin typeface="Calibri"/>
                <a:cs typeface="Calibri"/>
              </a:rPr>
              <a:t>için </a:t>
            </a:r>
            <a:r>
              <a:rPr sz="2000" spc="-5" dirty="0">
                <a:solidFill>
                  <a:srgbClr val="333E50"/>
                </a:solidFill>
                <a:latin typeface="Calibri"/>
                <a:cs typeface="Calibri"/>
              </a:rPr>
              <a:t>gerekli </a:t>
            </a:r>
            <a:r>
              <a:rPr sz="2000" spc="-10" dirty="0">
                <a:solidFill>
                  <a:srgbClr val="333E50"/>
                </a:solidFill>
                <a:latin typeface="Calibri"/>
                <a:cs typeface="Calibri"/>
              </a:rPr>
              <a:t>personeli </a:t>
            </a:r>
            <a:r>
              <a:rPr sz="2000" spc="-15" dirty="0">
                <a:solidFill>
                  <a:srgbClr val="333E50"/>
                </a:solidFill>
                <a:latin typeface="Calibri"/>
                <a:cs typeface="Calibri"/>
              </a:rPr>
              <a:t>tayin ve </a:t>
            </a:r>
            <a:r>
              <a:rPr sz="2000" spc="-5" dirty="0">
                <a:solidFill>
                  <a:srgbClr val="333E50"/>
                </a:solidFill>
                <a:latin typeface="Calibri"/>
                <a:cs typeface="Calibri"/>
              </a:rPr>
              <a:t>tedarik</a:t>
            </a:r>
            <a:r>
              <a:rPr sz="2000" spc="9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10741" y="1332104"/>
            <a:ext cx="7352792" cy="487680"/>
          </a:xfrm>
          <a:prstGeom prst="rect">
            <a:avLst/>
          </a:prstGeom>
        </p:spPr>
        <p:txBody>
          <a:bodyPr vert="horz" wrap="square" lIns="0" tIns="0" rIns="0" bIns="0" rtlCol="0">
            <a:spAutoFit/>
          </a:bodyPr>
          <a:lstStyle/>
          <a:p>
            <a:pPr marL="2086610">
              <a:lnSpc>
                <a:spcPct val="100000"/>
              </a:lnSpc>
            </a:pPr>
            <a:r>
              <a:rPr dirty="0"/>
              <a:t>NEDEN</a:t>
            </a:r>
            <a:r>
              <a:rPr spc="-70" dirty="0"/>
              <a:t> </a:t>
            </a:r>
            <a:r>
              <a:rPr spc="-15" dirty="0"/>
              <a:t>REVİZYON?</a:t>
            </a:r>
          </a:p>
        </p:txBody>
      </p:sp>
      <p:sp>
        <p:nvSpPr>
          <p:cNvPr id="3" name="object 3"/>
          <p:cNvSpPr txBox="1"/>
          <p:nvPr/>
        </p:nvSpPr>
        <p:spPr>
          <a:xfrm>
            <a:off x="2931032" y="3092958"/>
            <a:ext cx="3279140" cy="1428115"/>
          </a:xfrm>
          <a:prstGeom prst="rect">
            <a:avLst/>
          </a:prstGeom>
        </p:spPr>
        <p:txBody>
          <a:bodyPr vert="horz" wrap="square" lIns="0" tIns="0" rIns="0" bIns="0" rtlCol="0">
            <a:spAutoFit/>
          </a:bodyPr>
          <a:lstStyle/>
          <a:p>
            <a:pPr marL="2540" algn="ctr">
              <a:lnSpc>
                <a:spcPct val="100000"/>
              </a:lnSpc>
            </a:pPr>
            <a:r>
              <a:rPr sz="2000" dirty="0">
                <a:solidFill>
                  <a:srgbClr val="333E50"/>
                </a:solidFill>
                <a:latin typeface="Calibri"/>
                <a:cs typeface="Calibri"/>
              </a:rPr>
              <a:t>153</a:t>
            </a:r>
            <a:r>
              <a:rPr sz="2000" spc="-105" dirty="0">
                <a:solidFill>
                  <a:srgbClr val="333E50"/>
                </a:solidFill>
                <a:latin typeface="Calibri"/>
                <a:cs typeface="Calibri"/>
              </a:rPr>
              <a:t> </a:t>
            </a:r>
            <a:r>
              <a:rPr sz="2000" dirty="0">
                <a:solidFill>
                  <a:srgbClr val="333E50"/>
                </a:solidFill>
                <a:latin typeface="Calibri"/>
                <a:cs typeface="Calibri"/>
              </a:rPr>
              <a:t>Uzman</a:t>
            </a:r>
            <a:endParaRPr sz="2000">
              <a:latin typeface="Calibri"/>
              <a:cs typeface="Calibri"/>
            </a:endParaRPr>
          </a:p>
          <a:p>
            <a:pPr marL="1270" algn="ctr">
              <a:lnSpc>
                <a:spcPct val="100000"/>
              </a:lnSpc>
              <a:spcBef>
                <a:spcPts val="480"/>
              </a:spcBef>
            </a:pPr>
            <a:r>
              <a:rPr sz="2000" dirty="0">
                <a:solidFill>
                  <a:srgbClr val="333E50"/>
                </a:solidFill>
                <a:latin typeface="Calibri"/>
                <a:cs typeface="Calibri"/>
              </a:rPr>
              <a:t>81 </a:t>
            </a:r>
            <a:r>
              <a:rPr sz="2000" spc="-10" dirty="0">
                <a:solidFill>
                  <a:srgbClr val="333E50"/>
                </a:solidFill>
                <a:latin typeface="Calibri"/>
                <a:cs typeface="Calibri"/>
              </a:rPr>
              <a:t>Katılımcı</a:t>
            </a:r>
            <a:r>
              <a:rPr sz="2000" spc="-30" dirty="0">
                <a:solidFill>
                  <a:srgbClr val="333E50"/>
                </a:solidFill>
                <a:latin typeface="Calibri"/>
                <a:cs typeface="Calibri"/>
              </a:rPr>
              <a:t> </a:t>
            </a:r>
            <a:r>
              <a:rPr sz="2000" spc="-20" dirty="0">
                <a:solidFill>
                  <a:srgbClr val="333E50"/>
                </a:solidFill>
                <a:latin typeface="Calibri"/>
                <a:cs typeface="Calibri"/>
              </a:rPr>
              <a:t>Ülke</a:t>
            </a:r>
            <a:endParaRPr sz="2000">
              <a:latin typeface="Calibri"/>
              <a:cs typeface="Calibri"/>
            </a:endParaRPr>
          </a:p>
          <a:p>
            <a:pPr marL="12065" marR="5080" indent="3175" algn="ctr">
              <a:lnSpc>
                <a:spcPct val="120000"/>
              </a:lnSpc>
            </a:pPr>
            <a:r>
              <a:rPr sz="2000" dirty="0">
                <a:solidFill>
                  <a:srgbClr val="333E50"/>
                </a:solidFill>
                <a:latin typeface="Calibri"/>
                <a:cs typeface="Calibri"/>
              </a:rPr>
              <a:t>13 </a:t>
            </a:r>
            <a:r>
              <a:rPr sz="2000" spc="-5" dirty="0">
                <a:solidFill>
                  <a:srgbClr val="333E50"/>
                </a:solidFill>
                <a:latin typeface="Calibri"/>
                <a:cs typeface="Calibri"/>
              </a:rPr>
              <a:t>Gözlemci </a:t>
            </a:r>
            <a:r>
              <a:rPr sz="2000" spc="-20" dirty="0">
                <a:solidFill>
                  <a:srgbClr val="333E50"/>
                </a:solidFill>
                <a:latin typeface="Calibri"/>
                <a:cs typeface="Calibri"/>
              </a:rPr>
              <a:t>Ülke  </a:t>
            </a:r>
            <a:r>
              <a:rPr sz="2000" u="heavy" spc="-10" dirty="0">
                <a:solidFill>
                  <a:srgbClr val="0462C1"/>
                </a:solidFill>
                <a:latin typeface="Calibri"/>
                <a:cs typeface="Calibri"/>
                <a:hlinkClick r:id="rId2"/>
              </a:rPr>
              <a:t>www.iso.org/tc176/sc02/public</a:t>
            </a:r>
            <a:endParaRPr sz="2000">
              <a:latin typeface="Calibri"/>
              <a:cs typeface="Calibri"/>
            </a:endParaRPr>
          </a:p>
        </p:txBody>
      </p:sp>
      <p:sp>
        <p:nvSpPr>
          <p:cNvPr id="4" name="object 4"/>
          <p:cNvSpPr/>
          <p:nvPr/>
        </p:nvSpPr>
        <p:spPr>
          <a:xfrm>
            <a:off x="332231" y="1769364"/>
            <a:ext cx="2357755" cy="1687830"/>
          </a:xfrm>
          <a:custGeom>
            <a:avLst/>
            <a:gdLst/>
            <a:ahLst/>
            <a:cxnLst/>
            <a:rect l="l" t="t" r="r" b="b"/>
            <a:pathLst>
              <a:path w="2357755" h="1687829">
                <a:moveTo>
                  <a:pt x="1964690" y="1214627"/>
                </a:moveTo>
                <a:lnTo>
                  <a:pt x="1375283" y="1214627"/>
                </a:lnTo>
                <a:lnTo>
                  <a:pt x="2263140" y="1687322"/>
                </a:lnTo>
                <a:lnTo>
                  <a:pt x="1964690" y="1214627"/>
                </a:lnTo>
                <a:close/>
              </a:path>
              <a:path w="2357755" h="1687829">
                <a:moveTo>
                  <a:pt x="2155190" y="0"/>
                </a:moveTo>
                <a:lnTo>
                  <a:pt x="202438" y="0"/>
                </a:lnTo>
                <a:lnTo>
                  <a:pt x="156022" y="5348"/>
                </a:lnTo>
                <a:lnTo>
                  <a:pt x="113413" y="20583"/>
                </a:lnTo>
                <a:lnTo>
                  <a:pt x="75825" y="44487"/>
                </a:lnTo>
                <a:lnTo>
                  <a:pt x="44475" y="75841"/>
                </a:lnTo>
                <a:lnTo>
                  <a:pt x="20576" y="113429"/>
                </a:lnTo>
                <a:lnTo>
                  <a:pt x="5346" y="156034"/>
                </a:lnTo>
                <a:lnTo>
                  <a:pt x="0" y="202437"/>
                </a:lnTo>
                <a:lnTo>
                  <a:pt x="0" y="1012189"/>
                </a:lnTo>
                <a:lnTo>
                  <a:pt x="5346" y="1058593"/>
                </a:lnTo>
                <a:lnTo>
                  <a:pt x="20576" y="1101198"/>
                </a:lnTo>
                <a:lnTo>
                  <a:pt x="44475" y="1138786"/>
                </a:lnTo>
                <a:lnTo>
                  <a:pt x="75825" y="1170140"/>
                </a:lnTo>
                <a:lnTo>
                  <a:pt x="113413" y="1194044"/>
                </a:lnTo>
                <a:lnTo>
                  <a:pt x="156022" y="1209279"/>
                </a:lnTo>
                <a:lnTo>
                  <a:pt x="202438" y="1214627"/>
                </a:lnTo>
                <a:lnTo>
                  <a:pt x="2155190" y="1214627"/>
                </a:lnTo>
                <a:lnTo>
                  <a:pt x="2201593" y="1209279"/>
                </a:lnTo>
                <a:lnTo>
                  <a:pt x="2244198" y="1194044"/>
                </a:lnTo>
                <a:lnTo>
                  <a:pt x="2281786" y="1170140"/>
                </a:lnTo>
                <a:lnTo>
                  <a:pt x="2313140" y="1138786"/>
                </a:lnTo>
                <a:lnTo>
                  <a:pt x="2337044" y="1101198"/>
                </a:lnTo>
                <a:lnTo>
                  <a:pt x="2352279" y="1058593"/>
                </a:lnTo>
                <a:lnTo>
                  <a:pt x="2357628" y="1012189"/>
                </a:lnTo>
                <a:lnTo>
                  <a:pt x="2357628" y="202437"/>
                </a:lnTo>
                <a:lnTo>
                  <a:pt x="2352279" y="156034"/>
                </a:lnTo>
                <a:lnTo>
                  <a:pt x="2337044" y="113429"/>
                </a:lnTo>
                <a:lnTo>
                  <a:pt x="2313140" y="75841"/>
                </a:lnTo>
                <a:lnTo>
                  <a:pt x="2281786" y="44487"/>
                </a:lnTo>
                <a:lnTo>
                  <a:pt x="2244198" y="20583"/>
                </a:lnTo>
                <a:lnTo>
                  <a:pt x="2201593" y="5348"/>
                </a:lnTo>
                <a:lnTo>
                  <a:pt x="2155190" y="0"/>
                </a:lnTo>
                <a:close/>
              </a:path>
            </a:pathLst>
          </a:custGeom>
          <a:solidFill>
            <a:srgbClr val="2D75B6"/>
          </a:solidFill>
        </p:spPr>
        <p:txBody>
          <a:bodyPr wrap="square" lIns="0" tIns="0" rIns="0" bIns="0" rtlCol="0"/>
          <a:lstStyle/>
          <a:p>
            <a:endParaRPr/>
          </a:p>
        </p:txBody>
      </p:sp>
      <p:sp>
        <p:nvSpPr>
          <p:cNvPr id="5" name="object 5"/>
          <p:cNvSpPr txBox="1"/>
          <p:nvPr/>
        </p:nvSpPr>
        <p:spPr>
          <a:xfrm>
            <a:off x="617931" y="2056129"/>
            <a:ext cx="1785620" cy="635635"/>
          </a:xfrm>
          <a:prstGeom prst="rect">
            <a:avLst/>
          </a:prstGeom>
        </p:spPr>
        <p:txBody>
          <a:bodyPr vert="horz" wrap="square" lIns="0" tIns="0" rIns="0" bIns="0" rtlCol="0">
            <a:spAutoFit/>
          </a:bodyPr>
          <a:lstStyle/>
          <a:p>
            <a:pPr marL="139065" marR="5080" indent="-127000">
              <a:lnSpc>
                <a:spcPct val="100000"/>
              </a:lnSpc>
            </a:pPr>
            <a:r>
              <a:rPr sz="2000" dirty="0">
                <a:solidFill>
                  <a:srgbClr val="FFFFFF"/>
                </a:solidFill>
                <a:latin typeface="Calibri"/>
                <a:cs typeface="Calibri"/>
              </a:rPr>
              <a:t>Değişen</a:t>
            </a:r>
            <a:r>
              <a:rPr sz="2000" spc="-80" dirty="0">
                <a:solidFill>
                  <a:srgbClr val="FFFFFF"/>
                </a:solidFill>
                <a:latin typeface="Calibri"/>
                <a:cs typeface="Calibri"/>
              </a:rPr>
              <a:t> </a:t>
            </a:r>
            <a:r>
              <a:rPr sz="2000" spc="-20" dirty="0">
                <a:solidFill>
                  <a:srgbClr val="FFFFFF"/>
                </a:solidFill>
                <a:latin typeface="Calibri"/>
                <a:cs typeface="Calibri"/>
              </a:rPr>
              <a:t>Dünyaya  Ayak</a:t>
            </a:r>
            <a:r>
              <a:rPr sz="2000" spc="-80" dirty="0">
                <a:solidFill>
                  <a:srgbClr val="FFFFFF"/>
                </a:solidFill>
                <a:latin typeface="Calibri"/>
                <a:cs typeface="Calibri"/>
              </a:rPr>
              <a:t> </a:t>
            </a:r>
            <a:r>
              <a:rPr sz="2000" spc="-5" dirty="0">
                <a:solidFill>
                  <a:srgbClr val="FFFFFF"/>
                </a:solidFill>
                <a:latin typeface="Calibri"/>
                <a:cs typeface="Calibri"/>
              </a:rPr>
              <a:t>Uydurma</a:t>
            </a:r>
            <a:endParaRPr sz="2000">
              <a:latin typeface="Calibri"/>
              <a:cs typeface="Calibri"/>
            </a:endParaRPr>
          </a:p>
        </p:txBody>
      </p:sp>
      <p:sp>
        <p:nvSpPr>
          <p:cNvPr id="6" name="object 6"/>
          <p:cNvSpPr/>
          <p:nvPr/>
        </p:nvSpPr>
        <p:spPr>
          <a:xfrm>
            <a:off x="332231" y="4090542"/>
            <a:ext cx="2499360" cy="1947545"/>
          </a:xfrm>
          <a:custGeom>
            <a:avLst/>
            <a:gdLst/>
            <a:ahLst/>
            <a:cxnLst/>
            <a:rect l="l" t="t" r="r" b="b"/>
            <a:pathLst>
              <a:path w="2499360" h="1947545">
                <a:moveTo>
                  <a:pt x="2266188" y="548512"/>
                </a:moveTo>
                <a:lnTo>
                  <a:pt x="233172" y="548512"/>
                </a:lnTo>
                <a:lnTo>
                  <a:pt x="186179" y="553250"/>
                </a:lnTo>
                <a:lnTo>
                  <a:pt x="142410" y="566836"/>
                </a:lnTo>
                <a:lnTo>
                  <a:pt x="102803" y="588334"/>
                </a:lnTo>
                <a:lnTo>
                  <a:pt x="68294" y="616807"/>
                </a:lnTo>
                <a:lnTo>
                  <a:pt x="39821" y="651316"/>
                </a:lnTo>
                <a:lnTo>
                  <a:pt x="18323" y="690923"/>
                </a:lnTo>
                <a:lnTo>
                  <a:pt x="4737" y="734692"/>
                </a:lnTo>
                <a:lnTo>
                  <a:pt x="0" y="781684"/>
                </a:lnTo>
                <a:lnTo>
                  <a:pt x="0" y="1714372"/>
                </a:lnTo>
                <a:lnTo>
                  <a:pt x="4737" y="1761365"/>
                </a:lnTo>
                <a:lnTo>
                  <a:pt x="18323" y="1805134"/>
                </a:lnTo>
                <a:lnTo>
                  <a:pt x="39821" y="1844741"/>
                </a:lnTo>
                <a:lnTo>
                  <a:pt x="68294" y="1879250"/>
                </a:lnTo>
                <a:lnTo>
                  <a:pt x="102803" y="1907723"/>
                </a:lnTo>
                <a:lnTo>
                  <a:pt x="142410" y="1929221"/>
                </a:lnTo>
                <a:lnTo>
                  <a:pt x="186179" y="1942807"/>
                </a:lnTo>
                <a:lnTo>
                  <a:pt x="233172" y="1947544"/>
                </a:lnTo>
                <a:lnTo>
                  <a:pt x="2266188" y="1947544"/>
                </a:lnTo>
                <a:lnTo>
                  <a:pt x="2313180" y="1942807"/>
                </a:lnTo>
                <a:lnTo>
                  <a:pt x="2356949" y="1929221"/>
                </a:lnTo>
                <a:lnTo>
                  <a:pt x="2396556" y="1907723"/>
                </a:lnTo>
                <a:lnTo>
                  <a:pt x="2431065" y="1879250"/>
                </a:lnTo>
                <a:lnTo>
                  <a:pt x="2459538" y="1844741"/>
                </a:lnTo>
                <a:lnTo>
                  <a:pt x="2481036" y="1805134"/>
                </a:lnTo>
                <a:lnTo>
                  <a:pt x="2494622" y="1761365"/>
                </a:lnTo>
                <a:lnTo>
                  <a:pt x="2499360" y="1714372"/>
                </a:lnTo>
                <a:lnTo>
                  <a:pt x="2499360" y="781684"/>
                </a:lnTo>
                <a:lnTo>
                  <a:pt x="2494622" y="734692"/>
                </a:lnTo>
                <a:lnTo>
                  <a:pt x="2481036" y="690923"/>
                </a:lnTo>
                <a:lnTo>
                  <a:pt x="2459538" y="651316"/>
                </a:lnTo>
                <a:lnTo>
                  <a:pt x="2431065" y="616807"/>
                </a:lnTo>
                <a:lnTo>
                  <a:pt x="2396556" y="588334"/>
                </a:lnTo>
                <a:lnTo>
                  <a:pt x="2356949" y="566836"/>
                </a:lnTo>
                <a:lnTo>
                  <a:pt x="2313180" y="553250"/>
                </a:lnTo>
                <a:lnTo>
                  <a:pt x="2266188" y="548512"/>
                </a:lnTo>
                <a:close/>
              </a:path>
              <a:path w="2499360" h="1947545">
                <a:moveTo>
                  <a:pt x="2347976" y="0"/>
                </a:moveTo>
                <a:lnTo>
                  <a:pt x="1457960" y="548512"/>
                </a:lnTo>
                <a:lnTo>
                  <a:pt x="2082800" y="548512"/>
                </a:lnTo>
                <a:lnTo>
                  <a:pt x="2347976" y="0"/>
                </a:lnTo>
                <a:close/>
              </a:path>
            </a:pathLst>
          </a:custGeom>
          <a:solidFill>
            <a:srgbClr val="BE9000"/>
          </a:solidFill>
        </p:spPr>
        <p:txBody>
          <a:bodyPr wrap="square" lIns="0" tIns="0" rIns="0" bIns="0" rtlCol="0"/>
          <a:lstStyle/>
          <a:p>
            <a:endParaRPr/>
          </a:p>
        </p:txBody>
      </p:sp>
      <p:sp>
        <p:nvSpPr>
          <p:cNvPr id="7" name="object 7"/>
          <p:cNvSpPr txBox="1"/>
          <p:nvPr/>
        </p:nvSpPr>
        <p:spPr>
          <a:xfrm>
            <a:off x="496316" y="5018785"/>
            <a:ext cx="2170430" cy="635635"/>
          </a:xfrm>
          <a:prstGeom prst="rect">
            <a:avLst/>
          </a:prstGeom>
        </p:spPr>
        <p:txBody>
          <a:bodyPr vert="horz" wrap="square" lIns="0" tIns="0" rIns="0" bIns="0" rtlCol="0">
            <a:spAutoFit/>
          </a:bodyPr>
          <a:lstStyle/>
          <a:p>
            <a:pPr marL="635" algn="ctr">
              <a:lnSpc>
                <a:spcPct val="100000"/>
              </a:lnSpc>
            </a:pPr>
            <a:r>
              <a:rPr sz="2000" spc="-10" dirty="0">
                <a:solidFill>
                  <a:srgbClr val="FFFFFF"/>
                </a:solidFill>
                <a:latin typeface="Calibri"/>
                <a:cs typeface="Calibri"/>
              </a:rPr>
              <a:t>Ekonominin</a:t>
            </a:r>
            <a:r>
              <a:rPr sz="2000" spc="-90" dirty="0">
                <a:solidFill>
                  <a:srgbClr val="FFFFFF"/>
                </a:solidFill>
                <a:latin typeface="Calibri"/>
                <a:cs typeface="Calibri"/>
              </a:rPr>
              <a:t> </a:t>
            </a:r>
            <a:r>
              <a:rPr sz="2000" spc="-5" dirty="0">
                <a:solidFill>
                  <a:srgbClr val="FFFFFF"/>
                </a:solidFill>
                <a:latin typeface="Calibri"/>
                <a:cs typeface="Calibri"/>
              </a:rPr>
              <a:t>Hizmet</a:t>
            </a:r>
            <a:endParaRPr sz="2000">
              <a:latin typeface="Calibri"/>
              <a:cs typeface="Calibri"/>
            </a:endParaRPr>
          </a:p>
          <a:p>
            <a:pPr algn="ctr">
              <a:lnSpc>
                <a:spcPct val="100000"/>
              </a:lnSpc>
            </a:pPr>
            <a:r>
              <a:rPr sz="2000" spc="-25" dirty="0">
                <a:solidFill>
                  <a:srgbClr val="FFFFFF"/>
                </a:solidFill>
                <a:latin typeface="Calibri"/>
                <a:cs typeface="Calibri"/>
              </a:rPr>
              <a:t>Tabanlı </a:t>
            </a:r>
            <a:r>
              <a:rPr sz="2000" dirty="0">
                <a:solidFill>
                  <a:srgbClr val="FFFFFF"/>
                </a:solidFill>
                <a:latin typeface="Calibri"/>
                <a:cs typeface="Calibri"/>
              </a:rPr>
              <a:t>Hale</a:t>
            </a:r>
            <a:r>
              <a:rPr sz="2000" spc="-25" dirty="0">
                <a:solidFill>
                  <a:srgbClr val="FFFFFF"/>
                </a:solidFill>
                <a:latin typeface="Calibri"/>
                <a:cs typeface="Calibri"/>
              </a:rPr>
              <a:t> </a:t>
            </a:r>
            <a:r>
              <a:rPr sz="2000" spc="-5" dirty="0">
                <a:solidFill>
                  <a:srgbClr val="FFFFFF"/>
                </a:solidFill>
                <a:latin typeface="Calibri"/>
                <a:cs typeface="Calibri"/>
              </a:rPr>
              <a:t>Gelmesi</a:t>
            </a:r>
            <a:endParaRPr sz="2000">
              <a:latin typeface="Calibri"/>
              <a:cs typeface="Calibri"/>
            </a:endParaRPr>
          </a:p>
        </p:txBody>
      </p:sp>
      <p:sp>
        <p:nvSpPr>
          <p:cNvPr id="8" name="object 8"/>
          <p:cNvSpPr/>
          <p:nvPr/>
        </p:nvSpPr>
        <p:spPr>
          <a:xfrm>
            <a:off x="6195059" y="1769364"/>
            <a:ext cx="2499360" cy="1610360"/>
          </a:xfrm>
          <a:custGeom>
            <a:avLst/>
            <a:gdLst/>
            <a:ahLst/>
            <a:cxnLst/>
            <a:rect l="l" t="t" r="r" b="b"/>
            <a:pathLst>
              <a:path w="2499359" h="1610360">
                <a:moveTo>
                  <a:pt x="1041399" y="1214627"/>
                </a:moveTo>
                <a:lnTo>
                  <a:pt x="416560" y="1214627"/>
                </a:lnTo>
                <a:lnTo>
                  <a:pt x="301625" y="1609978"/>
                </a:lnTo>
                <a:lnTo>
                  <a:pt x="1041399" y="1214627"/>
                </a:lnTo>
                <a:close/>
              </a:path>
              <a:path w="2499359" h="1610360">
                <a:moveTo>
                  <a:pt x="2296921" y="0"/>
                </a:moveTo>
                <a:lnTo>
                  <a:pt x="202437" y="0"/>
                </a:lnTo>
                <a:lnTo>
                  <a:pt x="156034" y="5348"/>
                </a:lnTo>
                <a:lnTo>
                  <a:pt x="113429" y="20583"/>
                </a:lnTo>
                <a:lnTo>
                  <a:pt x="75841" y="44487"/>
                </a:lnTo>
                <a:lnTo>
                  <a:pt x="44487" y="75841"/>
                </a:lnTo>
                <a:lnTo>
                  <a:pt x="20583" y="113429"/>
                </a:lnTo>
                <a:lnTo>
                  <a:pt x="5348" y="156034"/>
                </a:lnTo>
                <a:lnTo>
                  <a:pt x="0" y="202437"/>
                </a:lnTo>
                <a:lnTo>
                  <a:pt x="0" y="1012189"/>
                </a:lnTo>
                <a:lnTo>
                  <a:pt x="5348" y="1058593"/>
                </a:lnTo>
                <a:lnTo>
                  <a:pt x="20583" y="1101198"/>
                </a:lnTo>
                <a:lnTo>
                  <a:pt x="44487" y="1138786"/>
                </a:lnTo>
                <a:lnTo>
                  <a:pt x="75841" y="1170140"/>
                </a:lnTo>
                <a:lnTo>
                  <a:pt x="113429" y="1194044"/>
                </a:lnTo>
                <a:lnTo>
                  <a:pt x="156034" y="1209279"/>
                </a:lnTo>
                <a:lnTo>
                  <a:pt x="202437" y="1214627"/>
                </a:lnTo>
                <a:lnTo>
                  <a:pt x="2296921" y="1214627"/>
                </a:lnTo>
                <a:lnTo>
                  <a:pt x="2343325" y="1209279"/>
                </a:lnTo>
                <a:lnTo>
                  <a:pt x="2385930" y="1194044"/>
                </a:lnTo>
                <a:lnTo>
                  <a:pt x="2423518" y="1170140"/>
                </a:lnTo>
                <a:lnTo>
                  <a:pt x="2454872" y="1138786"/>
                </a:lnTo>
                <a:lnTo>
                  <a:pt x="2478776" y="1101198"/>
                </a:lnTo>
                <a:lnTo>
                  <a:pt x="2494011" y="1058593"/>
                </a:lnTo>
                <a:lnTo>
                  <a:pt x="2499360" y="1012189"/>
                </a:lnTo>
                <a:lnTo>
                  <a:pt x="2499360" y="202437"/>
                </a:lnTo>
                <a:lnTo>
                  <a:pt x="2494011" y="156034"/>
                </a:lnTo>
                <a:lnTo>
                  <a:pt x="2478776" y="113429"/>
                </a:lnTo>
                <a:lnTo>
                  <a:pt x="2454872" y="75841"/>
                </a:lnTo>
                <a:lnTo>
                  <a:pt x="2423518" y="44487"/>
                </a:lnTo>
                <a:lnTo>
                  <a:pt x="2385930" y="20583"/>
                </a:lnTo>
                <a:lnTo>
                  <a:pt x="2343325" y="5348"/>
                </a:lnTo>
                <a:lnTo>
                  <a:pt x="2296921" y="0"/>
                </a:lnTo>
                <a:close/>
              </a:path>
            </a:pathLst>
          </a:custGeom>
          <a:solidFill>
            <a:srgbClr val="7B7B7B"/>
          </a:solidFill>
        </p:spPr>
        <p:txBody>
          <a:bodyPr wrap="square" lIns="0" tIns="0" rIns="0" bIns="0" rtlCol="0"/>
          <a:lstStyle/>
          <a:p>
            <a:endParaRPr/>
          </a:p>
        </p:txBody>
      </p:sp>
      <p:sp>
        <p:nvSpPr>
          <p:cNvPr id="9" name="object 9"/>
          <p:cNvSpPr txBox="1"/>
          <p:nvPr/>
        </p:nvSpPr>
        <p:spPr>
          <a:xfrm>
            <a:off x="6562470" y="2056129"/>
            <a:ext cx="1765935" cy="635635"/>
          </a:xfrm>
          <a:prstGeom prst="rect">
            <a:avLst/>
          </a:prstGeom>
        </p:spPr>
        <p:txBody>
          <a:bodyPr vert="horz" wrap="square" lIns="0" tIns="0" rIns="0" bIns="0" rtlCol="0">
            <a:spAutoFit/>
          </a:bodyPr>
          <a:lstStyle/>
          <a:p>
            <a:pPr marL="571500" marR="5080" indent="-559435">
              <a:lnSpc>
                <a:spcPct val="100000"/>
              </a:lnSpc>
            </a:pPr>
            <a:r>
              <a:rPr sz="2000" spc="-5" dirty="0">
                <a:solidFill>
                  <a:srgbClr val="FFFFFF"/>
                </a:solidFill>
                <a:latin typeface="Calibri"/>
                <a:cs typeface="Calibri"/>
              </a:rPr>
              <a:t>Karmaşık</a:t>
            </a:r>
            <a:r>
              <a:rPr sz="2000" spc="-55" dirty="0">
                <a:solidFill>
                  <a:srgbClr val="FFFFFF"/>
                </a:solidFill>
                <a:latin typeface="Calibri"/>
                <a:cs typeface="Calibri"/>
              </a:rPr>
              <a:t> </a:t>
            </a:r>
            <a:r>
              <a:rPr sz="2000" spc="-30" dirty="0">
                <a:solidFill>
                  <a:srgbClr val="FFFFFF"/>
                </a:solidFill>
                <a:latin typeface="Calibri"/>
                <a:cs typeface="Calibri"/>
              </a:rPr>
              <a:t>Tedarik  </a:t>
            </a:r>
            <a:r>
              <a:rPr sz="2000" spc="-5" dirty="0">
                <a:solidFill>
                  <a:srgbClr val="FFFFFF"/>
                </a:solidFill>
                <a:latin typeface="Calibri"/>
                <a:cs typeface="Calibri"/>
              </a:rPr>
              <a:t>Zinciri</a:t>
            </a:r>
            <a:endParaRPr sz="2000">
              <a:latin typeface="Calibri"/>
              <a:cs typeface="Calibri"/>
            </a:endParaRPr>
          </a:p>
        </p:txBody>
      </p:sp>
      <p:sp>
        <p:nvSpPr>
          <p:cNvPr id="10" name="object 10"/>
          <p:cNvSpPr/>
          <p:nvPr/>
        </p:nvSpPr>
        <p:spPr>
          <a:xfrm>
            <a:off x="6195059" y="4090542"/>
            <a:ext cx="2499360" cy="1947545"/>
          </a:xfrm>
          <a:custGeom>
            <a:avLst/>
            <a:gdLst/>
            <a:ahLst/>
            <a:cxnLst/>
            <a:rect l="l" t="t" r="r" b="b"/>
            <a:pathLst>
              <a:path w="2499359" h="1947545">
                <a:moveTo>
                  <a:pt x="2266188" y="548512"/>
                </a:moveTo>
                <a:lnTo>
                  <a:pt x="233172" y="548512"/>
                </a:lnTo>
                <a:lnTo>
                  <a:pt x="186179" y="553250"/>
                </a:lnTo>
                <a:lnTo>
                  <a:pt x="142410" y="566836"/>
                </a:lnTo>
                <a:lnTo>
                  <a:pt x="102803" y="588334"/>
                </a:lnTo>
                <a:lnTo>
                  <a:pt x="68294" y="616807"/>
                </a:lnTo>
                <a:lnTo>
                  <a:pt x="39821" y="651316"/>
                </a:lnTo>
                <a:lnTo>
                  <a:pt x="18323" y="690923"/>
                </a:lnTo>
                <a:lnTo>
                  <a:pt x="4737" y="734692"/>
                </a:lnTo>
                <a:lnTo>
                  <a:pt x="0" y="781684"/>
                </a:lnTo>
                <a:lnTo>
                  <a:pt x="0" y="1714372"/>
                </a:lnTo>
                <a:lnTo>
                  <a:pt x="4737" y="1761365"/>
                </a:lnTo>
                <a:lnTo>
                  <a:pt x="18323" y="1805134"/>
                </a:lnTo>
                <a:lnTo>
                  <a:pt x="39821" y="1844741"/>
                </a:lnTo>
                <a:lnTo>
                  <a:pt x="68294" y="1879250"/>
                </a:lnTo>
                <a:lnTo>
                  <a:pt x="102803" y="1907723"/>
                </a:lnTo>
                <a:lnTo>
                  <a:pt x="142410" y="1929221"/>
                </a:lnTo>
                <a:lnTo>
                  <a:pt x="186179" y="1942807"/>
                </a:lnTo>
                <a:lnTo>
                  <a:pt x="233172" y="1947544"/>
                </a:lnTo>
                <a:lnTo>
                  <a:pt x="2266188" y="1947544"/>
                </a:lnTo>
                <a:lnTo>
                  <a:pt x="2313180" y="1942807"/>
                </a:lnTo>
                <a:lnTo>
                  <a:pt x="2356949" y="1929221"/>
                </a:lnTo>
                <a:lnTo>
                  <a:pt x="2396556" y="1907723"/>
                </a:lnTo>
                <a:lnTo>
                  <a:pt x="2431065" y="1879250"/>
                </a:lnTo>
                <a:lnTo>
                  <a:pt x="2459538" y="1844741"/>
                </a:lnTo>
                <a:lnTo>
                  <a:pt x="2481036" y="1805134"/>
                </a:lnTo>
                <a:lnTo>
                  <a:pt x="2494622" y="1761365"/>
                </a:lnTo>
                <a:lnTo>
                  <a:pt x="2499360" y="1714372"/>
                </a:lnTo>
                <a:lnTo>
                  <a:pt x="2499360" y="781684"/>
                </a:lnTo>
                <a:lnTo>
                  <a:pt x="2494622" y="734692"/>
                </a:lnTo>
                <a:lnTo>
                  <a:pt x="2481036" y="690923"/>
                </a:lnTo>
                <a:lnTo>
                  <a:pt x="2459538" y="651316"/>
                </a:lnTo>
                <a:lnTo>
                  <a:pt x="2431065" y="616807"/>
                </a:lnTo>
                <a:lnTo>
                  <a:pt x="2396556" y="588334"/>
                </a:lnTo>
                <a:lnTo>
                  <a:pt x="2356949" y="566836"/>
                </a:lnTo>
                <a:lnTo>
                  <a:pt x="2313180" y="553250"/>
                </a:lnTo>
                <a:lnTo>
                  <a:pt x="2266188" y="548512"/>
                </a:lnTo>
                <a:close/>
              </a:path>
              <a:path w="2499359" h="1947545">
                <a:moveTo>
                  <a:pt x="274319" y="0"/>
                </a:moveTo>
                <a:lnTo>
                  <a:pt x="416560" y="548512"/>
                </a:lnTo>
                <a:lnTo>
                  <a:pt x="1041399" y="548512"/>
                </a:lnTo>
                <a:lnTo>
                  <a:pt x="274319" y="0"/>
                </a:lnTo>
                <a:close/>
              </a:path>
            </a:pathLst>
          </a:custGeom>
          <a:solidFill>
            <a:srgbClr val="538235"/>
          </a:solidFill>
        </p:spPr>
        <p:txBody>
          <a:bodyPr wrap="square" lIns="0" tIns="0" rIns="0" bIns="0" rtlCol="0"/>
          <a:lstStyle/>
          <a:p>
            <a:endParaRPr/>
          </a:p>
        </p:txBody>
      </p:sp>
      <p:sp>
        <p:nvSpPr>
          <p:cNvPr id="11" name="object 11"/>
          <p:cNvSpPr txBox="1"/>
          <p:nvPr/>
        </p:nvSpPr>
        <p:spPr>
          <a:xfrm>
            <a:off x="6584060" y="5018785"/>
            <a:ext cx="1721485" cy="635635"/>
          </a:xfrm>
          <a:prstGeom prst="rect">
            <a:avLst/>
          </a:prstGeom>
        </p:spPr>
        <p:txBody>
          <a:bodyPr vert="horz" wrap="square" lIns="0" tIns="0" rIns="0" bIns="0" rtlCol="0">
            <a:spAutoFit/>
          </a:bodyPr>
          <a:lstStyle/>
          <a:p>
            <a:pPr algn="ctr">
              <a:lnSpc>
                <a:spcPct val="100000"/>
              </a:lnSpc>
            </a:pPr>
            <a:r>
              <a:rPr sz="2000" spc="-35" dirty="0">
                <a:solidFill>
                  <a:srgbClr val="FFFFFF"/>
                </a:solidFill>
                <a:latin typeface="Calibri"/>
                <a:cs typeface="Calibri"/>
              </a:rPr>
              <a:t>K</a:t>
            </a:r>
            <a:r>
              <a:rPr sz="2000" dirty="0">
                <a:solidFill>
                  <a:srgbClr val="FFFFFF"/>
                </a:solidFill>
                <a:latin typeface="Calibri"/>
                <a:cs typeface="Calibri"/>
              </a:rPr>
              <a:t>ü</a:t>
            </a:r>
            <a:r>
              <a:rPr sz="2000" spc="-25" dirty="0">
                <a:solidFill>
                  <a:srgbClr val="FFFFFF"/>
                </a:solidFill>
                <a:latin typeface="Calibri"/>
                <a:cs typeface="Calibri"/>
              </a:rPr>
              <a:t>r</a:t>
            </a:r>
            <a:r>
              <a:rPr sz="2000" dirty="0">
                <a:solidFill>
                  <a:srgbClr val="FFFFFF"/>
                </a:solidFill>
                <a:latin typeface="Calibri"/>
                <a:cs typeface="Calibri"/>
              </a:rPr>
              <a:t>es</a:t>
            </a:r>
            <a:r>
              <a:rPr sz="2000" spc="-10" dirty="0">
                <a:solidFill>
                  <a:srgbClr val="FFFFFF"/>
                </a:solidFill>
                <a:latin typeface="Calibri"/>
                <a:cs typeface="Calibri"/>
              </a:rPr>
              <a:t>e</a:t>
            </a:r>
            <a:r>
              <a:rPr sz="2000" dirty="0">
                <a:solidFill>
                  <a:srgbClr val="FFFFFF"/>
                </a:solidFill>
                <a:latin typeface="Calibri"/>
                <a:cs typeface="Calibri"/>
              </a:rPr>
              <a:t>l</a:t>
            </a:r>
            <a:r>
              <a:rPr sz="2000" spc="-10" dirty="0">
                <a:solidFill>
                  <a:srgbClr val="FFFFFF"/>
                </a:solidFill>
                <a:latin typeface="Calibri"/>
                <a:cs typeface="Calibri"/>
              </a:rPr>
              <a:t>l</a:t>
            </a:r>
            <a:r>
              <a:rPr sz="2000" dirty="0">
                <a:solidFill>
                  <a:srgbClr val="FFFFFF"/>
                </a:solidFill>
                <a:latin typeface="Calibri"/>
                <a:cs typeface="Calibri"/>
              </a:rPr>
              <a:t>eş</a:t>
            </a:r>
            <a:r>
              <a:rPr sz="2000" spc="-10" dirty="0">
                <a:solidFill>
                  <a:srgbClr val="FFFFFF"/>
                </a:solidFill>
                <a:latin typeface="Calibri"/>
                <a:cs typeface="Calibri"/>
              </a:rPr>
              <a:t>m</a:t>
            </a:r>
            <a:r>
              <a:rPr sz="2000" dirty="0">
                <a:solidFill>
                  <a:srgbClr val="FFFFFF"/>
                </a:solidFill>
                <a:latin typeface="Calibri"/>
                <a:cs typeface="Calibri"/>
              </a:rPr>
              <a:t>enin</a:t>
            </a:r>
            <a:endParaRPr sz="2000">
              <a:latin typeface="Calibri"/>
              <a:cs typeface="Calibri"/>
            </a:endParaRPr>
          </a:p>
          <a:p>
            <a:pPr marL="1905" algn="ctr">
              <a:lnSpc>
                <a:spcPct val="100000"/>
              </a:lnSpc>
            </a:pPr>
            <a:r>
              <a:rPr sz="2000" spc="-10" dirty="0">
                <a:solidFill>
                  <a:srgbClr val="FFFFFF"/>
                </a:solidFill>
                <a:latin typeface="Calibri"/>
                <a:cs typeface="Calibri"/>
              </a:rPr>
              <a:t>Getirdikleri</a:t>
            </a:r>
            <a:endParaRPr sz="20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1247394"/>
            <a:ext cx="7352792" cy="487680"/>
          </a:xfrm>
          <a:prstGeom prst="rect">
            <a:avLst/>
          </a:prstGeom>
        </p:spPr>
        <p:txBody>
          <a:bodyPr vert="horz" wrap="square" lIns="0" tIns="0" rIns="0" bIns="0" rtlCol="0">
            <a:spAutoFit/>
          </a:bodyPr>
          <a:lstStyle/>
          <a:p>
            <a:pPr marL="2544445">
              <a:lnSpc>
                <a:spcPct val="100000"/>
              </a:lnSpc>
            </a:pPr>
            <a:r>
              <a:rPr spc="-5" dirty="0">
                <a:latin typeface="Calibri"/>
                <a:cs typeface="Calibri"/>
              </a:rPr>
              <a:t>7.1.3</a:t>
            </a:r>
            <a:r>
              <a:rPr spc="-70" dirty="0">
                <a:latin typeface="Calibri"/>
                <a:cs typeface="Calibri"/>
              </a:rPr>
              <a:t> </a:t>
            </a:r>
            <a:r>
              <a:rPr spc="-75" dirty="0">
                <a:latin typeface="Calibri"/>
                <a:cs typeface="Calibri"/>
              </a:rPr>
              <a:t>ALTYAPI</a:t>
            </a:r>
          </a:p>
        </p:txBody>
      </p:sp>
      <p:sp>
        <p:nvSpPr>
          <p:cNvPr id="3" name="object 3"/>
          <p:cNvSpPr txBox="1"/>
          <p:nvPr/>
        </p:nvSpPr>
        <p:spPr>
          <a:xfrm>
            <a:off x="707542" y="1855470"/>
            <a:ext cx="4978400" cy="3531870"/>
          </a:xfrm>
          <a:prstGeom prst="rect">
            <a:avLst/>
          </a:prstGeom>
        </p:spPr>
        <p:txBody>
          <a:bodyPr vert="horz" wrap="square" lIns="0" tIns="0" rIns="0" bIns="0" rtlCol="0">
            <a:spAutoFit/>
          </a:bodyPr>
          <a:lstStyle/>
          <a:p>
            <a:pPr marL="12700">
              <a:lnSpc>
                <a:spcPts val="2039"/>
              </a:lnSpc>
            </a:pPr>
            <a:r>
              <a:rPr sz="2000" spc="-5" dirty="0">
                <a:solidFill>
                  <a:srgbClr val="333E50"/>
                </a:solidFill>
                <a:latin typeface="Calibri"/>
                <a:cs typeface="Calibri"/>
              </a:rPr>
              <a:t>Kuruluş, </a:t>
            </a:r>
            <a:r>
              <a:rPr sz="2000" spc="-10" dirty="0">
                <a:solidFill>
                  <a:srgbClr val="333E50"/>
                </a:solidFill>
                <a:latin typeface="Calibri"/>
                <a:cs typeface="Calibri"/>
              </a:rPr>
              <a:t>proseslerin </a:t>
            </a:r>
            <a:r>
              <a:rPr sz="2000" spc="-5" dirty="0">
                <a:solidFill>
                  <a:srgbClr val="333E50"/>
                </a:solidFill>
                <a:latin typeface="Calibri"/>
                <a:cs typeface="Calibri"/>
              </a:rPr>
              <a:t>işletilmesi, ürün</a:t>
            </a:r>
            <a:r>
              <a:rPr sz="2000" spc="85"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12700" marR="5080">
              <a:lnSpc>
                <a:spcPts val="2160"/>
              </a:lnSpc>
              <a:spcBef>
                <a:spcPts val="150"/>
              </a:spcBef>
            </a:pPr>
            <a:r>
              <a:rPr sz="2000" spc="-5" dirty="0">
                <a:solidFill>
                  <a:srgbClr val="333E50"/>
                </a:solidFill>
                <a:latin typeface="Calibri"/>
                <a:cs typeface="Calibri"/>
              </a:rPr>
              <a:t>hizmetlerin uygunluğunu elde etmek </a:t>
            </a:r>
            <a:r>
              <a:rPr sz="2000" dirty="0">
                <a:solidFill>
                  <a:srgbClr val="333E50"/>
                </a:solidFill>
                <a:latin typeface="Calibri"/>
                <a:cs typeface="Calibri"/>
              </a:rPr>
              <a:t>için </a:t>
            </a:r>
            <a:r>
              <a:rPr sz="2000" spc="-5" dirty="0">
                <a:solidFill>
                  <a:srgbClr val="333E50"/>
                </a:solidFill>
                <a:latin typeface="Calibri"/>
                <a:cs typeface="Calibri"/>
              </a:rPr>
              <a:t>gerekli  altyapıyı, </a:t>
            </a:r>
            <a:r>
              <a:rPr sz="2000" spc="-15" dirty="0">
                <a:solidFill>
                  <a:srgbClr val="333E50"/>
                </a:solidFill>
                <a:latin typeface="Calibri"/>
                <a:cs typeface="Calibri"/>
              </a:rPr>
              <a:t>tayin </a:t>
            </a:r>
            <a:r>
              <a:rPr sz="2000" spc="-5" dirty="0">
                <a:solidFill>
                  <a:srgbClr val="333E50"/>
                </a:solidFill>
                <a:latin typeface="Calibri"/>
                <a:cs typeface="Calibri"/>
              </a:rPr>
              <a:t>etmeli, tedarik etmeli </a:t>
            </a:r>
            <a:r>
              <a:rPr sz="2000" spc="-30" dirty="0">
                <a:solidFill>
                  <a:srgbClr val="333E50"/>
                </a:solidFill>
                <a:latin typeface="Calibri"/>
                <a:cs typeface="Calibri"/>
              </a:rPr>
              <a:t>ve  </a:t>
            </a:r>
            <a:r>
              <a:rPr sz="2000" spc="-5" dirty="0">
                <a:solidFill>
                  <a:srgbClr val="333E50"/>
                </a:solidFill>
                <a:latin typeface="Calibri"/>
                <a:cs typeface="Calibri"/>
              </a:rPr>
              <a:t>sürekliliğini</a:t>
            </a:r>
            <a:r>
              <a:rPr sz="2000" spc="15" dirty="0">
                <a:solidFill>
                  <a:srgbClr val="333E50"/>
                </a:solidFill>
                <a:latin typeface="Calibri"/>
                <a:cs typeface="Calibri"/>
              </a:rPr>
              <a:t> </a:t>
            </a:r>
            <a:r>
              <a:rPr sz="2000" spc="-20" dirty="0">
                <a:solidFill>
                  <a:srgbClr val="333E50"/>
                </a:solidFill>
                <a:latin typeface="Calibri"/>
                <a:cs typeface="Calibri"/>
              </a:rPr>
              <a:t>sağlamalıdır.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595"/>
              </a:spcBef>
            </a:pPr>
            <a:r>
              <a:rPr sz="2000" b="1" dirty="0">
                <a:solidFill>
                  <a:srgbClr val="333E50"/>
                </a:solidFill>
                <a:latin typeface="Calibri"/>
                <a:cs typeface="Calibri"/>
              </a:rPr>
              <a:t>Not – </a:t>
            </a:r>
            <a:r>
              <a:rPr sz="2000" spc="-5" dirty="0">
                <a:solidFill>
                  <a:srgbClr val="333E50"/>
                </a:solidFill>
                <a:latin typeface="Calibri"/>
                <a:cs typeface="Calibri"/>
              </a:rPr>
              <a:t>Altyapı </a:t>
            </a:r>
            <a:r>
              <a:rPr sz="2000" dirty="0">
                <a:solidFill>
                  <a:srgbClr val="333E50"/>
                </a:solidFill>
                <a:latin typeface="Calibri"/>
                <a:cs typeface="Calibri"/>
              </a:rPr>
              <a:t>aşağıdakileri</a:t>
            </a:r>
            <a:r>
              <a:rPr sz="2000" spc="-45" dirty="0">
                <a:solidFill>
                  <a:srgbClr val="333E50"/>
                </a:solidFill>
                <a:latin typeface="Calibri"/>
                <a:cs typeface="Calibri"/>
              </a:rPr>
              <a:t> </a:t>
            </a:r>
            <a:r>
              <a:rPr sz="2000" spc="-5" dirty="0">
                <a:solidFill>
                  <a:srgbClr val="333E50"/>
                </a:solidFill>
                <a:latin typeface="Calibri"/>
                <a:cs typeface="Calibri"/>
              </a:rPr>
              <a:t>içerebilir:</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Binalar </a:t>
            </a:r>
            <a:r>
              <a:rPr sz="2000" spc="-15" dirty="0">
                <a:solidFill>
                  <a:srgbClr val="333E50"/>
                </a:solidFill>
                <a:latin typeface="Calibri"/>
                <a:cs typeface="Calibri"/>
              </a:rPr>
              <a:t>ve </a:t>
            </a:r>
            <a:r>
              <a:rPr sz="2000" dirty="0">
                <a:solidFill>
                  <a:srgbClr val="333E50"/>
                </a:solidFill>
                <a:latin typeface="Calibri"/>
                <a:cs typeface="Calibri"/>
              </a:rPr>
              <a:t>ilgili</a:t>
            </a:r>
            <a:r>
              <a:rPr sz="2000" spc="-20" dirty="0">
                <a:solidFill>
                  <a:srgbClr val="333E50"/>
                </a:solidFill>
                <a:latin typeface="Calibri"/>
                <a:cs typeface="Calibri"/>
              </a:rPr>
              <a:t> </a:t>
            </a:r>
            <a:r>
              <a:rPr sz="2000" spc="-10" dirty="0">
                <a:solidFill>
                  <a:srgbClr val="333E50"/>
                </a:solidFill>
                <a:latin typeface="Calibri"/>
                <a:cs typeface="Calibri"/>
              </a:rPr>
              <a:t>müştemilatı,</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Donanım </a:t>
            </a:r>
            <a:r>
              <a:rPr sz="2000" spc="-15" dirty="0">
                <a:solidFill>
                  <a:srgbClr val="333E50"/>
                </a:solidFill>
                <a:latin typeface="Calibri"/>
                <a:cs typeface="Calibri"/>
              </a:rPr>
              <a:t>ve </a:t>
            </a:r>
            <a:r>
              <a:rPr sz="2000" spc="-5" dirty="0">
                <a:solidFill>
                  <a:srgbClr val="333E50"/>
                </a:solidFill>
                <a:latin typeface="Calibri"/>
                <a:cs typeface="Calibri"/>
              </a:rPr>
              <a:t>yazılım </a:t>
            </a:r>
            <a:r>
              <a:rPr sz="2000" dirty="0">
                <a:solidFill>
                  <a:srgbClr val="333E50"/>
                </a:solidFill>
                <a:latin typeface="Calibri"/>
                <a:cs typeface="Calibri"/>
              </a:rPr>
              <a:t>dahil </a:t>
            </a:r>
            <a:r>
              <a:rPr sz="2000" spc="-5" dirty="0">
                <a:solidFill>
                  <a:srgbClr val="333E50"/>
                </a:solidFill>
                <a:latin typeface="Calibri"/>
                <a:cs typeface="Calibri"/>
              </a:rPr>
              <a:t>makine</a:t>
            </a:r>
            <a:r>
              <a:rPr sz="2000" spc="-15" dirty="0">
                <a:solidFill>
                  <a:srgbClr val="333E50"/>
                </a:solidFill>
                <a:latin typeface="Calibri"/>
                <a:cs typeface="Calibri"/>
              </a:rPr>
              <a:t> </a:t>
            </a:r>
            <a:r>
              <a:rPr sz="2000" spc="-10" dirty="0">
                <a:solidFill>
                  <a:srgbClr val="333E50"/>
                </a:solidFill>
                <a:latin typeface="Calibri"/>
                <a:cs typeface="Calibri"/>
              </a:rPr>
              <a:t>teçhizatı,</a:t>
            </a:r>
            <a:endParaRPr sz="2000">
              <a:latin typeface="Calibri"/>
              <a:cs typeface="Calibri"/>
            </a:endParaRPr>
          </a:p>
          <a:p>
            <a:pPr marL="469900" indent="-457200">
              <a:lnSpc>
                <a:spcPct val="100000"/>
              </a:lnSpc>
              <a:spcBef>
                <a:spcPts val="770"/>
              </a:spcBef>
              <a:buFont typeface="Calibri"/>
              <a:buAutoNum type="alphaLcParenR"/>
              <a:tabLst>
                <a:tab pos="469900" algn="l"/>
              </a:tabLst>
            </a:pPr>
            <a:r>
              <a:rPr sz="2000" spc="-30" dirty="0">
                <a:solidFill>
                  <a:srgbClr val="333E50"/>
                </a:solidFill>
                <a:latin typeface="Calibri"/>
                <a:cs typeface="Calibri"/>
              </a:rPr>
              <a:t>Taşıma</a:t>
            </a:r>
            <a:r>
              <a:rPr sz="2000" spc="-20" dirty="0">
                <a:solidFill>
                  <a:srgbClr val="333E50"/>
                </a:solidFill>
                <a:latin typeface="Calibri"/>
                <a:cs typeface="Calibri"/>
              </a:rPr>
              <a:t> </a:t>
            </a:r>
            <a:r>
              <a:rPr sz="2000" spc="-10" dirty="0">
                <a:solidFill>
                  <a:srgbClr val="333E50"/>
                </a:solidFill>
                <a:latin typeface="Calibri"/>
                <a:cs typeface="Calibri"/>
              </a:rPr>
              <a:t>kaynakları,</a:t>
            </a:r>
            <a:endParaRPr sz="2000">
              <a:latin typeface="Calibri"/>
              <a:cs typeface="Calibri"/>
            </a:endParaRPr>
          </a:p>
          <a:p>
            <a:pPr marL="469900" indent="-457200">
              <a:lnSpc>
                <a:spcPct val="100000"/>
              </a:lnSpc>
              <a:spcBef>
                <a:spcPts val="755"/>
              </a:spcBef>
              <a:buAutoNum type="alphaLcParenR"/>
              <a:tabLst>
                <a:tab pos="469900" algn="l"/>
              </a:tabLst>
            </a:pPr>
            <a:r>
              <a:rPr sz="2000" spc="-5" dirty="0">
                <a:solidFill>
                  <a:srgbClr val="333E50"/>
                </a:solidFill>
                <a:latin typeface="Calibri"/>
                <a:cs typeface="Calibri"/>
              </a:rPr>
              <a:t>Bilgi </a:t>
            </a:r>
            <a:r>
              <a:rPr sz="2000" spc="-15" dirty="0">
                <a:solidFill>
                  <a:srgbClr val="333E50"/>
                </a:solidFill>
                <a:latin typeface="Calibri"/>
                <a:cs typeface="Calibri"/>
              </a:rPr>
              <a:t>ve </a:t>
            </a:r>
            <a:r>
              <a:rPr sz="2000" spc="-5" dirty="0">
                <a:solidFill>
                  <a:srgbClr val="333E50"/>
                </a:solidFill>
                <a:latin typeface="Calibri"/>
                <a:cs typeface="Calibri"/>
              </a:rPr>
              <a:t>iletişim</a:t>
            </a:r>
            <a:r>
              <a:rPr sz="2000" spc="25" dirty="0">
                <a:solidFill>
                  <a:srgbClr val="333E50"/>
                </a:solidFill>
                <a:latin typeface="Calibri"/>
                <a:cs typeface="Calibri"/>
              </a:rPr>
              <a:t> </a:t>
            </a:r>
            <a:r>
              <a:rPr sz="2000" spc="-5" dirty="0">
                <a:solidFill>
                  <a:srgbClr val="333E50"/>
                </a:solidFill>
                <a:latin typeface="Calibri"/>
                <a:cs typeface="Calibri"/>
              </a:rPr>
              <a:t>teknolojisi.</a:t>
            </a:r>
            <a:endParaRPr sz="2000">
              <a:latin typeface="Calibri"/>
              <a:cs typeface="Calibri"/>
            </a:endParaRPr>
          </a:p>
        </p:txBody>
      </p:sp>
      <p:sp>
        <p:nvSpPr>
          <p:cNvPr id="4" name="object 4"/>
          <p:cNvSpPr/>
          <p:nvPr/>
        </p:nvSpPr>
        <p:spPr>
          <a:xfrm>
            <a:off x="5547359" y="2961132"/>
            <a:ext cx="3332988" cy="27904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03620" y="2711195"/>
            <a:ext cx="3040379" cy="27157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914400" y="1261920"/>
            <a:ext cx="7352792" cy="487680"/>
          </a:xfrm>
          <a:prstGeom prst="rect">
            <a:avLst/>
          </a:prstGeom>
        </p:spPr>
        <p:txBody>
          <a:bodyPr vert="horz" wrap="square" lIns="0" tIns="0" rIns="0" bIns="0" rtlCol="0">
            <a:spAutoFit/>
          </a:bodyPr>
          <a:lstStyle/>
          <a:p>
            <a:pPr marL="327660">
              <a:lnSpc>
                <a:spcPct val="100000"/>
              </a:lnSpc>
            </a:pPr>
            <a:r>
              <a:rPr spc="-5" dirty="0"/>
              <a:t>7.1.4 </a:t>
            </a:r>
            <a:r>
              <a:rPr spc="-10" dirty="0"/>
              <a:t>PROSESLERİN </a:t>
            </a:r>
            <a:r>
              <a:rPr dirty="0"/>
              <a:t>İŞLETİMİ İÇİN</a:t>
            </a:r>
            <a:r>
              <a:rPr spc="-5" dirty="0"/>
              <a:t> </a:t>
            </a:r>
            <a:r>
              <a:rPr dirty="0"/>
              <a:t>ÇEVRE</a:t>
            </a:r>
          </a:p>
        </p:txBody>
      </p:sp>
      <p:sp>
        <p:nvSpPr>
          <p:cNvPr id="4" name="object 4"/>
          <p:cNvSpPr txBox="1"/>
          <p:nvPr/>
        </p:nvSpPr>
        <p:spPr>
          <a:xfrm>
            <a:off x="707542" y="1861261"/>
            <a:ext cx="6085205" cy="4378325"/>
          </a:xfrm>
          <a:prstGeom prst="rect">
            <a:avLst/>
          </a:prstGeom>
        </p:spPr>
        <p:txBody>
          <a:bodyPr vert="horz" wrap="square" lIns="0" tIns="0" rIns="0" bIns="0" rtlCol="0">
            <a:spAutoFit/>
          </a:bodyPr>
          <a:lstStyle/>
          <a:p>
            <a:pPr marL="12700" marR="173355">
              <a:lnSpc>
                <a:spcPct val="80100"/>
              </a:lnSpc>
            </a:pPr>
            <a:r>
              <a:rPr sz="2000" spc="-5" dirty="0">
                <a:solidFill>
                  <a:srgbClr val="333E50"/>
                </a:solidFill>
                <a:latin typeface="Calibri"/>
                <a:cs typeface="Calibri"/>
              </a:rPr>
              <a:t>Kuruluş, </a:t>
            </a:r>
            <a:r>
              <a:rPr sz="2000" spc="-10" dirty="0">
                <a:solidFill>
                  <a:srgbClr val="333E50"/>
                </a:solidFill>
                <a:latin typeface="Calibri"/>
                <a:cs typeface="Calibri"/>
              </a:rPr>
              <a:t>proseslerin </a:t>
            </a:r>
            <a:r>
              <a:rPr sz="2000" spc="-5" dirty="0">
                <a:solidFill>
                  <a:srgbClr val="333E50"/>
                </a:solidFill>
                <a:latin typeface="Calibri"/>
                <a:cs typeface="Calibri"/>
              </a:rPr>
              <a:t>işletilmesi ile ürün </a:t>
            </a:r>
            <a:r>
              <a:rPr sz="2000" spc="-15" dirty="0">
                <a:solidFill>
                  <a:srgbClr val="333E50"/>
                </a:solidFill>
                <a:latin typeface="Calibri"/>
                <a:cs typeface="Calibri"/>
              </a:rPr>
              <a:t>ve </a:t>
            </a:r>
            <a:r>
              <a:rPr sz="2000" spc="-5" dirty="0">
                <a:solidFill>
                  <a:srgbClr val="333E50"/>
                </a:solidFill>
                <a:latin typeface="Calibri"/>
                <a:cs typeface="Calibri"/>
              </a:rPr>
              <a:t>hizmetlerin  uygunluğa erişimi için </a:t>
            </a:r>
            <a:r>
              <a:rPr sz="2000" spc="-10" dirty="0">
                <a:solidFill>
                  <a:srgbClr val="333E50"/>
                </a:solidFill>
                <a:latin typeface="Calibri"/>
                <a:cs typeface="Calibri"/>
              </a:rPr>
              <a:t>gerekli çevreyi </a:t>
            </a:r>
            <a:r>
              <a:rPr sz="2000" spc="-15" dirty="0">
                <a:solidFill>
                  <a:srgbClr val="333E50"/>
                </a:solidFill>
                <a:latin typeface="Calibri"/>
                <a:cs typeface="Calibri"/>
              </a:rPr>
              <a:t>tayin </a:t>
            </a:r>
            <a:r>
              <a:rPr sz="2000" spc="-5" dirty="0">
                <a:solidFill>
                  <a:srgbClr val="333E50"/>
                </a:solidFill>
                <a:latin typeface="Calibri"/>
                <a:cs typeface="Calibri"/>
              </a:rPr>
              <a:t>etmeli, tedarik  etmeli </a:t>
            </a:r>
            <a:r>
              <a:rPr sz="2000" spc="-15" dirty="0">
                <a:solidFill>
                  <a:srgbClr val="333E50"/>
                </a:solidFill>
                <a:latin typeface="Calibri"/>
                <a:cs typeface="Calibri"/>
              </a:rPr>
              <a:t>ve </a:t>
            </a:r>
            <a:r>
              <a:rPr sz="2000" spc="-5" dirty="0">
                <a:solidFill>
                  <a:srgbClr val="333E50"/>
                </a:solidFill>
                <a:latin typeface="Calibri"/>
                <a:cs typeface="Calibri"/>
              </a:rPr>
              <a:t>sürekliliğini</a:t>
            </a:r>
            <a:r>
              <a:rPr sz="2000" spc="80" dirty="0">
                <a:solidFill>
                  <a:srgbClr val="333E50"/>
                </a:solidFill>
                <a:latin typeface="Calibri"/>
                <a:cs typeface="Calibri"/>
              </a:rPr>
              <a:t> </a:t>
            </a:r>
            <a:r>
              <a:rPr sz="2000" spc="-20" dirty="0">
                <a:solidFill>
                  <a:srgbClr val="333E50"/>
                </a:solidFill>
                <a:latin typeface="Calibri"/>
                <a:cs typeface="Calibri"/>
              </a:rPr>
              <a:t>sağlamalıdır.</a:t>
            </a:r>
            <a:endParaRPr sz="2000">
              <a:latin typeface="Calibri"/>
              <a:cs typeface="Calibri"/>
            </a:endParaRPr>
          </a:p>
          <a:p>
            <a:pPr>
              <a:lnSpc>
                <a:spcPct val="100000"/>
              </a:lnSpc>
              <a:spcBef>
                <a:spcPts val="50"/>
              </a:spcBef>
            </a:pPr>
            <a:endParaRPr sz="2450">
              <a:latin typeface="Times New Roman"/>
              <a:cs typeface="Times New Roman"/>
            </a:endParaRPr>
          </a:p>
          <a:p>
            <a:pPr marL="12700">
              <a:lnSpc>
                <a:spcPts val="2160"/>
              </a:lnSpc>
            </a:pPr>
            <a:r>
              <a:rPr sz="2000" b="1" dirty="0">
                <a:solidFill>
                  <a:srgbClr val="333E50"/>
                </a:solidFill>
                <a:latin typeface="Calibri"/>
                <a:cs typeface="Calibri"/>
              </a:rPr>
              <a:t>Not – </a:t>
            </a:r>
            <a:r>
              <a:rPr sz="2000" spc="-5" dirty="0">
                <a:solidFill>
                  <a:srgbClr val="333E50"/>
                </a:solidFill>
                <a:latin typeface="Calibri"/>
                <a:cs typeface="Calibri"/>
              </a:rPr>
              <a:t>Uygun bir </a:t>
            </a:r>
            <a:r>
              <a:rPr sz="2000" spc="-10" dirty="0">
                <a:solidFill>
                  <a:srgbClr val="333E50"/>
                </a:solidFill>
                <a:latin typeface="Calibri"/>
                <a:cs typeface="Calibri"/>
              </a:rPr>
              <a:t>çevre, </a:t>
            </a:r>
            <a:r>
              <a:rPr sz="2000" dirty="0">
                <a:solidFill>
                  <a:srgbClr val="333E50"/>
                </a:solidFill>
                <a:latin typeface="Calibri"/>
                <a:cs typeface="Calibri"/>
              </a:rPr>
              <a:t>aşağıdakiler gibi beşeri </a:t>
            </a:r>
            <a:r>
              <a:rPr sz="2000" spc="-15" dirty="0">
                <a:solidFill>
                  <a:srgbClr val="333E50"/>
                </a:solidFill>
                <a:latin typeface="Calibri"/>
                <a:cs typeface="Calibri"/>
              </a:rPr>
              <a:t>ve</a:t>
            </a:r>
            <a:r>
              <a:rPr sz="2000" spc="-10" dirty="0">
                <a:solidFill>
                  <a:srgbClr val="333E50"/>
                </a:solidFill>
                <a:latin typeface="Calibri"/>
                <a:cs typeface="Calibri"/>
              </a:rPr>
              <a:t> </a:t>
            </a:r>
            <a:r>
              <a:rPr sz="2000" spc="-5" dirty="0">
                <a:solidFill>
                  <a:srgbClr val="333E50"/>
                </a:solidFill>
                <a:latin typeface="Calibri"/>
                <a:cs typeface="Calibri"/>
              </a:rPr>
              <a:t>fiziki</a:t>
            </a:r>
            <a:endParaRPr sz="2000">
              <a:latin typeface="Calibri"/>
              <a:cs typeface="Calibri"/>
            </a:endParaRPr>
          </a:p>
          <a:p>
            <a:pPr marL="12700">
              <a:lnSpc>
                <a:spcPts val="2160"/>
              </a:lnSpc>
            </a:pPr>
            <a:r>
              <a:rPr sz="2000" dirty="0">
                <a:solidFill>
                  <a:srgbClr val="333E50"/>
                </a:solidFill>
                <a:latin typeface="Calibri"/>
                <a:cs typeface="Calibri"/>
              </a:rPr>
              <a:t>unsurların </a:t>
            </a:r>
            <a:r>
              <a:rPr sz="2000" spc="-5" dirty="0">
                <a:solidFill>
                  <a:srgbClr val="333E50"/>
                </a:solidFill>
                <a:latin typeface="Calibri"/>
                <a:cs typeface="Calibri"/>
              </a:rPr>
              <a:t>birleşimi</a:t>
            </a:r>
            <a:r>
              <a:rPr sz="2000" spc="10" dirty="0">
                <a:solidFill>
                  <a:srgbClr val="333E50"/>
                </a:solidFill>
                <a:latin typeface="Calibri"/>
                <a:cs typeface="Calibri"/>
              </a:rPr>
              <a:t> </a:t>
            </a:r>
            <a:r>
              <a:rPr sz="2000" spc="-5" dirty="0">
                <a:solidFill>
                  <a:srgbClr val="333E50"/>
                </a:solidFill>
                <a:latin typeface="Calibri"/>
                <a:cs typeface="Calibri"/>
              </a:rPr>
              <a:t>olabilir:</a:t>
            </a:r>
            <a:endParaRPr sz="2000">
              <a:latin typeface="Calibri"/>
              <a:cs typeface="Calibri"/>
            </a:endParaRPr>
          </a:p>
          <a:p>
            <a:pPr marL="469900" marR="1114425" indent="-457200">
              <a:lnSpc>
                <a:spcPct val="80000"/>
              </a:lnSpc>
              <a:spcBef>
                <a:spcPts val="994"/>
              </a:spcBef>
              <a:buAutoNum type="alphaLcParenR"/>
              <a:tabLst>
                <a:tab pos="469900" algn="l"/>
              </a:tabLst>
            </a:pPr>
            <a:r>
              <a:rPr sz="2000" spc="-15" dirty="0">
                <a:solidFill>
                  <a:srgbClr val="333E50"/>
                </a:solidFill>
                <a:latin typeface="Calibri"/>
                <a:cs typeface="Calibri"/>
              </a:rPr>
              <a:t>Sosyal </a:t>
            </a:r>
            <a:r>
              <a:rPr sz="2000" dirty="0">
                <a:solidFill>
                  <a:srgbClr val="333E50"/>
                </a:solidFill>
                <a:latin typeface="Calibri"/>
                <a:cs typeface="Calibri"/>
              </a:rPr>
              <a:t>(örneğin, </a:t>
            </a:r>
            <a:r>
              <a:rPr sz="2000" spc="-5" dirty="0">
                <a:solidFill>
                  <a:srgbClr val="333E50"/>
                </a:solidFill>
                <a:latin typeface="Calibri"/>
                <a:cs typeface="Calibri"/>
              </a:rPr>
              <a:t>ayrımcılık </a:t>
            </a:r>
            <a:r>
              <a:rPr sz="2000" spc="-15" dirty="0">
                <a:solidFill>
                  <a:srgbClr val="333E50"/>
                </a:solidFill>
                <a:latin typeface="Calibri"/>
                <a:cs typeface="Calibri"/>
              </a:rPr>
              <a:t>yapmayan, </a:t>
            </a:r>
            <a:r>
              <a:rPr sz="2000" spc="-5" dirty="0">
                <a:solidFill>
                  <a:srgbClr val="333E50"/>
                </a:solidFill>
                <a:latin typeface="Calibri"/>
                <a:cs typeface="Calibri"/>
              </a:rPr>
              <a:t>sakin,  </a:t>
            </a:r>
            <a:r>
              <a:rPr sz="2000" dirty="0">
                <a:solidFill>
                  <a:srgbClr val="333E50"/>
                </a:solidFill>
                <a:latin typeface="Calibri"/>
                <a:cs typeface="Calibri"/>
              </a:rPr>
              <a:t>cepheleşmemiş),</a:t>
            </a:r>
            <a:endParaRPr sz="2000">
              <a:latin typeface="Calibri"/>
              <a:cs typeface="Calibri"/>
            </a:endParaRPr>
          </a:p>
          <a:p>
            <a:pPr marL="469900" indent="-457200">
              <a:lnSpc>
                <a:spcPts val="2160"/>
              </a:lnSpc>
              <a:spcBef>
                <a:spcPts val="515"/>
              </a:spcBef>
              <a:buAutoNum type="alphaLcParenR"/>
              <a:tabLst>
                <a:tab pos="469900" algn="l"/>
              </a:tabLst>
            </a:pPr>
            <a:r>
              <a:rPr sz="2000" spc="-15" dirty="0">
                <a:solidFill>
                  <a:srgbClr val="333E50"/>
                </a:solidFill>
                <a:latin typeface="Calibri"/>
                <a:cs typeface="Calibri"/>
              </a:rPr>
              <a:t>Psikolojik </a:t>
            </a:r>
            <a:r>
              <a:rPr sz="2000" dirty="0">
                <a:solidFill>
                  <a:srgbClr val="333E50"/>
                </a:solidFill>
                <a:latin typeface="Calibri"/>
                <a:cs typeface="Calibri"/>
              </a:rPr>
              <a:t>(örneğin, </a:t>
            </a:r>
            <a:r>
              <a:rPr sz="2000" spc="-10" dirty="0">
                <a:solidFill>
                  <a:srgbClr val="333E50"/>
                </a:solidFill>
                <a:latin typeface="Calibri"/>
                <a:cs typeface="Calibri"/>
              </a:rPr>
              <a:t>stresi azaltan,</a:t>
            </a:r>
            <a:r>
              <a:rPr sz="2000" spc="10" dirty="0">
                <a:solidFill>
                  <a:srgbClr val="333E50"/>
                </a:solidFill>
                <a:latin typeface="Calibri"/>
                <a:cs typeface="Calibri"/>
              </a:rPr>
              <a:t> </a:t>
            </a:r>
            <a:r>
              <a:rPr sz="2000" spc="-5" dirty="0">
                <a:solidFill>
                  <a:srgbClr val="333E50"/>
                </a:solidFill>
                <a:latin typeface="Calibri"/>
                <a:cs typeface="Calibri"/>
              </a:rPr>
              <a:t>tükenmişliği</a:t>
            </a:r>
            <a:endParaRPr sz="2000">
              <a:latin typeface="Calibri"/>
              <a:cs typeface="Calibri"/>
            </a:endParaRPr>
          </a:p>
          <a:p>
            <a:pPr marL="469900">
              <a:lnSpc>
                <a:spcPts val="2160"/>
              </a:lnSpc>
            </a:pPr>
            <a:r>
              <a:rPr sz="2000" spc="-5" dirty="0">
                <a:solidFill>
                  <a:srgbClr val="333E50"/>
                </a:solidFill>
                <a:latin typeface="Calibri"/>
                <a:cs typeface="Calibri"/>
              </a:rPr>
              <a:t>önleyen, duygusal </a:t>
            </a:r>
            <a:r>
              <a:rPr sz="2000" spc="-10" dirty="0">
                <a:solidFill>
                  <a:srgbClr val="333E50"/>
                </a:solidFill>
                <a:latin typeface="Calibri"/>
                <a:cs typeface="Calibri"/>
              </a:rPr>
              <a:t>olarak</a:t>
            </a:r>
            <a:r>
              <a:rPr sz="2000" spc="-70" dirty="0">
                <a:solidFill>
                  <a:srgbClr val="333E50"/>
                </a:solidFill>
                <a:latin typeface="Calibri"/>
                <a:cs typeface="Calibri"/>
              </a:rPr>
              <a:t> </a:t>
            </a:r>
            <a:r>
              <a:rPr sz="2000" spc="-10" dirty="0">
                <a:solidFill>
                  <a:srgbClr val="333E50"/>
                </a:solidFill>
                <a:latin typeface="Calibri"/>
                <a:cs typeface="Calibri"/>
              </a:rPr>
              <a:t>koruyucu),</a:t>
            </a:r>
            <a:endParaRPr sz="2000">
              <a:latin typeface="Calibri"/>
              <a:cs typeface="Calibri"/>
            </a:endParaRPr>
          </a:p>
          <a:p>
            <a:pPr marL="469900" marR="5080" indent="-457200">
              <a:lnSpc>
                <a:spcPct val="80000"/>
              </a:lnSpc>
              <a:spcBef>
                <a:spcPts val="1010"/>
              </a:spcBef>
              <a:buAutoNum type="alphaLcParenR" startAt="3"/>
              <a:tabLst>
                <a:tab pos="469900" algn="l"/>
              </a:tabLst>
            </a:pPr>
            <a:r>
              <a:rPr sz="2000" spc="-10" dirty="0">
                <a:solidFill>
                  <a:srgbClr val="333E50"/>
                </a:solidFill>
                <a:latin typeface="Calibri"/>
                <a:cs typeface="Calibri"/>
              </a:rPr>
              <a:t>Fiziksel </a:t>
            </a:r>
            <a:r>
              <a:rPr sz="2000" dirty="0">
                <a:solidFill>
                  <a:srgbClr val="333E50"/>
                </a:solidFill>
                <a:latin typeface="Calibri"/>
                <a:cs typeface="Calibri"/>
              </a:rPr>
              <a:t>(örneğin, </a:t>
            </a:r>
            <a:r>
              <a:rPr sz="2000" spc="-5" dirty="0">
                <a:solidFill>
                  <a:srgbClr val="333E50"/>
                </a:solidFill>
                <a:latin typeface="Calibri"/>
                <a:cs typeface="Calibri"/>
              </a:rPr>
              <a:t>sıcaklık, ısı, nem, ışık, ortamın </a:t>
            </a:r>
            <a:r>
              <a:rPr sz="2000" spc="-10" dirty="0">
                <a:solidFill>
                  <a:srgbClr val="333E50"/>
                </a:solidFill>
                <a:latin typeface="Calibri"/>
                <a:cs typeface="Calibri"/>
              </a:rPr>
              <a:t>havası,  </a:t>
            </a:r>
            <a:r>
              <a:rPr sz="2000" spc="-5" dirty="0">
                <a:solidFill>
                  <a:srgbClr val="333E50"/>
                </a:solidFill>
                <a:latin typeface="Calibri"/>
                <a:cs typeface="Calibri"/>
              </a:rPr>
              <a:t>hijyen,</a:t>
            </a:r>
            <a:r>
              <a:rPr sz="2000" spc="-95" dirty="0">
                <a:solidFill>
                  <a:srgbClr val="333E50"/>
                </a:solidFill>
                <a:latin typeface="Calibri"/>
                <a:cs typeface="Calibri"/>
              </a:rPr>
              <a:t> </a:t>
            </a:r>
            <a:r>
              <a:rPr sz="2000" dirty="0">
                <a:solidFill>
                  <a:srgbClr val="333E50"/>
                </a:solidFill>
                <a:latin typeface="Calibri"/>
                <a:cs typeface="Calibri"/>
              </a:rPr>
              <a:t>gürültü).</a:t>
            </a:r>
            <a:endParaRPr sz="2000">
              <a:latin typeface="Calibri"/>
              <a:cs typeface="Calibri"/>
            </a:endParaRPr>
          </a:p>
          <a:p>
            <a:pPr>
              <a:lnSpc>
                <a:spcPct val="100000"/>
              </a:lnSpc>
              <a:spcBef>
                <a:spcPts val="56"/>
              </a:spcBef>
            </a:pPr>
            <a:endParaRPr sz="2100">
              <a:latin typeface="Times New Roman"/>
              <a:cs typeface="Times New Roman"/>
            </a:endParaRPr>
          </a:p>
          <a:p>
            <a:pPr marL="12700">
              <a:lnSpc>
                <a:spcPts val="2160"/>
              </a:lnSpc>
            </a:pPr>
            <a:r>
              <a:rPr sz="2000" dirty="0">
                <a:solidFill>
                  <a:srgbClr val="333E50"/>
                </a:solidFill>
                <a:latin typeface="Calibri"/>
                <a:cs typeface="Calibri"/>
              </a:rPr>
              <a:t>Bu </a:t>
            </a:r>
            <a:r>
              <a:rPr sz="2000" spc="-20" dirty="0">
                <a:solidFill>
                  <a:srgbClr val="333E50"/>
                </a:solidFill>
                <a:latin typeface="Calibri"/>
                <a:cs typeface="Calibri"/>
              </a:rPr>
              <a:t>unsurlar, </a:t>
            </a:r>
            <a:r>
              <a:rPr sz="2000" spc="-5" dirty="0">
                <a:solidFill>
                  <a:srgbClr val="333E50"/>
                </a:solidFill>
                <a:latin typeface="Calibri"/>
                <a:cs typeface="Calibri"/>
              </a:rPr>
              <a:t>tedarik edilen ürün </a:t>
            </a:r>
            <a:r>
              <a:rPr sz="2000" spc="-15" dirty="0">
                <a:solidFill>
                  <a:srgbClr val="333E50"/>
                </a:solidFill>
                <a:latin typeface="Calibri"/>
                <a:cs typeface="Calibri"/>
              </a:rPr>
              <a:t>ve </a:t>
            </a:r>
            <a:r>
              <a:rPr sz="2000" spc="-10" dirty="0">
                <a:solidFill>
                  <a:srgbClr val="333E50"/>
                </a:solidFill>
                <a:latin typeface="Calibri"/>
                <a:cs typeface="Calibri"/>
              </a:rPr>
              <a:t>hizmetlere göre</a:t>
            </a:r>
            <a:r>
              <a:rPr sz="2000" spc="75" dirty="0">
                <a:solidFill>
                  <a:srgbClr val="333E50"/>
                </a:solidFill>
                <a:latin typeface="Calibri"/>
                <a:cs typeface="Calibri"/>
              </a:rPr>
              <a:t> </a:t>
            </a:r>
            <a:r>
              <a:rPr sz="2000" spc="-5" dirty="0">
                <a:solidFill>
                  <a:srgbClr val="333E50"/>
                </a:solidFill>
                <a:latin typeface="Calibri"/>
                <a:cs typeface="Calibri"/>
              </a:rPr>
              <a:t>farklılık</a:t>
            </a:r>
            <a:endParaRPr sz="2000">
              <a:latin typeface="Calibri"/>
              <a:cs typeface="Calibri"/>
            </a:endParaRPr>
          </a:p>
          <a:p>
            <a:pPr marL="12700">
              <a:lnSpc>
                <a:spcPts val="2160"/>
              </a:lnSpc>
            </a:pPr>
            <a:r>
              <a:rPr sz="2000" spc="-25" dirty="0">
                <a:solidFill>
                  <a:srgbClr val="333E50"/>
                </a:solidFill>
                <a:latin typeface="Calibri"/>
                <a:cs typeface="Calibri"/>
              </a:rPr>
              <a:t>gösterebilir.</a:t>
            </a:r>
            <a:endParaRPr sz="20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3" y="1049273"/>
            <a:ext cx="7352792" cy="487680"/>
          </a:xfrm>
          <a:prstGeom prst="rect">
            <a:avLst/>
          </a:prstGeom>
        </p:spPr>
        <p:txBody>
          <a:bodyPr vert="horz" wrap="square" lIns="0" tIns="0" rIns="0" bIns="0" rtlCol="0">
            <a:spAutoFit/>
          </a:bodyPr>
          <a:lstStyle/>
          <a:p>
            <a:pPr marL="858519">
              <a:lnSpc>
                <a:spcPts val="3304"/>
              </a:lnSpc>
            </a:pPr>
            <a:r>
              <a:rPr sz="2900" dirty="0"/>
              <a:t>7.1.5 İZLEME VE </a:t>
            </a:r>
            <a:r>
              <a:rPr sz="2900" spc="-5" dirty="0"/>
              <a:t>ÖLÇME</a:t>
            </a:r>
            <a:r>
              <a:rPr sz="2900" spc="-100" dirty="0"/>
              <a:t> </a:t>
            </a:r>
            <a:r>
              <a:rPr sz="2900" spc="-25" dirty="0"/>
              <a:t>KAYNAKLARI</a:t>
            </a:r>
            <a:endParaRPr sz="2900" dirty="0"/>
          </a:p>
        </p:txBody>
      </p:sp>
      <p:sp>
        <p:nvSpPr>
          <p:cNvPr id="3" name="object 3"/>
          <p:cNvSpPr txBox="1"/>
          <p:nvPr/>
        </p:nvSpPr>
        <p:spPr>
          <a:xfrm>
            <a:off x="707542" y="1431861"/>
            <a:ext cx="5299075" cy="4798695"/>
          </a:xfrm>
          <a:prstGeom prst="rect">
            <a:avLst/>
          </a:prstGeom>
        </p:spPr>
        <p:txBody>
          <a:bodyPr vert="horz" wrap="square" lIns="0" tIns="0" rIns="0" bIns="0" rtlCol="0">
            <a:spAutoFit/>
          </a:bodyPr>
          <a:lstStyle/>
          <a:p>
            <a:pPr marL="2804160">
              <a:lnSpc>
                <a:spcPts val="3200"/>
              </a:lnSpc>
            </a:pPr>
            <a:r>
              <a:rPr sz="2900" b="1" dirty="0">
                <a:solidFill>
                  <a:srgbClr val="333E50"/>
                </a:solidFill>
                <a:latin typeface="Calibri"/>
                <a:cs typeface="Calibri"/>
              </a:rPr>
              <a:t>7.1.5.1</a:t>
            </a:r>
            <a:r>
              <a:rPr sz="2900" b="1" spc="-90" dirty="0">
                <a:solidFill>
                  <a:srgbClr val="333E50"/>
                </a:solidFill>
                <a:latin typeface="Calibri"/>
                <a:cs typeface="Calibri"/>
              </a:rPr>
              <a:t> </a:t>
            </a:r>
            <a:r>
              <a:rPr sz="2900" b="1" spc="-5" dirty="0">
                <a:solidFill>
                  <a:srgbClr val="333E50"/>
                </a:solidFill>
                <a:latin typeface="Calibri"/>
                <a:cs typeface="Calibri"/>
              </a:rPr>
              <a:t>GENEL</a:t>
            </a:r>
            <a:endParaRPr sz="2900" dirty="0">
              <a:latin typeface="Calibri"/>
              <a:cs typeface="Calibri"/>
            </a:endParaRPr>
          </a:p>
          <a:p>
            <a:pPr marL="12700" marR="5080">
              <a:lnSpc>
                <a:spcPct val="90000"/>
              </a:lnSpc>
              <a:spcBef>
                <a:spcPts val="135"/>
              </a:spcBef>
            </a:pPr>
            <a:r>
              <a:rPr sz="2000" spc="-5" dirty="0">
                <a:solidFill>
                  <a:srgbClr val="333E50"/>
                </a:solidFill>
                <a:latin typeface="Calibri"/>
                <a:cs typeface="Calibri"/>
              </a:rPr>
              <a:t>Kuruluş, ürün </a:t>
            </a:r>
            <a:r>
              <a:rPr sz="2000" spc="-15" dirty="0">
                <a:solidFill>
                  <a:srgbClr val="333E50"/>
                </a:solidFill>
                <a:latin typeface="Calibri"/>
                <a:cs typeface="Calibri"/>
              </a:rPr>
              <a:t>ve </a:t>
            </a:r>
            <a:r>
              <a:rPr sz="2000" spc="-5" dirty="0">
                <a:solidFill>
                  <a:srgbClr val="333E50"/>
                </a:solidFill>
                <a:latin typeface="Calibri"/>
                <a:cs typeface="Calibri"/>
              </a:rPr>
              <a:t>hizmetlerin şartlara uygunluğunu  </a:t>
            </a:r>
            <a:r>
              <a:rPr sz="2000" dirty="0">
                <a:solidFill>
                  <a:srgbClr val="333E50"/>
                </a:solidFill>
                <a:latin typeface="Calibri"/>
                <a:cs typeface="Calibri"/>
              </a:rPr>
              <a:t>doğrulamak amacıyla </a:t>
            </a:r>
            <a:r>
              <a:rPr sz="2000" spc="-5" dirty="0">
                <a:solidFill>
                  <a:srgbClr val="333E50"/>
                </a:solidFill>
                <a:latin typeface="Calibri"/>
                <a:cs typeface="Calibri"/>
              </a:rPr>
              <a:t>izleme </a:t>
            </a:r>
            <a:r>
              <a:rPr sz="2000" spc="-15" dirty="0">
                <a:solidFill>
                  <a:srgbClr val="333E50"/>
                </a:solidFill>
                <a:latin typeface="Calibri"/>
                <a:cs typeface="Calibri"/>
              </a:rPr>
              <a:t>ve </a:t>
            </a:r>
            <a:r>
              <a:rPr sz="2000" spc="-5" dirty="0">
                <a:solidFill>
                  <a:srgbClr val="333E50"/>
                </a:solidFill>
                <a:latin typeface="Calibri"/>
                <a:cs typeface="Calibri"/>
              </a:rPr>
              <a:t>ölçme kullandığı  zaman, geçerli </a:t>
            </a:r>
            <a:r>
              <a:rPr sz="2000" spc="-15" dirty="0">
                <a:solidFill>
                  <a:srgbClr val="333E50"/>
                </a:solidFill>
                <a:latin typeface="Calibri"/>
                <a:cs typeface="Calibri"/>
              </a:rPr>
              <a:t>ve </a:t>
            </a:r>
            <a:r>
              <a:rPr sz="2000" spc="-5" dirty="0">
                <a:solidFill>
                  <a:srgbClr val="333E50"/>
                </a:solidFill>
                <a:latin typeface="Calibri"/>
                <a:cs typeface="Calibri"/>
              </a:rPr>
              <a:t>güvenilir </a:t>
            </a:r>
            <a:r>
              <a:rPr sz="2000" dirty="0">
                <a:solidFill>
                  <a:srgbClr val="333E50"/>
                </a:solidFill>
                <a:latin typeface="Calibri"/>
                <a:cs typeface="Calibri"/>
              </a:rPr>
              <a:t>sonuçları </a:t>
            </a:r>
            <a:r>
              <a:rPr sz="2000" spc="-5" dirty="0">
                <a:solidFill>
                  <a:srgbClr val="333E50"/>
                </a:solidFill>
                <a:latin typeface="Calibri"/>
                <a:cs typeface="Calibri"/>
              </a:rPr>
              <a:t>güvence </a:t>
            </a:r>
            <a:r>
              <a:rPr sz="2000" dirty="0">
                <a:solidFill>
                  <a:srgbClr val="333E50"/>
                </a:solidFill>
                <a:latin typeface="Calibri"/>
                <a:cs typeface="Calibri"/>
              </a:rPr>
              <a:t>altına  almak 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10" dirty="0">
                <a:solidFill>
                  <a:srgbClr val="333E50"/>
                </a:solidFill>
                <a:latin typeface="Calibri"/>
                <a:cs typeface="Calibri"/>
              </a:rPr>
              <a:t>kaynakları </a:t>
            </a:r>
            <a:r>
              <a:rPr sz="2000" spc="-15" dirty="0">
                <a:solidFill>
                  <a:srgbClr val="333E50"/>
                </a:solidFill>
                <a:latin typeface="Calibri"/>
                <a:cs typeface="Calibri"/>
              </a:rPr>
              <a:t>tayin </a:t>
            </a:r>
            <a:r>
              <a:rPr sz="2000" spc="-30" dirty="0">
                <a:solidFill>
                  <a:srgbClr val="333E50"/>
                </a:solidFill>
                <a:latin typeface="Calibri"/>
                <a:cs typeface="Calibri"/>
              </a:rPr>
              <a:t>ve  </a:t>
            </a:r>
            <a:r>
              <a:rPr sz="2000" spc="-5" dirty="0">
                <a:solidFill>
                  <a:srgbClr val="333E50"/>
                </a:solidFill>
                <a:latin typeface="Calibri"/>
                <a:cs typeface="Calibri"/>
              </a:rPr>
              <a:t>tedarik</a:t>
            </a:r>
            <a:r>
              <a:rPr sz="2000" spc="-55" dirty="0">
                <a:solidFill>
                  <a:srgbClr val="333E50"/>
                </a:solidFill>
                <a:latin typeface="Calibri"/>
                <a:cs typeface="Calibri"/>
              </a:rPr>
              <a:t> </a:t>
            </a:r>
            <a:r>
              <a:rPr sz="2000" spc="-25" dirty="0">
                <a:solidFill>
                  <a:srgbClr val="333E50"/>
                </a:solidFill>
                <a:latin typeface="Calibri"/>
                <a:cs typeface="Calibri"/>
              </a:rPr>
              <a:t>etmelidir.</a:t>
            </a:r>
            <a:endParaRPr sz="2000" dirty="0">
              <a:latin typeface="Calibri"/>
              <a:cs typeface="Calibri"/>
            </a:endParaRPr>
          </a:p>
          <a:p>
            <a:pPr marL="12700">
              <a:lnSpc>
                <a:spcPts val="2280"/>
              </a:lnSpc>
              <a:spcBef>
                <a:spcPts val="755"/>
              </a:spcBef>
            </a:pPr>
            <a:r>
              <a:rPr sz="2000" spc="-5" dirty="0">
                <a:solidFill>
                  <a:srgbClr val="333E50"/>
                </a:solidFill>
                <a:latin typeface="Calibri"/>
                <a:cs typeface="Calibri"/>
              </a:rPr>
              <a:t>Kuruluş, </a:t>
            </a:r>
            <a:r>
              <a:rPr sz="2000" dirty="0">
                <a:solidFill>
                  <a:srgbClr val="333E50"/>
                </a:solidFill>
                <a:latin typeface="Calibri"/>
                <a:cs typeface="Calibri"/>
              </a:rPr>
              <a:t>sağlanan </a:t>
            </a:r>
            <a:r>
              <a:rPr sz="2000" spc="-10" dirty="0">
                <a:solidFill>
                  <a:srgbClr val="333E50"/>
                </a:solidFill>
                <a:latin typeface="Calibri"/>
                <a:cs typeface="Calibri"/>
              </a:rPr>
              <a:t>kaynaklarla </a:t>
            </a:r>
            <a:r>
              <a:rPr sz="2000" spc="-5" dirty="0">
                <a:solidFill>
                  <a:srgbClr val="333E50"/>
                </a:solidFill>
                <a:latin typeface="Calibri"/>
                <a:cs typeface="Calibri"/>
              </a:rPr>
              <a:t>ilgili</a:t>
            </a:r>
            <a:r>
              <a:rPr sz="2000" spc="20" dirty="0">
                <a:solidFill>
                  <a:srgbClr val="333E50"/>
                </a:solidFill>
                <a:latin typeface="Calibri"/>
                <a:cs typeface="Calibri"/>
              </a:rPr>
              <a:t> </a:t>
            </a:r>
            <a:r>
              <a:rPr sz="2000" dirty="0">
                <a:solidFill>
                  <a:srgbClr val="333E50"/>
                </a:solidFill>
                <a:latin typeface="Calibri"/>
                <a:cs typeface="Calibri"/>
              </a:rPr>
              <a:t>aşağıdakileri</a:t>
            </a:r>
            <a:endParaRPr sz="2000" dirty="0">
              <a:latin typeface="Calibri"/>
              <a:cs typeface="Calibri"/>
            </a:endParaRPr>
          </a:p>
          <a:p>
            <a:pPr marL="12700">
              <a:lnSpc>
                <a:spcPts val="2280"/>
              </a:lnSpc>
            </a:pPr>
            <a:r>
              <a:rPr sz="2000" spc="-5" dirty="0">
                <a:solidFill>
                  <a:srgbClr val="333E50"/>
                </a:solidFill>
                <a:latin typeface="Calibri"/>
                <a:cs typeface="Calibri"/>
              </a:rPr>
              <a:t>güvence </a:t>
            </a:r>
            <a:r>
              <a:rPr sz="2000" dirty="0">
                <a:solidFill>
                  <a:srgbClr val="333E50"/>
                </a:solidFill>
                <a:latin typeface="Calibri"/>
                <a:cs typeface="Calibri"/>
              </a:rPr>
              <a:t>altına</a:t>
            </a:r>
            <a:r>
              <a:rPr sz="2000" spc="-35" dirty="0">
                <a:solidFill>
                  <a:srgbClr val="333E50"/>
                </a:solidFill>
                <a:latin typeface="Calibri"/>
                <a:cs typeface="Calibri"/>
              </a:rPr>
              <a:t> </a:t>
            </a:r>
            <a:r>
              <a:rPr sz="2000" spc="-5" dirty="0">
                <a:solidFill>
                  <a:srgbClr val="333E50"/>
                </a:solidFill>
                <a:latin typeface="Calibri"/>
                <a:cs typeface="Calibri"/>
              </a:rPr>
              <a:t>almalıdır:</a:t>
            </a:r>
            <a:endParaRPr sz="2000" dirty="0">
              <a:latin typeface="Calibri"/>
              <a:cs typeface="Calibri"/>
            </a:endParaRPr>
          </a:p>
          <a:p>
            <a:pPr marL="469900" marR="32384" indent="-457200">
              <a:lnSpc>
                <a:spcPts val="2160"/>
              </a:lnSpc>
              <a:spcBef>
                <a:spcPts val="1040"/>
              </a:spcBef>
              <a:buFont typeface="Calibri"/>
              <a:buAutoNum type="alphaLcParenR"/>
              <a:tabLst>
                <a:tab pos="469900" algn="l"/>
              </a:tabLst>
            </a:pPr>
            <a:r>
              <a:rPr sz="2000" spc="-5" dirty="0">
                <a:solidFill>
                  <a:srgbClr val="333E50"/>
                </a:solidFill>
                <a:latin typeface="Calibri"/>
                <a:cs typeface="Calibri"/>
              </a:rPr>
              <a:t>Gerçekleştirilen belirli </a:t>
            </a:r>
            <a:r>
              <a:rPr sz="2000" dirty="0">
                <a:solidFill>
                  <a:srgbClr val="333E50"/>
                </a:solidFill>
                <a:latin typeface="Calibri"/>
                <a:cs typeface="Calibri"/>
              </a:rPr>
              <a:t>izleme </a:t>
            </a:r>
            <a:r>
              <a:rPr sz="2000" spc="-15" dirty="0">
                <a:solidFill>
                  <a:srgbClr val="333E50"/>
                </a:solidFill>
                <a:latin typeface="Calibri"/>
                <a:cs typeface="Calibri"/>
              </a:rPr>
              <a:t>ve </a:t>
            </a:r>
            <a:r>
              <a:rPr sz="2000" spc="-5" dirty="0">
                <a:solidFill>
                  <a:srgbClr val="333E50"/>
                </a:solidFill>
                <a:latin typeface="Calibri"/>
                <a:cs typeface="Calibri"/>
              </a:rPr>
              <a:t>ölçme </a:t>
            </a:r>
            <a:r>
              <a:rPr sz="2000" spc="-10" dirty="0">
                <a:solidFill>
                  <a:srgbClr val="333E50"/>
                </a:solidFill>
                <a:latin typeface="Calibri"/>
                <a:cs typeface="Calibri"/>
              </a:rPr>
              <a:t>faaliyet  </a:t>
            </a:r>
            <a:r>
              <a:rPr sz="2000" dirty="0">
                <a:solidFill>
                  <a:srgbClr val="333E50"/>
                </a:solidFill>
                <a:latin typeface="Calibri"/>
                <a:cs typeface="Calibri"/>
              </a:rPr>
              <a:t>tipleri için </a:t>
            </a:r>
            <a:r>
              <a:rPr sz="2000" spc="-5" dirty="0">
                <a:solidFill>
                  <a:srgbClr val="333E50"/>
                </a:solidFill>
                <a:latin typeface="Calibri"/>
                <a:cs typeface="Calibri"/>
              </a:rPr>
              <a:t>uygun</a:t>
            </a:r>
            <a:r>
              <a:rPr sz="2000" spc="-90" dirty="0">
                <a:solidFill>
                  <a:srgbClr val="333E50"/>
                </a:solidFill>
                <a:latin typeface="Calibri"/>
                <a:cs typeface="Calibri"/>
              </a:rPr>
              <a:t> </a:t>
            </a:r>
            <a:r>
              <a:rPr sz="2000" dirty="0">
                <a:solidFill>
                  <a:srgbClr val="333E50"/>
                </a:solidFill>
                <a:latin typeface="Calibri"/>
                <a:cs typeface="Calibri"/>
              </a:rPr>
              <a:t>olduğunu,</a:t>
            </a:r>
            <a:endParaRPr sz="2000" dirty="0">
              <a:latin typeface="Calibri"/>
              <a:cs typeface="Calibri"/>
            </a:endParaRPr>
          </a:p>
          <a:p>
            <a:pPr marL="469900" marR="234950" indent="-457200">
              <a:lnSpc>
                <a:spcPts val="2160"/>
              </a:lnSpc>
              <a:spcBef>
                <a:spcPts val="994"/>
              </a:spcBef>
              <a:buFont typeface="Calibri"/>
              <a:buAutoNum type="alphaLcParenR"/>
              <a:tabLst>
                <a:tab pos="469900" algn="l"/>
              </a:tabLst>
            </a:pPr>
            <a:r>
              <a:rPr sz="2000" dirty="0">
                <a:solidFill>
                  <a:srgbClr val="333E50"/>
                </a:solidFill>
                <a:latin typeface="Calibri"/>
                <a:cs typeface="Calibri"/>
              </a:rPr>
              <a:t>Amaçlarına </a:t>
            </a:r>
            <a:r>
              <a:rPr sz="2000" spc="-5" dirty="0">
                <a:solidFill>
                  <a:srgbClr val="333E50"/>
                </a:solidFill>
                <a:latin typeface="Calibri"/>
                <a:cs typeface="Calibri"/>
              </a:rPr>
              <a:t>sürekli </a:t>
            </a:r>
            <a:r>
              <a:rPr sz="2000" dirty="0">
                <a:solidFill>
                  <a:srgbClr val="333E50"/>
                </a:solidFill>
                <a:latin typeface="Calibri"/>
                <a:cs typeface="Calibri"/>
              </a:rPr>
              <a:t>uygunluğu </a:t>
            </a:r>
            <a:r>
              <a:rPr sz="2000" spc="-5" dirty="0">
                <a:solidFill>
                  <a:srgbClr val="333E50"/>
                </a:solidFill>
                <a:latin typeface="Calibri"/>
                <a:cs typeface="Calibri"/>
              </a:rPr>
              <a:t>güvence</a:t>
            </a:r>
            <a:r>
              <a:rPr sz="2000" spc="-95" dirty="0">
                <a:solidFill>
                  <a:srgbClr val="333E50"/>
                </a:solidFill>
                <a:latin typeface="Calibri"/>
                <a:cs typeface="Calibri"/>
              </a:rPr>
              <a:t> </a:t>
            </a:r>
            <a:r>
              <a:rPr sz="2000" dirty="0">
                <a:solidFill>
                  <a:srgbClr val="333E50"/>
                </a:solidFill>
                <a:latin typeface="Calibri"/>
                <a:cs typeface="Calibri"/>
              </a:rPr>
              <a:t>altına  almak için </a:t>
            </a:r>
            <a:r>
              <a:rPr sz="2000" spc="-5" dirty="0">
                <a:solidFill>
                  <a:srgbClr val="333E50"/>
                </a:solidFill>
                <a:latin typeface="Calibri"/>
                <a:cs typeface="Calibri"/>
              </a:rPr>
              <a:t>sürdürülebilir</a:t>
            </a:r>
            <a:r>
              <a:rPr sz="2000" spc="-35" dirty="0">
                <a:solidFill>
                  <a:srgbClr val="333E50"/>
                </a:solidFill>
                <a:latin typeface="Calibri"/>
                <a:cs typeface="Calibri"/>
              </a:rPr>
              <a:t> </a:t>
            </a:r>
            <a:r>
              <a:rPr sz="2000" dirty="0">
                <a:solidFill>
                  <a:srgbClr val="333E50"/>
                </a:solidFill>
                <a:latin typeface="Calibri"/>
                <a:cs typeface="Calibri"/>
              </a:rPr>
              <a:t>olduğunu.</a:t>
            </a:r>
            <a:endParaRPr sz="2000" dirty="0">
              <a:latin typeface="Calibri"/>
              <a:cs typeface="Calibri"/>
            </a:endParaRPr>
          </a:p>
          <a:p>
            <a:pPr marL="12700" marR="27305">
              <a:lnSpc>
                <a:spcPct val="90100"/>
              </a:lnSpc>
              <a:spcBef>
                <a:spcPts val="960"/>
              </a:spcBef>
            </a:pPr>
            <a:r>
              <a:rPr sz="2000" spc="-5" dirty="0">
                <a:solidFill>
                  <a:srgbClr val="333E50"/>
                </a:solidFill>
                <a:latin typeface="Calibri"/>
                <a:cs typeface="Calibri"/>
              </a:rPr>
              <a:t>Kuruluş, uygun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bilgiyi</a:t>
            </a:r>
            <a:r>
              <a:rPr sz="2000" dirty="0">
                <a:solidFill>
                  <a:srgbClr val="333E50"/>
                </a:solidFill>
                <a:latin typeface="Calibri"/>
                <a:cs typeface="Calibri"/>
              </a:rPr>
              <a:t>, </a:t>
            </a:r>
            <a:r>
              <a:rPr sz="2000" spc="-5" dirty="0">
                <a:solidFill>
                  <a:srgbClr val="333E50"/>
                </a:solidFill>
                <a:latin typeface="Calibri"/>
                <a:cs typeface="Calibri"/>
              </a:rPr>
              <a:t>izleme  </a:t>
            </a:r>
            <a:r>
              <a:rPr sz="2000" spc="-15" dirty="0">
                <a:solidFill>
                  <a:srgbClr val="333E50"/>
                </a:solidFill>
                <a:latin typeface="Calibri"/>
                <a:cs typeface="Calibri"/>
              </a:rPr>
              <a:t>ve </a:t>
            </a:r>
            <a:r>
              <a:rPr sz="2000" dirty="0">
                <a:solidFill>
                  <a:srgbClr val="333E50"/>
                </a:solidFill>
                <a:latin typeface="Calibri"/>
                <a:cs typeface="Calibri"/>
              </a:rPr>
              <a:t>ölçüm </a:t>
            </a:r>
            <a:r>
              <a:rPr sz="2000" spc="-5" dirty="0">
                <a:solidFill>
                  <a:srgbClr val="333E50"/>
                </a:solidFill>
                <a:latin typeface="Calibri"/>
                <a:cs typeface="Calibri"/>
              </a:rPr>
              <a:t>kaynaklarının amaca uygunluğunun kanıtı  </a:t>
            </a:r>
            <a:r>
              <a:rPr sz="2000" spc="-10" dirty="0">
                <a:solidFill>
                  <a:srgbClr val="333E50"/>
                </a:solidFill>
                <a:latin typeface="Calibri"/>
                <a:cs typeface="Calibri"/>
              </a:rPr>
              <a:t>olarak muhafaza</a:t>
            </a:r>
            <a:r>
              <a:rPr sz="2000" spc="-70" dirty="0">
                <a:solidFill>
                  <a:srgbClr val="333E50"/>
                </a:solidFill>
                <a:latin typeface="Calibri"/>
                <a:cs typeface="Calibri"/>
              </a:rPr>
              <a:t> </a:t>
            </a:r>
            <a:r>
              <a:rPr sz="2000" spc="-25" dirty="0">
                <a:solidFill>
                  <a:srgbClr val="333E50"/>
                </a:solidFill>
                <a:latin typeface="Calibri"/>
                <a:cs typeface="Calibri"/>
              </a:rPr>
              <a:t>etmelidir.</a:t>
            </a:r>
            <a:endParaRPr sz="2000" dirty="0">
              <a:latin typeface="Calibri"/>
              <a:cs typeface="Calibri"/>
            </a:endParaRPr>
          </a:p>
        </p:txBody>
      </p:sp>
      <p:sp>
        <p:nvSpPr>
          <p:cNvPr id="4" name="object 4"/>
          <p:cNvSpPr/>
          <p:nvPr/>
        </p:nvSpPr>
        <p:spPr>
          <a:xfrm>
            <a:off x="6387084" y="3936491"/>
            <a:ext cx="2554223" cy="19156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18207" y="1349900"/>
            <a:ext cx="5270500" cy="487680"/>
          </a:xfrm>
          <a:prstGeom prst="rect">
            <a:avLst/>
          </a:prstGeom>
        </p:spPr>
        <p:txBody>
          <a:bodyPr vert="horz" wrap="square" lIns="0" tIns="0" rIns="0" bIns="0" rtlCol="0">
            <a:spAutoFit/>
          </a:bodyPr>
          <a:lstStyle/>
          <a:p>
            <a:pPr marL="12700">
              <a:lnSpc>
                <a:spcPct val="100000"/>
              </a:lnSpc>
            </a:pPr>
            <a:r>
              <a:rPr spc="-5" dirty="0"/>
              <a:t>7.1.5.2 </a:t>
            </a:r>
            <a:r>
              <a:rPr spc="-10" dirty="0"/>
              <a:t>ÖLÇÜM</a:t>
            </a:r>
            <a:r>
              <a:rPr spc="-40" dirty="0"/>
              <a:t> </a:t>
            </a:r>
            <a:r>
              <a:rPr dirty="0"/>
              <a:t>İZLENEBİLİRLİĞİ</a:t>
            </a:r>
          </a:p>
        </p:txBody>
      </p:sp>
      <p:sp>
        <p:nvSpPr>
          <p:cNvPr id="3" name="object 3"/>
          <p:cNvSpPr txBox="1"/>
          <p:nvPr/>
        </p:nvSpPr>
        <p:spPr>
          <a:xfrm>
            <a:off x="707542" y="1855165"/>
            <a:ext cx="7473950" cy="2602230"/>
          </a:xfrm>
          <a:prstGeom prst="rect">
            <a:avLst/>
          </a:prstGeom>
        </p:spPr>
        <p:txBody>
          <a:bodyPr vert="horz" wrap="square" lIns="0" tIns="0" rIns="0" bIns="0" rtlCol="0">
            <a:spAutoFit/>
          </a:bodyPr>
          <a:lstStyle/>
          <a:p>
            <a:pPr marL="12700" marR="5080">
              <a:lnSpc>
                <a:spcPct val="90100"/>
              </a:lnSpc>
            </a:pPr>
            <a:r>
              <a:rPr sz="2000" dirty="0">
                <a:solidFill>
                  <a:srgbClr val="333E50"/>
                </a:solidFill>
                <a:latin typeface="Calibri"/>
                <a:cs typeface="Calibri"/>
              </a:rPr>
              <a:t>Ölçüm </a:t>
            </a:r>
            <a:r>
              <a:rPr sz="2000" spc="-5" dirty="0">
                <a:solidFill>
                  <a:srgbClr val="333E50"/>
                </a:solidFill>
                <a:latin typeface="Calibri"/>
                <a:cs typeface="Calibri"/>
              </a:rPr>
              <a:t>izlenebilirliği istendiğinde </a:t>
            </a:r>
            <a:r>
              <a:rPr sz="2000" spc="-20" dirty="0">
                <a:solidFill>
                  <a:srgbClr val="333E50"/>
                </a:solidFill>
                <a:latin typeface="Calibri"/>
                <a:cs typeface="Calibri"/>
              </a:rPr>
              <a:t>ya </a:t>
            </a:r>
            <a:r>
              <a:rPr sz="2000" spc="-5" dirty="0">
                <a:solidFill>
                  <a:srgbClr val="333E50"/>
                </a:solidFill>
                <a:latin typeface="Calibri"/>
                <a:cs typeface="Calibri"/>
              </a:rPr>
              <a:t>da kuruluş </a:t>
            </a:r>
            <a:r>
              <a:rPr sz="2000" spc="-10" dirty="0">
                <a:solidFill>
                  <a:srgbClr val="333E50"/>
                </a:solidFill>
                <a:latin typeface="Calibri"/>
                <a:cs typeface="Calibri"/>
              </a:rPr>
              <a:t>tarafından </a:t>
            </a:r>
            <a:r>
              <a:rPr sz="2000" spc="-5" dirty="0">
                <a:solidFill>
                  <a:srgbClr val="333E50"/>
                </a:solidFill>
                <a:latin typeface="Calibri"/>
                <a:cs typeface="Calibri"/>
              </a:rPr>
              <a:t>ölçüm  </a:t>
            </a:r>
            <a:r>
              <a:rPr sz="2000" dirty="0">
                <a:solidFill>
                  <a:srgbClr val="333E50"/>
                </a:solidFill>
                <a:latin typeface="Calibri"/>
                <a:cs typeface="Calibri"/>
              </a:rPr>
              <a:t>sonuçlarının </a:t>
            </a:r>
            <a:r>
              <a:rPr sz="2000" spc="-5" dirty="0">
                <a:solidFill>
                  <a:srgbClr val="333E50"/>
                </a:solidFill>
                <a:latin typeface="Calibri"/>
                <a:cs typeface="Calibri"/>
              </a:rPr>
              <a:t>geçerliliği </a:t>
            </a:r>
            <a:r>
              <a:rPr sz="2000" dirty="0">
                <a:solidFill>
                  <a:srgbClr val="333E50"/>
                </a:solidFill>
                <a:latin typeface="Calibri"/>
                <a:cs typeface="Calibri"/>
              </a:rPr>
              <a:t>açısından </a:t>
            </a:r>
            <a:r>
              <a:rPr sz="2000" spc="-5" dirty="0">
                <a:solidFill>
                  <a:srgbClr val="333E50"/>
                </a:solidFill>
                <a:latin typeface="Calibri"/>
                <a:cs typeface="Calibri"/>
              </a:rPr>
              <a:t>uygunluk </a:t>
            </a:r>
            <a:r>
              <a:rPr sz="2000" dirty="0">
                <a:solidFill>
                  <a:srgbClr val="333E50"/>
                </a:solidFill>
                <a:latin typeface="Calibri"/>
                <a:cs typeface="Calibri"/>
              </a:rPr>
              <a:t>sağlamanın </a:t>
            </a:r>
            <a:r>
              <a:rPr sz="2000" spc="-5" dirty="0">
                <a:solidFill>
                  <a:srgbClr val="333E50"/>
                </a:solidFill>
                <a:latin typeface="Calibri"/>
                <a:cs typeface="Calibri"/>
              </a:rPr>
              <a:t>önemli bir parçası  </a:t>
            </a:r>
            <a:r>
              <a:rPr sz="2000" spc="-10" dirty="0">
                <a:solidFill>
                  <a:srgbClr val="333E50"/>
                </a:solidFill>
                <a:latin typeface="Calibri"/>
                <a:cs typeface="Calibri"/>
              </a:rPr>
              <a:t>olarak</a:t>
            </a:r>
            <a:r>
              <a:rPr sz="2000" spc="-90" dirty="0">
                <a:solidFill>
                  <a:srgbClr val="333E50"/>
                </a:solidFill>
                <a:latin typeface="Calibri"/>
                <a:cs typeface="Calibri"/>
              </a:rPr>
              <a:t> </a:t>
            </a:r>
            <a:r>
              <a:rPr sz="2000" dirty="0">
                <a:solidFill>
                  <a:srgbClr val="333E50"/>
                </a:solidFill>
                <a:latin typeface="Calibri"/>
                <a:cs typeface="Calibri"/>
              </a:rPr>
              <a:t>görüldüğünde,</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625"/>
              </a:spcBef>
            </a:pPr>
            <a:r>
              <a:rPr sz="2000" spc="-5" dirty="0">
                <a:solidFill>
                  <a:srgbClr val="333E50"/>
                </a:solidFill>
                <a:latin typeface="Calibri"/>
                <a:cs typeface="Calibri"/>
              </a:rPr>
              <a:t>Ölçüm</a:t>
            </a:r>
            <a:r>
              <a:rPr sz="2000" spc="-65" dirty="0">
                <a:solidFill>
                  <a:srgbClr val="333E50"/>
                </a:solidFill>
                <a:latin typeface="Calibri"/>
                <a:cs typeface="Calibri"/>
              </a:rPr>
              <a:t> </a:t>
            </a:r>
            <a:r>
              <a:rPr sz="2000" spc="-10" dirty="0">
                <a:solidFill>
                  <a:srgbClr val="333E50"/>
                </a:solidFill>
                <a:latin typeface="Calibri"/>
                <a:cs typeface="Calibri"/>
              </a:rPr>
              <a:t>teçhizatı:</a:t>
            </a:r>
            <a:endParaRPr sz="2000">
              <a:latin typeface="Calibri"/>
              <a:cs typeface="Calibri"/>
            </a:endParaRPr>
          </a:p>
          <a:p>
            <a:pPr marL="469900" marR="142875" indent="-457200">
              <a:lnSpc>
                <a:spcPts val="2160"/>
              </a:lnSpc>
              <a:spcBef>
                <a:spcPts val="1030"/>
              </a:spcBef>
              <a:tabLst>
                <a:tab pos="469265" algn="l"/>
              </a:tabLst>
            </a:pPr>
            <a:r>
              <a:rPr sz="2000" dirty="0">
                <a:solidFill>
                  <a:srgbClr val="333E50"/>
                </a:solidFill>
                <a:latin typeface="Calibri"/>
                <a:cs typeface="Calibri"/>
              </a:rPr>
              <a:t>a)	</a:t>
            </a:r>
            <a:r>
              <a:rPr sz="2000" spc="-10" dirty="0">
                <a:solidFill>
                  <a:srgbClr val="333E50"/>
                </a:solidFill>
                <a:latin typeface="Calibri"/>
                <a:cs typeface="Calibri"/>
              </a:rPr>
              <a:t>Uluslararası </a:t>
            </a:r>
            <a:r>
              <a:rPr sz="2000" spc="-15" dirty="0">
                <a:solidFill>
                  <a:srgbClr val="333E50"/>
                </a:solidFill>
                <a:latin typeface="Calibri"/>
                <a:cs typeface="Calibri"/>
              </a:rPr>
              <a:t>ve </a:t>
            </a:r>
            <a:r>
              <a:rPr sz="2000" spc="-5" dirty="0">
                <a:solidFill>
                  <a:srgbClr val="333E50"/>
                </a:solidFill>
                <a:latin typeface="Calibri"/>
                <a:cs typeface="Calibri"/>
              </a:rPr>
              <a:t>ulusal ölçüm standardlarına</a:t>
            </a:r>
            <a:r>
              <a:rPr sz="2000" spc="120" dirty="0">
                <a:solidFill>
                  <a:srgbClr val="333E50"/>
                </a:solidFill>
                <a:latin typeface="Calibri"/>
                <a:cs typeface="Calibri"/>
              </a:rPr>
              <a:t> </a:t>
            </a:r>
            <a:r>
              <a:rPr sz="2000" spc="-5" dirty="0">
                <a:solidFill>
                  <a:srgbClr val="333E50"/>
                </a:solidFill>
                <a:latin typeface="Calibri"/>
                <a:cs typeface="Calibri"/>
              </a:rPr>
              <a:t>izlenebilir</a:t>
            </a:r>
            <a:r>
              <a:rPr sz="2000" spc="25" dirty="0">
                <a:solidFill>
                  <a:srgbClr val="333E50"/>
                </a:solidFill>
                <a:latin typeface="Calibri"/>
                <a:cs typeface="Calibri"/>
              </a:rPr>
              <a:t> </a:t>
            </a:r>
            <a:r>
              <a:rPr sz="2000" spc="-5" dirty="0">
                <a:solidFill>
                  <a:srgbClr val="333E50"/>
                </a:solidFill>
                <a:latin typeface="Calibri"/>
                <a:cs typeface="Calibri"/>
              </a:rPr>
              <a:t>ölçüm  standardlarına </a:t>
            </a:r>
            <a:r>
              <a:rPr sz="2000" spc="-15" dirty="0">
                <a:solidFill>
                  <a:srgbClr val="333E50"/>
                </a:solidFill>
                <a:latin typeface="Calibri"/>
                <a:cs typeface="Calibri"/>
              </a:rPr>
              <a:t>karşı, </a:t>
            </a:r>
            <a:r>
              <a:rPr sz="2000" spc="-5" dirty="0">
                <a:solidFill>
                  <a:srgbClr val="333E50"/>
                </a:solidFill>
                <a:latin typeface="Calibri"/>
                <a:cs typeface="Calibri"/>
              </a:rPr>
              <a:t>belirlenmiş </a:t>
            </a:r>
            <a:r>
              <a:rPr sz="2000" spc="-10" dirty="0">
                <a:solidFill>
                  <a:srgbClr val="333E50"/>
                </a:solidFill>
                <a:latin typeface="Calibri"/>
                <a:cs typeface="Calibri"/>
              </a:rPr>
              <a:t>aralıklarda </a:t>
            </a:r>
            <a:r>
              <a:rPr sz="2000" spc="-20" dirty="0">
                <a:solidFill>
                  <a:srgbClr val="333E50"/>
                </a:solidFill>
                <a:latin typeface="Calibri"/>
                <a:cs typeface="Calibri"/>
              </a:rPr>
              <a:t>veya </a:t>
            </a:r>
            <a:r>
              <a:rPr sz="2000" spc="-5" dirty="0">
                <a:solidFill>
                  <a:srgbClr val="333E50"/>
                </a:solidFill>
                <a:latin typeface="Calibri"/>
                <a:cs typeface="Calibri"/>
              </a:rPr>
              <a:t>kullanımdan </a:t>
            </a:r>
            <a:r>
              <a:rPr sz="2000" dirty="0">
                <a:solidFill>
                  <a:srgbClr val="333E50"/>
                </a:solidFill>
                <a:latin typeface="Calibri"/>
                <a:cs typeface="Calibri"/>
              </a:rPr>
              <a:t>önce  </a:t>
            </a:r>
            <a:r>
              <a:rPr sz="2000" spc="-10" dirty="0">
                <a:solidFill>
                  <a:srgbClr val="333E50"/>
                </a:solidFill>
                <a:latin typeface="Calibri"/>
                <a:cs typeface="Calibri"/>
              </a:rPr>
              <a:t>kalibre </a:t>
            </a:r>
            <a:r>
              <a:rPr sz="2000" spc="-5" dirty="0">
                <a:solidFill>
                  <a:srgbClr val="333E50"/>
                </a:solidFill>
                <a:latin typeface="Calibri"/>
                <a:cs typeface="Calibri"/>
              </a:rPr>
              <a:t>edilmeli </a:t>
            </a:r>
            <a:r>
              <a:rPr sz="2000" spc="-20" dirty="0">
                <a:solidFill>
                  <a:srgbClr val="333E50"/>
                </a:solidFill>
                <a:latin typeface="Calibri"/>
                <a:cs typeface="Calibri"/>
              </a:rPr>
              <a:t>veya </a:t>
            </a:r>
            <a:r>
              <a:rPr sz="2000" dirty="0">
                <a:solidFill>
                  <a:srgbClr val="333E50"/>
                </a:solidFill>
                <a:latin typeface="Calibri"/>
                <a:cs typeface="Calibri"/>
              </a:rPr>
              <a:t>doğrulanmalı </a:t>
            </a:r>
            <a:r>
              <a:rPr sz="2000" spc="-20" dirty="0">
                <a:solidFill>
                  <a:srgbClr val="333E50"/>
                </a:solidFill>
                <a:latin typeface="Calibri"/>
                <a:cs typeface="Calibri"/>
              </a:rPr>
              <a:t>ya </a:t>
            </a:r>
            <a:r>
              <a:rPr sz="2000" spc="-5" dirty="0">
                <a:solidFill>
                  <a:srgbClr val="333E50"/>
                </a:solidFill>
                <a:latin typeface="Calibri"/>
                <a:cs typeface="Calibri"/>
              </a:rPr>
              <a:t>da her ikisi </a:t>
            </a:r>
            <a:r>
              <a:rPr sz="2000" spc="-10" dirty="0">
                <a:solidFill>
                  <a:srgbClr val="333E50"/>
                </a:solidFill>
                <a:latin typeface="Calibri"/>
                <a:cs typeface="Calibri"/>
              </a:rPr>
              <a:t>birden</a:t>
            </a:r>
            <a:r>
              <a:rPr sz="2000" spc="130" dirty="0">
                <a:solidFill>
                  <a:srgbClr val="333E50"/>
                </a:solidFill>
                <a:latin typeface="Calibri"/>
                <a:cs typeface="Calibri"/>
              </a:rPr>
              <a:t> </a:t>
            </a:r>
            <a:r>
              <a:rPr sz="2000" spc="-5" dirty="0">
                <a:solidFill>
                  <a:srgbClr val="333E50"/>
                </a:solidFill>
                <a:latin typeface="Calibri"/>
                <a:cs typeface="Calibri"/>
              </a:rPr>
              <a:t>yapılmalı,</a:t>
            </a:r>
            <a:endParaRPr sz="2000">
              <a:latin typeface="Calibri"/>
              <a:cs typeface="Calibri"/>
            </a:endParaRPr>
          </a:p>
        </p:txBody>
      </p:sp>
      <p:sp>
        <p:nvSpPr>
          <p:cNvPr id="4" name="object 4"/>
          <p:cNvSpPr/>
          <p:nvPr/>
        </p:nvSpPr>
        <p:spPr>
          <a:xfrm>
            <a:off x="7188707" y="5286755"/>
            <a:ext cx="1752600" cy="631190"/>
          </a:xfrm>
          <a:custGeom>
            <a:avLst/>
            <a:gdLst/>
            <a:ahLst/>
            <a:cxnLst/>
            <a:rect l="l" t="t" r="r" b="b"/>
            <a:pathLst>
              <a:path w="1752600" h="631189">
                <a:moveTo>
                  <a:pt x="1437132" y="0"/>
                </a:moveTo>
                <a:lnTo>
                  <a:pt x="1437132" y="157734"/>
                </a:lnTo>
                <a:lnTo>
                  <a:pt x="0" y="157734"/>
                </a:lnTo>
                <a:lnTo>
                  <a:pt x="0" y="473202"/>
                </a:lnTo>
                <a:lnTo>
                  <a:pt x="1437132" y="473202"/>
                </a:lnTo>
                <a:lnTo>
                  <a:pt x="1437132" y="630936"/>
                </a:lnTo>
                <a:lnTo>
                  <a:pt x="1752600" y="315468"/>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162" y="1600200"/>
            <a:ext cx="7939405" cy="2358390"/>
          </a:xfrm>
          <a:prstGeom prst="rect">
            <a:avLst/>
          </a:prstGeom>
        </p:spPr>
        <p:txBody>
          <a:bodyPr vert="horz" wrap="square" lIns="0" tIns="0" rIns="0" bIns="0" rtlCol="0">
            <a:spAutoFit/>
          </a:bodyPr>
          <a:lstStyle/>
          <a:p>
            <a:pPr marL="469900" indent="-457200">
              <a:lnSpc>
                <a:spcPct val="100000"/>
              </a:lnSpc>
              <a:buFont typeface="Calibri"/>
              <a:buAutoNum type="alphaLcParenR" startAt="2"/>
              <a:tabLst>
                <a:tab pos="470534" algn="l"/>
              </a:tabLst>
            </a:pPr>
            <a:r>
              <a:rPr sz="2000" dirty="0">
                <a:solidFill>
                  <a:srgbClr val="333E50"/>
                </a:solidFill>
                <a:latin typeface="Calibri"/>
                <a:cs typeface="Calibri"/>
              </a:rPr>
              <a:t>Durumlarını </a:t>
            </a:r>
            <a:r>
              <a:rPr sz="2000" spc="-15" dirty="0">
                <a:solidFill>
                  <a:srgbClr val="333E50"/>
                </a:solidFill>
                <a:latin typeface="Calibri"/>
                <a:cs typeface="Calibri"/>
              </a:rPr>
              <a:t>tayin </a:t>
            </a:r>
            <a:r>
              <a:rPr sz="2000" spc="-5" dirty="0">
                <a:solidFill>
                  <a:srgbClr val="333E50"/>
                </a:solidFill>
                <a:latin typeface="Calibri"/>
                <a:cs typeface="Calibri"/>
              </a:rPr>
              <a:t>etmek için</a:t>
            </a:r>
            <a:r>
              <a:rPr sz="2000" spc="30" dirty="0">
                <a:solidFill>
                  <a:srgbClr val="333E50"/>
                </a:solidFill>
                <a:latin typeface="Calibri"/>
                <a:cs typeface="Calibri"/>
              </a:rPr>
              <a:t> </a:t>
            </a:r>
            <a:r>
              <a:rPr sz="2000" spc="-5" dirty="0">
                <a:solidFill>
                  <a:srgbClr val="333E50"/>
                </a:solidFill>
                <a:latin typeface="Calibri"/>
                <a:cs typeface="Calibri"/>
              </a:rPr>
              <a:t>tanımlanmalı,</a:t>
            </a:r>
            <a:endParaRPr sz="2000" dirty="0">
              <a:latin typeface="Calibri"/>
              <a:cs typeface="Calibri"/>
            </a:endParaRPr>
          </a:p>
          <a:p>
            <a:pPr marL="469900" marR="5715" indent="-457200">
              <a:lnSpc>
                <a:spcPts val="2160"/>
              </a:lnSpc>
              <a:spcBef>
                <a:spcPts val="1030"/>
              </a:spcBef>
              <a:buAutoNum type="alphaLcParenR" startAt="2"/>
              <a:tabLst>
                <a:tab pos="470534" algn="l"/>
              </a:tabLst>
            </a:pPr>
            <a:r>
              <a:rPr sz="2000" spc="-15" dirty="0">
                <a:solidFill>
                  <a:srgbClr val="333E50"/>
                </a:solidFill>
                <a:latin typeface="Calibri"/>
                <a:cs typeface="Calibri"/>
              </a:rPr>
              <a:t>Kalibrasyon </a:t>
            </a:r>
            <a:r>
              <a:rPr sz="2000" dirty="0">
                <a:solidFill>
                  <a:srgbClr val="333E50"/>
                </a:solidFill>
                <a:latin typeface="Calibri"/>
                <a:cs typeface="Calibri"/>
              </a:rPr>
              <a:t>durumu </a:t>
            </a:r>
            <a:r>
              <a:rPr sz="2000" spc="-15" dirty="0">
                <a:solidFill>
                  <a:srgbClr val="333E50"/>
                </a:solidFill>
                <a:latin typeface="Calibri"/>
                <a:cs typeface="Calibri"/>
              </a:rPr>
              <a:t>ve </a:t>
            </a:r>
            <a:r>
              <a:rPr sz="2000" spc="-10" dirty="0">
                <a:solidFill>
                  <a:srgbClr val="333E50"/>
                </a:solidFill>
                <a:latin typeface="Calibri"/>
                <a:cs typeface="Calibri"/>
              </a:rPr>
              <a:t>sonraki </a:t>
            </a:r>
            <a:r>
              <a:rPr sz="2000" spc="-5" dirty="0">
                <a:solidFill>
                  <a:srgbClr val="333E50"/>
                </a:solidFill>
                <a:latin typeface="Calibri"/>
                <a:cs typeface="Calibri"/>
              </a:rPr>
              <a:t>ölçüm </a:t>
            </a:r>
            <a:r>
              <a:rPr sz="2000" dirty="0">
                <a:solidFill>
                  <a:srgbClr val="333E50"/>
                </a:solidFill>
                <a:latin typeface="Calibri"/>
                <a:cs typeface="Calibri"/>
              </a:rPr>
              <a:t>sonuçlarını </a:t>
            </a:r>
            <a:r>
              <a:rPr sz="2000" spc="-10" dirty="0">
                <a:solidFill>
                  <a:srgbClr val="333E50"/>
                </a:solidFill>
                <a:latin typeface="Calibri"/>
                <a:cs typeface="Calibri"/>
              </a:rPr>
              <a:t>geçersiz </a:t>
            </a:r>
            <a:r>
              <a:rPr sz="2000" spc="-5" dirty="0">
                <a:solidFill>
                  <a:srgbClr val="333E50"/>
                </a:solidFill>
                <a:latin typeface="Calibri"/>
                <a:cs typeface="Calibri"/>
              </a:rPr>
              <a:t>kılacak </a:t>
            </a:r>
            <a:r>
              <a:rPr sz="2000" dirty="0">
                <a:solidFill>
                  <a:srgbClr val="333E50"/>
                </a:solidFill>
                <a:latin typeface="Calibri"/>
                <a:cs typeface="Calibri"/>
              </a:rPr>
              <a:t>şekilde  </a:t>
            </a:r>
            <a:r>
              <a:rPr sz="2000" spc="-10" dirty="0">
                <a:solidFill>
                  <a:srgbClr val="333E50"/>
                </a:solidFill>
                <a:latin typeface="Calibri"/>
                <a:cs typeface="Calibri"/>
              </a:rPr>
              <a:t>ayarlamadan, </a:t>
            </a:r>
            <a:r>
              <a:rPr sz="2000" spc="-5" dirty="0">
                <a:solidFill>
                  <a:srgbClr val="333E50"/>
                </a:solidFill>
                <a:latin typeface="Calibri"/>
                <a:cs typeface="Calibri"/>
              </a:rPr>
              <a:t>hasardan </a:t>
            </a:r>
            <a:r>
              <a:rPr sz="2000" spc="-15" dirty="0">
                <a:solidFill>
                  <a:srgbClr val="333E50"/>
                </a:solidFill>
                <a:latin typeface="Calibri"/>
                <a:cs typeface="Calibri"/>
              </a:rPr>
              <a:t>ve </a:t>
            </a:r>
            <a:r>
              <a:rPr sz="2000" spc="-5" dirty="0">
                <a:solidFill>
                  <a:srgbClr val="333E50"/>
                </a:solidFill>
                <a:latin typeface="Calibri"/>
                <a:cs typeface="Calibri"/>
              </a:rPr>
              <a:t>bozulmadan</a:t>
            </a:r>
            <a:r>
              <a:rPr sz="2000" spc="45" dirty="0">
                <a:solidFill>
                  <a:srgbClr val="333E50"/>
                </a:solidFill>
                <a:latin typeface="Calibri"/>
                <a:cs typeface="Calibri"/>
              </a:rPr>
              <a:t> </a:t>
            </a:r>
            <a:r>
              <a:rPr sz="2000" spc="-25" dirty="0">
                <a:solidFill>
                  <a:srgbClr val="333E50"/>
                </a:solidFill>
                <a:latin typeface="Calibri"/>
                <a:cs typeface="Calibri"/>
              </a:rPr>
              <a:t>korunmalıdır.</a:t>
            </a:r>
            <a:endParaRPr sz="2000" dirty="0">
              <a:latin typeface="Calibri"/>
              <a:cs typeface="Calibri"/>
            </a:endParaRPr>
          </a:p>
          <a:p>
            <a:pPr>
              <a:lnSpc>
                <a:spcPct val="100000"/>
              </a:lnSpc>
            </a:pPr>
            <a:endParaRPr sz="2000" dirty="0">
              <a:latin typeface="Times New Roman"/>
              <a:cs typeface="Times New Roman"/>
            </a:endParaRPr>
          </a:p>
          <a:p>
            <a:pPr>
              <a:lnSpc>
                <a:spcPct val="100000"/>
              </a:lnSpc>
              <a:spcBef>
                <a:spcPts val="27"/>
              </a:spcBef>
            </a:pPr>
            <a:endParaRPr sz="1600" dirty="0">
              <a:latin typeface="Times New Roman"/>
              <a:cs typeface="Times New Roman"/>
            </a:endParaRPr>
          </a:p>
          <a:p>
            <a:pPr marL="12700" marR="5080">
              <a:lnSpc>
                <a:spcPts val="2160"/>
              </a:lnSpc>
            </a:pPr>
            <a:r>
              <a:rPr sz="2000" spc="-5" dirty="0">
                <a:solidFill>
                  <a:srgbClr val="333E50"/>
                </a:solidFill>
                <a:latin typeface="Calibri"/>
                <a:cs typeface="Calibri"/>
              </a:rPr>
              <a:t>Kuruluş, ölçüm </a:t>
            </a:r>
            <a:r>
              <a:rPr sz="2000" spc="-10" dirty="0">
                <a:solidFill>
                  <a:srgbClr val="333E50"/>
                </a:solidFill>
                <a:latin typeface="Calibri"/>
                <a:cs typeface="Calibri"/>
              </a:rPr>
              <a:t>teçhizatının istenen </a:t>
            </a:r>
            <a:r>
              <a:rPr sz="2000" dirty="0">
                <a:solidFill>
                  <a:srgbClr val="333E50"/>
                </a:solidFill>
                <a:latin typeface="Calibri"/>
                <a:cs typeface="Calibri"/>
              </a:rPr>
              <a:t>amaç için </a:t>
            </a:r>
            <a:r>
              <a:rPr sz="2000" spc="-5" dirty="0">
                <a:solidFill>
                  <a:srgbClr val="333E50"/>
                </a:solidFill>
                <a:latin typeface="Calibri"/>
                <a:cs typeface="Calibri"/>
              </a:rPr>
              <a:t>uygun </a:t>
            </a:r>
            <a:r>
              <a:rPr sz="2000" dirty="0">
                <a:solidFill>
                  <a:srgbClr val="333E50"/>
                </a:solidFill>
                <a:latin typeface="Calibri"/>
                <a:cs typeface="Calibri"/>
              </a:rPr>
              <a:t>olmadığı </a:t>
            </a:r>
            <a:r>
              <a:rPr sz="2000" spc="-5" dirty="0">
                <a:solidFill>
                  <a:srgbClr val="333E50"/>
                </a:solidFill>
                <a:latin typeface="Calibri"/>
                <a:cs typeface="Calibri"/>
              </a:rPr>
              <a:t>zaman, </a:t>
            </a:r>
            <a:r>
              <a:rPr sz="2000" dirty="0">
                <a:solidFill>
                  <a:srgbClr val="333E50"/>
                </a:solidFill>
                <a:latin typeface="Calibri"/>
                <a:cs typeface="Calibri"/>
              </a:rPr>
              <a:t>önceki  </a:t>
            </a:r>
            <a:r>
              <a:rPr sz="2000" spc="-5" dirty="0">
                <a:solidFill>
                  <a:srgbClr val="333E50"/>
                </a:solidFill>
                <a:latin typeface="Calibri"/>
                <a:cs typeface="Calibri"/>
              </a:rPr>
              <a:t>ölçüm </a:t>
            </a:r>
            <a:r>
              <a:rPr sz="2000" dirty="0">
                <a:solidFill>
                  <a:srgbClr val="333E50"/>
                </a:solidFill>
                <a:latin typeface="Calibri"/>
                <a:cs typeface="Calibri"/>
              </a:rPr>
              <a:t>sonuçlarının geçerliliğinin </a:t>
            </a:r>
            <a:r>
              <a:rPr sz="2000" spc="-5" dirty="0">
                <a:solidFill>
                  <a:srgbClr val="333E50"/>
                </a:solidFill>
                <a:latin typeface="Calibri"/>
                <a:cs typeface="Calibri"/>
              </a:rPr>
              <a:t>olumsuz </a:t>
            </a:r>
            <a:r>
              <a:rPr sz="2000" dirty="0">
                <a:solidFill>
                  <a:srgbClr val="333E50"/>
                </a:solidFill>
                <a:latin typeface="Calibri"/>
                <a:cs typeface="Calibri"/>
              </a:rPr>
              <a:t>şekilde etkilendiğini </a:t>
            </a:r>
            <a:r>
              <a:rPr sz="2000" spc="-15" dirty="0">
                <a:solidFill>
                  <a:srgbClr val="333E50"/>
                </a:solidFill>
                <a:latin typeface="Calibri"/>
                <a:cs typeface="Calibri"/>
              </a:rPr>
              <a:t>tayin </a:t>
            </a:r>
            <a:r>
              <a:rPr sz="2000" spc="-5" dirty="0">
                <a:solidFill>
                  <a:srgbClr val="333E50"/>
                </a:solidFill>
                <a:latin typeface="Calibri"/>
                <a:cs typeface="Calibri"/>
              </a:rPr>
              <a:t>etmeli </a:t>
            </a:r>
            <a:r>
              <a:rPr sz="2000" spc="-30" dirty="0">
                <a:solidFill>
                  <a:srgbClr val="333E50"/>
                </a:solidFill>
                <a:latin typeface="Calibri"/>
                <a:cs typeface="Calibri"/>
              </a:rPr>
              <a:t>ve  </a:t>
            </a:r>
            <a:r>
              <a:rPr sz="2000" spc="-5" dirty="0">
                <a:solidFill>
                  <a:srgbClr val="333E50"/>
                </a:solidFill>
                <a:latin typeface="Calibri"/>
                <a:cs typeface="Calibri"/>
              </a:rPr>
              <a:t>gerekli uygun </a:t>
            </a:r>
            <a:r>
              <a:rPr sz="2000" spc="-10" dirty="0">
                <a:solidFill>
                  <a:srgbClr val="333E50"/>
                </a:solidFill>
                <a:latin typeface="Calibri"/>
                <a:cs typeface="Calibri"/>
              </a:rPr>
              <a:t>faaliyetleri</a:t>
            </a:r>
            <a:r>
              <a:rPr sz="2000" spc="-15" dirty="0">
                <a:solidFill>
                  <a:srgbClr val="333E50"/>
                </a:solidFill>
                <a:latin typeface="Calibri"/>
                <a:cs typeface="Calibri"/>
              </a:rPr>
              <a:t> gerçekleştirmelidir.</a:t>
            </a:r>
            <a:endParaRPr sz="2000" dirty="0">
              <a:latin typeface="Calibri"/>
              <a:cs typeface="Calibri"/>
            </a:endParaRPr>
          </a:p>
        </p:txBody>
      </p:sp>
      <p:sp>
        <p:nvSpPr>
          <p:cNvPr id="3" name="object 3"/>
          <p:cNvSpPr/>
          <p:nvPr/>
        </p:nvSpPr>
        <p:spPr>
          <a:xfrm>
            <a:off x="6028944" y="3810000"/>
            <a:ext cx="2488692" cy="22890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34391" y="1233804"/>
            <a:ext cx="7352792" cy="487680"/>
          </a:xfrm>
          <a:prstGeom prst="rect">
            <a:avLst/>
          </a:prstGeom>
        </p:spPr>
        <p:txBody>
          <a:bodyPr vert="horz" wrap="square" lIns="0" tIns="0" rIns="0" bIns="0" rtlCol="0">
            <a:spAutoFit/>
          </a:bodyPr>
          <a:lstStyle/>
          <a:p>
            <a:pPr marL="1764030">
              <a:lnSpc>
                <a:spcPct val="100000"/>
              </a:lnSpc>
            </a:pPr>
            <a:r>
              <a:rPr spc="-5" dirty="0"/>
              <a:t>7.1.6 </a:t>
            </a:r>
            <a:r>
              <a:rPr spc="-10" dirty="0"/>
              <a:t>KURUMSAL</a:t>
            </a:r>
            <a:r>
              <a:rPr spc="-70" dirty="0"/>
              <a:t> </a:t>
            </a:r>
            <a:r>
              <a:rPr spc="-15" dirty="0"/>
              <a:t>BİLGİ</a:t>
            </a:r>
          </a:p>
        </p:txBody>
      </p:sp>
      <p:sp>
        <p:nvSpPr>
          <p:cNvPr id="3" name="object 3"/>
          <p:cNvSpPr txBox="1"/>
          <p:nvPr/>
        </p:nvSpPr>
        <p:spPr>
          <a:xfrm>
            <a:off x="707542" y="1721484"/>
            <a:ext cx="4253230" cy="181292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spc="-10" dirty="0">
                <a:solidFill>
                  <a:srgbClr val="333E50"/>
                </a:solidFill>
                <a:latin typeface="Calibri"/>
                <a:cs typeface="Calibri"/>
              </a:rPr>
              <a:t>proseslerinin </a:t>
            </a:r>
            <a:r>
              <a:rPr sz="2000" spc="-5" dirty="0">
                <a:solidFill>
                  <a:srgbClr val="333E50"/>
                </a:solidFill>
                <a:latin typeface="Calibri"/>
                <a:cs typeface="Calibri"/>
              </a:rPr>
              <a:t>işletilmesi, ürün </a:t>
            </a:r>
            <a:r>
              <a:rPr sz="2000" spc="-30" dirty="0">
                <a:solidFill>
                  <a:srgbClr val="333E50"/>
                </a:solidFill>
                <a:latin typeface="Calibri"/>
                <a:cs typeface="Calibri"/>
              </a:rPr>
              <a:t>ve  </a:t>
            </a:r>
            <a:r>
              <a:rPr sz="2000" spc="-5" dirty="0">
                <a:solidFill>
                  <a:srgbClr val="333E50"/>
                </a:solidFill>
                <a:latin typeface="Calibri"/>
                <a:cs typeface="Calibri"/>
              </a:rPr>
              <a:t>hizmetlerinin uygunluğa erişmesi </a:t>
            </a:r>
            <a:r>
              <a:rPr sz="2000" dirty="0">
                <a:solidFill>
                  <a:srgbClr val="333E50"/>
                </a:solidFill>
                <a:latin typeface="Calibri"/>
                <a:cs typeface="Calibri"/>
              </a:rPr>
              <a:t>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5" dirty="0">
                <a:solidFill>
                  <a:srgbClr val="333E50"/>
                </a:solidFill>
                <a:latin typeface="Calibri"/>
                <a:cs typeface="Calibri"/>
              </a:rPr>
              <a:t>bilgiyi </a:t>
            </a:r>
            <a:r>
              <a:rPr sz="2000" spc="-15" dirty="0">
                <a:solidFill>
                  <a:srgbClr val="333E50"/>
                </a:solidFill>
                <a:latin typeface="Calibri"/>
                <a:cs typeface="Calibri"/>
              </a:rPr>
              <a:t>tayin</a:t>
            </a:r>
            <a:r>
              <a:rPr sz="2000" spc="-35"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a:p>
            <a:pPr>
              <a:lnSpc>
                <a:spcPct val="100000"/>
              </a:lnSpc>
              <a:spcBef>
                <a:spcPts val="25"/>
              </a:spcBef>
            </a:pPr>
            <a:endParaRPr sz="2850">
              <a:latin typeface="Times New Roman"/>
              <a:cs typeface="Times New Roman"/>
            </a:endParaRPr>
          </a:p>
          <a:p>
            <a:pPr marL="12700" marR="290195">
              <a:lnSpc>
                <a:spcPts val="2160"/>
              </a:lnSpc>
            </a:pPr>
            <a:r>
              <a:rPr sz="2000" dirty="0">
                <a:solidFill>
                  <a:srgbClr val="333E50"/>
                </a:solidFill>
                <a:latin typeface="Calibri"/>
                <a:cs typeface="Calibri"/>
              </a:rPr>
              <a:t>Bu </a:t>
            </a:r>
            <a:r>
              <a:rPr sz="2000" spc="-5" dirty="0">
                <a:solidFill>
                  <a:srgbClr val="333E50"/>
                </a:solidFill>
                <a:latin typeface="Calibri"/>
                <a:cs typeface="Calibri"/>
              </a:rPr>
              <a:t>bilgi sürdürülebilir </a:t>
            </a:r>
            <a:r>
              <a:rPr sz="2000" dirty="0">
                <a:solidFill>
                  <a:srgbClr val="333E50"/>
                </a:solidFill>
                <a:latin typeface="Calibri"/>
                <a:cs typeface="Calibri"/>
              </a:rPr>
              <a:t>olmalı </a:t>
            </a:r>
            <a:r>
              <a:rPr sz="2000" spc="-15" dirty="0">
                <a:solidFill>
                  <a:srgbClr val="333E50"/>
                </a:solidFill>
                <a:latin typeface="Calibri"/>
                <a:cs typeface="Calibri"/>
              </a:rPr>
              <a:t>ve </a:t>
            </a:r>
            <a:r>
              <a:rPr sz="2000" spc="-5" dirty="0">
                <a:solidFill>
                  <a:srgbClr val="333E50"/>
                </a:solidFill>
                <a:latin typeface="Calibri"/>
                <a:cs typeface="Calibri"/>
              </a:rPr>
              <a:t>gerekli  </a:t>
            </a:r>
            <a:r>
              <a:rPr sz="2000" dirty="0">
                <a:solidFill>
                  <a:srgbClr val="333E50"/>
                </a:solidFill>
                <a:latin typeface="Calibri"/>
                <a:cs typeface="Calibri"/>
              </a:rPr>
              <a:t>şekilde ulaşılabilir </a:t>
            </a:r>
            <a:r>
              <a:rPr sz="2000" spc="-25" dirty="0">
                <a:solidFill>
                  <a:srgbClr val="333E50"/>
                </a:solidFill>
                <a:latin typeface="Calibri"/>
                <a:cs typeface="Calibri"/>
              </a:rPr>
              <a:t>olmalıdır.</a:t>
            </a:r>
            <a:endParaRPr sz="2000">
              <a:latin typeface="Calibri"/>
              <a:cs typeface="Calibri"/>
            </a:endParaRPr>
          </a:p>
        </p:txBody>
      </p:sp>
      <p:sp>
        <p:nvSpPr>
          <p:cNvPr id="4" name="object 4"/>
          <p:cNvSpPr/>
          <p:nvPr/>
        </p:nvSpPr>
        <p:spPr>
          <a:xfrm>
            <a:off x="5364479" y="3000755"/>
            <a:ext cx="3038855" cy="30388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414017"/>
            <a:ext cx="7441565" cy="1118870"/>
          </a:xfrm>
          <a:prstGeom prst="rect">
            <a:avLst/>
          </a:prstGeom>
        </p:spPr>
        <p:txBody>
          <a:bodyPr vert="horz" wrap="square" lIns="0" tIns="0" rIns="0" bIns="0" rtlCol="0">
            <a:spAutoFit/>
          </a:bodyPr>
          <a:lstStyle/>
          <a:p>
            <a:pPr marL="12700" marR="5080">
              <a:lnSpc>
                <a:spcPts val="2160"/>
              </a:lnSpc>
            </a:pPr>
            <a:r>
              <a:rPr sz="2000" dirty="0">
                <a:solidFill>
                  <a:srgbClr val="333E50"/>
                </a:solidFill>
                <a:latin typeface="Calibri"/>
                <a:cs typeface="Calibri"/>
              </a:rPr>
              <a:t>Değişiklik </a:t>
            </a:r>
            <a:r>
              <a:rPr sz="2000" spc="-10" dirty="0">
                <a:solidFill>
                  <a:srgbClr val="333E50"/>
                </a:solidFill>
                <a:latin typeface="Calibri"/>
                <a:cs typeface="Calibri"/>
              </a:rPr>
              <a:t>ihtiyacı </a:t>
            </a:r>
            <a:r>
              <a:rPr sz="2000" spc="-15" dirty="0">
                <a:solidFill>
                  <a:srgbClr val="333E50"/>
                </a:solidFill>
                <a:latin typeface="Calibri"/>
                <a:cs typeface="Calibri"/>
              </a:rPr>
              <a:t>ve </a:t>
            </a:r>
            <a:r>
              <a:rPr sz="2000" spc="-5" dirty="0">
                <a:solidFill>
                  <a:srgbClr val="333E50"/>
                </a:solidFill>
                <a:latin typeface="Calibri"/>
                <a:cs typeface="Calibri"/>
              </a:rPr>
              <a:t>eğilimleri </a:t>
            </a:r>
            <a:r>
              <a:rPr sz="2000" dirty="0">
                <a:solidFill>
                  <a:srgbClr val="333E50"/>
                </a:solidFill>
                <a:latin typeface="Calibri"/>
                <a:cs typeface="Calibri"/>
              </a:rPr>
              <a:t>ele alındığı </a:t>
            </a:r>
            <a:r>
              <a:rPr sz="2000" spc="-5" dirty="0">
                <a:solidFill>
                  <a:srgbClr val="333E50"/>
                </a:solidFill>
                <a:latin typeface="Calibri"/>
                <a:cs typeface="Calibri"/>
              </a:rPr>
              <a:t>zaman, kuruluş; </a:t>
            </a:r>
            <a:r>
              <a:rPr sz="2000" spc="-10" dirty="0">
                <a:solidFill>
                  <a:srgbClr val="333E50"/>
                </a:solidFill>
                <a:latin typeface="Calibri"/>
                <a:cs typeface="Calibri"/>
              </a:rPr>
              <a:t>mevcut </a:t>
            </a:r>
            <a:r>
              <a:rPr sz="2000" spc="-5" dirty="0">
                <a:solidFill>
                  <a:srgbClr val="333E50"/>
                </a:solidFill>
                <a:latin typeface="Calibri"/>
                <a:cs typeface="Calibri"/>
              </a:rPr>
              <a:t>bilgi  birikimini değerlendirmeli </a:t>
            </a:r>
            <a:r>
              <a:rPr sz="2000" spc="-15" dirty="0">
                <a:solidFill>
                  <a:srgbClr val="333E50"/>
                </a:solidFill>
                <a:latin typeface="Calibri"/>
                <a:cs typeface="Calibri"/>
              </a:rPr>
              <a:t>ve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5" dirty="0">
                <a:solidFill>
                  <a:srgbClr val="333E50"/>
                </a:solidFill>
                <a:latin typeface="Calibri"/>
                <a:cs typeface="Calibri"/>
              </a:rPr>
              <a:t>herhangi bir </a:t>
            </a:r>
            <a:r>
              <a:rPr sz="2000" spc="-15" dirty="0">
                <a:solidFill>
                  <a:srgbClr val="333E50"/>
                </a:solidFill>
                <a:latin typeface="Calibri"/>
                <a:cs typeface="Calibri"/>
              </a:rPr>
              <a:t>ilave </a:t>
            </a:r>
            <a:r>
              <a:rPr sz="2000" spc="-5" dirty="0">
                <a:solidFill>
                  <a:srgbClr val="333E50"/>
                </a:solidFill>
                <a:latin typeface="Calibri"/>
                <a:cs typeface="Calibri"/>
              </a:rPr>
              <a:t>bilgiyi </a:t>
            </a:r>
            <a:r>
              <a:rPr sz="2000" spc="-30" dirty="0">
                <a:solidFill>
                  <a:srgbClr val="333E50"/>
                </a:solidFill>
                <a:latin typeface="Calibri"/>
                <a:cs typeface="Calibri"/>
              </a:rPr>
              <a:t>ve  </a:t>
            </a:r>
            <a:r>
              <a:rPr sz="2000" spc="-5" dirty="0">
                <a:solidFill>
                  <a:srgbClr val="333E50"/>
                </a:solidFill>
                <a:latin typeface="Calibri"/>
                <a:cs typeface="Calibri"/>
              </a:rPr>
              <a:t>gerekli güncellemeleri </a:t>
            </a:r>
            <a:r>
              <a:rPr sz="2000" dirty="0">
                <a:solidFill>
                  <a:srgbClr val="333E50"/>
                </a:solidFill>
                <a:latin typeface="Calibri"/>
                <a:cs typeface="Calibri"/>
              </a:rPr>
              <a:t>nasıl </a:t>
            </a:r>
            <a:r>
              <a:rPr sz="2000" spc="-10" dirty="0">
                <a:solidFill>
                  <a:srgbClr val="333E50"/>
                </a:solidFill>
                <a:latin typeface="Calibri"/>
                <a:cs typeface="Calibri"/>
              </a:rPr>
              <a:t>kazanacağı </a:t>
            </a:r>
            <a:r>
              <a:rPr sz="2000" spc="-20" dirty="0">
                <a:solidFill>
                  <a:srgbClr val="333E50"/>
                </a:solidFill>
                <a:latin typeface="Calibri"/>
                <a:cs typeface="Calibri"/>
              </a:rPr>
              <a:t>veya </a:t>
            </a:r>
            <a:r>
              <a:rPr sz="2000" spc="-5" dirty="0">
                <a:solidFill>
                  <a:srgbClr val="333E50"/>
                </a:solidFill>
                <a:latin typeface="Calibri"/>
                <a:cs typeface="Calibri"/>
              </a:rPr>
              <a:t>bunlara </a:t>
            </a:r>
            <a:r>
              <a:rPr sz="2000" dirty="0">
                <a:solidFill>
                  <a:srgbClr val="333E50"/>
                </a:solidFill>
                <a:latin typeface="Calibri"/>
                <a:cs typeface="Calibri"/>
              </a:rPr>
              <a:t>nasıl erişebileceğini  </a:t>
            </a:r>
            <a:r>
              <a:rPr sz="2000" spc="-15" dirty="0">
                <a:solidFill>
                  <a:srgbClr val="333E50"/>
                </a:solidFill>
                <a:latin typeface="Calibri"/>
                <a:cs typeface="Calibri"/>
              </a:rPr>
              <a:t>tayin</a:t>
            </a:r>
            <a:r>
              <a:rPr sz="2000" spc="-70" dirty="0">
                <a:solidFill>
                  <a:srgbClr val="333E50"/>
                </a:solidFill>
                <a:latin typeface="Calibri"/>
                <a:cs typeface="Calibri"/>
              </a:rPr>
              <a:t> </a:t>
            </a:r>
            <a:r>
              <a:rPr sz="2000" spc="-25" dirty="0">
                <a:solidFill>
                  <a:srgbClr val="333E50"/>
                </a:solidFill>
                <a:latin typeface="Calibri"/>
                <a:cs typeface="Calibri"/>
              </a:rPr>
              <a:t>etmelidir.</a:t>
            </a:r>
            <a:endParaRPr sz="2000">
              <a:latin typeface="Calibri"/>
              <a:cs typeface="Calibri"/>
            </a:endParaRPr>
          </a:p>
        </p:txBody>
      </p:sp>
      <p:sp>
        <p:nvSpPr>
          <p:cNvPr id="3" name="object 3"/>
          <p:cNvSpPr txBox="1"/>
          <p:nvPr/>
        </p:nvSpPr>
        <p:spPr>
          <a:xfrm>
            <a:off x="707542" y="3040379"/>
            <a:ext cx="7691755" cy="844550"/>
          </a:xfrm>
          <a:prstGeom prst="rect">
            <a:avLst/>
          </a:prstGeom>
        </p:spPr>
        <p:txBody>
          <a:bodyPr vert="horz" wrap="square" lIns="0" tIns="0" rIns="0" bIns="0" rtlCol="0">
            <a:spAutoFit/>
          </a:bodyPr>
          <a:lstStyle/>
          <a:p>
            <a:pPr marL="12700" marR="5080">
              <a:lnSpc>
                <a:spcPts val="2160"/>
              </a:lnSpc>
            </a:pPr>
            <a:r>
              <a:rPr sz="2000" b="1" dirty="0">
                <a:solidFill>
                  <a:srgbClr val="333E50"/>
                </a:solidFill>
                <a:latin typeface="Calibri"/>
                <a:cs typeface="Calibri"/>
              </a:rPr>
              <a:t>Not 1 – </a:t>
            </a:r>
            <a:r>
              <a:rPr sz="2000" spc="-10" dirty="0">
                <a:solidFill>
                  <a:srgbClr val="333E50"/>
                </a:solidFill>
                <a:latin typeface="Calibri"/>
                <a:cs typeface="Calibri"/>
              </a:rPr>
              <a:t>Kurumsal </a:t>
            </a:r>
            <a:r>
              <a:rPr sz="2000" spc="-5" dirty="0">
                <a:solidFill>
                  <a:srgbClr val="333E50"/>
                </a:solidFill>
                <a:latin typeface="Calibri"/>
                <a:cs typeface="Calibri"/>
              </a:rPr>
              <a:t>bilgi, kuruluşa </a:t>
            </a:r>
            <a:r>
              <a:rPr sz="2000" spc="-20" dirty="0">
                <a:solidFill>
                  <a:srgbClr val="333E50"/>
                </a:solidFill>
                <a:latin typeface="Calibri"/>
                <a:cs typeface="Calibri"/>
              </a:rPr>
              <a:t>özel </a:t>
            </a:r>
            <a:r>
              <a:rPr sz="2000" spc="-5" dirty="0">
                <a:solidFill>
                  <a:srgbClr val="333E50"/>
                </a:solidFill>
                <a:latin typeface="Calibri"/>
                <a:cs typeface="Calibri"/>
              </a:rPr>
              <a:t>bilgi olup genellikle tecrübe ile  </a:t>
            </a:r>
            <a:r>
              <a:rPr sz="2000" spc="-25" dirty="0">
                <a:solidFill>
                  <a:srgbClr val="333E50"/>
                </a:solidFill>
                <a:latin typeface="Calibri"/>
                <a:cs typeface="Calibri"/>
              </a:rPr>
              <a:t>kazanılmıştır. </a:t>
            </a:r>
            <a:r>
              <a:rPr sz="2000" dirty="0">
                <a:solidFill>
                  <a:srgbClr val="333E50"/>
                </a:solidFill>
                <a:latin typeface="Calibri"/>
                <a:cs typeface="Calibri"/>
              </a:rPr>
              <a:t>Bu, </a:t>
            </a:r>
            <a:r>
              <a:rPr sz="2000" spc="-5" dirty="0">
                <a:solidFill>
                  <a:srgbClr val="333E50"/>
                </a:solidFill>
                <a:latin typeface="Calibri"/>
                <a:cs typeface="Calibri"/>
              </a:rPr>
              <a:t>kuruluşun </a:t>
            </a:r>
            <a:r>
              <a:rPr sz="2000" dirty="0">
                <a:solidFill>
                  <a:srgbClr val="333E50"/>
                </a:solidFill>
                <a:latin typeface="Calibri"/>
                <a:cs typeface="Calibri"/>
              </a:rPr>
              <a:t>amaçlarına </a:t>
            </a:r>
            <a:r>
              <a:rPr sz="2000" spc="-5" dirty="0">
                <a:solidFill>
                  <a:srgbClr val="333E50"/>
                </a:solidFill>
                <a:latin typeface="Calibri"/>
                <a:cs typeface="Calibri"/>
              </a:rPr>
              <a:t>erişmek </a:t>
            </a:r>
            <a:r>
              <a:rPr sz="2000" dirty="0">
                <a:solidFill>
                  <a:srgbClr val="333E50"/>
                </a:solidFill>
                <a:latin typeface="Calibri"/>
                <a:cs typeface="Calibri"/>
              </a:rPr>
              <a:t>için </a:t>
            </a:r>
            <a:r>
              <a:rPr sz="2000" spc="-5" dirty="0">
                <a:solidFill>
                  <a:srgbClr val="333E50"/>
                </a:solidFill>
                <a:latin typeface="Calibri"/>
                <a:cs typeface="Calibri"/>
              </a:rPr>
              <a:t>kullandığı </a:t>
            </a:r>
            <a:r>
              <a:rPr sz="2000" spc="-15" dirty="0">
                <a:solidFill>
                  <a:srgbClr val="333E50"/>
                </a:solidFill>
                <a:latin typeface="Calibri"/>
                <a:cs typeface="Calibri"/>
              </a:rPr>
              <a:t>ve </a:t>
            </a:r>
            <a:r>
              <a:rPr sz="2000" spc="-5" dirty="0">
                <a:solidFill>
                  <a:srgbClr val="333E50"/>
                </a:solidFill>
                <a:latin typeface="Calibri"/>
                <a:cs typeface="Calibri"/>
              </a:rPr>
              <a:t>paylaştığı  </a:t>
            </a:r>
            <a:r>
              <a:rPr sz="2000" spc="-25" dirty="0">
                <a:solidFill>
                  <a:srgbClr val="333E50"/>
                </a:solidFill>
                <a:latin typeface="Calibri"/>
                <a:cs typeface="Calibri"/>
              </a:rPr>
              <a:t>bilgidir.</a:t>
            </a:r>
            <a:endParaRPr sz="2000">
              <a:latin typeface="Calibri"/>
              <a:cs typeface="Calibri"/>
            </a:endParaRPr>
          </a:p>
        </p:txBody>
      </p:sp>
      <p:sp>
        <p:nvSpPr>
          <p:cNvPr id="4" name="object 4"/>
          <p:cNvSpPr/>
          <p:nvPr/>
        </p:nvSpPr>
        <p:spPr>
          <a:xfrm>
            <a:off x="6352032" y="4014215"/>
            <a:ext cx="2164080" cy="21625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43400" y="3108960"/>
            <a:ext cx="4597908" cy="28376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8462" y="1163065"/>
            <a:ext cx="4117340" cy="4639945"/>
          </a:xfrm>
          <a:prstGeom prst="rect">
            <a:avLst/>
          </a:prstGeom>
        </p:spPr>
        <p:txBody>
          <a:bodyPr vert="horz" wrap="square" lIns="0" tIns="0" rIns="0" bIns="0" rtlCol="0">
            <a:spAutoFit/>
          </a:bodyPr>
          <a:lstStyle/>
          <a:p>
            <a:pPr marL="12700">
              <a:lnSpc>
                <a:spcPts val="2280"/>
              </a:lnSpc>
            </a:pPr>
            <a:r>
              <a:rPr sz="2000" b="1" dirty="0">
                <a:solidFill>
                  <a:srgbClr val="333E50"/>
                </a:solidFill>
                <a:latin typeface="Calibri"/>
                <a:cs typeface="Calibri"/>
              </a:rPr>
              <a:t>Not 2 – </a:t>
            </a:r>
            <a:r>
              <a:rPr sz="2000" spc="-5" dirty="0">
                <a:solidFill>
                  <a:srgbClr val="333E50"/>
                </a:solidFill>
                <a:latin typeface="Calibri"/>
                <a:cs typeface="Calibri"/>
              </a:rPr>
              <a:t>Kurumsal bilgi</a:t>
            </a:r>
            <a:r>
              <a:rPr sz="2000" spc="-100" dirty="0">
                <a:solidFill>
                  <a:srgbClr val="333E50"/>
                </a:solidFill>
                <a:latin typeface="Calibri"/>
                <a:cs typeface="Calibri"/>
              </a:rPr>
              <a:t> </a:t>
            </a:r>
            <a:r>
              <a:rPr sz="2000" dirty="0">
                <a:solidFill>
                  <a:srgbClr val="333E50"/>
                </a:solidFill>
                <a:latin typeface="Calibri"/>
                <a:cs typeface="Calibri"/>
              </a:rPr>
              <a:t>aşağıdakileri</a:t>
            </a:r>
            <a:endParaRPr sz="2000">
              <a:latin typeface="Calibri"/>
              <a:cs typeface="Calibri"/>
            </a:endParaRPr>
          </a:p>
          <a:p>
            <a:pPr marL="12700">
              <a:lnSpc>
                <a:spcPts val="2280"/>
              </a:lnSpc>
            </a:pPr>
            <a:r>
              <a:rPr sz="2000" spc="-10" dirty="0">
                <a:solidFill>
                  <a:srgbClr val="333E50"/>
                </a:solidFill>
                <a:latin typeface="Calibri"/>
                <a:cs typeface="Calibri"/>
              </a:rPr>
              <a:t>temel</a:t>
            </a:r>
            <a:r>
              <a:rPr sz="2000" spc="-30" dirty="0">
                <a:solidFill>
                  <a:srgbClr val="333E50"/>
                </a:solidFill>
                <a:latin typeface="Calibri"/>
                <a:cs typeface="Calibri"/>
              </a:rPr>
              <a:t> </a:t>
            </a:r>
            <a:r>
              <a:rPr sz="2000" spc="-5" dirty="0">
                <a:solidFill>
                  <a:srgbClr val="333E50"/>
                </a:solidFill>
                <a:latin typeface="Calibri"/>
                <a:cs typeface="Calibri"/>
              </a:rPr>
              <a:t>alabilir:</a:t>
            </a:r>
            <a:endParaRPr sz="2000">
              <a:latin typeface="Calibri"/>
              <a:cs typeface="Calibri"/>
            </a:endParaRPr>
          </a:p>
          <a:p>
            <a:pPr>
              <a:lnSpc>
                <a:spcPct val="100000"/>
              </a:lnSpc>
            </a:pPr>
            <a:endParaRPr sz="2000">
              <a:latin typeface="Times New Roman"/>
              <a:cs typeface="Times New Roman"/>
            </a:endParaRPr>
          </a:p>
          <a:p>
            <a:pPr marL="12700">
              <a:lnSpc>
                <a:spcPct val="100000"/>
              </a:lnSpc>
              <a:spcBef>
                <a:spcPts val="1625"/>
              </a:spcBef>
              <a:tabLst>
                <a:tab pos="469265" algn="l"/>
              </a:tabLst>
            </a:pPr>
            <a:r>
              <a:rPr sz="2000" dirty="0">
                <a:solidFill>
                  <a:srgbClr val="333E50"/>
                </a:solidFill>
                <a:latin typeface="Calibri"/>
                <a:cs typeface="Calibri"/>
              </a:rPr>
              <a:t>a)	</a:t>
            </a:r>
            <a:r>
              <a:rPr sz="2000" spc="-5" dirty="0">
                <a:solidFill>
                  <a:srgbClr val="333E50"/>
                </a:solidFill>
                <a:latin typeface="Calibri"/>
                <a:cs typeface="Calibri"/>
              </a:rPr>
              <a:t>İç </a:t>
            </a:r>
            <a:r>
              <a:rPr sz="2000" spc="-10" dirty="0">
                <a:solidFill>
                  <a:srgbClr val="333E50"/>
                </a:solidFill>
                <a:latin typeface="Calibri"/>
                <a:cs typeface="Calibri"/>
              </a:rPr>
              <a:t>kaynaklar</a:t>
            </a:r>
            <a:r>
              <a:rPr sz="2000" spc="-50" dirty="0">
                <a:solidFill>
                  <a:srgbClr val="333E50"/>
                </a:solidFill>
                <a:latin typeface="Calibri"/>
                <a:cs typeface="Calibri"/>
              </a:rPr>
              <a:t> </a:t>
            </a:r>
            <a:r>
              <a:rPr sz="2000" dirty="0">
                <a:solidFill>
                  <a:srgbClr val="333E50"/>
                </a:solidFill>
                <a:latin typeface="Calibri"/>
                <a:cs typeface="Calibri"/>
              </a:rPr>
              <a:t>örneğin;</a:t>
            </a:r>
            <a:endParaRPr sz="2000">
              <a:latin typeface="Calibri"/>
              <a:cs typeface="Calibri"/>
            </a:endParaRPr>
          </a:p>
          <a:p>
            <a:pPr marL="355600" indent="-342900">
              <a:lnSpc>
                <a:spcPct val="100000"/>
              </a:lnSpc>
              <a:spcBef>
                <a:spcPts val="755"/>
              </a:spcBef>
              <a:buChar char="-"/>
              <a:tabLst>
                <a:tab pos="355600" algn="l"/>
              </a:tabLst>
            </a:pPr>
            <a:r>
              <a:rPr sz="2000" spc="-5" dirty="0">
                <a:solidFill>
                  <a:srgbClr val="333E50"/>
                </a:solidFill>
                <a:latin typeface="Calibri"/>
                <a:cs typeface="Calibri"/>
              </a:rPr>
              <a:t>Fikri</a:t>
            </a:r>
            <a:r>
              <a:rPr sz="2000" spc="-65" dirty="0">
                <a:solidFill>
                  <a:srgbClr val="333E50"/>
                </a:solidFill>
                <a:latin typeface="Calibri"/>
                <a:cs typeface="Calibri"/>
              </a:rPr>
              <a:t> </a:t>
            </a:r>
            <a:r>
              <a:rPr sz="2000" spc="-5" dirty="0">
                <a:solidFill>
                  <a:srgbClr val="333E50"/>
                </a:solidFill>
                <a:latin typeface="Calibri"/>
                <a:cs typeface="Calibri"/>
              </a:rPr>
              <a:t>mülkiyet,</a:t>
            </a:r>
            <a:endParaRPr sz="2000">
              <a:latin typeface="Calibri"/>
              <a:cs typeface="Calibri"/>
            </a:endParaRPr>
          </a:p>
          <a:p>
            <a:pPr marL="355600" indent="-342900">
              <a:lnSpc>
                <a:spcPct val="100000"/>
              </a:lnSpc>
              <a:spcBef>
                <a:spcPts val="755"/>
              </a:spcBef>
              <a:buChar char="-"/>
              <a:tabLst>
                <a:tab pos="355600" algn="l"/>
              </a:tabLst>
            </a:pPr>
            <a:r>
              <a:rPr sz="2000" spc="-20" dirty="0">
                <a:solidFill>
                  <a:srgbClr val="333E50"/>
                </a:solidFill>
                <a:latin typeface="Calibri"/>
                <a:cs typeface="Calibri"/>
              </a:rPr>
              <a:t>Tecrübelerden </a:t>
            </a:r>
            <a:r>
              <a:rPr sz="2000" spc="-10" dirty="0">
                <a:solidFill>
                  <a:srgbClr val="333E50"/>
                </a:solidFill>
                <a:latin typeface="Calibri"/>
                <a:cs typeface="Calibri"/>
              </a:rPr>
              <a:t>kazanılan</a:t>
            </a:r>
            <a:r>
              <a:rPr sz="2000" spc="25" dirty="0">
                <a:solidFill>
                  <a:srgbClr val="333E50"/>
                </a:solidFill>
                <a:latin typeface="Calibri"/>
                <a:cs typeface="Calibri"/>
              </a:rPr>
              <a:t> </a:t>
            </a:r>
            <a:r>
              <a:rPr sz="2000" spc="-5" dirty="0">
                <a:solidFill>
                  <a:srgbClr val="333E50"/>
                </a:solidFill>
                <a:latin typeface="Calibri"/>
                <a:cs typeface="Calibri"/>
              </a:rPr>
              <a:t>bilgi,</a:t>
            </a:r>
            <a:endParaRPr sz="2000">
              <a:latin typeface="Calibri"/>
              <a:cs typeface="Calibri"/>
            </a:endParaRPr>
          </a:p>
          <a:p>
            <a:pPr marL="355600" indent="-342900">
              <a:lnSpc>
                <a:spcPts val="2280"/>
              </a:lnSpc>
              <a:spcBef>
                <a:spcPts val="765"/>
              </a:spcBef>
              <a:buFont typeface="Calibri"/>
              <a:buChar char="-"/>
              <a:tabLst>
                <a:tab pos="355600" algn="l"/>
              </a:tabLst>
            </a:pPr>
            <a:r>
              <a:rPr sz="2000" dirty="0">
                <a:solidFill>
                  <a:srgbClr val="333E50"/>
                </a:solidFill>
                <a:latin typeface="Calibri"/>
                <a:cs typeface="Calibri"/>
              </a:rPr>
              <a:t>Başarısızlıklar </a:t>
            </a:r>
            <a:r>
              <a:rPr sz="2000" spc="-15" dirty="0">
                <a:solidFill>
                  <a:srgbClr val="333E50"/>
                </a:solidFill>
                <a:latin typeface="Calibri"/>
                <a:cs typeface="Calibri"/>
              </a:rPr>
              <a:t>ve </a:t>
            </a:r>
            <a:r>
              <a:rPr sz="2000" dirty="0">
                <a:solidFill>
                  <a:srgbClr val="333E50"/>
                </a:solidFill>
                <a:latin typeface="Calibri"/>
                <a:cs typeface="Calibri"/>
              </a:rPr>
              <a:t>başarılı </a:t>
            </a:r>
            <a:r>
              <a:rPr sz="2000" spc="-10" dirty="0">
                <a:solidFill>
                  <a:srgbClr val="333E50"/>
                </a:solidFill>
                <a:latin typeface="Calibri"/>
                <a:cs typeface="Calibri"/>
              </a:rPr>
              <a:t>projelerden</a:t>
            </a:r>
            <a:endParaRPr sz="2000">
              <a:latin typeface="Calibri"/>
              <a:cs typeface="Calibri"/>
            </a:endParaRPr>
          </a:p>
          <a:p>
            <a:pPr marL="355600">
              <a:lnSpc>
                <a:spcPts val="2280"/>
              </a:lnSpc>
            </a:pPr>
            <a:r>
              <a:rPr sz="2000" dirty="0">
                <a:solidFill>
                  <a:srgbClr val="333E50"/>
                </a:solidFill>
                <a:latin typeface="Calibri"/>
                <a:cs typeface="Calibri"/>
              </a:rPr>
              <a:t>alınan</a:t>
            </a:r>
            <a:r>
              <a:rPr sz="2000" spc="-80" dirty="0">
                <a:solidFill>
                  <a:srgbClr val="333E50"/>
                </a:solidFill>
                <a:latin typeface="Calibri"/>
                <a:cs typeface="Calibri"/>
              </a:rPr>
              <a:t> </a:t>
            </a:r>
            <a:r>
              <a:rPr sz="2000" spc="-30" dirty="0">
                <a:solidFill>
                  <a:srgbClr val="333E50"/>
                </a:solidFill>
                <a:latin typeface="Calibri"/>
                <a:cs typeface="Calibri"/>
              </a:rPr>
              <a:t>dersler,</a:t>
            </a:r>
            <a:endParaRPr sz="2000">
              <a:latin typeface="Calibri"/>
              <a:cs typeface="Calibri"/>
            </a:endParaRPr>
          </a:p>
          <a:p>
            <a:pPr marL="355600" indent="-342900">
              <a:lnSpc>
                <a:spcPct val="100000"/>
              </a:lnSpc>
              <a:spcBef>
                <a:spcPts val="755"/>
              </a:spcBef>
              <a:buChar char="-"/>
              <a:tabLst>
                <a:tab pos="355600" algn="l"/>
              </a:tabLst>
            </a:pPr>
            <a:r>
              <a:rPr sz="2000" spc="-10" dirty="0">
                <a:solidFill>
                  <a:srgbClr val="333E50"/>
                </a:solidFill>
                <a:latin typeface="Calibri"/>
                <a:cs typeface="Calibri"/>
              </a:rPr>
              <a:t>Dokümante </a:t>
            </a:r>
            <a:r>
              <a:rPr sz="2000" spc="-5" dirty="0">
                <a:solidFill>
                  <a:srgbClr val="333E50"/>
                </a:solidFill>
                <a:latin typeface="Calibri"/>
                <a:cs typeface="Calibri"/>
              </a:rPr>
              <a:t>edilmemiş bilgi</a:t>
            </a:r>
            <a:r>
              <a:rPr sz="2000" spc="30"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355600" marR="852805" indent="-342900">
              <a:lnSpc>
                <a:spcPts val="2160"/>
              </a:lnSpc>
              <a:spcBef>
                <a:spcPts val="1025"/>
              </a:spcBef>
              <a:buChar char="-"/>
              <a:tabLst>
                <a:tab pos="355600" algn="l"/>
              </a:tabLst>
            </a:pPr>
            <a:r>
              <a:rPr sz="2000" spc="-15" dirty="0">
                <a:solidFill>
                  <a:srgbClr val="333E50"/>
                </a:solidFill>
                <a:latin typeface="Calibri"/>
                <a:cs typeface="Calibri"/>
              </a:rPr>
              <a:t>Tecrübelerin </a:t>
            </a:r>
            <a:r>
              <a:rPr sz="2000" spc="-10" dirty="0">
                <a:solidFill>
                  <a:srgbClr val="333E50"/>
                </a:solidFill>
                <a:latin typeface="Calibri"/>
                <a:cs typeface="Calibri"/>
              </a:rPr>
              <a:t>yakalanması </a:t>
            </a:r>
            <a:r>
              <a:rPr sz="2000" spc="-30" dirty="0">
                <a:solidFill>
                  <a:srgbClr val="333E50"/>
                </a:solidFill>
                <a:latin typeface="Calibri"/>
                <a:cs typeface="Calibri"/>
              </a:rPr>
              <a:t>ve  </a:t>
            </a:r>
            <a:r>
              <a:rPr sz="2000" spc="-5" dirty="0">
                <a:solidFill>
                  <a:srgbClr val="333E50"/>
                </a:solidFill>
                <a:latin typeface="Calibri"/>
                <a:cs typeface="Calibri"/>
              </a:rPr>
              <a:t>paylaşılması,</a:t>
            </a:r>
            <a:endParaRPr sz="2000">
              <a:latin typeface="Calibri"/>
              <a:cs typeface="Calibri"/>
            </a:endParaRPr>
          </a:p>
          <a:p>
            <a:pPr marL="355600" marR="703580" indent="-342900">
              <a:lnSpc>
                <a:spcPts val="2160"/>
              </a:lnSpc>
              <a:spcBef>
                <a:spcPts val="1010"/>
              </a:spcBef>
              <a:buChar char="-"/>
              <a:tabLst>
                <a:tab pos="355600" algn="l"/>
              </a:tabLst>
            </a:pPr>
            <a:r>
              <a:rPr sz="2000" spc="-10" dirty="0">
                <a:solidFill>
                  <a:srgbClr val="333E50"/>
                </a:solidFill>
                <a:latin typeface="Calibri"/>
                <a:cs typeface="Calibri"/>
              </a:rPr>
              <a:t>Proses,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10" dirty="0">
                <a:solidFill>
                  <a:srgbClr val="333E50"/>
                </a:solidFill>
                <a:latin typeface="Calibri"/>
                <a:cs typeface="Calibri"/>
              </a:rPr>
              <a:t>hizmetlerdeki  </a:t>
            </a:r>
            <a:r>
              <a:rPr sz="2000" spc="-5" dirty="0">
                <a:solidFill>
                  <a:srgbClr val="333E50"/>
                </a:solidFill>
                <a:latin typeface="Calibri"/>
                <a:cs typeface="Calibri"/>
              </a:rPr>
              <a:t>iyileştirmelerin </a:t>
            </a:r>
            <a:r>
              <a:rPr sz="2000" dirty="0">
                <a:solidFill>
                  <a:srgbClr val="333E50"/>
                </a:solidFill>
                <a:latin typeface="Calibri"/>
                <a:cs typeface="Calibri"/>
              </a:rPr>
              <a:t>sonuçları,</a:t>
            </a:r>
            <a:endParaRPr sz="2000">
              <a:latin typeface="Calibri"/>
              <a:cs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329435"/>
            <a:ext cx="3426460" cy="2209800"/>
          </a:xfrm>
          <a:prstGeom prst="rect">
            <a:avLst/>
          </a:prstGeom>
        </p:spPr>
        <p:txBody>
          <a:bodyPr vert="horz" wrap="square" lIns="0" tIns="0" rIns="0" bIns="0" rtlCol="0">
            <a:spAutoFit/>
          </a:bodyPr>
          <a:lstStyle/>
          <a:p>
            <a:pPr marL="12700">
              <a:lnSpc>
                <a:spcPct val="100000"/>
              </a:lnSpc>
            </a:pPr>
            <a:r>
              <a:rPr sz="2000" dirty="0">
                <a:solidFill>
                  <a:srgbClr val="333E50"/>
                </a:solidFill>
                <a:latin typeface="Calibri"/>
                <a:cs typeface="Calibri"/>
              </a:rPr>
              <a:t>b) Dış </a:t>
            </a:r>
            <a:r>
              <a:rPr sz="2000" spc="-10" dirty="0">
                <a:solidFill>
                  <a:srgbClr val="333E50"/>
                </a:solidFill>
                <a:latin typeface="Calibri"/>
                <a:cs typeface="Calibri"/>
              </a:rPr>
              <a:t>kaynaklar</a:t>
            </a:r>
            <a:r>
              <a:rPr sz="2000" spc="-70" dirty="0">
                <a:solidFill>
                  <a:srgbClr val="333E50"/>
                </a:solidFill>
                <a:latin typeface="Calibri"/>
                <a:cs typeface="Calibri"/>
              </a:rPr>
              <a:t> </a:t>
            </a:r>
            <a:r>
              <a:rPr sz="2000" dirty="0">
                <a:solidFill>
                  <a:srgbClr val="333E50"/>
                </a:solidFill>
                <a:latin typeface="Calibri"/>
                <a:cs typeface="Calibri"/>
              </a:rPr>
              <a:t>örneğin;</a:t>
            </a:r>
            <a:endParaRPr sz="2000">
              <a:latin typeface="Calibri"/>
              <a:cs typeface="Calibri"/>
            </a:endParaRPr>
          </a:p>
          <a:p>
            <a:pPr marL="355600" indent="-342900">
              <a:lnSpc>
                <a:spcPct val="100000"/>
              </a:lnSpc>
              <a:spcBef>
                <a:spcPts val="755"/>
              </a:spcBef>
              <a:buChar char="-"/>
              <a:tabLst>
                <a:tab pos="355600" algn="l"/>
              </a:tabLst>
            </a:pPr>
            <a:r>
              <a:rPr sz="2000" spc="-20" dirty="0">
                <a:solidFill>
                  <a:srgbClr val="333E50"/>
                </a:solidFill>
                <a:latin typeface="Calibri"/>
                <a:cs typeface="Calibri"/>
              </a:rPr>
              <a:t>Standardlar,</a:t>
            </a:r>
            <a:endParaRPr sz="2000">
              <a:latin typeface="Calibri"/>
              <a:cs typeface="Calibri"/>
            </a:endParaRPr>
          </a:p>
          <a:p>
            <a:pPr marL="355600" indent="-342900">
              <a:lnSpc>
                <a:spcPct val="100000"/>
              </a:lnSpc>
              <a:spcBef>
                <a:spcPts val="770"/>
              </a:spcBef>
              <a:buChar char="-"/>
              <a:tabLst>
                <a:tab pos="355600" algn="l"/>
              </a:tabLst>
            </a:pPr>
            <a:r>
              <a:rPr sz="2000" spc="-5" dirty="0">
                <a:solidFill>
                  <a:srgbClr val="333E50"/>
                </a:solidFill>
                <a:latin typeface="Calibri"/>
                <a:cs typeface="Calibri"/>
              </a:rPr>
              <a:t>Akademik</a:t>
            </a:r>
            <a:r>
              <a:rPr sz="2000" spc="-60" dirty="0">
                <a:solidFill>
                  <a:srgbClr val="333E50"/>
                </a:solidFill>
                <a:latin typeface="Calibri"/>
                <a:cs typeface="Calibri"/>
              </a:rPr>
              <a:t> </a:t>
            </a:r>
            <a:r>
              <a:rPr sz="2000" spc="-25" dirty="0">
                <a:solidFill>
                  <a:srgbClr val="333E50"/>
                </a:solidFill>
                <a:latin typeface="Calibri"/>
                <a:cs typeface="Calibri"/>
              </a:rPr>
              <a:t>çevreler,</a:t>
            </a:r>
            <a:endParaRPr sz="2000">
              <a:latin typeface="Calibri"/>
              <a:cs typeface="Calibri"/>
            </a:endParaRPr>
          </a:p>
          <a:p>
            <a:pPr marL="355600" indent="-342900">
              <a:lnSpc>
                <a:spcPct val="100000"/>
              </a:lnSpc>
              <a:spcBef>
                <a:spcPts val="755"/>
              </a:spcBef>
              <a:buChar char="-"/>
              <a:tabLst>
                <a:tab pos="355600" algn="l"/>
              </a:tabLst>
            </a:pPr>
            <a:r>
              <a:rPr sz="2000" spc="-25" dirty="0">
                <a:solidFill>
                  <a:srgbClr val="333E50"/>
                </a:solidFill>
                <a:latin typeface="Calibri"/>
                <a:cs typeface="Calibri"/>
              </a:rPr>
              <a:t>Konferanslar,</a:t>
            </a:r>
            <a:endParaRPr sz="2000">
              <a:latin typeface="Calibri"/>
              <a:cs typeface="Calibri"/>
            </a:endParaRPr>
          </a:p>
          <a:p>
            <a:pPr marL="355600" indent="-342900">
              <a:lnSpc>
                <a:spcPts val="2280"/>
              </a:lnSpc>
              <a:spcBef>
                <a:spcPts val="755"/>
              </a:spcBef>
              <a:buFont typeface="Calibri"/>
              <a:buChar char="-"/>
              <a:tabLst>
                <a:tab pos="355600" algn="l"/>
              </a:tabLst>
            </a:pPr>
            <a:r>
              <a:rPr sz="2000" spc="-10" dirty="0">
                <a:solidFill>
                  <a:srgbClr val="333E50"/>
                </a:solidFill>
                <a:latin typeface="Calibri"/>
                <a:cs typeface="Calibri"/>
              </a:rPr>
              <a:t>Müşteri </a:t>
            </a:r>
            <a:r>
              <a:rPr sz="2000" spc="-15" dirty="0">
                <a:solidFill>
                  <a:srgbClr val="333E50"/>
                </a:solidFill>
                <a:latin typeface="Calibri"/>
                <a:cs typeface="Calibri"/>
              </a:rPr>
              <a:t>ve </a:t>
            </a:r>
            <a:r>
              <a:rPr sz="2000" dirty="0">
                <a:solidFill>
                  <a:srgbClr val="333E50"/>
                </a:solidFill>
                <a:latin typeface="Calibri"/>
                <a:cs typeface="Calibri"/>
              </a:rPr>
              <a:t>dış </a:t>
            </a:r>
            <a:r>
              <a:rPr sz="2000" spc="-10" dirty="0">
                <a:solidFill>
                  <a:srgbClr val="333E50"/>
                </a:solidFill>
                <a:latin typeface="Calibri"/>
                <a:cs typeface="Calibri"/>
              </a:rPr>
              <a:t>tedarikçilerden</a:t>
            </a:r>
            <a:endParaRPr sz="2000">
              <a:latin typeface="Calibri"/>
              <a:cs typeface="Calibri"/>
            </a:endParaRPr>
          </a:p>
          <a:p>
            <a:pPr marL="355600">
              <a:lnSpc>
                <a:spcPts val="2280"/>
              </a:lnSpc>
            </a:pPr>
            <a:r>
              <a:rPr sz="2000" spc="-5" dirty="0">
                <a:solidFill>
                  <a:srgbClr val="333E50"/>
                </a:solidFill>
                <a:latin typeface="Calibri"/>
                <a:cs typeface="Calibri"/>
              </a:rPr>
              <a:t>derlenen</a:t>
            </a:r>
            <a:r>
              <a:rPr sz="2000" spc="-45" dirty="0">
                <a:solidFill>
                  <a:srgbClr val="333E50"/>
                </a:solidFill>
                <a:latin typeface="Calibri"/>
                <a:cs typeface="Calibri"/>
              </a:rPr>
              <a:t> </a:t>
            </a:r>
            <a:r>
              <a:rPr sz="2000" spc="-5" dirty="0">
                <a:solidFill>
                  <a:srgbClr val="333E50"/>
                </a:solidFill>
                <a:latin typeface="Calibri"/>
                <a:cs typeface="Calibri"/>
              </a:rPr>
              <a:t>bilgi.</a:t>
            </a:r>
            <a:endParaRPr sz="2000">
              <a:latin typeface="Calibri"/>
              <a:cs typeface="Calibri"/>
            </a:endParaRPr>
          </a:p>
        </p:txBody>
      </p:sp>
      <p:sp>
        <p:nvSpPr>
          <p:cNvPr id="3" name="object 3"/>
          <p:cNvSpPr/>
          <p:nvPr/>
        </p:nvSpPr>
        <p:spPr>
          <a:xfrm>
            <a:off x="4908803" y="2438400"/>
            <a:ext cx="3866388" cy="30982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1295400"/>
            <a:ext cx="7352792" cy="487680"/>
          </a:xfrm>
          <a:prstGeom prst="rect">
            <a:avLst/>
          </a:prstGeom>
        </p:spPr>
        <p:txBody>
          <a:bodyPr vert="horz" wrap="square" lIns="0" tIns="0" rIns="0" bIns="0" rtlCol="0">
            <a:spAutoFit/>
          </a:bodyPr>
          <a:lstStyle/>
          <a:p>
            <a:pPr marL="2458720">
              <a:lnSpc>
                <a:spcPct val="100000"/>
              </a:lnSpc>
            </a:pPr>
            <a:r>
              <a:rPr dirty="0">
                <a:latin typeface="Calibri"/>
                <a:cs typeface="Calibri"/>
              </a:rPr>
              <a:t>7.2</a:t>
            </a:r>
            <a:r>
              <a:rPr spc="-90" dirty="0">
                <a:latin typeface="Calibri"/>
                <a:cs typeface="Calibri"/>
              </a:rPr>
              <a:t> </a:t>
            </a:r>
            <a:r>
              <a:rPr dirty="0"/>
              <a:t>YETERLİLİK</a:t>
            </a:r>
          </a:p>
        </p:txBody>
      </p:sp>
      <p:sp>
        <p:nvSpPr>
          <p:cNvPr id="3" name="object 3"/>
          <p:cNvSpPr txBox="1"/>
          <p:nvPr/>
        </p:nvSpPr>
        <p:spPr>
          <a:xfrm>
            <a:off x="707542" y="1689989"/>
            <a:ext cx="7438390" cy="3033395"/>
          </a:xfrm>
          <a:prstGeom prst="rect">
            <a:avLst/>
          </a:prstGeom>
        </p:spPr>
        <p:txBody>
          <a:bodyPr vert="horz" wrap="square" lIns="0" tIns="0" rIns="0" bIns="0" rtlCol="0">
            <a:spAutoFit/>
          </a:bodyPr>
          <a:lstStyle/>
          <a:p>
            <a:pPr marL="12700">
              <a:lnSpc>
                <a:spcPct val="100000"/>
              </a:lnSpc>
            </a:pPr>
            <a:r>
              <a:rPr sz="2000" spc="-5" dirty="0">
                <a:solidFill>
                  <a:srgbClr val="333E50"/>
                </a:solidFill>
                <a:latin typeface="Calibri"/>
                <a:cs typeface="Calibri"/>
              </a:rPr>
              <a:t>Kuruluş:</a:t>
            </a:r>
            <a:endParaRPr sz="2000">
              <a:latin typeface="Calibri"/>
              <a:cs typeface="Calibri"/>
            </a:endParaRPr>
          </a:p>
          <a:p>
            <a:pPr marL="469900" marR="81915" indent="-457200">
              <a:lnSpc>
                <a:spcPts val="2160"/>
              </a:lnSpc>
              <a:spcBef>
                <a:spcPts val="1030"/>
              </a:spcBef>
              <a:buAutoNum type="alphaLcParenR"/>
              <a:tabLst>
                <a:tab pos="469900" algn="l"/>
              </a:tabLst>
            </a:pPr>
            <a:r>
              <a:rPr sz="2000" spc="-5" dirty="0">
                <a:solidFill>
                  <a:srgbClr val="333E50"/>
                </a:solidFill>
                <a:latin typeface="Calibri"/>
                <a:cs typeface="Calibri"/>
              </a:rPr>
              <a:t>KYSnin performansını </a:t>
            </a:r>
            <a:r>
              <a:rPr sz="2000" spc="-15" dirty="0">
                <a:solidFill>
                  <a:srgbClr val="333E50"/>
                </a:solidFill>
                <a:latin typeface="Calibri"/>
                <a:cs typeface="Calibri"/>
              </a:rPr>
              <a:t>ve </a:t>
            </a:r>
            <a:r>
              <a:rPr sz="2000" spc="-5" dirty="0">
                <a:solidFill>
                  <a:srgbClr val="333E50"/>
                </a:solidFill>
                <a:latin typeface="Calibri"/>
                <a:cs typeface="Calibri"/>
              </a:rPr>
              <a:t>etkinliğini etkileyen </a:t>
            </a:r>
            <a:r>
              <a:rPr sz="2000" spc="-15" dirty="0">
                <a:solidFill>
                  <a:srgbClr val="333E50"/>
                </a:solidFill>
                <a:latin typeface="Calibri"/>
                <a:cs typeface="Calibri"/>
              </a:rPr>
              <a:t>kendi </a:t>
            </a:r>
            <a:r>
              <a:rPr sz="2000" spc="-20" dirty="0">
                <a:solidFill>
                  <a:srgbClr val="333E50"/>
                </a:solidFill>
                <a:latin typeface="Calibri"/>
                <a:cs typeface="Calibri"/>
              </a:rPr>
              <a:t>kontrolü </a:t>
            </a:r>
            <a:r>
              <a:rPr sz="2000" dirty="0">
                <a:solidFill>
                  <a:srgbClr val="333E50"/>
                </a:solidFill>
                <a:latin typeface="Calibri"/>
                <a:cs typeface="Calibri"/>
              </a:rPr>
              <a:t>altında  </a:t>
            </a:r>
            <a:r>
              <a:rPr sz="2000" spc="-5" dirty="0">
                <a:solidFill>
                  <a:srgbClr val="333E50"/>
                </a:solidFill>
                <a:latin typeface="Calibri"/>
                <a:cs typeface="Calibri"/>
              </a:rPr>
              <a:t>çalışan kişi/kişilerin gerekli yeterliliğini</a:t>
            </a:r>
            <a:r>
              <a:rPr sz="2000" spc="120" dirty="0">
                <a:solidFill>
                  <a:srgbClr val="333E50"/>
                </a:solidFill>
                <a:latin typeface="Calibri"/>
                <a:cs typeface="Calibri"/>
              </a:rPr>
              <a:t> </a:t>
            </a:r>
            <a:r>
              <a:rPr sz="2000" spc="-5" dirty="0">
                <a:solidFill>
                  <a:srgbClr val="333E50"/>
                </a:solidFill>
                <a:latin typeface="Calibri"/>
                <a:cs typeface="Calibri"/>
              </a:rPr>
              <a:t>belirlemeli</a:t>
            </a:r>
            <a:endParaRPr sz="2000">
              <a:latin typeface="Calibri"/>
              <a:cs typeface="Calibri"/>
            </a:endParaRPr>
          </a:p>
          <a:p>
            <a:pPr marL="469900" indent="-457200">
              <a:lnSpc>
                <a:spcPts val="2280"/>
              </a:lnSpc>
              <a:spcBef>
                <a:spcPts val="735"/>
              </a:spcBef>
              <a:buAutoNum type="alphaLcParenR"/>
              <a:tabLst>
                <a:tab pos="469900" algn="l"/>
              </a:tabLst>
            </a:pPr>
            <a:r>
              <a:rPr sz="2000" dirty="0">
                <a:solidFill>
                  <a:srgbClr val="333E50"/>
                </a:solidFill>
                <a:latin typeface="Calibri"/>
                <a:cs typeface="Calibri"/>
              </a:rPr>
              <a:t>Bu </a:t>
            </a:r>
            <a:r>
              <a:rPr sz="2000" spc="-5" dirty="0">
                <a:solidFill>
                  <a:srgbClr val="333E50"/>
                </a:solidFill>
                <a:latin typeface="Calibri"/>
                <a:cs typeface="Calibri"/>
              </a:rPr>
              <a:t>kişilerin, uygun </a:t>
            </a:r>
            <a:r>
              <a:rPr sz="2000" dirty="0">
                <a:solidFill>
                  <a:srgbClr val="333E50"/>
                </a:solidFill>
                <a:latin typeface="Calibri"/>
                <a:cs typeface="Calibri"/>
              </a:rPr>
              <a:t>eğitim, </a:t>
            </a:r>
            <a:r>
              <a:rPr sz="2000" spc="-5" dirty="0">
                <a:solidFill>
                  <a:srgbClr val="333E50"/>
                </a:solidFill>
                <a:latin typeface="Calibri"/>
                <a:cs typeface="Calibri"/>
              </a:rPr>
              <a:t>öğretim </a:t>
            </a:r>
            <a:r>
              <a:rPr sz="2000" spc="-15" dirty="0">
                <a:solidFill>
                  <a:srgbClr val="333E50"/>
                </a:solidFill>
                <a:latin typeface="Calibri"/>
                <a:cs typeface="Calibri"/>
              </a:rPr>
              <a:t>ve </a:t>
            </a:r>
            <a:r>
              <a:rPr sz="2000" spc="-5" dirty="0">
                <a:solidFill>
                  <a:srgbClr val="333E50"/>
                </a:solidFill>
                <a:latin typeface="Calibri"/>
                <a:cs typeface="Calibri"/>
              </a:rPr>
              <a:t>tecrübelerini </a:t>
            </a:r>
            <a:r>
              <a:rPr sz="2000" spc="-15" dirty="0">
                <a:solidFill>
                  <a:srgbClr val="333E50"/>
                </a:solidFill>
                <a:latin typeface="Calibri"/>
                <a:cs typeface="Calibri"/>
              </a:rPr>
              <a:t>dikkate</a:t>
            </a:r>
            <a:r>
              <a:rPr sz="2000" spc="114" dirty="0">
                <a:solidFill>
                  <a:srgbClr val="333E50"/>
                </a:solidFill>
                <a:latin typeface="Calibri"/>
                <a:cs typeface="Calibri"/>
              </a:rPr>
              <a:t> </a:t>
            </a:r>
            <a:r>
              <a:rPr sz="2000" spc="-10" dirty="0">
                <a:solidFill>
                  <a:srgbClr val="333E50"/>
                </a:solidFill>
                <a:latin typeface="Calibri"/>
                <a:cs typeface="Calibri"/>
              </a:rPr>
              <a:t>alarak</a:t>
            </a:r>
            <a:endParaRPr sz="2000">
              <a:latin typeface="Calibri"/>
              <a:cs typeface="Calibri"/>
            </a:endParaRPr>
          </a:p>
          <a:p>
            <a:pPr marL="469900">
              <a:lnSpc>
                <a:spcPts val="2280"/>
              </a:lnSpc>
            </a:pPr>
            <a:r>
              <a:rPr sz="2000" spc="-10" dirty="0">
                <a:solidFill>
                  <a:srgbClr val="333E50"/>
                </a:solidFill>
                <a:latin typeface="Calibri"/>
                <a:cs typeface="Calibri"/>
              </a:rPr>
              <a:t>yeterliliklerini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100" dirty="0">
                <a:solidFill>
                  <a:srgbClr val="333E50"/>
                </a:solidFill>
                <a:latin typeface="Calibri"/>
                <a:cs typeface="Calibri"/>
              </a:rPr>
              <a:t> </a:t>
            </a:r>
            <a:r>
              <a:rPr sz="2000" spc="-5" dirty="0">
                <a:solidFill>
                  <a:srgbClr val="333E50"/>
                </a:solidFill>
                <a:latin typeface="Calibri"/>
                <a:cs typeface="Calibri"/>
              </a:rPr>
              <a:t>almalı,</a:t>
            </a:r>
            <a:endParaRPr sz="2000">
              <a:latin typeface="Calibri"/>
              <a:cs typeface="Calibri"/>
            </a:endParaRPr>
          </a:p>
          <a:p>
            <a:pPr marL="469900" marR="5080" indent="-457200">
              <a:lnSpc>
                <a:spcPts val="2160"/>
              </a:lnSpc>
              <a:spcBef>
                <a:spcPts val="1025"/>
              </a:spcBef>
              <a:buFont typeface="Calibri"/>
              <a:buAutoNum type="alphaLcParenR" startAt="3"/>
              <a:tabLst>
                <a:tab pos="469900" algn="l"/>
              </a:tabLst>
            </a:pPr>
            <a:r>
              <a:rPr sz="2000" dirty="0">
                <a:solidFill>
                  <a:srgbClr val="333E50"/>
                </a:solidFill>
                <a:latin typeface="Calibri"/>
                <a:cs typeface="Calibri"/>
              </a:rPr>
              <a:t>Uygulanabildiğinde,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10" dirty="0">
                <a:solidFill>
                  <a:srgbClr val="333E50"/>
                </a:solidFill>
                <a:latin typeface="Calibri"/>
                <a:cs typeface="Calibri"/>
              </a:rPr>
              <a:t>yeterliliği kazanması </a:t>
            </a:r>
            <a:r>
              <a:rPr sz="2000" dirty="0">
                <a:solidFill>
                  <a:srgbClr val="333E50"/>
                </a:solidFill>
                <a:latin typeface="Calibri"/>
                <a:cs typeface="Calibri"/>
              </a:rPr>
              <a:t>için </a:t>
            </a:r>
            <a:r>
              <a:rPr sz="2000" spc="-5" dirty="0">
                <a:solidFill>
                  <a:srgbClr val="333E50"/>
                </a:solidFill>
                <a:latin typeface="Calibri"/>
                <a:cs typeface="Calibri"/>
              </a:rPr>
              <a:t>gerekli  </a:t>
            </a:r>
            <a:r>
              <a:rPr sz="2000" spc="-10" dirty="0">
                <a:solidFill>
                  <a:srgbClr val="333E50"/>
                </a:solidFill>
                <a:latin typeface="Calibri"/>
                <a:cs typeface="Calibri"/>
              </a:rPr>
              <a:t>faaliyetleri </a:t>
            </a:r>
            <a:r>
              <a:rPr sz="2000" spc="-5" dirty="0">
                <a:solidFill>
                  <a:srgbClr val="333E50"/>
                </a:solidFill>
                <a:latin typeface="Calibri"/>
                <a:cs typeface="Calibri"/>
              </a:rPr>
              <a:t>yapmalı </a:t>
            </a:r>
            <a:r>
              <a:rPr sz="2000" spc="-15" dirty="0">
                <a:solidFill>
                  <a:srgbClr val="333E50"/>
                </a:solidFill>
                <a:latin typeface="Calibri"/>
                <a:cs typeface="Calibri"/>
              </a:rPr>
              <a:t>ve </a:t>
            </a:r>
            <a:r>
              <a:rPr sz="2000" dirty="0">
                <a:solidFill>
                  <a:srgbClr val="333E50"/>
                </a:solidFill>
                <a:latin typeface="Calibri"/>
                <a:cs typeface="Calibri"/>
              </a:rPr>
              <a:t>bu </a:t>
            </a:r>
            <a:r>
              <a:rPr sz="2000" spc="-10" dirty="0">
                <a:solidFill>
                  <a:srgbClr val="333E50"/>
                </a:solidFill>
                <a:latin typeface="Calibri"/>
                <a:cs typeface="Calibri"/>
              </a:rPr>
              <a:t>faaliyetlerin </a:t>
            </a:r>
            <a:r>
              <a:rPr sz="2000" spc="-5" dirty="0">
                <a:solidFill>
                  <a:srgbClr val="333E50"/>
                </a:solidFill>
                <a:latin typeface="Calibri"/>
                <a:cs typeface="Calibri"/>
              </a:rPr>
              <a:t>etkinliğini</a:t>
            </a:r>
            <a:r>
              <a:rPr sz="2000" spc="229" dirty="0">
                <a:solidFill>
                  <a:srgbClr val="333E50"/>
                </a:solidFill>
                <a:latin typeface="Calibri"/>
                <a:cs typeface="Calibri"/>
              </a:rPr>
              <a:t> </a:t>
            </a:r>
            <a:r>
              <a:rPr sz="2000" spc="-5" dirty="0">
                <a:solidFill>
                  <a:srgbClr val="333E50"/>
                </a:solidFill>
                <a:latin typeface="Calibri"/>
                <a:cs typeface="Calibri"/>
              </a:rPr>
              <a:t>değerlendirmeli,</a:t>
            </a:r>
            <a:endParaRPr sz="2000">
              <a:latin typeface="Calibri"/>
              <a:cs typeface="Calibri"/>
            </a:endParaRPr>
          </a:p>
          <a:p>
            <a:pPr marL="469900" indent="-457200">
              <a:lnSpc>
                <a:spcPts val="2280"/>
              </a:lnSpc>
              <a:spcBef>
                <a:spcPts val="720"/>
              </a:spcBef>
              <a:buAutoNum type="alphaLcParenR" startAt="3"/>
              <a:tabLst>
                <a:tab pos="469900" algn="l"/>
              </a:tabLst>
            </a:pPr>
            <a:r>
              <a:rPr sz="2000" spc="-5" dirty="0">
                <a:solidFill>
                  <a:srgbClr val="333E50"/>
                </a:solidFill>
                <a:latin typeface="Calibri"/>
                <a:cs typeface="Calibri"/>
              </a:rPr>
              <a:t>Uygun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bilgiyi </a:t>
            </a:r>
            <a:r>
              <a:rPr sz="2000" spc="-5" dirty="0">
                <a:solidFill>
                  <a:srgbClr val="333E50"/>
                </a:solidFill>
                <a:latin typeface="Calibri"/>
                <a:cs typeface="Calibri"/>
              </a:rPr>
              <a:t>yeterliliğin kanıtı </a:t>
            </a:r>
            <a:r>
              <a:rPr sz="2000" spc="-10" dirty="0">
                <a:solidFill>
                  <a:srgbClr val="333E50"/>
                </a:solidFill>
                <a:latin typeface="Calibri"/>
                <a:cs typeface="Calibri"/>
              </a:rPr>
              <a:t>olarak</a:t>
            </a:r>
            <a:r>
              <a:rPr sz="2000" spc="-35" dirty="0">
                <a:solidFill>
                  <a:srgbClr val="333E50"/>
                </a:solidFill>
                <a:latin typeface="Calibri"/>
                <a:cs typeface="Calibri"/>
              </a:rPr>
              <a:t> </a:t>
            </a:r>
            <a:r>
              <a:rPr sz="2000" spc="-15" dirty="0">
                <a:solidFill>
                  <a:srgbClr val="333E50"/>
                </a:solidFill>
                <a:latin typeface="Calibri"/>
                <a:cs typeface="Calibri"/>
              </a:rPr>
              <a:t>muhafaza</a:t>
            </a:r>
            <a:endParaRPr sz="2000">
              <a:latin typeface="Calibri"/>
              <a:cs typeface="Calibri"/>
            </a:endParaRPr>
          </a:p>
          <a:p>
            <a:pPr marL="469900">
              <a:lnSpc>
                <a:spcPts val="2280"/>
              </a:lnSpc>
            </a:pPr>
            <a:r>
              <a:rPr sz="2000" spc="-2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6303264" y="4491228"/>
            <a:ext cx="2638043" cy="18211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671523" y="1309624"/>
            <a:ext cx="7352792" cy="487680"/>
          </a:xfrm>
          <a:prstGeom prst="rect">
            <a:avLst/>
          </a:prstGeom>
        </p:spPr>
        <p:txBody>
          <a:bodyPr vert="horz" wrap="square" lIns="0" tIns="0" rIns="0" bIns="0" rtlCol="0">
            <a:spAutoFit/>
          </a:bodyPr>
          <a:lstStyle/>
          <a:p>
            <a:pPr marL="2024380">
              <a:lnSpc>
                <a:spcPct val="100000"/>
              </a:lnSpc>
            </a:pPr>
            <a:r>
              <a:rPr dirty="0"/>
              <a:t>ISO </a:t>
            </a:r>
            <a:r>
              <a:rPr spc="-5" dirty="0"/>
              <a:t>9001</a:t>
            </a:r>
            <a:r>
              <a:rPr spc="-50" dirty="0"/>
              <a:t> </a:t>
            </a:r>
            <a:r>
              <a:rPr spc="-35" dirty="0"/>
              <a:t>TARİHÇESİ</a:t>
            </a:r>
          </a:p>
        </p:txBody>
      </p:sp>
      <p:sp>
        <p:nvSpPr>
          <p:cNvPr id="3" name="object 3"/>
          <p:cNvSpPr/>
          <p:nvPr/>
        </p:nvSpPr>
        <p:spPr>
          <a:xfrm>
            <a:off x="571500" y="1860804"/>
            <a:ext cx="8144256" cy="42275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58113" y="3907790"/>
            <a:ext cx="1106805" cy="929005"/>
          </a:xfrm>
          <a:prstGeom prst="rect">
            <a:avLst/>
          </a:prstGeom>
        </p:spPr>
        <p:txBody>
          <a:bodyPr vert="horz" wrap="square" lIns="0" tIns="0" rIns="0" bIns="0" rtlCol="0">
            <a:spAutoFit/>
          </a:bodyPr>
          <a:lstStyle/>
          <a:p>
            <a:pPr marR="67310" algn="ctr">
              <a:lnSpc>
                <a:spcPct val="100000"/>
              </a:lnSpc>
            </a:pPr>
            <a:r>
              <a:rPr sz="2600" dirty="0">
                <a:solidFill>
                  <a:srgbClr val="FFFFFF"/>
                </a:solidFill>
                <a:latin typeface="Calibri"/>
                <a:cs typeface="Calibri"/>
              </a:rPr>
              <a:t>1987</a:t>
            </a:r>
            <a:endParaRPr sz="2600">
              <a:latin typeface="Calibri"/>
              <a:cs typeface="Calibri"/>
            </a:endParaRPr>
          </a:p>
          <a:p>
            <a:pPr algn="ctr">
              <a:lnSpc>
                <a:spcPct val="100000"/>
              </a:lnSpc>
              <a:spcBef>
                <a:spcPts val="840"/>
              </a:spcBef>
            </a:pPr>
            <a:r>
              <a:rPr sz="2600" dirty="0">
                <a:solidFill>
                  <a:srgbClr val="FFFFFF"/>
                </a:solidFill>
                <a:latin typeface="Calibri"/>
                <a:cs typeface="Calibri"/>
              </a:rPr>
              <a:t>İlk</a:t>
            </a:r>
            <a:r>
              <a:rPr sz="2600" spc="-80" dirty="0">
                <a:solidFill>
                  <a:srgbClr val="FFFFFF"/>
                </a:solidFill>
                <a:latin typeface="Calibri"/>
                <a:cs typeface="Calibri"/>
              </a:rPr>
              <a:t> </a:t>
            </a:r>
            <a:r>
              <a:rPr sz="2600" spc="-20" dirty="0">
                <a:solidFill>
                  <a:srgbClr val="FFFFFF"/>
                </a:solidFill>
                <a:latin typeface="Calibri"/>
                <a:cs typeface="Calibri"/>
              </a:rPr>
              <a:t>yayın</a:t>
            </a:r>
            <a:endParaRPr sz="2600">
              <a:latin typeface="Calibri"/>
              <a:cs typeface="Calibri"/>
            </a:endParaRPr>
          </a:p>
        </p:txBody>
      </p:sp>
      <p:sp>
        <p:nvSpPr>
          <p:cNvPr id="5" name="object 5"/>
          <p:cNvSpPr txBox="1"/>
          <p:nvPr/>
        </p:nvSpPr>
        <p:spPr>
          <a:xfrm>
            <a:off x="2351277"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1994</a:t>
            </a:r>
            <a:endParaRPr sz="2600">
              <a:latin typeface="Calibri"/>
              <a:cs typeface="Calibri"/>
            </a:endParaRPr>
          </a:p>
          <a:p>
            <a:pPr marL="12700" marR="5080" indent="-3810" algn="ctr">
              <a:lnSpc>
                <a:spcPts val="2860"/>
              </a:lnSpc>
              <a:spcBef>
                <a:spcPts val="180"/>
              </a:spcBef>
            </a:pPr>
            <a:r>
              <a:rPr sz="2600" spc="-10" dirty="0">
                <a:solidFill>
                  <a:srgbClr val="FFFFFF"/>
                </a:solidFill>
                <a:latin typeface="Calibri"/>
                <a:cs typeface="Calibri"/>
              </a:rPr>
              <a:t>Küçük  </a:t>
            </a:r>
            <a:r>
              <a:rPr sz="2600" spc="-50" dirty="0">
                <a:solidFill>
                  <a:srgbClr val="FFFFFF"/>
                </a:solidFill>
                <a:latin typeface="Calibri"/>
                <a:cs typeface="Calibri"/>
              </a:rPr>
              <a:t>R</a:t>
            </a:r>
            <a:r>
              <a:rPr sz="2600" spc="-15" dirty="0">
                <a:solidFill>
                  <a:srgbClr val="FFFFFF"/>
                </a:solidFill>
                <a:latin typeface="Calibri"/>
                <a:cs typeface="Calibri"/>
              </a:rPr>
              <a:t>e</a:t>
            </a:r>
            <a:r>
              <a:rPr sz="2600" dirty="0">
                <a:solidFill>
                  <a:srgbClr val="FFFFFF"/>
                </a:solidFill>
                <a:latin typeface="Calibri"/>
                <a:cs typeface="Calibri"/>
              </a:rPr>
              <a:t>vi</a:t>
            </a:r>
            <a:r>
              <a:rPr sz="2600" spc="-25" dirty="0">
                <a:solidFill>
                  <a:srgbClr val="FFFFFF"/>
                </a:solidFill>
                <a:latin typeface="Calibri"/>
                <a:cs typeface="Calibri"/>
              </a:rPr>
              <a:t>z</a:t>
            </a:r>
            <a:r>
              <a:rPr sz="2600" spc="-40" dirty="0">
                <a:solidFill>
                  <a:srgbClr val="FFFFFF"/>
                </a:solidFill>
                <a:latin typeface="Calibri"/>
                <a:cs typeface="Calibri"/>
              </a:rPr>
              <a:t>y</a:t>
            </a:r>
            <a:r>
              <a:rPr sz="2600" spc="-5" dirty="0">
                <a:solidFill>
                  <a:srgbClr val="FFFFFF"/>
                </a:solidFill>
                <a:latin typeface="Calibri"/>
                <a:cs typeface="Calibri"/>
              </a:rPr>
              <a:t>on</a:t>
            </a:r>
            <a:endParaRPr sz="2600">
              <a:latin typeface="Calibri"/>
              <a:cs typeface="Calibri"/>
            </a:endParaRPr>
          </a:p>
        </p:txBody>
      </p:sp>
      <p:sp>
        <p:nvSpPr>
          <p:cNvPr id="6" name="object 6"/>
          <p:cNvSpPr txBox="1"/>
          <p:nvPr/>
        </p:nvSpPr>
        <p:spPr>
          <a:xfrm>
            <a:off x="4004309"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2000</a:t>
            </a:r>
            <a:endParaRPr sz="2600">
              <a:latin typeface="Calibri"/>
              <a:cs typeface="Calibri"/>
            </a:endParaRPr>
          </a:p>
          <a:p>
            <a:pPr marL="12065" marR="5080" indent="-1905" algn="ctr">
              <a:lnSpc>
                <a:spcPts val="2860"/>
              </a:lnSpc>
              <a:spcBef>
                <a:spcPts val="180"/>
              </a:spcBef>
            </a:pPr>
            <a:r>
              <a:rPr sz="2600" dirty="0">
                <a:solidFill>
                  <a:srgbClr val="FFFFFF"/>
                </a:solidFill>
                <a:latin typeface="Calibri"/>
                <a:cs typeface="Calibri"/>
              </a:rPr>
              <a:t>Büyük  </a:t>
            </a:r>
            <a:r>
              <a:rPr sz="2600" spc="-50" dirty="0">
                <a:solidFill>
                  <a:srgbClr val="FFFFFF"/>
                </a:solidFill>
                <a:latin typeface="Calibri"/>
                <a:cs typeface="Calibri"/>
              </a:rPr>
              <a:t>R</a:t>
            </a:r>
            <a:r>
              <a:rPr sz="2600" spc="-15" dirty="0">
                <a:solidFill>
                  <a:srgbClr val="FFFFFF"/>
                </a:solidFill>
                <a:latin typeface="Calibri"/>
                <a:cs typeface="Calibri"/>
              </a:rPr>
              <a:t>e</a:t>
            </a:r>
            <a:r>
              <a:rPr sz="2600" dirty="0">
                <a:solidFill>
                  <a:srgbClr val="FFFFFF"/>
                </a:solidFill>
                <a:latin typeface="Calibri"/>
                <a:cs typeface="Calibri"/>
              </a:rPr>
              <a:t>vi</a:t>
            </a:r>
            <a:r>
              <a:rPr sz="2600" spc="-25" dirty="0">
                <a:solidFill>
                  <a:srgbClr val="FFFFFF"/>
                </a:solidFill>
                <a:latin typeface="Calibri"/>
                <a:cs typeface="Calibri"/>
              </a:rPr>
              <a:t>z</a:t>
            </a:r>
            <a:r>
              <a:rPr sz="2600" spc="-40" dirty="0">
                <a:solidFill>
                  <a:srgbClr val="FFFFFF"/>
                </a:solidFill>
                <a:latin typeface="Calibri"/>
                <a:cs typeface="Calibri"/>
              </a:rPr>
              <a:t>y</a:t>
            </a:r>
            <a:r>
              <a:rPr sz="2600" spc="-5" dirty="0">
                <a:solidFill>
                  <a:srgbClr val="FFFFFF"/>
                </a:solidFill>
                <a:latin typeface="Calibri"/>
                <a:cs typeface="Calibri"/>
              </a:rPr>
              <a:t>on</a:t>
            </a:r>
            <a:endParaRPr sz="2600">
              <a:latin typeface="Calibri"/>
              <a:cs typeface="Calibri"/>
            </a:endParaRPr>
          </a:p>
        </p:txBody>
      </p:sp>
      <p:sp>
        <p:nvSpPr>
          <p:cNvPr id="7" name="object 7"/>
          <p:cNvSpPr txBox="1"/>
          <p:nvPr/>
        </p:nvSpPr>
        <p:spPr>
          <a:xfrm>
            <a:off x="5657215"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2008</a:t>
            </a:r>
            <a:endParaRPr sz="2600">
              <a:latin typeface="Calibri"/>
              <a:cs typeface="Calibri"/>
            </a:endParaRPr>
          </a:p>
          <a:p>
            <a:pPr marL="12700" marR="5080" indent="-3810" algn="ctr">
              <a:lnSpc>
                <a:spcPts val="2860"/>
              </a:lnSpc>
              <a:spcBef>
                <a:spcPts val="180"/>
              </a:spcBef>
            </a:pPr>
            <a:r>
              <a:rPr sz="2600" spc="-10" dirty="0">
                <a:solidFill>
                  <a:srgbClr val="FFFFFF"/>
                </a:solidFill>
                <a:latin typeface="Calibri"/>
                <a:cs typeface="Calibri"/>
              </a:rPr>
              <a:t>Küçük  </a:t>
            </a:r>
            <a:r>
              <a:rPr sz="2600" spc="-50" dirty="0">
                <a:solidFill>
                  <a:srgbClr val="FFFFFF"/>
                </a:solidFill>
                <a:latin typeface="Calibri"/>
                <a:cs typeface="Calibri"/>
              </a:rPr>
              <a:t>R</a:t>
            </a:r>
            <a:r>
              <a:rPr sz="2600" spc="-15" dirty="0">
                <a:solidFill>
                  <a:srgbClr val="FFFFFF"/>
                </a:solidFill>
                <a:latin typeface="Calibri"/>
                <a:cs typeface="Calibri"/>
              </a:rPr>
              <a:t>e</a:t>
            </a:r>
            <a:r>
              <a:rPr sz="2600" dirty="0">
                <a:solidFill>
                  <a:srgbClr val="FFFFFF"/>
                </a:solidFill>
                <a:latin typeface="Calibri"/>
                <a:cs typeface="Calibri"/>
              </a:rPr>
              <a:t>vi</a:t>
            </a:r>
            <a:r>
              <a:rPr sz="2600" spc="-25" dirty="0">
                <a:solidFill>
                  <a:srgbClr val="FFFFFF"/>
                </a:solidFill>
                <a:latin typeface="Calibri"/>
                <a:cs typeface="Calibri"/>
              </a:rPr>
              <a:t>z</a:t>
            </a:r>
            <a:r>
              <a:rPr sz="2600" spc="-40" dirty="0">
                <a:solidFill>
                  <a:srgbClr val="FFFFFF"/>
                </a:solidFill>
                <a:latin typeface="Calibri"/>
                <a:cs typeface="Calibri"/>
              </a:rPr>
              <a:t>y</a:t>
            </a:r>
            <a:r>
              <a:rPr sz="2600" spc="-5" dirty="0">
                <a:solidFill>
                  <a:srgbClr val="FFFFFF"/>
                </a:solidFill>
                <a:latin typeface="Calibri"/>
                <a:cs typeface="Calibri"/>
              </a:rPr>
              <a:t>on</a:t>
            </a:r>
            <a:endParaRPr sz="2600">
              <a:latin typeface="Calibri"/>
              <a:cs typeface="Calibri"/>
            </a:endParaRPr>
          </a:p>
        </p:txBody>
      </p:sp>
      <p:sp>
        <p:nvSpPr>
          <p:cNvPr id="8" name="object 8"/>
          <p:cNvSpPr txBox="1"/>
          <p:nvPr/>
        </p:nvSpPr>
        <p:spPr>
          <a:xfrm>
            <a:off x="7310119"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2015</a:t>
            </a:r>
            <a:endParaRPr sz="2600">
              <a:latin typeface="Calibri"/>
              <a:cs typeface="Calibri"/>
            </a:endParaRPr>
          </a:p>
          <a:p>
            <a:pPr marL="12700" marR="5080" indent="-1905" algn="ctr">
              <a:lnSpc>
                <a:spcPts val="2860"/>
              </a:lnSpc>
              <a:spcBef>
                <a:spcPts val="180"/>
              </a:spcBef>
            </a:pPr>
            <a:r>
              <a:rPr sz="2600" dirty="0">
                <a:solidFill>
                  <a:srgbClr val="FFFFFF"/>
                </a:solidFill>
                <a:latin typeface="Calibri"/>
                <a:cs typeface="Calibri"/>
              </a:rPr>
              <a:t>Büyük  </a:t>
            </a:r>
            <a:r>
              <a:rPr sz="2600" spc="-50" dirty="0">
                <a:solidFill>
                  <a:srgbClr val="FFFFFF"/>
                </a:solidFill>
                <a:latin typeface="Calibri"/>
                <a:cs typeface="Calibri"/>
              </a:rPr>
              <a:t>R</a:t>
            </a:r>
            <a:r>
              <a:rPr sz="2600" spc="-15" dirty="0">
                <a:solidFill>
                  <a:srgbClr val="FFFFFF"/>
                </a:solidFill>
                <a:latin typeface="Calibri"/>
                <a:cs typeface="Calibri"/>
              </a:rPr>
              <a:t>e</a:t>
            </a:r>
            <a:r>
              <a:rPr sz="2600" dirty="0">
                <a:solidFill>
                  <a:srgbClr val="FFFFFF"/>
                </a:solidFill>
                <a:latin typeface="Calibri"/>
                <a:cs typeface="Calibri"/>
              </a:rPr>
              <a:t>vi</a:t>
            </a:r>
            <a:r>
              <a:rPr sz="2600" spc="-25" dirty="0">
                <a:solidFill>
                  <a:srgbClr val="FFFFFF"/>
                </a:solidFill>
                <a:latin typeface="Calibri"/>
                <a:cs typeface="Calibri"/>
              </a:rPr>
              <a:t>z</a:t>
            </a:r>
            <a:r>
              <a:rPr sz="2600" spc="-40" dirty="0">
                <a:solidFill>
                  <a:srgbClr val="FFFFFF"/>
                </a:solidFill>
                <a:latin typeface="Calibri"/>
                <a:cs typeface="Calibri"/>
              </a:rPr>
              <a:t>y</a:t>
            </a:r>
            <a:r>
              <a:rPr sz="2600" spc="-5" dirty="0">
                <a:solidFill>
                  <a:srgbClr val="FFFFFF"/>
                </a:solidFill>
                <a:latin typeface="Calibri"/>
                <a:cs typeface="Calibri"/>
              </a:rPr>
              <a:t>on</a:t>
            </a:r>
            <a:endParaRPr sz="2600">
              <a:latin typeface="Calibri"/>
              <a:cs typeface="Calibri"/>
            </a:endParaRPr>
          </a:p>
        </p:txBody>
      </p:sp>
      <p:sp>
        <p:nvSpPr>
          <p:cNvPr id="9" name="object 9"/>
          <p:cNvSpPr/>
          <p:nvPr/>
        </p:nvSpPr>
        <p:spPr>
          <a:xfrm>
            <a:off x="769619" y="5292852"/>
            <a:ext cx="7642859" cy="631190"/>
          </a:xfrm>
          <a:custGeom>
            <a:avLst/>
            <a:gdLst/>
            <a:ahLst/>
            <a:cxnLst/>
            <a:rect l="l" t="t" r="r" b="b"/>
            <a:pathLst>
              <a:path w="7642859" h="631189">
                <a:moveTo>
                  <a:pt x="7327391" y="0"/>
                </a:moveTo>
                <a:lnTo>
                  <a:pt x="7327391" y="157734"/>
                </a:lnTo>
                <a:lnTo>
                  <a:pt x="0" y="157734"/>
                </a:lnTo>
                <a:lnTo>
                  <a:pt x="0" y="473202"/>
                </a:lnTo>
                <a:lnTo>
                  <a:pt x="7327391" y="473202"/>
                </a:lnTo>
                <a:lnTo>
                  <a:pt x="7327391" y="630936"/>
                </a:lnTo>
                <a:lnTo>
                  <a:pt x="7642859" y="315468"/>
                </a:lnTo>
                <a:lnTo>
                  <a:pt x="7327391" y="0"/>
                </a:lnTo>
                <a:close/>
              </a:path>
            </a:pathLst>
          </a:custGeom>
          <a:solidFill>
            <a:srgbClr val="333E50"/>
          </a:solidFill>
        </p:spPr>
        <p:txBody>
          <a:bodyPr wrap="square" lIns="0" tIns="0" rIns="0" bIns="0" rtlCol="0"/>
          <a:lstStyle/>
          <a:p>
            <a:endParaRPr/>
          </a:p>
        </p:txBody>
      </p:sp>
      <p:sp>
        <p:nvSpPr>
          <p:cNvPr id="10" name="object 10"/>
          <p:cNvSpPr txBox="1"/>
          <p:nvPr/>
        </p:nvSpPr>
        <p:spPr>
          <a:xfrm>
            <a:off x="942543" y="2609341"/>
            <a:ext cx="728980" cy="572770"/>
          </a:xfrm>
          <a:prstGeom prst="rect">
            <a:avLst/>
          </a:prstGeom>
        </p:spPr>
        <p:txBody>
          <a:bodyPr vert="horz" wrap="square" lIns="0" tIns="0" rIns="0" bIns="0" rtlCol="0">
            <a:spAutoFit/>
          </a:bodyPr>
          <a:lstStyle/>
          <a:p>
            <a:pPr marL="12700" marR="5080">
              <a:lnSpc>
                <a:spcPct val="100000"/>
              </a:lnSpc>
            </a:pPr>
            <a:r>
              <a:rPr sz="1800" b="1" spc="-25" dirty="0">
                <a:solidFill>
                  <a:srgbClr val="333E50"/>
                </a:solidFill>
                <a:latin typeface="Calibri"/>
                <a:cs typeface="Calibri"/>
              </a:rPr>
              <a:t>K</a:t>
            </a:r>
            <a:r>
              <a:rPr sz="1800" b="1" dirty="0">
                <a:solidFill>
                  <a:srgbClr val="333E50"/>
                </a:solidFill>
                <a:latin typeface="Calibri"/>
                <a:cs typeface="Calibri"/>
              </a:rPr>
              <a:t>ont</a:t>
            </a:r>
            <a:r>
              <a:rPr sz="1800" b="1" spc="-35" dirty="0">
                <a:solidFill>
                  <a:srgbClr val="333E50"/>
                </a:solidFill>
                <a:latin typeface="Calibri"/>
                <a:cs typeface="Calibri"/>
              </a:rPr>
              <a:t>r</a:t>
            </a:r>
            <a:r>
              <a:rPr sz="1800" b="1" dirty="0">
                <a:solidFill>
                  <a:srgbClr val="333E50"/>
                </a:solidFill>
                <a:latin typeface="Calibri"/>
                <a:cs typeface="Calibri"/>
              </a:rPr>
              <a:t>ol  </a:t>
            </a:r>
            <a:r>
              <a:rPr sz="1800" b="1" spc="-20" dirty="0">
                <a:solidFill>
                  <a:srgbClr val="333E50"/>
                </a:solidFill>
                <a:latin typeface="Calibri"/>
                <a:cs typeface="Calibri"/>
              </a:rPr>
              <a:t>Tabanlı</a:t>
            </a:r>
            <a:endParaRPr sz="1800">
              <a:latin typeface="Calibri"/>
              <a:cs typeface="Calibri"/>
            </a:endParaRPr>
          </a:p>
        </p:txBody>
      </p:sp>
      <p:sp>
        <p:nvSpPr>
          <p:cNvPr id="11" name="object 11"/>
          <p:cNvSpPr txBox="1"/>
          <p:nvPr/>
        </p:nvSpPr>
        <p:spPr>
          <a:xfrm>
            <a:off x="2517394" y="2609341"/>
            <a:ext cx="730250" cy="572770"/>
          </a:xfrm>
          <a:prstGeom prst="rect">
            <a:avLst/>
          </a:prstGeom>
        </p:spPr>
        <p:txBody>
          <a:bodyPr vert="horz" wrap="square" lIns="0" tIns="0" rIns="0" bIns="0" rtlCol="0">
            <a:spAutoFit/>
          </a:bodyPr>
          <a:lstStyle/>
          <a:p>
            <a:pPr marL="12700" marR="5080">
              <a:lnSpc>
                <a:spcPct val="100000"/>
              </a:lnSpc>
            </a:pPr>
            <a:r>
              <a:rPr sz="1800" b="1" spc="-25" dirty="0">
                <a:solidFill>
                  <a:srgbClr val="333E50"/>
                </a:solidFill>
                <a:latin typeface="Calibri"/>
                <a:cs typeface="Calibri"/>
              </a:rPr>
              <a:t>K</a:t>
            </a:r>
            <a:r>
              <a:rPr sz="1800" b="1" dirty="0">
                <a:solidFill>
                  <a:srgbClr val="333E50"/>
                </a:solidFill>
                <a:latin typeface="Calibri"/>
                <a:cs typeface="Calibri"/>
              </a:rPr>
              <a:t>ont</a:t>
            </a:r>
            <a:r>
              <a:rPr sz="1800" b="1" spc="-35" dirty="0">
                <a:solidFill>
                  <a:srgbClr val="333E50"/>
                </a:solidFill>
                <a:latin typeface="Calibri"/>
                <a:cs typeface="Calibri"/>
              </a:rPr>
              <a:t>r</a:t>
            </a:r>
            <a:r>
              <a:rPr sz="1800" b="1" dirty="0">
                <a:solidFill>
                  <a:srgbClr val="333E50"/>
                </a:solidFill>
                <a:latin typeface="Calibri"/>
                <a:cs typeface="Calibri"/>
              </a:rPr>
              <a:t>ol  </a:t>
            </a:r>
            <a:r>
              <a:rPr sz="1800" b="1" spc="-20" dirty="0">
                <a:solidFill>
                  <a:srgbClr val="333E50"/>
                </a:solidFill>
                <a:latin typeface="Calibri"/>
                <a:cs typeface="Calibri"/>
              </a:rPr>
              <a:t>Tabanlı</a:t>
            </a:r>
            <a:endParaRPr sz="1800">
              <a:latin typeface="Calibri"/>
              <a:cs typeface="Calibri"/>
            </a:endParaRPr>
          </a:p>
        </p:txBody>
      </p:sp>
      <p:sp>
        <p:nvSpPr>
          <p:cNvPr id="12" name="object 12"/>
          <p:cNvSpPr txBox="1"/>
          <p:nvPr/>
        </p:nvSpPr>
        <p:spPr>
          <a:xfrm>
            <a:off x="4156075" y="2609341"/>
            <a:ext cx="706755" cy="572770"/>
          </a:xfrm>
          <a:prstGeom prst="rect">
            <a:avLst/>
          </a:prstGeom>
        </p:spPr>
        <p:txBody>
          <a:bodyPr vert="horz" wrap="square" lIns="0" tIns="0" rIns="0" bIns="0" rtlCol="0">
            <a:spAutoFit/>
          </a:bodyPr>
          <a:lstStyle/>
          <a:p>
            <a:pPr marL="12700" marR="5080">
              <a:lnSpc>
                <a:spcPct val="100000"/>
              </a:lnSpc>
            </a:pPr>
            <a:r>
              <a:rPr sz="1800" b="1" spc="-10" dirty="0">
                <a:solidFill>
                  <a:srgbClr val="333E50"/>
                </a:solidFill>
                <a:latin typeface="Calibri"/>
                <a:cs typeface="Calibri"/>
              </a:rPr>
              <a:t>Proses  </a:t>
            </a:r>
            <a:r>
              <a:rPr sz="1800" b="1" spc="-140" dirty="0">
                <a:solidFill>
                  <a:srgbClr val="333E50"/>
                </a:solidFill>
                <a:latin typeface="Calibri"/>
                <a:cs typeface="Calibri"/>
              </a:rPr>
              <a:t>T</a:t>
            </a:r>
            <a:r>
              <a:rPr sz="1800" b="1" dirty="0">
                <a:solidFill>
                  <a:srgbClr val="333E50"/>
                </a:solidFill>
                <a:latin typeface="Calibri"/>
                <a:cs typeface="Calibri"/>
              </a:rPr>
              <a:t>aba</a:t>
            </a:r>
            <a:r>
              <a:rPr sz="1800" b="1" spc="5" dirty="0">
                <a:solidFill>
                  <a:srgbClr val="333E50"/>
                </a:solidFill>
                <a:latin typeface="Calibri"/>
                <a:cs typeface="Calibri"/>
              </a:rPr>
              <a:t>n</a:t>
            </a:r>
            <a:r>
              <a:rPr sz="1800" b="1" dirty="0">
                <a:solidFill>
                  <a:srgbClr val="333E50"/>
                </a:solidFill>
                <a:latin typeface="Calibri"/>
                <a:cs typeface="Calibri"/>
              </a:rPr>
              <a:t>lı</a:t>
            </a:r>
            <a:endParaRPr sz="1800">
              <a:latin typeface="Calibri"/>
              <a:cs typeface="Calibri"/>
            </a:endParaRPr>
          </a:p>
        </p:txBody>
      </p:sp>
      <p:sp>
        <p:nvSpPr>
          <p:cNvPr id="13" name="object 13"/>
          <p:cNvSpPr txBox="1"/>
          <p:nvPr/>
        </p:nvSpPr>
        <p:spPr>
          <a:xfrm>
            <a:off x="5947028" y="2609341"/>
            <a:ext cx="706755" cy="572770"/>
          </a:xfrm>
          <a:prstGeom prst="rect">
            <a:avLst/>
          </a:prstGeom>
        </p:spPr>
        <p:txBody>
          <a:bodyPr vert="horz" wrap="square" lIns="0" tIns="0" rIns="0" bIns="0" rtlCol="0">
            <a:spAutoFit/>
          </a:bodyPr>
          <a:lstStyle/>
          <a:p>
            <a:pPr marL="12700" marR="5080">
              <a:lnSpc>
                <a:spcPct val="100000"/>
              </a:lnSpc>
            </a:pPr>
            <a:r>
              <a:rPr sz="1800" b="1" spc="-10" dirty="0">
                <a:solidFill>
                  <a:srgbClr val="333E50"/>
                </a:solidFill>
                <a:latin typeface="Calibri"/>
                <a:cs typeface="Calibri"/>
              </a:rPr>
              <a:t>Proses  </a:t>
            </a:r>
            <a:r>
              <a:rPr sz="1800" b="1" spc="-140" dirty="0">
                <a:solidFill>
                  <a:srgbClr val="333E50"/>
                </a:solidFill>
                <a:latin typeface="Calibri"/>
                <a:cs typeface="Calibri"/>
              </a:rPr>
              <a:t>T</a:t>
            </a:r>
            <a:r>
              <a:rPr sz="1800" b="1" dirty="0">
                <a:solidFill>
                  <a:srgbClr val="333E50"/>
                </a:solidFill>
                <a:latin typeface="Calibri"/>
                <a:cs typeface="Calibri"/>
              </a:rPr>
              <a:t>aba</a:t>
            </a:r>
            <a:r>
              <a:rPr sz="1800" b="1" spc="5" dirty="0">
                <a:solidFill>
                  <a:srgbClr val="333E50"/>
                </a:solidFill>
                <a:latin typeface="Calibri"/>
                <a:cs typeface="Calibri"/>
              </a:rPr>
              <a:t>n</a:t>
            </a:r>
            <a:r>
              <a:rPr sz="1800" b="1" dirty="0">
                <a:solidFill>
                  <a:srgbClr val="333E50"/>
                </a:solidFill>
                <a:latin typeface="Calibri"/>
                <a:cs typeface="Calibri"/>
              </a:rPr>
              <a:t>lı</a:t>
            </a:r>
            <a:endParaRPr sz="1800">
              <a:latin typeface="Calibri"/>
              <a:cs typeface="Calibri"/>
            </a:endParaRPr>
          </a:p>
        </p:txBody>
      </p:sp>
      <p:sp>
        <p:nvSpPr>
          <p:cNvPr id="14" name="object 14"/>
          <p:cNvSpPr txBox="1"/>
          <p:nvPr/>
        </p:nvSpPr>
        <p:spPr>
          <a:xfrm>
            <a:off x="7585709" y="2470658"/>
            <a:ext cx="706755" cy="847725"/>
          </a:xfrm>
          <a:prstGeom prst="rect">
            <a:avLst/>
          </a:prstGeom>
        </p:spPr>
        <p:txBody>
          <a:bodyPr vert="horz" wrap="square" lIns="0" tIns="0" rIns="0" bIns="0" rtlCol="0">
            <a:spAutoFit/>
          </a:bodyPr>
          <a:lstStyle/>
          <a:p>
            <a:pPr marL="12700" marR="5080" algn="just">
              <a:lnSpc>
                <a:spcPct val="100000"/>
              </a:lnSpc>
            </a:pPr>
            <a:r>
              <a:rPr sz="1800" b="1" spc="-10" dirty="0">
                <a:solidFill>
                  <a:srgbClr val="333E50"/>
                </a:solidFill>
                <a:latin typeface="Calibri"/>
                <a:cs typeface="Calibri"/>
              </a:rPr>
              <a:t>Proses  ve </a:t>
            </a:r>
            <a:r>
              <a:rPr sz="1800" b="1" spc="-5" dirty="0">
                <a:solidFill>
                  <a:srgbClr val="333E50"/>
                </a:solidFill>
                <a:latin typeface="Calibri"/>
                <a:cs typeface="Calibri"/>
              </a:rPr>
              <a:t>Risk  </a:t>
            </a:r>
            <a:r>
              <a:rPr sz="1800" b="1" spc="-140" dirty="0">
                <a:solidFill>
                  <a:srgbClr val="333E50"/>
                </a:solidFill>
                <a:latin typeface="Calibri"/>
                <a:cs typeface="Calibri"/>
              </a:rPr>
              <a:t>T</a:t>
            </a:r>
            <a:r>
              <a:rPr sz="1800" b="1" dirty="0">
                <a:solidFill>
                  <a:srgbClr val="333E50"/>
                </a:solidFill>
                <a:latin typeface="Calibri"/>
                <a:cs typeface="Calibri"/>
              </a:rPr>
              <a:t>aba</a:t>
            </a:r>
            <a:r>
              <a:rPr sz="1800" b="1" spc="5" dirty="0">
                <a:solidFill>
                  <a:srgbClr val="333E50"/>
                </a:solidFill>
                <a:latin typeface="Calibri"/>
                <a:cs typeface="Calibri"/>
              </a:rPr>
              <a:t>n</a:t>
            </a:r>
            <a:r>
              <a:rPr sz="1800" b="1" dirty="0">
                <a:solidFill>
                  <a:srgbClr val="333E50"/>
                </a:solidFill>
                <a:latin typeface="Calibri"/>
                <a:cs typeface="Calibri"/>
              </a:rPr>
              <a:t>lı</a:t>
            </a:r>
            <a:endParaRPr sz="18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07542" y="1355344"/>
            <a:ext cx="3174365" cy="330835"/>
          </a:xfrm>
          <a:prstGeom prst="rect">
            <a:avLst/>
          </a:prstGeom>
        </p:spPr>
        <p:txBody>
          <a:bodyPr vert="horz" wrap="square" lIns="0" tIns="0" rIns="0" bIns="0" rtlCol="0">
            <a:spAutoFit/>
          </a:bodyPr>
          <a:lstStyle/>
          <a:p>
            <a:pPr marL="12700">
              <a:lnSpc>
                <a:spcPct val="100000"/>
              </a:lnSpc>
            </a:pPr>
            <a:r>
              <a:rPr sz="2000" dirty="0">
                <a:latin typeface="Calibri"/>
                <a:cs typeface="Calibri"/>
              </a:rPr>
              <a:t>Not </a:t>
            </a:r>
            <a:r>
              <a:rPr sz="2000" dirty="0"/>
              <a:t>– </a:t>
            </a:r>
            <a:r>
              <a:rPr sz="2000" b="0" spc="-5" dirty="0">
                <a:latin typeface="Calibri"/>
                <a:cs typeface="Calibri"/>
              </a:rPr>
              <a:t>Uygulanabilir</a:t>
            </a:r>
            <a:r>
              <a:rPr sz="2000" b="0" spc="-30" dirty="0">
                <a:latin typeface="Calibri"/>
                <a:cs typeface="Calibri"/>
              </a:rPr>
              <a:t> </a:t>
            </a:r>
            <a:r>
              <a:rPr sz="2000" b="0" spc="-10" dirty="0">
                <a:latin typeface="Calibri"/>
                <a:cs typeface="Calibri"/>
              </a:rPr>
              <a:t>faaliyetler;</a:t>
            </a:r>
            <a:endParaRPr sz="2000">
              <a:latin typeface="Calibri"/>
              <a:cs typeface="Calibri"/>
            </a:endParaRPr>
          </a:p>
        </p:txBody>
      </p:sp>
      <p:sp>
        <p:nvSpPr>
          <p:cNvPr id="3" name="object 3"/>
          <p:cNvSpPr txBox="1">
            <a:spLocks noGrp="1"/>
          </p:cNvSpPr>
          <p:nvPr>
            <p:ph type="body" idx="4294967295"/>
          </p:nvPr>
        </p:nvSpPr>
        <p:spPr>
          <a:xfrm>
            <a:off x="707542" y="1862963"/>
            <a:ext cx="7728915" cy="3695065"/>
          </a:xfrm>
          <a:prstGeom prst="rect">
            <a:avLst/>
          </a:prstGeom>
        </p:spPr>
        <p:txBody>
          <a:bodyPr vert="horz" wrap="square" lIns="0" tIns="295528" rIns="0" bIns="0" rtlCol="0">
            <a:spAutoFit/>
          </a:bodyPr>
          <a:lstStyle/>
          <a:p>
            <a:pPr marL="355600" indent="-342900">
              <a:lnSpc>
                <a:spcPct val="100000"/>
              </a:lnSpc>
              <a:buChar char="-"/>
              <a:tabLst>
                <a:tab pos="355600" algn="l"/>
              </a:tabLst>
            </a:pPr>
            <a:r>
              <a:rPr spc="-5" dirty="0"/>
              <a:t>Mevcut </a:t>
            </a:r>
            <a:r>
              <a:rPr spc="-5" dirty="0">
                <a:latin typeface="Calibri"/>
                <a:cs typeface="Calibri"/>
              </a:rPr>
              <a:t>çalışan </a:t>
            </a:r>
            <a:r>
              <a:rPr spc="-10" dirty="0"/>
              <a:t>personelin </a:t>
            </a:r>
            <a:r>
              <a:rPr dirty="0">
                <a:latin typeface="Calibri"/>
                <a:cs typeface="Calibri"/>
              </a:rPr>
              <a:t>eğitime </a:t>
            </a:r>
            <a:r>
              <a:rPr spc="-5" dirty="0"/>
              <a:t>tabi</a:t>
            </a:r>
            <a:r>
              <a:rPr spc="20" dirty="0"/>
              <a:t> </a:t>
            </a:r>
            <a:r>
              <a:rPr dirty="0">
                <a:latin typeface="Calibri"/>
                <a:cs typeface="Calibri"/>
              </a:rPr>
              <a:t>tutulmasını</a:t>
            </a:r>
            <a:r>
              <a:rPr dirty="0"/>
              <a:t>,</a:t>
            </a:r>
          </a:p>
          <a:p>
            <a:pPr marL="355600" indent="-342900">
              <a:lnSpc>
                <a:spcPct val="100000"/>
              </a:lnSpc>
              <a:spcBef>
                <a:spcPts val="755"/>
              </a:spcBef>
              <a:buChar char="-"/>
              <a:tabLst>
                <a:tab pos="355600" algn="l"/>
              </a:tabLst>
            </a:pPr>
            <a:r>
              <a:rPr spc="-5" dirty="0"/>
              <a:t>Bunlara </a:t>
            </a:r>
            <a:r>
              <a:rPr spc="-10" dirty="0"/>
              <a:t>mentörlük </a:t>
            </a:r>
            <a:r>
              <a:rPr spc="-5" dirty="0"/>
              <a:t>verilmesini</a:t>
            </a:r>
            <a:r>
              <a:rPr spc="5" dirty="0"/>
              <a:t> </a:t>
            </a:r>
            <a:r>
              <a:rPr spc="-20" dirty="0"/>
              <a:t>veya</a:t>
            </a:r>
          </a:p>
          <a:p>
            <a:pPr marL="355600" indent="-342900">
              <a:lnSpc>
                <a:spcPct val="100000"/>
              </a:lnSpc>
              <a:spcBef>
                <a:spcPts val="755"/>
              </a:spcBef>
              <a:buChar char="-"/>
              <a:tabLst>
                <a:tab pos="355600" algn="l"/>
              </a:tabLst>
            </a:pPr>
            <a:r>
              <a:rPr spc="-10" dirty="0"/>
              <a:t>Görev </a:t>
            </a:r>
            <a:r>
              <a:rPr spc="-5" dirty="0"/>
              <a:t>yeri </a:t>
            </a:r>
            <a:r>
              <a:rPr spc="-5" dirty="0">
                <a:latin typeface="Calibri"/>
                <a:cs typeface="Calibri"/>
              </a:rPr>
              <a:t>değiştirilmesini </a:t>
            </a:r>
            <a:r>
              <a:rPr spc="-20" dirty="0"/>
              <a:t>ya</a:t>
            </a:r>
            <a:r>
              <a:rPr spc="20" dirty="0"/>
              <a:t> </a:t>
            </a:r>
            <a:r>
              <a:rPr spc="-5" dirty="0"/>
              <a:t>da</a:t>
            </a:r>
          </a:p>
          <a:p>
            <a:pPr marL="355600" indent="-342900">
              <a:lnSpc>
                <a:spcPts val="2280"/>
              </a:lnSpc>
              <a:spcBef>
                <a:spcPts val="765"/>
              </a:spcBef>
              <a:buChar char="-"/>
              <a:tabLst>
                <a:tab pos="355600" algn="l"/>
              </a:tabLst>
            </a:pPr>
            <a:r>
              <a:rPr spc="-30" dirty="0"/>
              <a:t>Yeterli </a:t>
            </a:r>
            <a:r>
              <a:rPr spc="-10" dirty="0"/>
              <a:t>personelin </a:t>
            </a:r>
            <a:r>
              <a:rPr spc="-5" dirty="0">
                <a:latin typeface="Calibri"/>
                <a:cs typeface="Calibri"/>
              </a:rPr>
              <a:t>kiralanmasını </a:t>
            </a:r>
            <a:r>
              <a:rPr spc="-20" dirty="0"/>
              <a:t>veya </a:t>
            </a:r>
            <a:r>
              <a:rPr spc="-5" dirty="0">
                <a:latin typeface="Calibri"/>
                <a:cs typeface="Calibri"/>
              </a:rPr>
              <a:t>sözleşmeli </a:t>
            </a:r>
            <a:r>
              <a:rPr spc="-10" dirty="0"/>
              <a:t>olarak</a:t>
            </a:r>
            <a:r>
              <a:rPr spc="204" dirty="0"/>
              <a:t> </a:t>
            </a:r>
            <a:r>
              <a:rPr spc="-5" dirty="0">
                <a:latin typeface="Calibri"/>
                <a:cs typeface="Calibri"/>
              </a:rPr>
              <a:t>çalıştırılmasını</a:t>
            </a:r>
          </a:p>
          <a:p>
            <a:pPr marL="355600">
              <a:lnSpc>
                <a:spcPts val="2280"/>
              </a:lnSpc>
            </a:pPr>
            <a:r>
              <a:rPr spc="-30" dirty="0"/>
              <a:t>kapsayabilir.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3" y="1275688"/>
            <a:ext cx="7352792" cy="487680"/>
          </a:xfrm>
          <a:prstGeom prst="rect">
            <a:avLst/>
          </a:prstGeom>
        </p:spPr>
        <p:txBody>
          <a:bodyPr vert="horz" wrap="square" lIns="0" tIns="0" rIns="0" bIns="0" rtlCol="0">
            <a:spAutoFit/>
          </a:bodyPr>
          <a:lstStyle/>
          <a:p>
            <a:pPr marL="2251710">
              <a:lnSpc>
                <a:spcPct val="100000"/>
              </a:lnSpc>
            </a:pPr>
            <a:r>
              <a:rPr dirty="0">
                <a:latin typeface="Calibri"/>
                <a:cs typeface="Calibri"/>
              </a:rPr>
              <a:t>7.3</a:t>
            </a:r>
            <a:r>
              <a:rPr spc="-50" dirty="0">
                <a:latin typeface="Calibri"/>
                <a:cs typeface="Calibri"/>
              </a:rPr>
              <a:t> </a:t>
            </a:r>
            <a:r>
              <a:rPr spc="-25" dirty="0">
                <a:latin typeface="Calibri"/>
                <a:cs typeface="Calibri"/>
              </a:rPr>
              <a:t>FARKINDALIK</a:t>
            </a:r>
          </a:p>
        </p:txBody>
      </p:sp>
      <p:sp>
        <p:nvSpPr>
          <p:cNvPr id="3" name="object 3"/>
          <p:cNvSpPr txBox="1">
            <a:spLocks noGrp="1"/>
          </p:cNvSpPr>
          <p:nvPr>
            <p:ph type="body" idx="4294967295"/>
          </p:nvPr>
        </p:nvSpPr>
        <p:spPr>
          <a:xfrm>
            <a:off x="707542" y="1862963"/>
            <a:ext cx="7728915" cy="3695065"/>
          </a:xfrm>
          <a:prstGeom prst="rect">
            <a:avLst/>
          </a:prstGeom>
        </p:spPr>
        <p:txBody>
          <a:bodyPr vert="horz" wrap="square" lIns="0" tIns="0" rIns="0" bIns="0" rtlCol="0">
            <a:spAutoFit/>
          </a:bodyPr>
          <a:lstStyle/>
          <a:p>
            <a:pPr marL="12700" marR="5080">
              <a:lnSpc>
                <a:spcPts val="2160"/>
              </a:lnSpc>
            </a:pPr>
            <a:r>
              <a:rPr spc="-5" dirty="0">
                <a:latin typeface="Calibri"/>
                <a:cs typeface="Calibri"/>
              </a:rPr>
              <a:t>Kuruluş</a:t>
            </a:r>
            <a:r>
              <a:rPr spc="-5" dirty="0"/>
              <a:t>, </a:t>
            </a:r>
            <a:r>
              <a:rPr spc="-20" dirty="0"/>
              <a:t>kontrolü </a:t>
            </a:r>
            <a:r>
              <a:rPr dirty="0">
                <a:latin typeface="Calibri"/>
                <a:cs typeface="Calibri"/>
              </a:rPr>
              <a:t>altında </a:t>
            </a:r>
            <a:r>
              <a:rPr spc="-5" dirty="0">
                <a:latin typeface="Calibri"/>
                <a:cs typeface="Calibri"/>
              </a:rPr>
              <a:t>çalışan kişilerin </a:t>
            </a:r>
            <a:r>
              <a:rPr dirty="0">
                <a:latin typeface="Calibri"/>
                <a:cs typeface="Calibri"/>
              </a:rPr>
              <a:t>aşağıdakilerin </a:t>
            </a:r>
            <a:r>
              <a:rPr spc="-5" dirty="0">
                <a:latin typeface="Calibri"/>
                <a:cs typeface="Calibri"/>
              </a:rPr>
              <a:t>farkında </a:t>
            </a:r>
            <a:r>
              <a:rPr dirty="0">
                <a:latin typeface="Calibri"/>
                <a:cs typeface="Calibri"/>
              </a:rPr>
              <a:t>olduğunu  </a:t>
            </a:r>
            <a:r>
              <a:rPr spc="-5" dirty="0"/>
              <a:t>güvence </a:t>
            </a:r>
            <a:r>
              <a:rPr dirty="0">
                <a:latin typeface="Calibri"/>
                <a:cs typeface="Calibri"/>
              </a:rPr>
              <a:t>altına</a:t>
            </a:r>
            <a:r>
              <a:rPr spc="-35" dirty="0">
                <a:latin typeface="Calibri"/>
                <a:cs typeface="Calibri"/>
              </a:rPr>
              <a:t> </a:t>
            </a:r>
            <a:r>
              <a:rPr spc="-5" dirty="0">
                <a:latin typeface="Calibri"/>
                <a:cs typeface="Calibri"/>
              </a:rPr>
              <a:t>almalıdır</a:t>
            </a:r>
            <a:r>
              <a:rPr spc="-5" dirty="0"/>
              <a:t>:</a:t>
            </a:r>
          </a:p>
          <a:p>
            <a:pPr marL="469900" indent="-457200">
              <a:lnSpc>
                <a:spcPct val="100000"/>
              </a:lnSpc>
              <a:spcBef>
                <a:spcPts val="725"/>
              </a:spcBef>
              <a:buAutoNum type="alphaLcParenR"/>
              <a:tabLst>
                <a:tab pos="469900" algn="l"/>
              </a:tabLst>
            </a:pPr>
            <a:r>
              <a:rPr spc="-15" dirty="0"/>
              <a:t>Kalite</a:t>
            </a:r>
            <a:r>
              <a:rPr spc="-45" dirty="0"/>
              <a:t> </a:t>
            </a:r>
            <a:r>
              <a:rPr spc="-5" dirty="0">
                <a:latin typeface="Calibri"/>
                <a:cs typeface="Calibri"/>
              </a:rPr>
              <a:t>politikası</a:t>
            </a:r>
            <a:r>
              <a:rPr spc="-5" dirty="0"/>
              <a:t>,</a:t>
            </a:r>
          </a:p>
          <a:p>
            <a:pPr marL="469900" indent="-457200">
              <a:lnSpc>
                <a:spcPct val="100000"/>
              </a:lnSpc>
              <a:spcBef>
                <a:spcPts val="765"/>
              </a:spcBef>
              <a:buFont typeface="Calibri"/>
              <a:buAutoNum type="alphaLcParenR"/>
              <a:tabLst>
                <a:tab pos="469900" algn="l"/>
              </a:tabLst>
            </a:pPr>
            <a:r>
              <a:rPr dirty="0">
                <a:latin typeface="Calibri"/>
                <a:cs typeface="Calibri"/>
              </a:rPr>
              <a:t>İlgili </a:t>
            </a:r>
            <a:r>
              <a:rPr spc="-15" dirty="0"/>
              <a:t>kalite</a:t>
            </a:r>
            <a:r>
              <a:rPr spc="-20" dirty="0"/>
              <a:t> </a:t>
            </a:r>
            <a:r>
              <a:rPr spc="-5" dirty="0">
                <a:latin typeface="Calibri"/>
                <a:cs typeface="Calibri"/>
              </a:rPr>
              <a:t>amaçları</a:t>
            </a:r>
            <a:r>
              <a:rPr spc="-5" dirty="0"/>
              <a:t>,</a:t>
            </a:r>
          </a:p>
          <a:p>
            <a:pPr marL="469900" indent="-457200">
              <a:lnSpc>
                <a:spcPts val="2280"/>
              </a:lnSpc>
              <a:spcBef>
                <a:spcPts val="755"/>
              </a:spcBef>
              <a:buFont typeface="Calibri"/>
              <a:buAutoNum type="alphaLcParenR"/>
              <a:tabLst>
                <a:tab pos="469900" algn="l"/>
              </a:tabLst>
            </a:pPr>
            <a:r>
              <a:rPr spc="-5" dirty="0">
                <a:latin typeface="Calibri"/>
                <a:cs typeface="Calibri"/>
              </a:rPr>
              <a:t>İyileştirilmiş performansın </a:t>
            </a:r>
            <a:r>
              <a:rPr spc="-10" dirty="0">
                <a:latin typeface="Calibri"/>
                <a:cs typeface="Calibri"/>
              </a:rPr>
              <a:t>faydaları </a:t>
            </a:r>
            <a:r>
              <a:rPr spc="-5" dirty="0"/>
              <a:t>dahil, </a:t>
            </a:r>
            <a:r>
              <a:rPr spc="-10" dirty="0"/>
              <a:t>kendilerinin</a:t>
            </a:r>
            <a:r>
              <a:rPr spc="110" dirty="0"/>
              <a:t> </a:t>
            </a:r>
            <a:r>
              <a:rPr spc="-5" dirty="0"/>
              <a:t>KYSnin</a:t>
            </a:r>
          </a:p>
          <a:p>
            <a:pPr marL="469900">
              <a:lnSpc>
                <a:spcPts val="2280"/>
              </a:lnSpc>
            </a:pPr>
            <a:r>
              <a:rPr spc="-5" dirty="0">
                <a:latin typeface="Calibri"/>
                <a:cs typeface="Calibri"/>
              </a:rPr>
              <a:t>etkinliğine</a:t>
            </a:r>
            <a:r>
              <a:rPr dirty="0">
                <a:latin typeface="Calibri"/>
                <a:cs typeface="Calibri"/>
              </a:rPr>
              <a:t> </a:t>
            </a:r>
            <a:r>
              <a:rPr spc="-10" dirty="0">
                <a:latin typeface="Calibri"/>
                <a:cs typeface="Calibri"/>
              </a:rPr>
              <a:t>katkıları</a:t>
            </a:r>
            <a:r>
              <a:rPr spc="-10" dirty="0"/>
              <a:t>,</a:t>
            </a:r>
          </a:p>
          <a:p>
            <a:pPr marL="469900" indent="-457200">
              <a:lnSpc>
                <a:spcPct val="100000"/>
              </a:lnSpc>
              <a:spcBef>
                <a:spcPts val="755"/>
              </a:spcBef>
              <a:buAutoNum type="alphaLcParenR" startAt="4"/>
              <a:tabLst>
                <a:tab pos="469900" algn="l"/>
              </a:tabLst>
            </a:pPr>
            <a:r>
              <a:rPr spc="-5" dirty="0"/>
              <a:t>KYS </a:t>
            </a:r>
            <a:r>
              <a:rPr dirty="0">
                <a:latin typeface="Calibri"/>
                <a:cs typeface="Calibri"/>
              </a:rPr>
              <a:t>şartlarının </a:t>
            </a:r>
            <a:r>
              <a:rPr spc="-5" dirty="0"/>
              <a:t>yerine </a:t>
            </a:r>
            <a:r>
              <a:rPr spc="-5" dirty="0">
                <a:latin typeface="Calibri"/>
                <a:cs typeface="Calibri"/>
              </a:rPr>
              <a:t>getirilmediği </a:t>
            </a:r>
            <a:r>
              <a:rPr spc="-5" dirty="0"/>
              <a:t>durumlarda </a:t>
            </a:r>
            <a:r>
              <a:rPr dirty="0"/>
              <a:t>müdahil</a:t>
            </a:r>
            <a:r>
              <a:rPr spc="55" dirty="0"/>
              <a:t> </a:t>
            </a:r>
            <a:r>
              <a:rPr spc="-5" dirty="0"/>
              <a:t>olmak.</a:t>
            </a:r>
          </a:p>
        </p:txBody>
      </p:sp>
      <p:sp>
        <p:nvSpPr>
          <p:cNvPr id="4" name="object 4"/>
          <p:cNvSpPr/>
          <p:nvPr/>
        </p:nvSpPr>
        <p:spPr>
          <a:xfrm>
            <a:off x="6553200" y="4605528"/>
            <a:ext cx="2145792" cy="17068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604" y="1357200"/>
            <a:ext cx="7352792" cy="487680"/>
          </a:xfrm>
          <a:prstGeom prst="rect">
            <a:avLst/>
          </a:prstGeom>
        </p:spPr>
        <p:txBody>
          <a:bodyPr vert="horz" wrap="square" lIns="0" tIns="0" rIns="0" bIns="0" rtlCol="0">
            <a:spAutoFit/>
          </a:bodyPr>
          <a:lstStyle/>
          <a:p>
            <a:pPr marL="2647950">
              <a:lnSpc>
                <a:spcPct val="100000"/>
              </a:lnSpc>
            </a:pPr>
            <a:r>
              <a:rPr dirty="0"/>
              <a:t>7.4</a:t>
            </a:r>
            <a:r>
              <a:rPr spc="-100" dirty="0"/>
              <a:t> </a:t>
            </a:r>
            <a:r>
              <a:rPr dirty="0"/>
              <a:t>İLETİŞİM</a:t>
            </a:r>
          </a:p>
        </p:txBody>
      </p:sp>
      <p:sp>
        <p:nvSpPr>
          <p:cNvPr id="3" name="object 3"/>
          <p:cNvSpPr txBox="1"/>
          <p:nvPr/>
        </p:nvSpPr>
        <p:spPr>
          <a:xfrm>
            <a:off x="707542" y="1859534"/>
            <a:ext cx="7652384" cy="297878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aşağıdaki </a:t>
            </a:r>
            <a:r>
              <a:rPr sz="2000" spc="-5" dirty="0">
                <a:solidFill>
                  <a:srgbClr val="333E50"/>
                </a:solidFill>
                <a:latin typeface="Calibri"/>
                <a:cs typeface="Calibri"/>
              </a:rPr>
              <a:t>hususlar </a:t>
            </a:r>
            <a:r>
              <a:rPr sz="2000" dirty="0">
                <a:solidFill>
                  <a:srgbClr val="333E50"/>
                </a:solidFill>
                <a:latin typeface="Calibri"/>
                <a:cs typeface="Calibri"/>
              </a:rPr>
              <a:t>dahil </a:t>
            </a:r>
            <a:r>
              <a:rPr sz="2000" spc="-5" dirty="0">
                <a:solidFill>
                  <a:srgbClr val="333E50"/>
                </a:solidFill>
                <a:latin typeface="Calibri"/>
                <a:cs typeface="Calibri"/>
              </a:rPr>
              <a:t>olmak </a:t>
            </a:r>
            <a:r>
              <a:rPr sz="2000" spc="-15" dirty="0">
                <a:solidFill>
                  <a:srgbClr val="333E50"/>
                </a:solidFill>
                <a:latin typeface="Calibri"/>
                <a:cs typeface="Calibri"/>
              </a:rPr>
              <a:t>üzere </a:t>
            </a:r>
            <a:r>
              <a:rPr sz="2000" spc="-5" dirty="0">
                <a:solidFill>
                  <a:srgbClr val="333E50"/>
                </a:solidFill>
                <a:latin typeface="Calibri"/>
                <a:cs typeface="Calibri"/>
              </a:rPr>
              <a:t>KYS ile ilgili gerekli olan iç </a:t>
            </a:r>
            <a:r>
              <a:rPr sz="2000" spc="-30" dirty="0">
                <a:solidFill>
                  <a:srgbClr val="333E50"/>
                </a:solidFill>
                <a:latin typeface="Calibri"/>
                <a:cs typeface="Calibri"/>
              </a:rPr>
              <a:t>ve  </a:t>
            </a:r>
            <a:r>
              <a:rPr sz="2000" dirty="0">
                <a:solidFill>
                  <a:srgbClr val="333E50"/>
                </a:solidFill>
                <a:latin typeface="Calibri"/>
                <a:cs typeface="Calibri"/>
              </a:rPr>
              <a:t>dış </a:t>
            </a:r>
            <a:r>
              <a:rPr sz="2000" spc="-5" dirty="0">
                <a:solidFill>
                  <a:srgbClr val="333E50"/>
                </a:solidFill>
                <a:latin typeface="Calibri"/>
                <a:cs typeface="Calibri"/>
              </a:rPr>
              <a:t>iletişimleri</a:t>
            </a:r>
            <a:r>
              <a:rPr sz="2000" spc="25" dirty="0">
                <a:solidFill>
                  <a:srgbClr val="333E50"/>
                </a:solidFill>
                <a:latin typeface="Calibri"/>
                <a:cs typeface="Calibri"/>
              </a:rPr>
              <a:t> </a:t>
            </a:r>
            <a:r>
              <a:rPr sz="2000" spc="-5" dirty="0">
                <a:solidFill>
                  <a:srgbClr val="333E50"/>
                </a:solidFill>
                <a:latin typeface="Calibri"/>
                <a:cs typeface="Calibri"/>
              </a:rPr>
              <a:t>belirlemelidir:</a:t>
            </a:r>
            <a:endParaRPr sz="2000">
              <a:latin typeface="Calibri"/>
              <a:cs typeface="Calibri"/>
            </a:endParaRPr>
          </a:p>
          <a:p>
            <a:pPr>
              <a:lnSpc>
                <a:spcPct val="100000"/>
              </a:lnSpc>
            </a:pPr>
            <a:endParaRPr sz="2000">
              <a:latin typeface="Times New Roman"/>
              <a:cs typeface="Times New Roman"/>
            </a:endParaRPr>
          </a:p>
          <a:p>
            <a:pPr marL="469900" indent="-457200">
              <a:lnSpc>
                <a:spcPct val="100000"/>
              </a:lnSpc>
              <a:spcBef>
                <a:spcPts val="1590"/>
              </a:spcBef>
              <a:buAutoNum type="alphaLcParenR"/>
              <a:tabLst>
                <a:tab pos="469900" algn="l"/>
              </a:tabLst>
            </a:pPr>
            <a:r>
              <a:rPr sz="2000" spc="-5" dirty="0">
                <a:solidFill>
                  <a:srgbClr val="333E50"/>
                </a:solidFill>
                <a:latin typeface="Calibri"/>
                <a:cs typeface="Calibri"/>
              </a:rPr>
              <a:t>Neyle ilgili iletişim</a:t>
            </a:r>
            <a:r>
              <a:rPr sz="2000" spc="10" dirty="0">
                <a:solidFill>
                  <a:srgbClr val="333E50"/>
                </a:solidFill>
                <a:latin typeface="Calibri"/>
                <a:cs typeface="Calibri"/>
              </a:rPr>
              <a:t> </a:t>
            </a:r>
            <a:r>
              <a:rPr sz="2000" spc="-5" dirty="0">
                <a:solidFill>
                  <a:srgbClr val="333E50"/>
                </a:solidFill>
                <a:latin typeface="Calibri"/>
                <a:cs typeface="Calibri"/>
              </a:rPr>
              <a:t>kuracağını,</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Ne </a:t>
            </a:r>
            <a:r>
              <a:rPr sz="2000" spc="-10" dirty="0">
                <a:solidFill>
                  <a:srgbClr val="333E50"/>
                </a:solidFill>
                <a:latin typeface="Calibri"/>
                <a:cs typeface="Calibri"/>
              </a:rPr>
              <a:t>zaman </a:t>
            </a:r>
            <a:r>
              <a:rPr sz="2000" spc="-5" dirty="0">
                <a:solidFill>
                  <a:srgbClr val="333E50"/>
                </a:solidFill>
                <a:latin typeface="Calibri"/>
                <a:cs typeface="Calibri"/>
              </a:rPr>
              <a:t>iletişim</a:t>
            </a:r>
            <a:r>
              <a:rPr sz="2000" spc="-30" dirty="0">
                <a:solidFill>
                  <a:srgbClr val="333E50"/>
                </a:solidFill>
                <a:latin typeface="Calibri"/>
                <a:cs typeface="Calibri"/>
              </a:rPr>
              <a:t> </a:t>
            </a:r>
            <a:r>
              <a:rPr sz="2000" spc="-5" dirty="0">
                <a:solidFill>
                  <a:srgbClr val="333E50"/>
                </a:solidFill>
                <a:latin typeface="Calibri"/>
                <a:cs typeface="Calibri"/>
              </a:rPr>
              <a:t>kuracağını,</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Kiminle </a:t>
            </a:r>
            <a:r>
              <a:rPr sz="2000" spc="-5" dirty="0">
                <a:solidFill>
                  <a:srgbClr val="333E50"/>
                </a:solidFill>
                <a:latin typeface="Calibri"/>
                <a:cs typeface="Calibri"/>
              </a:rPr>
              <a:t>iletişim</a:t>
            </a:r>
            <a:r>
              <a:rPr sz="2000" spc="-45" dirty="0">
                <a:solidFill>
                  <a:srgbClr val="333E50"/>
                </a:solidFill>
                <a:latin typeface="Calibri"/>
                <a:cs typeface="Calibri"/>
              </a:rPr>
              <a:t> </a:t>
            </a:r>
            <a:r>
              <a:rPr sz="2000" spc="-5" dirty="0">
                <a:solidFill>
                  <a:srgbClr val="333E50"/>
                </a:solidFill>
                <a:latin typeface="Calibri"/>
                <a:cs typeface="Calibri"/>
              </a:rPr>
              <a:t>kuracağını,</a:t>
            </a:r>
            <a:endParaRPr sz="2000">
              <a:latin typeface="Calibri"/>
              <a:cs typeface="Calibri"/>
            </a:endParaRPr>
          </a:p>
          <a:p>
            <a:pPr marL="469900" indent="-457200">
              <a:lnSpc>
                <a:spcPct val="100000"/>
              </a:lnSpc>
              <a:spcBef>
                <a:spcPts val="765"/>
              </a:spcBef>
              <a:buFont typeface="Calibri"/>
              <a:buAutoNum type="alphaLcParenR"/>
              <a:tabLst>
                <a:tab pos="469900" algn="l"/>
              </a:tabLst>
            </a:pPr>
            <a:r>
              <a:rPr sz="2000" dirty="0">
                <a:solidFill>
                  <a:srgbClr val="333E50"/>
                </a:solidFill>
                <a:latin typeface="Calibri"/>
                <a:cs typeface="Calibri"/>
              </a:rPr>
              <a:t>Nasıl </a:t>
            </a:r>
            <a:r>
              <a:rPr sz="2000" spc="-5" dirty="0">
                <a:solidFill>
                  <a:srgbClr val="333E50"/>
                </a:solidFill>
                <a:latin typeface="Calibri"/>
                <a:cs typeface="Calibri"/>
              </a:rPr>
              <a:t>iletişim</a:t>
            </a:r>
            <a:r>
              <a:rPr sz="2000" spc="-40" dirty="0">
                <a:solidFill>
                  <a:srgbClr val="333E50"/>
                </a:solidFill>
                <a:latin typeface="Calibri"/>
                <a:cs typeface="Calibri"/>
              </a:rPr>
              <a:t> </a:t>
            </a:r>
            <a:r>
              <a:rPr sz="2000" spc="-5" dirty="0">
                <a:solidFill>
                  <a:srgbClr val="333E50"/>
                </a:solidFill>
                <a:latin typeface="Calibri"/>
                <a:cs typeface="Calibri"/>
              </a:rPr>
              <a:t>kuracağını,</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Kimin </a:t>
            </a:r>
            <a:r>
              <a:rPr sz="2000" spc="-5" dirty="0">
                <a:solidFill>
                  <a:srgbClr val="333E50"/>
                </a:solidFill>
                <a:latin typeface="Calibri"/>
                <a:cs typeface="Calibri"/>
              </a:rPr>
              <a:t>iletişim</a:t>
            </a:r>
            <a:r>
              <a:rPr sz="2000" spc="-45" dirty="0">
                <a:solidFill>
                  <a:srgbClr val="333E50"/>
                </a:solidFill>
                <a:latin typeface="Calibri"/>
                <a:cs typeface="Calibri"/>
              </a:rPr>
              <a:t> </a:t>
            </a:r>
            <a:r>
              <a:rPr sz="2000" spc="-5" dirty="0">
                <a:solidFill>
                  <a:srgbClr val="333E50"/>
                </a:solidFill>
                <a:latin typeface="Calibri"/>
                <a:cs typeface="Calibri"/>
              </a:rPr>
              <a:t>kuracağını.</a:t>
            </a:r>
            <a:endParaRPr sz="2000">
              <a:latin typeface="Calibri"/>
              <a:cs typeface="Calibri"/>
            </a:endParaRPr>
          </a:p>
        </p:txBody>
      </p:sp>
      <p:sp>
        <p:nvSpPr>
          <p:cNvPr id="4" name="object 4"/>
          <p:cNvSpPr/>
          <p:nvPr/>
        </p:nvSpPr>
        <p:spPr>
          <a:xfrm>
            <a:off x="4660390" y="3542919"/>
            <a:ext cx="4215384" cy="259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1255542"/>
            <a:ext cx="7352792" cy="487680"/>
          </a:xfrm>
          <a:prstGeom prst="rect">
            <a:avLst/>
          </a:prstGeom>
        </p:spPr>
        <p:txBody>
          <a:bodyPr vert="horz" wrap="square" lIns="0" tIns="0" rIns="0" bIns="0" rtlCol="0">
            <a:spAutoFit/>
          </a:bodyPr>
          <a:lstStyle/>
          <a:p>
            <a:pPr marL="1257935">
              <a:lnSpc>
                <a:spcPts val="3304"/>
              </a:lnSpc>
            </a:pPr>
            <a:r>
              <a:rPr sz="2900" dirty="0"/>
              <a:t>7.5 DOKÜMANTE EDİLMİŞ</a:t>
            </a:r>
            <a:r>
              <a:rPr sz="2900" spc="-155" dirty="0"/>
              <a:t> </a:t>
            </a:r>
            <a:r>
              <a:rPr sz="2900" spc="-10" dirty="0"/>
              <a:t>BİLGİ</a:t>
            </a:r>
            <a:endParaRPr sz="2900" dirty="0"/>
          </a:p>
        </p:txBody>
      </p:sp>
      <p:sp>
        <p:nvSpPr>
          <p:cNvPr id="3" name="object 3"/>
          <p:cNvSpPr txBox="1"/>
          <p:nvPr/>
        </p:nvSpPr>
        <p:spPr>
          <a:xfrm>
            <a:off x="810945" y="1676400"/>
            <a:ext cx="6725920" cy="2202180"/>
          </a:xfrm>
          <a:prstGeom prst="rect">
            <a:avLst/>
          </a:prstGeom>
        </p:spPr>
        <p:txBody>
          <a:bodyPr vert="horz" wrap="square" lIns="0" tIns="0" rIns="0" bIns="0" rtlCol="0">
            <a:spAutoFit/>
          </a:bodyPr>
          <a:lstStyle/>
          <a:p>
            <a:pPr marL="2947035">
              <a:lnSpc>
                <a:spcPts val="3304"/>
              </a:lnSpc>
            </a:pPr>
            <a:r>
              <a:rPr sz="2900" b="1" dirty="0">
                <a:solidFill>
                  <a:srgbClr val="333E50"/>
                </a:solidFill>
                <a:latin typeface="Calibri"/>
                <a:cs typeface="Calibri"/>
              </a:rPr>
              <a:t>7.5.1</a:t>
            </a:r>
            <a:r>
              <a:rPr sz="2900" b="1" spc="-95" dirty="0">
                <a:solidFill>
                  <a:srgbClr val="333E50"/>
                </a:solidFill>
                <a:latin typeface="Calibri"/>
                <a:cs typeface="Calibri"/>
              </a:rPr>
              <a:t> </a:t>
            </a:r>
            <a:r>
              <a:rPr sz="2900" b="1" spc="-5" dirty="0">
                <a:solidFill>
                  <a:srgbClr val="333E50"/>
                </a:solidFill>
                <a:latin typeface="Calibri"/>
                <a:cs typeface="Calibri"/>
              </a:rPr>
              <a:t>GENEL</a:t>
            </a:r>
            <a:endParaRPr sz="2900" dirty="0">
              <a:latin typeface="Calibri"/>
              <a:cs typeface="Calibri"/>
            </a:endParaRPr>
          </a:p>
          <a:p>
            <a:pPr marL="12700">
              <a:lnSpc>
                <a:spcPct val="100000"/>
              </a:lnSpc>
              <a:spcBef>
                <a:spcPts val="805"/>
              </a:spcBef>
            </a:pPr>
            <a:r>
              <a:rPr sz="2000" spc="-5" dirty="0">
                <a:solidFill>
                  <a:srgbClr val="333E50"/>
                </a:solidFill>
                <a:latin typeface="Calibri"/>
                <a:cs typeface="Calibri"/>
              </a:rPr>
              <a:t>Kuruluşun KYS </a:t>
            </a:r>
            <a:r>
              <a:rPr sz="2000" dirty="0">
                <a:solidFill>
                  <a:srgbClr val="333E50"/>
                </a:solidFill>
                <a:latin typeface="Calibri"/>
                <a:cs typeface="Calibri"/>
              </a:rPr>
              <a:t>aşağıdakileri</a:t>
            </a:r>
            <a:r>
              <a:rPr sz="2000" spc="15" dirty="0">
                <a:solidFill>
                  <a:srgbClr val="333E50"/>
                </a:solidFill>
                <a:latin typeface="Calibri"/>
                <a:cs typeface="Calibri"/>
              </a:rPr>
              <a:t> </a:t>
            </a:r>
            <a:r>
              <a:rPr sz="2000" spc="-5" dirty="0">
                <a:solidFill>
                  <a:srgbClr val="333E50"/>
                </a:solidFill>
                <a:latin typeface="Calibri"/>
                <a:cs typeface="Calibri"/>
              </a:rPr>
              <a:t>içermelidir:</a:t>
            </a:r>
            <a:endParaRPr sz="2000" dirty="0">
              <a:latin typeface="Calibri"/>
              <a:cs typeface="Calibri"/>
            </a:endParaRPr>
          </a:p>
          <a:p>
            <a:pPr>
              <a:lnSpc>
                <a:spcPct val="100000"/>
              </a:lnSpc>
              <a:spcBef>
                <a:spcPts val="17"/>
              </a:spcBef>
            </a:pPr>
            <a:endParaRPr sz="2500" dirty="0">
              <a:latin typeface="Times New Roman"/>
              <a:cs typeface="Times New Roman"/>
            </a:endParaRPr>
          </a:p>
          <a:p>
            <a:pPr marL="469900" indent="-457200">
              <a:lnSpc>
                <a:spcPct val="100000"/>
              </a:lnSpc>
              <a:buAutoNum type="alphaLcParenR"/>
              <a:tabLst>
                <a:tab pos="469900" algn="l"/>
              </a:tabLst>
            </a:pPr>
            <a:r>
              <a:rPr sz="2000" dirty="0">
                <a:solidFill>
                  <a:srgbClr val="333E50"/>
                </a:solidFill>
                <a:latin typeface="Calibri"/>
                <a:cs typeface="Calibri"/>
              </a:rPr>
              <a:t>Bu </a:t>
            </a:r>
            <a:r>
              <a:rPr sz="2000" spc="-10" dirty="0">
                <a:solidFill>
                  <a:srgbClr val="333E50"/>
                </a:solidFill>
                <a:latin typeface="Calibri"/>
                <a:cs typeface="Calibri"/>
              </a:rPr>
              <a:t>standardda istenen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25" dirty="0">
                <a:solidFill>
                  <a:srgbClr val="333E50"/>
                </a:solidFill>
                <a:latin typeface="Calibri"/>
                <a:cs typeface="Calibri"/>
              </a:rPr>
              <a:t> </a:t>
            </a:r>
            <a:r>
              <a:rPr sz="2000" b="1" u="heavy" dirty="0">
                <a:solidFill>
                  <a:srgbClr val="333E50"/>
                </a:solidFill>
                <a:latin typeface="Calibri"/>
                <a:cs typeface="Calibri"/>
              </a:rPr>
              <a:t>bilgiyi</a:t>
            </a:r>
            <a:r>
              <a:rPr sz="2000" dirty="0">
                <a:solidFill>
                  <a:srgbClr val="333E50"/>
                </a:solidFill>
                <a:latin typeface="Calibri"/>
                <a:cs typeface="Calibri"/>
              </a:rPr>
              <a:t>,</a:t>
            </a:r>
            <a:endParaRPr sz="2000" dirty="0">
              <a:latin typeface="Calibri"/>
              <a:cs typeface="Calibri"/>
            </a:endParaRPr>
          </a:p>
          <a:p>
            <a:pPr marL="469900" indent="-457200">
              <a:lnSpc>
                <a:spcPts val="2280"/>
              </a:lnSpc>
              <a:spcBef>
                <a:spcPts val="765"/>
              </a:spcBef>
              <a:buFont typeface="Calibri"/>
              <a:buAutoNum type="alphaLcParenR"/>
              <a:tabLst>
                <a:tab pos="469900" algn="l"/>
              </a:tabLst>
            </a:pPr>
            <a:r>
              <a:rPr sz="2000" spc="-5" dirty="0">
                <a:solidFill>
                  <a:srgbClr val="333E50"/>
                </a:solidFill>
                <a:latin typeface="Calibri"/>
                <a:cs typeface="Calibri"/>
              </a:rPr>
              <a:t>Kuruluş </a:t>
            </a:r>
            <a:r>
              <a:rPr sz="2000" spc="-10" dirty="0">
                <a:solidFill>
                  <a:srgbClr val="333E50"/>
                </a:solidFill>
                <a:latin typeface="Calibri"/>
                <a:cs typeface="Calibri"/>
              </a:rPr>
              <a:t>tarafından, </a:t>
            </a:r>
            <a:r>
              <a:rPr sz="2000" spc="-5" dirty="0">
                <a:solidFill>
                  <a:srgbClr val="333E50"/>
                </a:solidFill>
                <a:latin typeface="Calibri"/>
                <a:cs typeface="Calibri"/>
              </a:rPr>
              <a:t>KYSnin etkinliğini </a:t>
            </a:r>
            <a:r>
              <a:rPr sz="2000" dirty="0">
                <a:solidFill>
                  <a:srgbClr val="333E50"/>
                </a:solidFill>
                <a:latin typeface="Calibri"/>
                <a:cs typeface="Calibri"/>
              </a:rPr>
              <a:t>artırmak </a:t>
            </a:r>
            <a:r>
              <a:rPr sz="2000" spc="-5" dirty="0">
                <a:solidFill>
                  <a:srgbClr val="333E50"/>
                </a:solidFill>
                <a:latin typeface="Calibri"/>
                <a:cs typeface="Calibri"/>
              </a:rPr>
              <a:t>için</a:t>
            </a:r>
            <a:r>
              <a:rPr sz="2000" spc="110" dirty="0">
                <a:solidFill>
                  <a:srgbClr val="333E50"/>
                </a:solidFill>
                <a:latin typeface="Calibri"/>
                <a:cs typeface="Calibri"/>
              </a:rPr>
              <a:t> </a:t>
            </a:r>
            <a:r>
              <a:rPr sz="2000" spc="-5" dirty="0">
                <a:solidFill>
                  <a:srgbClr val="333E50"/>
                </a:solidFill>
                <a:latin typeface="Calibri"/>
                <a:cs typeface="Calibri"/>
              </a:rPr>
              <a:t>belirlenen</a:t>
            </a:r>
            <a:endParaRPr sz="2000" dirty="0">
              <a:latin typeface="Calibri"/>
              <a:cs typeface="Calibri"/>
            </a:endParaRPr>
          </a:p>
          <a:p>
            <a:pPr marL="469900">
              <a:lnSpc>
                <a:spcPts val="2280"/>
              </a:lnSpc>
            </a:pP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114" dirty="0">
                <a:solidFill>
                  <a:srgbClr val="333E50"/>
                </a:solidFill>
                <a:latin typeface="Calibri"/>
                <a:cs typeface="Calibri"/>
              </a:rPr>
              <a:t> </a:t>
            </a:r>
            <a:r>
              <a:rPr sz="2000" b="1" u="heavy" dirty="0">
                <a:solidFill>
                  <a:srgbClr val="333E50"/>
                </a:solidFill>
                <a:latin typeface="Calibri"/>
                <a:cs typeface="Calibri"/>
              </a:rPr>
              <a:t>bilgiyi</a:t>
            </a:r>
            <a:r>
              <a:rPr sz="2000" dirty="0">
                <a:solidFill>
                  <a:srgbClr val="333E50"/>
                </a:solidFill>
                <a:latin typeface="Calibri"/>
                <a:cs typeface="Calibri"/>
              </a:rPr>
              <a:t>.</a:t>
            </a:r>
            <a:endParaRPr sz="2000" dirty="0">
              <a:latin typeface="Calibri"/>
              <a:cs typeface="Calibri"/>
            </a:endParaRPr>
          </a:p>
        </p:txBody>
      </p:sp>
      <p:sp>
        <p:nvSpPr>
          <p:cNvPr id="4" name="object 4"/>
          <p:cNvSpPr/>
          <p:nvPr/>
        </p:nvSpPr>
        <p:spPr>
          <a:xfrm>
            <a:off x="2935339" y="4267200"/>
            <a:ext cx="5975604" cy="18562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44996" y="1959864"/>
            <a:ext cx="2496311" cy="42138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76529" y="1298702"/>
            <a:ext cx="5977255" cy="2759075"/>
          </a:xfrm>
          <a:prstGeom prst="rect">
            <a:avLst/>
          </a:prstGeom>
        </p:spPr>
        <p:txBody>
          <a:bodyPr vert="horz" wrap="square" lIns="0" tIns="0" rIns="0" bIns="0" rtlCol="0">
            <a:spAutoFit/>
          </a:bodyPr>
          <a:lstStyle/>
          <a:p>
            <a:pPr marL="12700">
              <a:lnSpc>
                <a:spcPts val="2280"/>
              </a:lnSpc>
            </a:pPr>
            <a:r>
              <a:rPr sz="2000" b="1" dirty="0">
                <a:solidFill>
                  <a:srgbClr val="333E50"/>
                </a:solidFill>
                <a:latin typeface="Calibri"/>
                <a:cs typeface="Calibri"/>
              </a:rPr>
              <a:t>Not – </a:t>
            </a:r>
            <a:r>
              <a:rPr sz="2000" dirty="0">
                <a:solidFill>
                  <a:srgbClr val="333E50"/>
                </a:solidFill>
                <a:latin typeface="Calibri"/>
                <a:cs typeface="Calibri"/>
              </a:rPr>
              <a:t>Bir </a:t>
            </a:r>
            <a:r>
              <a:rPr sz="2000" spc="-5" dirty="0">
                <a:solidFill>
                  <a:srgbClr val="333E50"/>
                </a:solidFill>
                <a:latin typeface="Calibri"/>
                <a:cs typeface="Calibri"/>
              </a:rPr>
              <a:t>KYS </a:t>
            </a:r>
            <a:r>
              <a:rPr sz="2000" dirty="0">
                <a:solidFill>
                  <a:srgbClr val="333E50"/>
                </a:solidFill>
                <a:latin typeface="Calibri"/>
                <a:cs typeface="Calibri"/>
              </a:rPr>
              <a:t>için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bilginin </a:t>
            </a:r>
            <a:r>
              <a:rPr sz="2000" dirty="0">
                <a:solidFill>
                  <a:srgbClr val="333E50"/>
                </a:solidFill>
                <a:latin typeface="Calibri"/>
                <a:cs typeface="Calibri"/>
              </a:rPr>
              <a:t>boyutu,</a:t>
            </a:r>
            <a:r>
              <a:rPr sz="2000" spc="-170" dirty="0">
                <a:solidFill>
                  <a:srgbClr val="333E50"/>
                </a:solidFill>
                <a:latin typeface="Calibri"/>
                <a:cs typeface="Calibri"/>
              </a:rPr>
              <a:t> </a:t>
            </a:r>
            <a:r>
              <a:rPr sz="2000" spc="-5" dirty="0">
                <a:solidFill>
                  <a:srgbClr val="333E50"/>
                </a:solidFill>
                <a:latin typeface="Calibri"/>
                <a:cs typeface="Calibri"/>
              </a:rPr>
              <a:t>bir</a:t>
            </a:r>
            <a:endParaRPr sz="2000">
              <a:latin typeface="Calibri"/>
              <a:cs typeface="Calibri"/>
            </a:endParaRPr>
          </a:p>
          <a:p>
            <a:pPr marL="12700">
              <a:lnSpc>
                <a:spcPts val="2280"/>
              </a:lnSpc>
            </a:pPr>
            <a:r>
              <a:rPr sz="2000" spc="-10" dirty="0">
                <a:solidFill>
                  <a:srgbClr val="333E50"/>
                </a:solidFill>
                <a:latin typeface="Calibri"/>
                <a:cs typeface="Calibri"/>
              </a:rPr>
              <a:t>kuruluştan </a:t>
            </a:r>
            <a:r>
              <a:rPr sz="2000" dirty="0">
                <a:solidFill>
                  <a:srgbClr val="333E50"/>
                </a:solidFill>
                <a:latin typeface="Calibri"/>
                <a:cs typeface="Calibri"/>
              </a:rPr>
              <a:t>diğer </a:t>
            </a:r>
            <a:r>
              <a:rPr sz="2000" spc="-5" dirty="0">
                <a:solidFill>
                  <a:srgbClr val="333E50"/>
                </a:solidFill>
                <a:latin typeface="Calibri"/>
                <a:cs typeface="Calibri"/>
              </a:rPr>
              <a:t>kuruluşa </a:t>
            </a:r>
            <a:r>
              <a:rPr sz="2000" dirty="0">
                <a:solidFill>
                  <a:srgbClr val="333E50"/>
                </a:solidFill>
                <a:latin typeface="Calibri"/>
                <a:cs typeface="Calibri"/>
              </a:rPr>
              <a:t>aşağıdaki </a:t>
            </a:r>
            <a:r>
              <a:rPr sz="2000" spc="-5" dirty="0">
                <a:solidFill>
                  <a:srgbClr val="333E50"/>
                </a:solidFill>
                <a:latin typeface="Calibri"/>
                <a:cs typeface="Calibri"/>
              </a:rPr>
              <a:t>sebeplerle</a:t>
            </a:r>
            <a:r>
              <a:rPr sz="2000" spc="85" dirty="0">
                <a:solidFill>
                  <a:srgbClr val="333E50"/>
                </a:solidFill>
                <a:latin typeface="Calibri"/>
                <a:cs typeface="Calibri"/>
              </a:rPr>
              <a:t> </a:t>
            </a:r>
            <a:r>
              <a:rPr sz="2000" spc="-5" dirty="0">
                <a:solidFill>
                  <a:srgbClr val="333E50"/>
                </a:solidFill>
                <a:latin typeface="Calibri"/>
                <a:cs typeface="Calibri"/>
              </a:rPr>
              <a:t>değişebilir: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0"/>
              </a:spcBef>
            </a:pPr>
            <a:endParaRPr sz="1650">
              <a:latin typeface="Times New Roman"/>
              <a:cs typeface="Times New Roman"/>
            </a:endParaRPr>
          </a:p>
          <a:p>
            <a:pPr marL="355600" marR="819150" indent="-342900">
              <a:lnSpc>
                <a:spcPts val="2160"/>
              </a:lnSpc>
              <a:buFont typeface="Calibri"/>
              <a:buChar char="-"/>
              <a:tabLst>
                <a:tab pos="355600" algn="l"/>
              </a:tabLst>
            </a:pPr>
            <a:r>
              <a:rPr sz="2000" spc="-5" dirty="0">
                <a:solidFill>
                  <a:srgbClr val="333E50"/>
                </a:solidFill>
                <a:latin typeface="Calibri"/>
                <a:cs typeface="Calibri"/>
              </a:rPr>
              <a:t>Kuruluşun </a:t>
            </a:r>
            <a:r>
              <a:rPr sz="2000" dirty="0">
                <a:solidFill>
                  <a:srgbClr val="333E50"/>
                </a:solidFill>
                <a:latin typeface="Calibri"/>
                <a:cs typeface="Calibri"/>
              </a:rPr>
              <a:t>büyüklüğüne, </a:t>
            </a:r>
            <a:r>
              <a:rPr sz="2000" spc="-10" dirty="0">
                <a:solidFill>
                  <a:srgbClr val="333E50"/>
                </a:solidFill>
                <a:latin typeface="Calibri"/>
                <a:cs typeface="Calibri"/>
              </a:rPr>
              <a:t>faaliyetlerinin </a:t>
            </a:r>
            <a:r>
              <a:rPr sz="2000" dirty="0">
                <a:solidFill>
                  <a:srgbClr val="333E50"/>
                </a:solidFill>
                <a:latin typeface="Calibri"/>
                <a:cs typeface="Calibri"/>
              </a:rPr>
              <a:t>türüne,  </a:t>
            </a:r>
            <a:r>
              <a:rPr sz="2000" spc="-10" dirty="0">
                <a:solidFill>
                  <a:srgbClr val="333E50"/>
                </a:solidFill>
                <a:latin typeface="Calibri"/>
                <a:cs typeface="Calibri"/>
              </a:rPr>
              <a:t>proseslerine, </a:t>
            </a:r>
            <a:r>
              <a:rPr sz="2000" spc="-5" dirty="0">
                <a:solidFill>
                  <a:srgbClr val="333E50"/>
                </a:solidFill>
                <a:latin typeface="Calibri"/>
                <a:cs typeface="Calibri"/>
              </a:rPr>
              <a:t>ürün </a:t>
            </a:r>
            <a:r>
              <a:rPr sz="2000" spc="-15" dirty="0">
                <a:solidFill>
                  <a:srgbClr val="333E50"/>
                </a:solidFill>
                <a:latin typeface="Calibri"/>
                <a:cs typeface="Calibri"/>
              </a:rPr>
              <a:t>ve</a:t>
            </a:r>
            <a:r>
              <a:rPr sz="2000" spc="40" dirty="0">
                <a:solidFill>
                  <a:srgbClr val="333E50"/>
                </a:solidFill>
                <a:latin typeface="Calibri"/>
                <a:cs typeface="Calibri"/>
              </a:rPr>
              <a:t> </a:t>
            </a:r>
            <a:r>
              <a:rPr sz="2000" spc="-5" dirty="0">
                <a:solidFill>
                  <a:srgbClr val="333E50"/>
                </a:solidFill>
                <a:latin typeface="Calibri"/>
                <a:cs typeface="Calibri"/>
              </a:rPr>
              <a:t>hizmetlerine,</a:t>
            </a:r>
            <a:endParaRPr sz="2000">
              <a:latin typeface="Calibri"/>
              <a:cs typeface="Calibri"/>
            </a:endParaRPr>
          </a:p>
          <a:p>
            <a:pPr marL="355600" marR="632460" indent="-342900">
              <a:lnSpc>
                <a:spcPts val="2160"/>
              </a:lnSpc>
              <a:spcBef>
                <a:spcPts val="994"/>
              </a:spcBef>
              <a:buChar char="-"/>
              <a:tabLst>
                <a:tab pos="355600" algn="l"/>
              </a:tabLst>
            </a:pPr>
            <a:r>
              <a:rPr sz="2000" spc="-10" dirty="0">
                <a:solidFill>
                  <a:srgbClr val="333E50"/>
                </a:solidFill>
                <a:latin typeface="Calibri"/>
                <a:cs typeface="Calibri"/>
              </a:rPr>
              <a:t>Proseslerin </a:t>
            </a:r>
            <a:r>
              <a:rPr sz="2000" spc="-15" dirty="0">
                <a:solidFill>
                  <a:srgbClr val="333E50"/>
                </a:solidFill>
                <a:latin typeface="Calibri"/>
                <a:cs typeface="Calibri"/>
              </a:rPr>
              <a:t>ve </a:t>
            </a:r>
            <a:r>
              <a:rPr sz="2000" dirty="0">
                <a:solidFill>
                  <a:srgbClr val="333E50"/>
                </a:solidFill>
                <a:latin typeface="Calibri"/>
                <a:cs typeface="Calibri"/>
              </a:rPr>
              <a:t>bunların </a:t>
            </a:r>
            <a:r>
              <a:rPr sz="2000" spc="-5" dirty="0">
                <a:solidFill>
                  <a:srgbClr val="333E50"/>
                </a:solidFill>
                <a:latin typeface="Calibri"/>
                <a:cs typeface="Calibri"/>
              </a:rPr>
              <a:t>birbiri ile etkileşimlerinin  karmaşıklığına,</a:t>
            </a:r>
            <a:endParaRPr sz="2000">
              <a:latin typeface="Calibri"/>
              <a:cs typeface="Calibri"/>
            </a:endParaRPr>
          </a:p>
          <a:p>
            <a:pPr marL="355600" indent="-342900">
              <a:lnSpc>
                <a:spcPct val="100000"/>
              </a:lnSpc>
              <a:spcBef>
                <a:spcPts val="725"/>
              </a:spcBef>
              <a:buFont typeface="Calibri"/>
              <a:buChar char="-"/>
              <a:tabLst>
                <a:tab pos="355600" algn="l"/>
              </a:tabLst>
            </a:pPr>
            <a:r>
              <a:rPr sz="2000" spc="-5" dirty="0">
                <a:solidFill>
                  <a:srgbClr val="333E50"/>
                </a:solidFill>
                <a:latin typeface="Calibri"/>
                <a:cs typeface="Calibri"/>
              </a:rPr>
              <a:t>Kişilerin</a:t>
            </a:r>
            <a:r>
              <a:rPr sz="2000" spc="-25" dirty="0">
                <a:solidFill>
                  <a:srgbClr val="333E50"/>
                </a:solidFill>
                <a:latin typeface="Calibri"/>
                <a:cs typeface="Calibri"/>
              </a:rPr>
              <a:t> </a:t>
            </a:r>
            <a:r>
              <a:rPr sz="2000" spc="-5" dirty="0">
                <a:solidFill>
                  <a:srgbClr val="333E50"/>
                </a:solidFill>
                <a:latin typeface="Calibri"/>
                <a:cs typeface="Calibri"/>
              </a:rPr>
              <a:t>yeterliliğine.</a:t>
            </a:r>
            <a:endParaRPr sz="200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05534" y="1295705"/>
            <a:ext cx="7352792" cy="487680"/>
          </a:xfrm>
          <a:prstGeom prst="rect">
            <a:avLst/>
          </a:prstGeom>
        </p:spPr>
        <p:txBody>
          <a:bodyPr vert="horz" wrap="square" lIns="0" tIns="0" rIns="0" bIns="0" rtlCol="0">
            <a:spAutoFit/>
          </a:bodyPr>
          <a:lstStyle/>
          <a:p>
            <a:pPr marL="657225">
              <a:lnSpc>
                <a:spcPct val="100000"/>
              </a:lnSpc>
            </a:pPr>
            <a:r>
              <a:rPr spc="-5" dirty="0"/>
              <a:t>7.5.2 </a:t>
            </a:r>
            <a:r>
              <a:rPr spc="-15" dirty="0"/>
              <a:t>OLUŞTURMA </a:t>
            </a:r>
            <a:r>
              <a:rPr dirty="0"/>
              <a:t>VE</a:t>
            </a:r>
            <a:r>
              <a:rPr spc="-40" dirty="0"/>
              <a:t> </a:t>
            </a:r>
            <a:r>
              <a:rPr dirty="0"/>
              <a:t>GÜNCELLEME</a:t>
            </a:r>
          </a:p>
        </p:txBody>
      </p:sp>
      <p:sp>
        <p:nvSpPr>
          <p:cNvPr id="3" name="object 3"/>
          <p:cNvSpPr txBox="1"/>
          <p:nvPr/>
        </p:nvSpPr>
        <p:spPr>
          <a:xfrm>
            <a:off x="707542" y="1859534"/>
            <a:ext cx="7550784" cy="2594610"/>
          </a:xfrm>
          <a:prstGeom prst="rect">
            <a:avLst/>
          </a:prstGeom>
        </p:spPr>
        <p:txBody>
          <a:bodyPr vert="horz" wrap="square" lIns="0" tIns="0" rIns="0" bIns="0" rtlCol="0">
            <a:spAutoFit/>
          </a:bodyPr>
          <a:lstStyle/>
          <a:p>
            <a:pPr marL="12700" marR="704850">
              <a:lnSpc>
                <a:spcPts val="2160"/>
              </a:lnSpc>
            </a:pPr>
            <a:r>
              <a:rPr sz="2000" spc="-5" dirty="0">
                <a:solidFill>
                  <a:srgbClr val="333E50"/>
                </a:solidFill>
                <a:latin typeface="Calibri"/>
                <a:cs typeface="Calibri"/>
              </a:rPr>
              <a:t>Kuruluş;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bilgileri </a:t>
            </a:r>
            <a:r>
              <a:rPr sz="2000" spc="-10" dirty="0">
                <a:solidFill>
                  <a:srgbClr val="333E50"/>
                </a:solidFill>
                <a:latin typeface="Calibri"/>
                <a:cs typeface="Calibri"/>
              </a:rPr>
              <a:t>oluştururken </a:t>
            </a:r>
            <a:r>
              <a:rPr sz="2000" spc="-15" dirty="0">
                <a:solidFill>
                  <a:srgbClr val="333E50"/>
                </a:solidFill>
                <a:latin typeface="Calibri"/>
                <a:cs typeface="Calibri"/>
              </a:rPr>
              <a:t>ve </a:t>
            </a:r>
            <a:r>
              <a:rPr sz="2000" spc="-5" dirty="0">
                <a:solidFill>
                  <a:srgbClr val="333E50"/>
                </a:solidFill>
                <a:latin typeface="Calibri"/>
                <a:cs typeface="Calibri"/>
              </a:rPr>
              <a:t>güncellerken  </a:t>
            </a:r>
            <a:r>
              <a:rPr sz="2000" dirty="0">
                <a:solidFill>
                  <a:srgbClr val="333E50"/>
                </a:solidFill>
                <a:latin typeface="Calibri"/>
                <a:cs typeface="Calibri"/>
              </a:rPr>
              <a:t>aşağıdakileri </a:t>
            </a:r>
            <a:r>
              <a:rPr sz="2000" spc="-5" dirty="0">
                <a:solidFill>
                  <a:srgbClr val="333E50"/>
                </a:solidFill>
                <a:latin typeface="Calibri"/>
                <a:cs typeface="Calibri"/>
              </a:rPr>
              <a:t>uygun </a:t>
            </a:r>
            <a:r>
              <a:rPr sz="2000" dirty="0">
                <a:solidFill>
                  <a:srgbClr val="333E50"/>
                </a:solidFill>
                <a:latin typeface="Calibri"/>
                <a:cs typeface="Calibri"/>
              </a:rPr>
              <a:t>şekilde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15" dirty="0">
                <a:solidFill>
                  <a:srgbClr val="333E50"/>
                </a:solidFill>
                <a:latin typeface="Calibri"/>
                <a:cs typeface="Calibri"/>
              </a:rPr>
              <a:t> </a:t>
            </a:r>
            <a:r>
              <a:rPr sz="2000" spc="-5" dirty="0">
                <a:solidFill>
                  <a:srgbClr val="333E50"/>
                </a:solidFill>
                <a:latin typeface="Calibri"/>
                <a:cs typeface="Calibri"/>
              </a:rPr>
              <a:t>almalıdır:</a:t>
            </a:r>
            <a:endParaRPr sz="2000">
              <a:latin typeface="Calibri"/>
              <a:cs typeface="Calibri"/>
            </a:endParaRPr>
          </a:p>
          <a:p>
            <a:pPr>
              <a:lnSpc>
                <a:spcPct val="100000"/>
              </a:lnSpc>
              <a:spcBef>
                <a:spcPts val="27"/>
              </a:spcBef>
            </a:pPr>
            <a:endParaRPr sz="2700">
              <a:latin typeface="Times New Roman"/>
              <a:cs typeface="Times New Roman"/>
            </a:endParaRPr>
          </a:p>
          <a:p>
            <a:pPr marL="469900" marR="5080" indent="-457200">
              <a:lnSpc>
                <a:spcPts val="2160"/>
              </a:lnSpc>
              <a:buFont typeface="Calibri"/>
              <a:buAutoNum type="alphaLcParenR"/>
              <a:tabLst>
                <a:tab pos="469900" algn="l"/>
              </a:tabLst>
            </a:pPr>
            <a:r>
              <a:rPr sz="2000" spc="-20" dirty="0">
                <a:solidFill>
                  <a:srgbClr val="333E50"/>
                </a:solidFill>
                <a:latin typeface="Calibri"/>
                <a:cs typeface="Calibri"/>
              </a:rPr>
              <a:t>Tanımlama </a:t>
            </a:r>
            <a:r>
              <a:rPr sz="2000" spc="-15" dirty="0">
                <a:solidFill>
                  <a:srgbClr val="333E50"/>
                </a:solidFill>
                <a:latin typeface="Calibri"/>
                <a:cs typeface="Calibri"/>
              </a:rPr>
              <a:t>ve </a:t>
            </a:r>
            <a:r>
              <a:rPr sz="2000" dirty="0">
                <a:solidFill>
                  <a:srgbClr val="333E50"/>
                </a:solidFill>
                <a:latin typeface="Calibri"/>
                <a:cs typeface="Calibri"/>
              </a:rPr>
              <a:t>açıklama (örneğin, </a:t>
            </a:r>
            <a:r>
              <a:rPr sz="2000" spc="-5" dirty="0">
                <a:solidFill>
                  <a:srgbClr val="333E50"/>
                </a:solidFill>
                <a:latin typeface="Calibri"/>
                <a:cs typeface="Calibri"/>
              </a:rPr>
              <a:t>bir </a:t>
            </a:r>
            <a:r>
              <a:rPr sz="2000" dirty="0">
                <a:solidFill>
                  <a:srgbClr val="333E50"/>
                </a:solidFill>
                <a:latin typeface="Calibri"/>
                <a:cs typeface="Calibri"/>
              </a:rPr>
              <a:t>başlık, </a:t>
            </a:r>
            <a:r>
              <a:rPr sz="2000" spc="-5" dirty="0">
                <a:solidFill>
                  <a:srgbClr val="333E50"/>
                </a:solidFill>
                <a:latin typeface="Calibri"/>
                <a:cs typeface="Calibri"/>
              </a:rPr>
              <a:t>tarih, </a:t>
            </a:r>
            <a:r>
              <a:rPr sz="2000" spc="-15" dirty="0">
                <a:solidFill>
                  <a:srgbClr val="333E50"/>
                </a:solidFill>
                <a:latin typeface="Calibri"/>
                <a:cs typeface="Calibri"/>
              </a:rPr>
              <a:t>yazar </a:t>
            </a:r>
            <a:r>
              <a:rPr sz="2000" spc="-20" dirty="0">
                <a:solidFill>
                  <a:srgbClr val="333E50"/>
                </a:solidFill>
                <a:latin typeface="Calibri"/>
                <a:cs typeface="Calibri"/>
              </a:rPr>
              <a:t>veya referans  </a:t>
            </a:r>
            <a:r>
              <a:rPr sz="2000" spc="-5" dirty="0">
                <a:solidFill>
                  <a:srgbClr val="333E50"/>
                </a:solidFill>
                <a:latin typeface="Calibri"/>
                <a:cs typeface="Calibri"/>
              </a:rPr>
              <a:t>numarası),</a:t>
            </a:r>
            <a:endParaRPr sz="2000">
              <a:latin typeface="Calibri"/>
              <a:cs typeface="Calibri"/>
            </a:endParaRPr>
          </a:p>
          <a:p>
            <a:pPr marL="469900" marR="317500" indent="-457200">
              <a:lnSpc>
                <a:spcPts val="2160"/>
              </a:lnSpc>
              <a:spcBef>
                <a:spcPts val="1010"/>
              </a:spcBef>
              <a:buAutoNum type="alphaLcParenR"/>
              <a:tabLst>
                <a:tab pos="469900" algn="l"/>
              </a:tabLst>
            </a:pPr>
            <a:r>
              <a:rPr sz="2000" spc="-10" dirty="0">
                <a:solidFill>
                  <a:srgbClr val="333E50"/>
                </a:solidFill>
                <a:latin typeface="Calibri"/>
                <a:cs typeface="Calibri"/>
              </a:rPr>
              <a:t>Format </a:t>
            </a:r>
            <a:r>
              <a:rPr sz="2000" dirty="0">
                <a:solidFill>
                  <a:srgbClr val="333E50"/>
                </a:solidFill>
                <a:latin typeface="Calibri"/>
                <a:cs typeface="Calibri"/>
              </a:rPr>
              <a:t>(örneğin, </a:t>
            </a:r>
            <a:r>
              <a:rPr sz="2000" spc="-5" dirty="0">
                <a:solidFill>
                  <a:srgbClr val="333E50"/>
                </a:solidFill>
                <a:latin typeface="Calibri"/>
                <a:cs typeface="Calibri"/>
              </a:rPr>
              <a:t>dil, yazılım sürümü, </a:t>
            </a:r>
            <a:r>
              <a:rPr sz="2000" spc="-10" dirty="0">
                <a:solidFill>
                  <a:srgbClr val="333E50"/>
                </a:solidFill>
                <a:latin typeface="Calibri"/>
                <a:cs typeface="Calibri"/>
              </a:rPr>
              <a:t>grafikler) </a:t>
            </a:r>
            <a:r>
              <a:rPr sz="2000" spc="-15" dirty="0">
                <a:solidFill>
                  <a:srgbClr val="333E50"/>
                </a:solidFill>
                <a:latin typeface="Calibri"/>
                <a:cs typeface="Calibri"/>
              </a:rPr>
              <a:t>ve </a:t>
            </a:r>
            <a:r>
              <a:rPr sz="2000" spc="-5" dirty="0">
                <a:solidFill>
                  <a:srgbClr val="333E50"/>
                </a:solidFill>
                <a:latin typeface="Calibri"/>
                <a:cs typeface="Calibri"/>
              </a:rPr>
              <a:t>ortam </a:t>
            </a:r>
            <a:r>
              <a:rPr sz="2000" dirty="0">
                <a:solidFill>
                  <a:srgbClr val="333E50"/>
                </a:solidFill>
                <a:latin typeface="Calibri"/>
                <a:cs typeface="Calibri"/>
              </a:rPr>
              <a:t>(örneğin,  </a:t>
            </a:r>
            <a:r>
              <a:rPr sz="2000" spc="-5" dirty="0">
                <a:solidFill>
                  <a:srgbClr val="333E50"/>
                </a:solidFill>
                <a:latin typeface="Calibri"/>
                <a:cs typeface="Calibri"/>
              </a:rPr>
              <a:t>kâğıt,</a:t>
            </a:r>
            <a:r>
              <a:rPr sz="2000" spc="-100" dirty="0">
                <a:solidFill>
                  <a:srgbClr val="333E50"/>
                </a:solidFill>
                <a:latin typeface="Calibri"/>
                <a:cs typeface="Calibri"/>
              </a:rPr>
              <a:t> </a:t>
            </a:r>
            <a:r>
              <a:rPr sz="2000" spc="-5" dirty="0">
                <a:solidFill>
                  <a:srgbClr val="333E50"/>
                </a:solidFill>
                <a:latin typeface="Calibri"/>
                <a:cs typeface="Calibri"/>
              </a:rPr>
              <a:t>elektronik),</a:t>
            </a:r>
            <a:endParaRPr sz="2000">
              <a:latin typeface="Calibri"/>
              <a:cs typeface="Calibri"/>
            </a:endParaRPr>
          </a:p>
          <a:p>
            <a:pPr marL="469900" indent="-457200">
              <a:lnSpc>
                <a:spcPct val="100000"/>
              </a:lnSpc>
              <a:spcBef>
                <a:spcPts val="725"/>
              </a:spcBef>
              <a:buAutoNum type="alphaLcParenR"/>
              <a:tabLst>
                <a:tab pos="469900" algn="l"/>
              </a:tabLst>
            </a:pPr>
            <a:r>
              <a:rPr sz="2000" spc="-5" dirty="0">
                <a:solidFill>
                  <a:srgbClr val="333E50"/>
                </a:solidFill>
                <a:latin typeface="Calibri"/>
                <a:cs typeface="Calibri"/>
              </a:rPr>
              <a:t>Uygunluk </a:t>
            </a:r>
            <a:r>
              <a:rPr sz="2000" spc="-15" dirty="0">
                <a:solidFill>
                  <a:srgbClr val="333E50"/>
                </a:solidFill>
                <a:latin typeface="Calibri"/>
                <a:cs typeface="Calibri"/>
              </a:rPr>
              <a:t>ve kifayeti </a:t>
            </a:r>
            <a:r>
              <a:rPr sz="2000" dirty="0">
                <a:solidFill>
                  <a:srgbClr val="333E50"/>
                </a:solidFill>
                <a:latin typeface="Calibri"/>
                <a:cs typeface="Calibri"/>
              </a:rPr>
              <a:t>için </a:t>
            </a:r>
            <a:r>
              <a:rPr sz="2000" spc="-15" dirty="0">
                <a:solidFill>
                  <a:srgbClr val="333E50"/>
                </a:solidFill>
                <a:latin typeface="Calibri"/>
                <a:cs typeface="Calibri"/>
              </a:rPr>
              <a:t>gözden </a:t>
            </a:r>
            <a:r>
              <a:rPr sz="2000" spc="-5" dirty="0">
                <a:solidFill>
                  <a:srgbClr val="333E50"/>
                </a:solidFill>
                <a:latin typeface="Calibri"/>
                <a:cs typeface="Calibri"/>
              </a:rPr>
              <a:t>geçirme </a:t>
            </a:r>
            <a:r>
              <a:rPr sz="2000" spc="-15" dirty="0">
                <a:solidFill>
                  <a:srgbClr val="333E50"/>
                </a:solidFill>
                <a:latin typeface="Calibri"/>
                <a:cs typeface="Calibri"/>
              </a:rPr>
              <a:t>ve</a:t>
            </a:r>
            <a:r>
              <a:rPr sz="2000" spc="-10" dirty="0">
                <a:solidFill>
                  <a:srgbClr val="333E50"/>
                </a:solidFill>
                <a:latin typeface="Calibri"/>
                <a:cs typeface="Calibri"/>
              </a:rPr>
              <a:t> </a:t>
            </a:r>
            <a:r>
              <a:rPr sz="2000" spc="-35" dirty="0">
                <a:solidFill>
                  <a:srgbClr val="333E50"/>
                </a:solidFill>
                <a:latin typeface="Calibri"/>
                <a:cs typeface="Calibri"/>
              </a:rPr>
              <a:t>onay.</a:t>
            </a:r>
            <a:endParaRPr sz="2000">
              <a:latin typeface="Calibri"/>
              <a:cs typeface="Calibri"/>
            </a:endParaRPr>
          </a:p>
        </p:txBody>
      </p:sp>
      <p:sp>
        <p:nvSpPr>
          <p:cNvPr id="4" name="object 4"/>
          <p:cNvSpPr/>
          <p:nvPr/>
        </p:nvSpPr>
        <p:spPr>
          <a:xfrm>
            <a:off x="5635752" y="4636008"/>
            <a:ext cx="3112007" cy="167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689093" y="3505200"/>
            <a:ext cx="3454907" cy="2590800"/>
          </a:xfrm>
          <a:prstGeom prst="rect">
            <a:avLst/>
          </a:prstGeom>
          <a:blipFill>
            <a:blip r:embed="rId2" cstate="print"/>
            <a:stretch>
              <a:fillRect/>
            </a:stretch>
          </a:blipFill>
        </p:spPr>
        <p:txBody>
          <a:bodyPr wrap="square" lIns="0" tIns="0" rIns="0" bIns="0" rtlCol="0"/>
          <a:lstStyle/>
          <a:p>
            <a:endParaRPr/>
          </a:p>
        </p:txBody>
      </p:sp>
      <p:sp>
        <p:nvSpPr>
          <p:cNvPr id="2" name="object 2"/>
          <p:cNvSpPr txBox="1">
            <a:spLocks noGrp="1"/>
          </p:cNvSpPr>
          <p:nvPr>
            <p:ph type="title" idx="4294967295"/>
          </p:nvPr>
        </p:nvSpPr>
        <p:spPr>
          <a:xfrm>
            <a:off x="722196" y="1268782"/>
            <a:ext cx="7515225" cy="441959"/>
          </a:xfrm>
          <a:prstGeom prst="rect">
            <a:avLst/>
          </a:prstGeom>
        </p:spPr>
        <p:txBody>
          <a:bodyPr vert="horz" wrap="square" lIns="0" tIns="0" rIns="0" bIns="0" rtlCol="0">
            <a:spAutoFit/>
          </a:bodyPr>
          <a:lstStyle/>
          <a:p>
            <a:pPr marL="12700">
              <a:lnSpc>
                <a:spcPct val="100000"/>
              </a:lnSpc>
            </a:pPr>
            <a:r>
              <a:rPr sz="2900" dirty="0">
                <a:latin typeface="Calibri"/>
                <a:cs typeface="Calibri"/>
              </a:rPr>
              <a:t>7.5.3 </a:t>
            </a:r>
            <a:r>
              <a:rPr sz="2900" spc="-5" dirty="0">
                <a:latin typeface="Calibri"/>
                <a:cs typeface="Calibri"/>
              </a:rPr>
              <a:t>DOKÜMANTE </a:t>
            </a:r>
            <a:r>
              <a:rPr sz="2900" dirty="0">
                <a:latin typeface="Calibri"/>
                <a:cs typeface="Calibri"/>
              </a:rPr>
              <a:t>ED</a:t>
            </a:r>
            <a:r>
              <a:rPr sz="2900" dirty="0"/>
              <a:t>İLMİŞ </a:t>
            </a:r>
            <a:r>
              <a:rPr sz="2900" spc="-5" dirty="0"/>
              <a:t>BİLGİNİN</a:t>
            </a:r>
            <a:r>
              <a:rPr sz="2900" spc="-130" dirty="0"/>
              <a:t> </a:t>
            </a:r>
            <a:r>
              <a:rPr sz="2900" spc="-30" dirty="0"/>
              <a:t>KONTROLÜ</a:t>
            </a:r>
            <a:endParaRPr sz="2900" dirty="0">
              <a:latin typeface="Calibri"/>
              <a:cs typeface="Calibri"/>
            </a:endParaRPr>
          </a:p>
        </p:txBody>
      </p:sp>
      <p:sp>
        <p:nvSpPr>
          <p:cNvPr id="3" name="object 3"/>
          <p:cNvSpPr txBox="1"/>
          <p:nvPr/>
        </p:nvSpPr>
        <p:spPr>
          <a:xfrm>
            <a:off x="707542" y="1859534"/>
            <a:ext cx="7407275" cy="1939289"/>
          </a:xfrm>
          <a:prstGeom prst="rect">
            <a:avLst/>
          </a:prstGeom>
        </p:spPr>
        <p:txBody>
          <a:bodyPr vert="horz" wrap="square" lIns="0" tIns="0" rIns="0" bIns="0" rtlCol="0">
            <a:spAutoFit/>
          </a:bodyPr>
          <a:lstStyle/>
          <a:p>
            <a:pPr marL="12700" marR="59690">
              <a:lnSpc>
                <a:spcPts val="2160"/>
              </a:lnSpc>
            </a:pPr>
            <a:r>
              <a:rPr sz="2000" b="1" dirty="0">
                <a:solidFill>
                  <a:srgbClr val="333E50"/>
                </a:solidFill>
                <a:latin typeface="Calibri"/>
                <a:cs typeface="Calibri"/>
              </a:rPr>
              <a:t>7.5.3.1 </a:t>
            </a:r>
            <a:r>
              <a:rPr sz="2000" spc="-5" dirty="0">
                <a:solidFill>
                  <a:srgbClr val="333E50"/>
                </a:solidFill>
                <a:latin typeface="Calibri"/>
                <a:cs typeface="Calibri"/>
              </a:rPr>
              <a:t>KYS </a:t>
            </a:r>
            <a:r>
              <a:rPr sz="2000" spc="-15" dirty="0">
                <a:solidFill>
                  <a:srgbClr val="333E50"/>
                </a:solidFill>
                <a:latin typeface="Calibri"/>
                <a:cs typeface="Calibri"/>
              </a:rPr>
              <a:t>ve </a:t>
            </a:r>
            <a:r>
              <a:rPr sz="2000" dirty="0">
                <a:solidFill>
                  <a:srgbClr val="333E50"/>
                </a:solidFill>
                <a:latin typeface="Calibri"/>
                <a:cs typeface="Calibri"/>
              </a:rPr>
              <a:t>bu </a:t>
            </a:r>
            <a:r>
              <a:rPr sz="2000" spc="-10" dirty="0">
                <a:solidFill>
                  <a:srgbClr val="333E50"/>
                </a:solidFill>
                <a:latin typeface="Calibri"/>
                <a:cs typeface="Calibri"/>
              </a:rPr>
              <a:t>standard tarafından istenen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a:t>
            </a:r>
            <a:r>
              <a:rPr sz="2000" dirty="0">
                <a:solidFill>
                  <a:srgbClr val="333E50"/>
                </a:solidFill>
                <a:latin typeface="Calibri"/>
                <a:cs typeface="Calibri"/>
              </a:rPr>
              <a:t>,  aşağıdakileri </a:t>
            </a:r>
            <a:r>
              <a:rPr sz="2000" spc="-5" dirty="0">
                <a:solidFill>
                  <a:srgbClr val="333E50"/>
                </a:solidFill>
                <a:latin typeface="Calibri"/>
                <a:cs typeface="Calibri"/>
              </a:rPr>
              <a:t>güvence </a:t>
            </a:r>
            <a:r>
              <a:rPr sz="2000" dirty="0">
                <a:solidFill>
                  <a:srgbClr val="333E50"/>
                </a:solidFill>
                <a:latin typeface="Calibri"/>
                <a:cs typeface="Calibri"/>
              </a:rPr>
              <a:t>altına almak için </a:t>
            </a:r>
            <a:r>
              <a:rPr sz="2000" spc="-20" dirty="0">
                <a:solidFill>
                  <a:srgbClr val="333E50"/>
                </a:solidFill>
                <a:latin typeface="Calibri"/>
                <a:cs typeface="Calibri"/>
              </a:rPr>
              <a:t>kontrol</a:t>
            </a:r>
            <a:r>
              <a:rPr sz="2000" spc="35" dirty="0">
                <a:solidFill>
                  <a:srgbClr val="333E50"/>
                </a:solidFill>
                <a:latin typeface="Calibri"/>
                <a:cs typeface="Calibri"/>
              </a:rPr>
              <a:t> </a:t>
            </a:r>
            <a:r>
              <a:rPr sz="2000" spc="-5" dirty="0">
                <a:solidFill>
                  <a:srgbClr val="333E50"/>
                </a:solidFill>
                <a:latin typeface="Calibri"/>
                <a:cs typeface="Calibri"/>
              </a:rPr>
              <a:t>edilmelidir:</a:t>
            </a:r>
            <a:endParaRPr sz="2000">
              <a:latin typeface="Calibri"/>
              <a:cs typeface="Calibri"/>
            </a:endParaRPr>
          </a:p>
          <a:p>
            <a:pPr>
              <a:lnSpc>
                <a:spcPct val="100000"/>
              </a:lnSpc>
              <a:spcBef>
                <a:spcPts val="38"/>
              </a:spcBef>
            </a:pPr>
            <a:endParaRPr sz="2600">
              <a:latin typeface="Times New Roman"/>
              <a:cs typeface="Times New Roman"/>
            </a:endParaRPr>
          </a:p>
          <a:p>
            <a:pPr marL="469900" indent="-457200">
              <a:lnSpc>
                <a:spcPct val="100000"/>
              </a:lnSpc>
              <a:buFont typeface="Calibri"/>
              <a:buAutoNum type="alphaLcParenR"/>
              <a:tabLst>
                <a:tab pos="469900" algn="l"/>
              </a:tabLst>
            </a:pPr>
            <a:r>
              <a:rPr sz="2000" spc="-10" dirty="0">
                <a:solidFill>
                  <a:srgbClr val="333E50"/>
                </a:solidFill>
                <a:latin typeface="Calibri"/>
                <a:cs typeface="Calibri"/>
              </a:rPr>
              <a:t>İhtiyaç </a:t>
            </a:r>
            <a:r>
              <a:rPr sz="2000" dirty="0">
                <a:solidFill>
                  <a:srgbClr val="333E50"/>
                </a:solidFill>
                <a:latin typeface="Calibri"/>
                <a:cs typeface="Calibri"/>
              </a:rPr>
              <a:t>olduğu </a:t>
            </a:r>
            <a:r>
              <a:rPr sz="2000" spc="-5" dirty="0">
                <a:solidFill>
                  <a:srgbClr val="333E50"/>
                </a:solidFill>
                <a:latin typeface="Calibri"/>
                <a:cs typeface="Calibri"/>
              </a:rPr>
              <a:t>yer </a:t>
            </a:r>
            <a:r>
              <a:rPr sz="2000" spc="-15" dirty="0">
                <a:solidFill>
                  <a:srgbClr val="333E50"/>
                </a:solidFill>
                <a:latin typeface="Calibri"/>
                <a:cs typeface="Calibri"/>
              </a:rPr>
              <a:t>ve </a:t>
            </a:r>
            <a:r>
              <a:rPr sz="2000" spc="-5" dirty="0">
                <a:solidFill>
                  <a:srgbClr val="333E50"/>
                </a:solidFill>
                <a:latin typeface="Calibri"/>
                <a:cs typeface="Calibri"/>
              </a:rPr>
              <a:t>zamanda kullanım </a:t>
            </a:r>
            <a:r>
              <a:rPr sz="2000" dirty="0">
                <a:solidFill>
                  <a:srgbClr val="333E50"/>
                </a:solidFill>
                <a:latin typeface="Calibri"/>
                <a:cs typeface="Calibri"/>
              </a:rPr>
              <a:t>için </a:t>
            </a:r>
            <a:r>
              <a:rPr sz="2000" spc="-5" dirty="0">
                <a:solidFill>
                  <a:srgbClr val="333E50"/>
                </a:solidFill>
                <a:latin typeface="Calibri"/>
                <a:cs typeface="Calibri"/>
              </a:rPr>
              <a:t>varlığı </a:t>
            </a:r>
            <a:r>
              <a:rPr sz="2000" spc="-15" dirty="0">
                <a:solidFill>
                  <a:srgbClr val="333E50"/>
                </a:solidFill>
                <a:latin typeface="Calibri"/>
                <a:cs typeface="Calibri"/>
              </a:rPr>
              <a:t>ve </a:t>
            </a:r>
            <a:r>
              <a:rPr sz="2000" spc="-5" dirty="0">
                <a:solidFill>
                  <a:srgbClr val="333E50"/>
                </a:solidFill>
                <a:latin typeface="Calibri"/>
                <a:cs typeface="Calibri"/>
              </a:rPr>
              <a:t>uygun</a:t>
            </a:r>
            <a:r>
              <a:rPr sz="2000" spc="10" dirty="0">
                <a:solidFill>
                  <a:srgbClr val="333E50"/>
                </a:solidFill>
                <a:latin typeface="Calibri"/>
                <a:cs typeface="Calibri"/>
              </a:rPr>
              <a:t> </a:t>
            </a:r>
            <a:r>
              <a:rPr sz="2000" spc="-5" dirty="0">
                <a:solidFill>
                  <a:srgbClr val="333E50"/>
                </a:solidFill>
                <a:latin typeface="Calibri"/>
                <a:cs typeface="Calibri"/>
              </a:rPr>
              <a:t>olması,</a:t>
            </a:r>
            <a:endParaRPr sz="2000">
              <a:latin typeface="Calibri"/>
              <a:cs typeface="Calibri"/>
            </a:endParaRPr>
          </a:p>
          <a:p>
            <a:pPr marL="469900" indent="-457200">
              <a:lnSpc>
                <a:spcPts val="2280"/>
              </a:lnSpc>
              <a:spcBef>
                <a:spcPts val="755"/>
              </a:spcBef>
              <a:buAutoNum type="alphaLcParenR"/>
              <a:tabLst>
                <a:tab pos="469900" algn="l"/>
              </a:tabLst>
            </a:pPr>
            <a:r>
              <a:rPr sz="2000" spc="-5" dirty="0">
                <a:solidFill>
                  <a:srgbClr val="333E50"/>
                </a:solidFill>
                <a:latin typeface="Calibri"/>
                <a:cs typeface="Calibri"/>
              </a:rPr>
              <a:t>Uygun </a:t>
            </a:r>
            <a:r>
              <a:rPr sz="2000" dirty="0">
                <a:solidFill>
                  <a:srgbClr val="333E50"/>
                </a:solidFill>
                <a:latin typeface="Calibri"/>
                <a:cs typeface="Calibri"/>
              </a:rPr>
              <a:t>şekilde </a:t>
            </a:r>
            <a:r>
              <a:rPr sz="2000" spc="-10" dirty="0">
                <a:solidFill>
                  <a:srgbClr val="333E50"/>
                </a:solidFill>
                <a:latin typeface="Calibri"/>
                <a:cs typeface="Calibri"/>
              </a:rPr>
              <a:t>korunması </a:t>
            </a:r>
            <a:r>
              <a:rPr sz="2000" dirty="0">
                <a:solidFill>
                  <a:srgbClr val="333E50"/>
                </a:solidFill>
                <a:latin typeface="Calibri"/>
                <a:cs typeface="Calibri"/>
              </a:rPr>
              <a:t>(örneğin, </a:t>
            </a:r>
            <a:r>
              <a:rPr sz="2000" spc="-5" dirty="0">
                <a:solidFill>
                  <a:srgbClr val="333E50"/>
                </a:solidFill>
                <a:latin typeface="Calibri"/>
                <a:cs typeface="Calibri"/>
              </a:rPr>
              <a:t>gizliliğin </a:t>
            </a:r>
            <a:r>
              <a:rPr sz="2000" spc="-10" dirty="0">
                <a:solidFill>
                  <a:srgbClr val="333E50"/>
                </a:solidFill>
                <a:latin typeface="Calibri"/>
                <a:cs typeface="Calibri"/>
              </a:rPr>
              <a:t>yok </a:t>
            </a:r>
            <a:r>
              <a:rPr sz="2000" spc="-5" dirty="0">
                <a:solidFill>
                  <a:srgbClr val="333E50"/>
                </a:solidFill>
                <a:latin typeface="Calibri"/>
                <a:cs typeface="Calibri"/>
              </a:rPr>
              <a:t>olması,</a:t>
            </a:r>
            <a:r>
              <a:rPr sz="2000" spc="50" dirty="0">
                <a:solidFill>
                  <a:srgbClr val="333E50"/>
                </a:solidFill>
                <a:latin typeface="Calibri"/>
                <a:cs typeface="Calibri"/>
              </a:rPr>
              <a:t> </a:t>
            </a:r>
            <a:r>
              <a:rPr sz="2000" spc="-5" dirty="0">
                <a:solidFill>
                  <a:srgbClr val="333E50"/>
                </a:solidFill>
                <a:latin typeface="Calibri"/>
                <a:cs typeface="Calibri"/>
              </a:rPr>
              <a:t>uygun</a:t>
            </a:r>
            <a:endParaRPr sz="2000">
              <a:latin typeface="Calibri"/>
              <a:cs typeface="Calibri"/>
            </a:endParaRPr>
          </a:p>
          <a:p>
            <a:pPr marL="469900">
              <a:lnSpc>
                <a:spcPts val="2280"/>
              </a:lnSpc>
            </a:pPr>
            <a:r>
              <a:rPr sz="2000" spc="-15" dirty="0">
                <a:solidFill>
                  <a:srgbClr val="333E50"/>
                </a:solidFill>
                <a:latin typeface="Calibri"/>
                <a:cs typeface="Calibri"/>
              </a:rPr>
              <a:t>olmayan </a:t>
            </a:r>
            <a:r>
              <a:rPr sz="2000" spc="-5" dirty="0">
                <a:solidFill>
                  <a:srgbClr val="333E50"/>
                </a:solidFill>
                <a:latin typeface="Calibri"/>
                <a:cs typeface="Calibri"/>
              </a:rPr>
              <a:t>kullanım </a:t>
            </a:r>
            <a:r>
              <a:rPr sz="2000" spc="-20" dirty="0">
                <a:solidFill>
                  <a:srgbClr val="333E50"/>
                </a:solidFill>
                <a:latin typeface="Calibri"/>
                <a:cs typeface="Calibri"/>
              </a:rPr>
              <a:t>veya </a:t>
            </a:r>
            <a:r>
              <a:rPr sz="2000" dirty="0">
                <a:solidFill>
                  <a:srgbClr val="333E50"/>
                </a:solidFill>
                <a:latin typeface="Calibri"/>
                <a:cs typeface="Calibri"/>
              </a:rPr>
              <a:t>bütünlüğün</a:t>
            </a:r>
            <a:r>
              <a:rPr sz="2000" spc="45" dirty="0">
                <a:solidFill>
                  <a:srgbClr val="333E50"/>
                </a:solidFill>
                <a:latin typeface="Calibri"/>
                <a:cs typeface="Calibri"/>
              </a:rPr>
              <a:t> </a:t>
            </a:r>
            <a:r>
              <a:rPr sz="2000" spc="-10" dirty="0">
                <a:solidFill>
                  <a:srgbClr val="333E50"/>
                </a:solidFill>
                <a:latin typeface="Calibri"/>
                <a:cs typeface="Calibri"/>
              </a:rPr>
              <a:t>kaybolması).</a:t>
            </a:r>
            <a:endParaRPr sz="200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43372" y="2667000"/>
            <a:ext cx="3500628" cy="34137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07542" y="1353769"/>
            <a:ext cx="5028565" cy="3296285"/>
          </a:xfrm>
          <a:prstGeom prst="rect">
            <a:avLst/>
          </a:prstGeom>
        </p:spPr>
        <p:txBody>
          <a:bodyPr vert="horz" wrap="square" lIns="0" tIns="0" rIns="0" bIns="0" rtlCol="0">
            <a:spAutoFit/>
          </a:bodyPr>
          <a:lstStyle/>
          <a:p>
            <a:pPr marL="12700" marR="5080">
              <a:lnSpc>
                <a:spcPct val="90100"/>
              </a:lnSpc>
            </a:pPr>
            <a:r>
              <a:rPr sz="2000" b="1" dirty="0">
                <a:solidFill>
                  <a:srgbClr val="333E50"/>
                </a:solidFill>
                <a:latin typeface="Calibri"/>
                <a:cs typeface="Calibri"/>
              </a:rPr>
              <a:t>7.5.3.2 </a:t>
            </a:r>
            <a:r>
              <a:rPr sz="2000" b="1" u="heavy" spc="-10" dirty="0">
                <a:solidFill>
                  <a:srgbClr val="333E50"/>
                </a:solidFill>
                <a:latin typeface="Calibri"/>
                <a:cs typeface="Calibri"/>
              </a:rPr>
              <a:t>Dokümante </a:t>
            </a:r>
            <a:r>
              <a:rPr sz="2000" b="1" u="heavy" dirty="0">
                <a:solidFill>
                  <a:srgbClr val="333E50"/>
                </a:solidFill>
                <a:latin typeface="Calibri"/>
                <a:cs typeface="Calibri"/>
              </a:rPr>
              <a:t>edilmiş bilginin </a:t>
            </a:r>
            <a:r>
              <a:rPr sz="2000" spc="-20" dirty="0">
                <a:solidFill>
                  <a:srgbClr val="333E50"/>
                </a:solidFill>
                <a:latin typeface="Calibri"/>
                <a:cs typeface="Calibri"/>
              </a:rPr>
              <a:t>kontrolü </a:t>
            </a:r>
            <a:r>
              <a:rPr sz="2000" dirty="0">
                <a:solidFill>
                  <a:srgbClr val="333E50"/>
                </a:solidFill>
                <a:latin typeface="Calibri"/>
                <a:cs typeface="Calibri"/>
              </a:rPr>
              <a:t>için  </a:t>
            </a:r>
            <a:r>
              <a:rPr sz="2000" spc="-5" dirty="0">
                <a:solidFill>
                  <a:srgbClr val="333E50"/>
                </a:solidFill>
                <a:latin typeface="Calibri"/>
                <a:cs typeface="Calibri"/>
              </a:rPr>
              <a:t>kuruluş </a:t>
            </a:r>
            <a:r>
              <a:rPr sz="2000" dirty="0">
                <a:solidFill>
                  <a:srgbClr val="333E50"/>
                </a:solidFill>
                <a:latin typeface="Calibri"/>
                <a:cs typeface="Calibri"/>
              </a:rPr>
              <a:t>aşağıdaki </a:t>
            </a:r>
            <a:r>
              <a:rPr sz="2000" spc="-10" dirty="0">
                <a:solidFill>
                  <a:srgbClr val="333E50"/>
                </a:solidFill>
                <a:latin typeface="Calibri"/>
                <a:cs typeface="Calibri"/>
              </a:rPr>
              <a:t>faaliyetlerden </a:t>
            </a:r>
            <a:r>
              <a:rPr sz="2000" spc="-5" dirty="0">
                <a:solidFill>
                  <a:srgbClr val="333E50"/>
                </a:solidFill>
                <a:latin typeface="Calibri"/>
                <a:cs typeface="Calibri"/>
              </a:rPr>
              <a:t>uygulanabilir  </a:t>
            </a:r>
            <a:r>
              <a:rPr sz="2000" dirty="0">
                <a:solidFill>
                  <a:srgbClr val="333E50"/>
                </a:solidFill>
                <a:latin typeface="Calibri"/>
                <a:cs typeface="Calibri"/>
              </a:rPr>
              <a:t>olanları</a:t>
            </a:r>
            <a:r>
              <a:rPr sz="2000" spc="-45" dirty="0">
                <a:solidFill>
                  <a:srgbClr val="333E50"/>
                </a:solidFill>
                <a:latin typeface="Calibri"/>
                <a:cs typeface="Calibri"/>
              </a:rPr>
              <a:t> </a:t>
            </a:r>
            <a:r>
              <a:rPr sz="2000" spc="-5" dirty="0">
                <a:solidFill>
                  <a:srgbClr val="333E50"/>
                </a:solidFill>
                <a:latin typeface="Calibri"/>
                <a:cs typeface="Calibri"/>
              </a:rPr>
              <a:t>belirlemelidir:</a:t>
            </a:r>
            <a:endParaRPr sz="2000">
              <a:latin typeface="Calibri"/>
              <a:cs typeface="Calibri"/>
            </a:endParaRPr>
          </a:p>
          <a:p>
            <a:pPr>
              <a:lnSpc>
                <a:spcPct val="100000"/>
              </a:lnSpc>
              <a:spcBef>
                <a:spcPts val="12"/>
              </a:spcBef>
            </a:pPr>
            <a:endParaRPr sz="2650">
              <a:latin typeface="Times New Roman"/>
              <a:cs typeface="Times New Roman"/>
            </a:endParaRPr>
          </a:p>
          <a:p>
            <a:pPr marL="469900" indent="-457200">
              <a:lnSpc>
                <a:spcPct val="100000"/>
              </a:lnSpc>
              <a:buFont typeface="Calibri"/>
              <a:buAutoNum type="alphaLcParenR"/>
              <a:tabLst>
                <a:tab pos="469900" algn="l"/>
              </a:tabLst>
            </a:pPr>
            <a:r>
              <a:rPr sz="2000" dirty="0">
                <a:solidFill>
                  <a:srgbClr val="333E50"/>
                </a:solidFill>
                <a:latin typeface="Calibri"/>
                <a:cs typeface="Calibri"/>
              </a:rPr>
              <a:t>Dağıtım, </a:t>
            </a:r>
            <a:r>
              <a:rPr sz="2000" spc="-5" dirty="0">
                <a:solidFill>
                  <a:srgbClr val="333E50"/>
                </a:solidFill>
                <a:latin typeface="Calibri"/>
                <a:cs typeface="Calibri"/>
              </a:rPr>
              <a:t>erişim, kullanım </a:t>
            </a:r>
            <a:r>
              <a:rPr sz="2000" spc="-15" dirty="0">
                <a:solidFill>
                  <a:srgbClr val="333E50"/>
                </a:solidFill>
                <a:latin typeface="Calibri"/>
                <a:cs typeface="Calibri"/>
              </a:rPr>
              <a:t>ve </a:t>
            </a:r>
            <a:r>
              <a:rPr sz="2000" spc="-10" dirty="0">
                <a:solidFill>
                  <a:srgbClr val="333E50"/>
                </a:solidFill>
                <a:latin typeface="Calibri"/>
                <a:cs typeface="Calibri"/>
              </a:rPr>
              <a:t>tekrar</a:t>
            </a:r>
            <a:r>
              <a:rPr sz="2000" spc="45" dirty="0">
                <a:solidFill>
                  <a:srgbClr val="333E50"/>
                </a:solidFill>
                <a:latin typeface="Calibri"/>
                <a:cs typeface="Calibri"/>
              </a:rPr>
              <a:t> </a:t>
            </a:r>
            <a:r>
              <a:rPr sz="2000" spc="-5" dirty="0">
                <a:solidFill>
                  <a:srgbClr val="333E50"/>
                </a:solidFill>
                <a:latin typeface="Calibri"/>
                <a:cs typeface="Calibri"/>
              </a:rPr>
              <a:t>kullanım,</a:t>
            </a:r>
            <a:endParaRPr sz="2000">
              <a:latin typeface="Calibri"/>
              <a:cs typeface="Calibri"/>
            </a:endParaRPr>
          </a:p>
          <a:p>
            <a:pPr marL="469900" indent="-457200">
              <a:lnSpc>
                <a:spcPts val="2280"/>
              </a:lnSpc>
              <a:spcBef>
                <a:spcPts val="755"/>
              </a:spcBef>
              <a:buFont typeface="Calibri"/>
              <a:buAutoNum type="alphaLcParenR"/>
              <a:tabLst>
                <a:tab pos="469900" algn="l"/>
              </a:tabLst>
            </a:pPr>
            <a:r>
              <a:rPr sz="2000" spc="-5" dirty="0">
                <a:solidFill>
                  <a:srgbClr val="333E50"/>
                </a:solidFill>
                <a:latin typeface="Calibri"/>
                <a:cs typeface="Calibri"/>
              </a:rPr>
              <a:t>Niteliğinin </a:t>
            </a:r>
            <a:r>
              <a:rPr sz="2000" spc="-10" dirty="0">
                <a:solidFill>
                  <a:srgbClr val="333E50"/>
                </a:solidFill>
                <a:latin typeface="Calibri"/>
                <a:cs typeface="Calibri"/>
              </a:rPr>
              <a:t>korunması </a:t>
            </a:r>
            <a:r>
              <a:rPr sz="2000" spc="-5" dirty="0">
                <a:solidFill>
                  <a:srgbClr val="333E50"/>
                </a:solidFill>
                <a:latin typeface="Calibri"/>
                <a:cs typeface="Calibri"/>
              </a:rPr>
              <a:t>dahil, </a:t>
            </a:r>
            <a:r>
              <a:rPr sz="2000" spc="-10" dirty="0">
                <a:solidFill>
                  <a:srgbClr val="333E50"/>
                </a:solidFill>
                <a:latin typeface="Calibri"/>
                <a:cs typeface="Calibri"/>
              </a:rPr>
              <a:t>arşivleme</a:t>
            </a:r>
            <a:r>
              <a:rPr sz="2000" spc="85" dirty="0">
                <a:solidFill>
                  <a:srgbClr val="333E50"/>
                </a:solidFill>
                <a:latin typeface="Calibri"/>
                <a:cs typeface="Calibri"/>
              </a:rPr>
              <a:t> </a:t>
            </a:r>
            <a:r>
              <a:rPr sz="2000" spc="-35" dirty="0">
                <a:solidFill>
                  <a:srgbClr val="333E50"/>
                </a:solidFill>
                <a:latin typeface="Calibri"/>
                <a:cs typeface="Calibri"/>
              </a:rPr>
              <a:t>ve</a:t>
            </a:r>
            <a:endParaRPr sz="2000">
              <a:latin typeface="Calibri"/>
              <a:cs typeface="Calibri"/>
            </a:endParaRPr>
          </a:p>
          <a:p>
            <a:pPr marL="469900">
              <a:lnSpc>
                <a:spcPts val="2280"/>
              </a:lnSpc>
            </a:pPr>
            <a:r>
              <a:rPr sz="2000" spc="-15" dirty="0">
                <a:solidFill>
                  <a:srgbClr val="333E50"/>
                </a:solidFill>
                <a:latin typeface="Calibri"/>
                <a:cs typeface="Calibri"/>
              </a:rPr>
              <a:t>koruma,</a:t>
            </a:r>
            <a:endParaRPr sz="2000">
              <a:latin typeface="Calibri"/>
              <a:cs typeface="Calibri"/>
            </a:endParaRPr>
          </a:p>
          <a:p>
            <a:pPr marL="469900" marR="481965" indent="-457200">
              <a:lnSpc>
                <a:spcPts val="2160"/>
              </a:lnSpc>
              <a:spcBef>
                <a:spcPts val="1025"/>
              </a:spcBef>
              <a:buFont typeface="Calibri"/>
              <a:buAutoNum type="alphaLcParenR" startAt="3"/>
              <a:tabLst>
                <a:tab pos="469900" algn="l"/>
              </a:tabLst>
            </a:pPr>
            <a:r>
              <a:rPr sz="2000" spc="-5" dirty="0">
                <a:solidFill>
                  <a:srgbClr val="333E50"/>
                </a:solidFill>
                <a:latin typeface="Calibri"/>
                <a:cs typeface="Calibri"/>
              </a:rPr>
              <a:t>Değişikliklerin </a:t>
            </a:r>
            <a:r>
              <a:rPr sz="2000" spc="-20" dirty="0">
                <a:solidFill>
                  <a:srgbClr val="333E50"/>
                </a:solidFill>
                <a:latin typeface="Calibri"/>
                <a:cs typeface="Calibri"/>
              </a:rPr>
              <a:t>kontrolü </a:t>
            </a:r>
            <a:r>
              <a:rPr sz="2000" dirty="0">
                <a:solidFill>
                  <a:srgbClr val="333E50"/>
                </a:solidFill>
                <a:latin typeface="Calibri"/>
                <a:cs typeface="Calibri"/>
              </a:rPr>
              <a:t>(örneğin, </a:t>
            </a:r>
            <a:r>
              <a:rPr sz="2000" spc="-5" dirty="0">
                <a:solidFill>
                  <a:srgbClr val="333E50"/>
                </a:solidFill>
                <a:latin typeface="Calibri"/>
                <a:cs typeface="Calibri"/>
              </a:rPr>
              <a:t>sürüm  </a:t>
            </a:r>
            <a:r>
              <a:rPr sz="2000" spc="-15" dirty="0">
                <a:solidFill>
                  <a:srgbClr val="333E50"/>
                </a:solidFill>
                <a:latin typeface="Calibri"/>
                <a:cs typeface="Calibri"/>
              </a:rPr>
              <a:t>kontrolü),</a:t>
            </a:r>
            <a:endParaRPr sz="2000">
              <a:latin typeface="Calibri"/>
              <a:cs typeface="Calibri"/>
            </a:endParaRPr>
          </a:p>
          <a:p>
            <a:pPr marL="469900" indent="-457200">
              <a:lnSpc>
                <a:spcPct val="100000"/>
              </a:lnSpc>
              <a:spcBef>
                <a:spcPts val="740"/>
              </a:spcBef>
              <a:buAutoNum type="alphaLcParenR" startAt="3"/>
              <a:tabLst>
                <a:tab pos="469900" algn="l"/>
              </a:tabLst>
            </a:pPr>
            <a:r>
              <a:rPr sz="2000" spc="-10" dirty="0">
                <a:solidFill>
                  <a:srgbClr val="333E50"/>
                </a:solidFill>
                <a:latin typeface="Calibri"/>
                <a:cs typeface="Calibri"/>
              </a:rPr>
              <a:t>Muhafaza </a:t>
            </a:r>
            <a:r>
              <a:rPr sz="2000" spc="-15" dirty="0">
                <a:solidFill>
                  <a:srgbClr val="333E50"/>
                </a:solidFill>
                <a:latin typeface="Calibri"/>
                <a:cs typeface="Calibri"/>
              </a:rPr>
              <a:t>ve </a:t>
            </a:r>
            <a:r>
              <a:rPr sz="2000" spc="-5" dirty="0">
                <a:solidFill>
                  <a:srgbClr val="333E50"/>
                </a:solidFill>
                <a:latin typeface="Calibri"/>
                <a:cs typeface="Calibri"/>
              </a:rPr>
              <a:t>elden</a:t>
            </a:r>
            <a:r>
              <a:rPr sz="2000" spc="-55" dirty="0">
                <a:solidFill>
                  <a:srgbClr val="333E50"/>
                </a:solidFill>
                <a:latin typeface="Calibri"/>
                <a:cs typeface="Calibri"/>
              </a:rPr>
              <a:t> </a:t>
            </a:r>
            <a:r>
              <a:rPr sz="2000" spc="-5" dirty="0">
                <a:solidFill>
                  <a:srgbClr val="333E50"/>
                </a:solidFill>
                <a:latin typeface="Calibri"/>
                <a:cs typeface="Calibri"/>
              </a:rPr>
              <a:t>çıkarma.</a:t>
            </a:r>
            <a:endParaRPr sz="200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07542" y="1431925"/>
            <a:ext cx="6932295" cy="844550"/>
          </a:xfrm>
          <a:prstGeom prst="rect">
            <a:avLst/>
          </a:prstGeom>
        </p:spPr>
        <p:txBody>
          <a:bodyPr vert="horz" wrap="square" lIns="0" tIns="0" rIns="0" bIns="0" rtlCol="0">
            <a:spAutoFit/>
          </a:bodyPr>
          <a:lstStyle/>
          <a:p>
            <a:pPr marL="12700" marR="5080">
              <a:lnSpc>
                <a:spcPts val="2160"/>
              </a:lnSpc>
            </a:pPr>
            <a:r>
              <a:rPr sz="2000" b="0" spc="-5" dirty="0">
                <a:latin typeface="Calibri"/>
                <a:cs typeface="Calibri"/>
              </a:rPr>
              <a:t>KYSnin </a:t>
            </a:r>
            <a:r>
              <a:rPr sz="2000" b="0" dirty="0">
                <a:latin typeface="Calibri"/>
                <a:cs typeface="Calibri"/>
              </a:rPr>
              <a:t>planlaması </a:t>
            </a:r>
            <a:r>
              <a:rPr sz="2000" b="0" spc="-15" dirty="0">
                <a:latin typeface="Calibri"/>
                <a:cs typeface="Calibri"/>
              </a:rPr>
              <a:t>ve </a:t>
            </a:r>
            <a:r>
              <a:rPr sz="2000" b="0" spc="-5" dirty="0">
                <a:latin typeface="Calibri"/>
                <a:cs typeface="Calibri"/>
              </a:rPr>
              <a:t>işletimi </a:t>
            </a:r>
            <a:r>
              <a:rPr sz="2000" b="0" dirty="0">
                <a:latin typeface="Calibri"/>
                <a:cs typeface="Calibri"/>
              </a:rPr>
              <a:t>için </a:t>
            </a:r>
            <a:r>
              <a:rPr sz="2000" b="0" spc="-5" dirty="0">
                <a:latin typeface="Calibri"/>
                <a:cs typeface="Calibri"/>
              </a:rPr>
              <a:t>gerekli </a:t>
            </a:r>
            <a:r>
              <a:rPr sz="2000" b="0" dirty="0">
                <a:latin typeface="Calibri"/>
                <a:cs typeface="Calibri"/>
              </a:rPr>
              <a:t>olduğu, </a:t>
            </a:r>
            <a:r>
              <a:rPr sz="2000" b="0" spc="-5" dirty="0">
                <a:latin typeface="Calibri"/>
                <a:cs typeface="Calibri"/>
              </a:rPr>
              <a:t>kuruluş </a:t>
            </a:r>
            <a:r>
              <a:rPr sz="2000" b="0" spc="-10" dirty="0">
                <a:latin typeface="Calibri"/>
                <a:cs typeface="Calibri"/>
              </a:rPr>
              <a:t>tarafından  </a:t>
            </a:r>
            <a:r>
              <a:rPr sz="2000" b="0" spc="-5" dirty="0">
                <a:latin typeface="Calibri"/>
                <a:cs typeface="Calibri"/>
              </a:rPr>
              <a:t>belirlenen </a:t>
            </a:r>
            <a:r>
              <a:rPr sz="2000" u="heavy" dirty="0"/>
              <a:t>dış </a:t>
            </a:r>
            <a:r>
              <a:rPr sz="2000" u="heavy" spc="-10" dirty="0"/>
              <a:t>kaynaklı </a:t>
            </a:r>
            <a:r>
              <a:rPr sz="2000" u="heavy" spc="-5" dirty="0">
                <a:latin typeface="Calibri"/>
                <a:cs typeface="Calibri"/>
              </a:rPr>
              <a:t>dokümante </a:t>
            </a:r>
            <a:r>
              <a:rPr sz="2000" u="heavy" dirty="0"/>
              <a:t>edilmiş </a:t>
            </a:r>
            <a:r>
              <a:rPr sz="2000" u="heavy" dirty="0">
                <a:latin typeface="Calibri"/>
                <a:cs typeface="Calibri"/>
              </a:rPr>
              <a:t>bilgi</a:t>
            </a:r>
            <a:r>
              <a:rPr sz="2000" b="0" dirty="0">
                <a:latin typeface="Calibri"/>
                <a:cs typeface="Calibri"/>
              </a:rPr>
              <a:t>, </a:t>
            </a:r>
            <a:r>
              <a:rPr sz="2000" b="0" spc="-5" dirty="0">
                <a:latin typeface="Calibri"/>
                <a:cs typeface="Calibri"/>
              </a:rPr>
              <a:t>uygun </a:t>
            </a:r>
            <a:r>
              <a:rPr sz="2000" b="0" dirty="0">
                <a:latin typeface="Calibri"/>
                <a:cs typeface="Calibri"/>
              </a:rPr>
              <a:t>şekilde  </a:t>
            </a:r>
            <a:r>
              <a:rPr sz="2000" b="0" spc="-5" dirty="0">
                <a:latin typeface="Calibri"/>
                <a:cs typeface="Calibri"/>
              </a:rPr>
              <a:t>tanımlanmalı </a:t>
            </a:r>
            <a:r>
              <a:rPr sz="2000" b="0" spc="-15" dirty="0">
                <a:latin typeface="Calibri"/>
                <a:cs typeface="Calibri"/>
              </a:rPr>
              <a:t>ve </a:t>
            </a:r>
            <a:r>
              <a:rPr sz="2000" b="0" spc="-20" dirty="0">
                <a:latin typeface="Calibri"/>
                <a:cs typeface="Calibri"/>
              </a:rPr>
              <a:t>kontrol</a:t>
            </a:r>
            <a:r>
              <a:rPr sz="2000" b="0" spc="5" dirty="0">
                <a:latin typeface="Calibri"/>
                <a:cs typeface="Calibri"/>
              </a:rPr>
              <a:t> </a:t>
            </a:r>
            <a:r>
              <a:rPr sz="2000" b="0" spc="-20" dirty="0">
                <a:latin typeface="Calibri"/>
                <a:cs typeface="Calibri"/>
              </a:rPr>
              <a:t>edilmelidir.</a:t>
            </a:r>
            <a:endParaRPr sz="2000">
              <a:latin typeface="Calibri"/>
              <a:cs typeface="Calibri"/>
            </a:endParaRPr>
          </a:p>
        </p:txBody>
      </p:sp>
      <p:sp>
        <p:nvSpPr>
          <p:cNvPr id="3" name="object 3"/>
          <p:cNvSpPr txBox="1"/>
          <p:nvPr/>
        </p:nvSpPr>
        <p:spPr>
          <a:xfrm>
            <a:off x="707542" y="2784094"/>
            <a:ext cx="7614920" cy="1920875"/>
          </a:xfrm>
          <a:prstGeom prst="rect">
            <a:avLst/>
          </a:prstGeom>
        </p:spPr>
        <p:txBody>
          <a:bodyPr vert="horz" wrap="square" lIns="0" tIns="0" rIns="0" bIns="0" rtlCol="0">
            <a:spAutoFit/>
          </a:bodyPr>
          <a:lstStyle/>
          <a:p>
            <a:pPr marL="12700" marR="629285">
              <a:lnSpc>
                <a:spcPts val="2160"/>
              </a:lnSpc>
            </a:pPr>
            <a:r>
              <a:rPr sz="2000" dirty="0">
                <a:solidFill>
                  <a:srgbClr val="333E50"/>
                </a:solidFill>
                <a:latin typeface="Calibri"/>
                <a:cs typeface="Calibri"/>
              </a:rPr>
              <a:t>Uygunluğun </a:t>
            </a:r>
            <a:r>
              <a:rPr sz="2000" spc="-5" dirty="0">
                <a:solidFill>
                  <a:srgbClr val="333E50"/>
                </a:solidFill>
                <a:latin typeface="Calibri"/>
                <a:cs typeface="Calibri"/>
              </a:rPr>
              <a:t>kanıtı </a:t>
            </a:r>
            <a:r>
              <a:rPr sz="2000" spc="-10" dirty="0">
                <a:solidFill>
                  <a:srgbClr val="333E50"/>
                </a:solidFill>
                <a:latin typeface="Calibri"/>
                <a:cs typeface="Calibri"/>
              </a:rPr>
              <a:t>olarak muhafaza </a:t>
            </a:r>
            <a:r>
              <a:rPr sz="2000" dirty="0">
                <a:solidFill>
                  <a:srgbClr val="333E50"/>
                </a:solidFill>
                <a:latin typeface="Calibri"/>
                <a:cs typeface="Calibri"/>
              </a:rPr>
              <a:t>edilen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a:t>
            </a:r>
            <a:r>
              <a:rPr sz="2000" b="1" u="heavy" spc="-110" dirty="0">
                <a:solidFill>
                  <a:srgbClr val="333E50"/>
                </a:solidFill>
                <a:latin typeface="Calibri"/>
                <a:cs typeface="Calibri"/>
              </a:rPr>
              <a:t> </a:t>
            </a:r>
            <a:r>
              <a:rPr sz="2000" b="1" u="heavy" dirty="0">
                <a:solidFill>
                  <a:srgbClr val="333E50"/>
                </a:solidFill>
                <a:latin typeface="Calibri"/>
                <a:cs typeface="Calibri"/>
              </a:rPr>
              <a:t>bilgi</a:t>
            </a:r>
            <a:r>
              <a:rPr sz="2000" dirty="0">
                <a:solidFill>
                  <a:srgbClr val="333E50"/>
                </a:solidFill>
                <a:latin typeface="Calibri"/>
                <a:cs typeface="Calibri"/>
              </a:rPr>
              <a:t>,  </a:t>
            </a:r>
            <a:r>
              <a:rPr sz="2000" spc="-10" dirty="0">
                <a:solidFill>
                  <a:srgbClr val="333E50"/>
                </a:solidFill>
                <a:latin typeface="Calibri"/>
                <a:cs typeface="Calibri"/>
              </a:rPr>
              <a:t>istenmeyen </a:t>
            </a:r>
            <a:r>
              <a:rPr sz="2000" spc="-5" dirty="0">
                <a:solidFill>
                  <a:srgbClr val="333E50"/>
                </a:solidFill>
                <a:latin typeface="Calibri"/>
                <a:cs typeface="Calibri"/>
              </a:rPr>
              <a:t>değişikliklere </a:t>
            </a:r>
            <a:r>
              <a:rPr sz="2000" spc="-15" dirty="0">
                <a:solidFill>
                  <a:srgbClr val="333E50"/>
                </a:solidFill>
                <a:latin typeface="Calibri"/>
                <a:cs typeface="Calibri"/>
              </a:rPr>
              <a:t>karşı</a:t>
            </a:r>
            <a:r>
              <a:rPr sz="2000" spc="95" dirty="0">
                <a:solidFill>
                  <a:srgbClr val="333E50"/>
                </a:solidFill>
                <a:latin typeface="Calibri"/>
                <a:cs typeface="Calibri"/>
              </a:rPr>
              <a:t> </a:t>
            </a:r>
            <a:r>
              <a:rPr sz="2000" spc="-25" dirty="0">
                <a:solidFill>
                  <a:srgbClr val="333E50"/>
                </a:solidFill>
                <a:latin typeface="Calibri"/>
                <a:cs typeface="Calibri"/>
              </a:rPr>
              <a:t>korunmalıdır.</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14"/>
              </a:spcBef>
            </a:pPr>
            <a:endParaRPr sz="1600">
              <a:latin typeface="Times New Roman"/>
              <a:cs typeface="Times New Roman"/>
            </a:endParaRPr>
          </a:p>
          <a:p>
            <a:pPr marL="12700" marR="5080" algn="just">
              <a:lnSpc>
                <a:spcPts val="2160"/>
              </a:lnSpc>
            </a:pPr>
            <a:r>
              <a:rPr sz="2000" b="1" dirty="0">
                <a:solidFill>
                  <a:srgbClr val="333E50"/>
                </a:solidFill>
                <a:latin typeface="Calibri"/>
                <a:cs typeface="Calibri"/>
              </a:rPr>
              <a:t>Not – </a:t>
            </a:r>
            <a:r>
              <a:rPr sz="2000" spc="-5" dirty="0">
                <a:solidFill>
                  <a:srgbClr val="333E50"/>
                </a:solidFill>
                <a:latin typeface="Calibri"/>
                <a:cs typeface="Calibri"/>
              </a:rPr>
              <a:t>Erişim, </a:t>
            </a:r>
            <a:r>
              <a:rPr sz="2000" spc="-10" dirty="0">
                <a:solidFill>
                  <a:srgbClr val="333E50"/>
                </a:solidFill>
                <a:latin typeface="Calibri"/>
                <a:cs typeface="Calibri"/>
              </a:rPr>
              <a:t>dokümante </a:t>
            </a:r>
            <a:r>
              <a:rPr sz="2000" spc="-5" dirty="0">
                <a:solidFill>
                  <a:srgbClr val="333E50"/>
                </a:solidFill>
                <a:latin typeface="Calibri"/>
                <a:cs typeface="Calibri"/>
              </a:rPr>
              <a:t>edilmiş bilgiye bir izinle sadece </a:t>
            </a:r>
            <a:r>
              <a:rPr sz="2000" dirty="0">
                <a:solidFill>
                  <a:srgbClr val="333E50"/>
                </a:solidFill>
                <a:latin typeface="Calibri"/>
                <a:cs typeface="Calibri"/>
              </a:rPr>
              <a:t>bakılmasını </a:t>
            </a:r>
            <a:r>
              <a:rPr sz="2000" spc="-20" dirty="0">
                <a:solidFill>
                  <a:srgbClr val="333E50"/>
                </a:solidFill>
                <a:latin typeface="Calibri"/>
                <a:cs typeface="Calibri"/>
              </a:rPr>
              <a:t>veya  </a:t>
            </a:r>
            <a:r>
              <a:rPr sz="2000" spc="-10" dirty="0">
                <a:solidFill>
                  <a:srgbClr val="333E50"/>
                </a:solidFill>
                <a:latin typeface="Calibri"/>
                <a:cs typeface="Calibri"/>
              </a:rPr>
              <a:t>dokümante </a:t>
            </a:r>
            <a:r>
              <a:rPr sz="2000" spc="-5" dirty="0">
                <a:solidFill>
                  <a:srgbClr val="333E50"/>
                </a:solidFill>
                <a:latin typeface="Calibri"/>
                <a:cs typeface="Calibri"/>
              </a:rPr>
              <a:t>edilmiş bilgiyi </a:t>
            </a:r>
            <a:r>
              <a:rPr sz="2000" dirty="0">
                <a:solidFill>
                  <a:srgbClr val="333E50"/>
                </a:solidFill>
                <a:latin typeface="Calibri"/>
                <a:cs typeface="Calibri"/>
              </a:rPr>
              <a:t>görme </a:t>
            </a:r>
            <a:r>
              <a:rPr sz="2000" spc="-15" dirty="0">
                <a:solidFill>
                  <a:srgbClr val="333E50"/>
                </a:solidFill>
                <a:latin typeface="Calibri"/>
                <a:cs typeface="Calibri"/>
              </a:rPr>
              <a:t>ve </a:t>
            </a:r>
            <a:r>
              <a:rPr sz="2000" spc="-5" dirty="0">
                <a:solidFill>
                  <a:srgbClr val="333E50"/>
                </a:solidFill>
                <a:latin typeface="Calibri"/>
                <a:cs typeface="Calibri"/>
              </a:rPr>
              <a:t>değiştirme </a:t>
            </a:r>
            <a:r>
              <a:rPr sz="2000" dirty="0">
                <a:solidFill>
                  <a:srgbClr val="333E50"/>
                </a:solidFill>
                <a:latin typeface="Calibri"/>
                <a:cs typeface="Calibri"/>
              </a:rPr>
              <a:t>müsaade </a:t>
            </a:r>
            <a:r>
              <a:rPr sz="2000" spc="-15" dirty="0">
                <a:solidFill>
                  <a:srgbClr val="333E50"/>
                </a:solidFill>
                <a:latin typeface="Calibri"/>
                <a:cs typeface="Calibri"/>
              </a:rPr>
              <a:t>ve </a:t>
            </a:r>
            <a:r>
              <a:rPr sz="2000" spc="-5" dirty="0">
                <a:solidFill>
                  <a:srgbClr val="333E50"/>
                </a:solidFill>
                <a:latin typeface="Calibri"/>
                <a:cs typeface="Calibri"/>
              </a:rPr>
              <a:t>yetkisini </a:t>
            </a:r>
            <a:r>
              <a:rPr sz="2000" spc="-10" dirty="0">
                <a:solidFill>
                  <a:srgbClr val="333E50"/>
                </a:solidFill>
                <a:latin typeface="Calibri"/>
                <a:cs typeface="Calibri"/>
              </a:rPr>
              <a:t>ifade  </a:t>
            </a:r>
            <a:r>
              <a:rPr sz="2000" spc="-25" dirty="0">
                <a:solidFill>
                  <a:srgbClr val="333E50"/>
                </a:solidFill>
                <a:latin typeface="Calibri"/>
                <a:cs typeface="Calibri"/>
              </a:rPr>
              <a:t>edebilir.</a:t>
            </a:r>
            <a:endParaRPr sz="20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8572" y="1342644"/>
            <a:ext cx="6550152" cy="4916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990600" y="1327990"/>
            <a:ext cx="7352792" cy="487680"/>
          </a:xfrm>
          <a:prstGeom prst="rect">
            <a:avLst/>
          </a:prstGeom>
        </p:spPr>
        <p:txBody>
          <a:bodyPr vert="horz" wrap="square" lIns="0" tIns="0" rIns="0" bIns="0" rtlCol="0">
            <a:spAutoFit/>
          </a:bodyPr>
          <a:lstStyle/>
          <a:p>
            <a:pPr marL="2426970">
              <a:lnSpc>
                <a:spcPct val="100000"/>
              </a:lnSpc>
            </a:pPr>
            <a:r>
              <a:rPr dirty="0">
                <a:latin typeface="Calibri"/>
                <a:cs typeface="Calibri"/>
              </a:rPr>
              <a:t>8.</a:t>
            </a:r>
            <a:r>
              <a:rPr spc="-70" dirty="0">
                <a:latin typeface="Calibri"/>
                <a:cs typeface="Calibri"/>
              </a:rPr>
              <a:t> </a:t>
            </a:r>
            <a:r>
              <a:rPr spc="-25" dirty="0">
                <a:latin typeface="Calibri"/>
                <a:cs typeface="Calibri"/>
              </a:rPr>
              <a:t>OPERASYON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90600" y="1295400"/>
            <a:ext cx="7352792" cy="487680"/>
          </a:xfrm>
          <a:prstGeom prst="rect">
            <a:avLst/>
          </a:prstGeom>
        </p:spPr>
        <p:txBody>
          <a:bodyPr vert="horz" wrap="square" lIns="0" tIns="0" rIns="0" bIns="0" rtlCol="0">
            <a:spAutoFit/>
          </a:bodyPr>
          <a:lstStyle/>
          <a:p>
            <a:pPr marL="251460">
              <a:lnSpc>
                <a:spcPct val="100000"/>
              </a:lnSpc>
            </a:pPr>
            <a:r>
              <a:rPr spc="-10" dirty="0"/>
              <a:t>TERMİNOLOJİDEKİ </a:t>
            </a:r>
            <a:r>
              <a:rPr dirty="0"/>
              <a:t>TEMEL</a:t>
            </a:r>
            <a:r>
              <a:rPr spc="-5" dirty="0"/>
              <a:t> DEĞİŞİKLİKLER</a:t>
            </a:r>
          </a:p>
        </p:txBody>
      </p:sp>
      <p:graphicFrame>
        <p:nvGraphicFramePr>
          <p:cNvPr id="3" name="object 3"/>
          <p:cNvGraphicFramePr>
            <a:graphicFrameLocks noGrp="1"/>
          </p:cNvGraphicFramePr>
          <p:nvPr>
            <p:extLst>
              <p:ext uri="{D42A27DB-BD31-4B8C-83A1-F6EECF244321}">
                <p14:modId xmlns:p14="http://schemas.microsoft.com/office/powerpoint/2010/main" val="1916582748"/>
              </p:ext>
            </p:extLst>
          </p:nvPr>
        </p:nvGraphicFramePr>
        <p:xfrm>
          <a:off x="207937" y="1636649"/>
          <a:ext cx="8715463" cy="4383152"/>
        </p:xfrm>
        <a:graphic>
          <a:graphicData uri="http://schemas.openxmlformats.org/drawingml/2006/table">
            <a:tbl>
              <a:tblPr firstRow="1" bandRow="1">
                <a:tableStyleId>{2D5ABB26-0587-4C30-8999-92F81FD0307C}</a:tableStyleId>
              </a:tblPr>
              <a:tblGrid>
                <a:gridCol w="3542880">
                  <a:extLst>
                    <a:ext uri="{9D8B030D-6E8A-4147-A177-3AD203B41FA5}">
                      <a16:colId xmlns:a16="http://schemas.microsoft.com/office/drawing/2014/main" val="20000"/>
                    </a:ext>
                  </a:extLst>
                </a:gridCol>
                <a:gridCol w="5172583">
                  <a:extLst>
                    <a:ext uri="{9D8B030D-6E8A-4147-A177-3AD203B41FA5}">
                      <a16:colId xmlns:a16="http://schemas.microsoft.com/office/drawing/2014/main" val="20001"/>
                    </a:ext>
                  </a:extLst>
                </a:gridCol>
              </a:tblGrid>
              <a:tr h="297861">
                <a:tc>
                  <a:txBody>
                    <a:bodyPr/>
                    <a:lstStyle/>
                    <a:p>
                      <a:pPr marL="1075690">
                        <a:lnSpc>
                          <a:spcPct val="100000"/>
                        </a:lnSpc>
                        <a:spcBef>
                          <a:spcPts val="10"/>
                        </a:spcBef>
                      </a:pPr>
                      <a:r>
                        <a:rPr sz="1600" b="1" spc="-5" dirty="0">
                          <a:solidFill>
                            <a:srgbClr val="333E50"/>
                          </a:solidFill>
                          <a:latin typeface="Arial"/>
                          <a:cs typeface="Arial"/>
                        </a:rPr>
                        <a:t>ISO</a:t>
                      </a:r>
                      <a:r>
                        <a:rPr sz="1600" b="1" spc="-50" dirty="0">
                          <a:solidFill>
                            <a:srgbClr val="333E50"/>
                          </a:solidFill>
                          <a:latin typeface="Arial"/>
                          <a:cs typeface="Arial"/>
                        </a:rPr>
                        <a:t> </a:t>
                      </a:r>
                      <a:r>
                        <a:rPr sz="1600" b="1" spc="-5" dirty="0">
                          <a:solidFill>
                            <a:srgbClr val="333E50"/>
                          </a:solidFill>
                          <a:latin typeface="Arial"/>
                          <a:cs typeface="Arial"/>
                        </a:rPr>
                        <a:t>9001:2008</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0"/>
                        </a:spcBef>
                      </a:pPr>
                      <a:r>
                        <a:rPr sz="1600" b="1" spc="-5" dirty="0">
                          <a:solidFill>
                            <a:srgbClr val="333E50"/>
                          </a:solidFill>
                          <a:latin typeface="Arial"/>
                          <a:cs typeface="Arial"/>
                        </a:rPr>
                        <a:t>ISO</a:t>
                      </a:r>
                      <a:r>
                        <a:rPr sz="1600" b="1" spc="-50" dirty="0">
                          <a:solidFill>
                            <a:srgbClr val="333E50"/>
                          </a:solidFill>
                          <a:latin typeface="Arial"/>
                          <a:cs typeface="Arial"/>
                        </a:rPr>
                        <a:t> </a:t>
                      </a:r>
                      <a:r>
                        <a:rPr sz="1600" b="1" spc="-5" dirty="0">
                          <a:solidFill>
                            <a:srgbClr val="333E50"/>
                          </a:solidFill>
                          <a:latin typeface="Arial"/>
                          <a:cs typeface="Arial"/>
                        </a:rPr>
                        <a:t>9001:2015</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417079">
                <a:tc>
                  <a:txBody>
                    <a:bodyPr/>
                    <a:lstStyle/>
                    <a:p>
                      <a:pPr marL="61594">
                        <a:lnSpc>
                          <a:spcPct val="100000"/>
                        </a:lnSpc>
                        <a:spcBef>
                          <a:spcPts val="535"/>
                        </a:spcBef>
                      </a:pPr>
                      <a:r>
                        <a:rPr sz="1600" spc="-5" dirty="0">
                          <a:solidFill>
                            <a:srgbClr val="333E50"/>
                          </a:solidFill>
                          <a:latin typeface="Calibri"/>
                          <a:cs typeface="Calibri"/>
                        </a:rPr>
                        <a:t>Ürünler</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62865">
                        <a:lnSpc>
                          <a:spcPct val="100000"/>
                        </a:lnSpc>
                        <a:spcBef>
                          <a:spcPts val="535"/>
                        </a:spcBef>
                      </a:pPr>
                      <a:r>
                        <a:rPr sz="1600" spc="-5" dirty="0">
                          <a:solidFill>
                            <a:srgbClr val="333E50"/>
                          </a:solidFill>
                          <a:latin typeface="Calibri"/>
                          <a:cs typeface="Calibri"/>
                        </a:rPr>
                        <a:t>Ürünler </a:t>
                      </a:r>
                      <a:r>
                        <a:rPr sz="1600" spc="-10" dirty="0">
                          <a:solidFill>
                            <a:srgbClr val="333E50"/>
                          </a:solidFill>
                          <a:latin typeface="Calibri"/>
                          <a:cs typeface="Calibri"/>
                        </a:rPr>
                        <a:t>ve</a:t>
                      </a:r>
                      <a:r>
                        <a:rPr sz="1600" spc="-65" dirty="0">
                          <a:solidFill>
                            <a:srgbClr val="333E50"/>
                          </a:solidFill>
                          <a:latin typeface="Calibri"/>
                          <a:cs typeface="Calibri"/>
                        </a:rPr>
                        <a:t> </a:t>
                      </a:r>
                      <a:r>
                        <a:rPr sz="1600" spc="-5" dirty="0">
                          <a:solidFill>
                            <a:srgbClr val="333E50"/>
                          </a:solidFill>
                          <a:latin typeface="Calibri"/>
                          <a:cs typeface="Calibri"/>
                        </a:rPr>
                        <a:t>hizmetler</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503268">
                <a:tc>
                  <a:txBody>
                    <a:bodyPr/>
                    <a:lstStyle/>
                    <a:p>
                      <a:pPr marL="61594">
                        <a:lnSpc>
                          <a:spcPct val="100000"/>
                        </a:lnSpc>
                        <a:spcBef>
                          <a:spcPts val="994"/>
                        </a:spcBef>
                      </a:pPr>
                      <a:r>
                        <a:rPr sz="1600" spc="-5" dirty="0">
                          <a:solidFill>
                            <a:srgbClr val="333E50"/>
                          </a:solidFill>
                          <a:latin typeface="Calibri"/>
                          <a:cs typeface="Calibri"/>
                        </a:rPr>
                        <a:t>Hariç</a:t>
                      </a:r>
                      <a:r>
                        <a:rPr sz="1600" spc="-80" dirty="0">
                          <a:solidFill>
                            <a:srgbClr val="333E50"/>
                          </a:solidFill>
                          <a:latin typeface="Calibri"/>
                          <a:cs typeface="Calibri"/>
                        </a:rPr>
                        <a:t> </a:t>
                      </a:r>
                      <a:r>
                        <a:rPr sz="1600" spc="-25" dirty="0">
                          <a:solidFill>
                            <a:srgbClr val="333E50"/>
                          </a:solidFill>
                          <a:latin typeface="Calibri"/>
                          <a:cs typeface="Calibri"/>
                        </a:rPr>
                        <a:t>Tutma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2865">
                        <a:lnSpc>
                          <a:spcPct val="100000"/>
                        </a:lnSpc>
                        <a:spcBef>
                          <a:spcPts val="994"/>
                        </a:spcBef>
                      </a:pPr>
                      <a:r>
                        <a:rPr sz="1600" spc="-20" dirty="0">
                          <a:solidFill>
                            <a:srgbClr val="333E50"/>
                          </a:solidFill>
                          <a:latin typeface="Calibri"/>
                          <a:cs typeface="Calibri"/>
                        </a:rPr>
                        <a:t>Kavram </a:t>
                      </a:r>
                      <a:r>
                        <a:rPr sz="1600" spc="-10" dirty="0">
                          <a:solidFill>
                            <a:srgbClr val="333E50"/>
                          </a:solidFill>
                          <a:latin typeface="Calibri"/>
                          <a:cs typeface="Calibri"/>
                        </a:rPr>
                        <a:t>olarak kalktı. </a:t>
                      </a:r>
                      <a:r>
                        <a:rPr sz="1600" spc="-5" dirty="0">
                          <a:solidFill>
                            <a:srgbClr val="333E50"/>
                          </a:solidFill>
                          <a:latin typeface="Calibri"/>
                          <a:cs typeface="Calibri"/>
                        </a:rPr>
                        <a:t>Uygulanabilirlik başlığı altında</a:t>
                      </a:r>
                      <a:r>
                        <a:rPr sz="1600" spc="-35" dirty="0">
                          <a:solidFill>
                            <a:srgbClr val="333E50"/>
                          </a:solidFill>
                          <a:latin typeface="Calibri"/>
                          <a:cs typeface="Calibri"/>
                        </a:rPr>
                        <a:t> </a:t>
                      </a:r>
                      <a:r>
                        <a:rPr sz="1600" spc="-5" dirty="0">
                          <a:solidFill>
                            <a:srgbClr val="333E50"/>
                          </a:solidFill>
                          <a:latin typeface="Calibri"/>
                          <a:cs typeface="Calibri"/>
                        </a:rPr>
                        <a:t>açıklandı.</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754962">
                <a:tc>
                  <a:txBody>
                    <a:bodyPr/>
                    <a:lstStyle/>
                    <a:p>
                      <a:pPr>
                        <a:lnSpc>
                          <a:spcPct val="100000"/>
                        </a:lnSpc>
                        <a:spcBef>
                          <a:spcPts val="28"/>
                        </a:spcBef>
                      </a:pPr>
                      <a:endParaRPr sz="1750">
                        <a:latin typeface="Times New Roman"/>
                        <a:cs typeface="Times New Roman"/>
                      </a:endParaRPr>
                    </a:p>
                    <a:p>
                      <a:pPr marL="61594">
                        <a:lnSpc>
                          <a:spcPct val="100000"/>
                        </a:lnSpc>
                      </a:pPr>
                      <a:r>
                        <a:rPr sz="1600" spc="-25" dirty="0">
                          <a:solidFill>
                            <a:srgbClr val="333E50"/>
                          </a:solidFill>
                          <a:latin typeface="Calibri"/>
                          <a:cs typeface="Calibri"/>
                        </a:rPr>
                        <a:t>Yönetim</a:t>
                      </a:r>
                      <a:r>
                        <a:rPr sz="1600" spc="-55" dirty="0">
                          <a:solidFill>
                            <a:srgbClr val="333E50"/>
                          </a:solidFill>
                          <a:latin typeface="Calibri"/>
                          <a:cs typeface="Calibri"/>
                        </a:rPr>
                        <a:t> </a:t>
                      </a:r>
                      <a:r>
                        <a:rPr sz="1600" spc="-20" dirty="0">
                          <a:solidFill>
                            <a:srgbClr val="333E50"/>
                          </a:solidFill>
                          <a:latin typeface="Calibri"/>
                          <a:cs typeface="Calibri"/>
                        </a:rPr>
                        <a:t>Temsilcisi</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2865" marR="398145">
                        <a:lnSpc>
                          <a:spcPct val="114999"/>
                        </a:lnSpc>
                        <a:spcBef>
                          <a:spcPts val="645"/>
                        </a:spcBef>
                      </a:pPr>
                      <a:r>
                        <a:rPr sz="1600" spc="-15" dirty="0">
                          <a:solidFill>
                            <a:srgbClr val="333E50"/>
                          </a:solidFill>
                          <a:latin typeface="Calibri"/>
                          <a:cs typeface="Calibri"/>
                        </a:rPr>
                        <a:t>Rol, </a:t>
                      </a:r>
                      <a:r>
                        <a:rPr sz="1600" spc="-5" dirty="0">
                          <a:solidFill>
                            <a:srgbClr val="333E50"/>
                          </a:solidFill>
                          <a:latin typeface="Calibri"/>
                          <a:cs typeface="Calibri"/>
                        </a:rPr>
                        <a:t>sorumluluk </a:t>
                      </a:r>
                      <a:r>
                        <a:rPr sz="1600" spc="-15" dirty="0">
                          <a:solidFill>
                            <a:srgbClr val="333E50"/>
                          </a:solidFill>
                          <a:latin typeface="Calibri"/>
                          <a:cs typeface="Calibri"/>
                        </a:rPr>
                        <a:t>ve </a:t>
                      </a:r>
                      <a:r>
                        <a:rPr sz="1600" spc="-10" dirty="0">
                          <a:solidFill>
                            <a:srgbClr val="333E50"/>
                          </a:solidFill>
                          <a:latin typeface="Calibri"/>
                          <a:cs typeface="Calibri"/>
                        </a:rPr>
                        <a:t>yetkileri </a:t>
                      </a:r>
                      <a:r>
                        <a:rPr sz="1600" spc="-15" dirty="0">
                          <a:solidFill>
                            <a:srgbClr val="333E50"/>
                          </a:solidFill>
                          <a:latin typeface="Calibri"/>
                          <a:cs typeface="Calibri"/>
                        </a:rPr>
                        <a:t>devam </a:t>
                      </a:r>
                      <a:r>
                        <a:rPr sz="1600" spc="-10" dirty="0">
                          <a:solidFill>
                            <a:srgbClr val="333E50"/>
                          </a:solidFill>
                          <a:latin typeface="Calibri"/>
                          <a:cs typeface="Calibri"/>
                        </a:rPr>
                        <a:t>etmek </a:t>
                      </a:r>
                      <a:r>
                        <a:rPr sz="1600" spc="-5" dirty="0">
                          <a:solidFill>
                            <a:srgbClr val="333E50"/>
                          </a:solidFill>
                          <a:latin typeface="Calibri"/>
                          <a:cs typeface="Calibri"/>
                        </a:rPr>
                        <a:t>şartı ile </a:t>
                      </a:r>
                      <a:r>
                        <a:rPr sz="1600" spc="-20" dirty="0">
                          <a:solidFill>
                            <a:srgbClr val="333E50"/>
                          </a:solidFill>
                          <a:latin typeface="Calibri"/>
                          <a:cs typeface="Calibri"/>
                        </a:rPr>
                        <a:t>kavram  </a:t>
                      </a:r>
                      <a:r>
                        <a:rPr sz="1600" spc="-10" dirty="0">
                          <a:solidFill>
                            <a:srgbClr val="333E50"/>
                          </a:solidFill>
                          <a:latin typeface="Calibri"/>
                          <a:cs typeface="Calibri"/>
                        </a:rPr>
                        <a:t>olarak</a:t>
                      </a:r>
                      <a:r>
                        <a:rPr sz="1600" spc="-75" dirty="0">
                          <a:solidFill>
                            <a:srgbClr val="333E50"/>
                          </a:solidFill>
                          <a:latin typeface="Calibri"/>
                          <a:cs typeface="Calibri"/>
                        </a:rPr>
                        <a:t> </a:t>
                      </a:r>
                      <a:r>
                        <a:rPr sz="1600" spc="-10" dirty="0">
                          <a:solidFill>
                            <a:srgbClr val="333E50"/>
                          </a:solidFill>
                          <a:latin typeface="Calibri"/>
                          <a:cs typeface="Calibri"/>
                        </a:rPr>
                        <a:t>kalktı.</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798478">
                <a:tc>
                  <a:txBody>
                    <a:bodyPr/>
                    <a:lstStyle/>
                    <a:p>
                      <a:pPr marL="61594" marR="379730">
                        <a:lnSpc>
                          <a:spcPct val="114999"/>
                        </a:lnSpc>
                        <a:spcBef>
                          <a:spcPts val="830"/>
                        </a:spcBef>
                      </a:pPr>
                      <a:r>
                        <a:rPr sz="1600" spc="-10" dirty="0">
                          <a:solidFill>
                            <a:srgbClr val="333E50"/>
                          </a:solidFill>
                          <a:latin typeface="Calibri"/>
                          <a:cs typeface="Calibri"/>
                        </a:rPr>
                        <a:t>Dokümantasyon, Kalite </a:t>
                      </a:r>
                      <a:r>
                        <a:rPr sz="1600" spc="-5" dirty="0">
                          <a:solidFill>
                            <a:srgbClr val="333E50"/>
                          </a:solidFill>
                          <a:latin typeface="Calibri"/>
                          <a:cs typeface="Calibri"/>
                        </a:rPr>
                        <a:t>El Kitabı,  Dokümante Edilmiş </a:t>
                      </a:r>
                      <a:r>
                        <a:rPr sz="1600" spc="-25" dirty="0">
                          <a:solidFill>
                            <a:srgbClr val="333E50"/>
                          </a:solidFill>
                          <a:latin typeface="Calibri"/>
                          <a:cs typeface="Calibri"/>
                        </a:rPr>
                        <a:t>Prosedür, </a:t>
                      </a:r>
                      <a:r>
                        <a:rPr sz="1600" spc="-10" dirty="0">
                          <a:solidFill>
                            <a:srgbClr val="333E50"/>
                          </a:solidFill>
                          <a:latin typeface="Calibri"/>
                          <a:cs typeface="Calibri"/>
                        </a:rPr>
                        <a:t>Kayıtlar</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2865">
                        <a:lnSpc>
                          <a:spcPct val="100000"/>
                        </a:lnSpc>
                        <a:spcBef>
                          <a:spcPts val="10"/>
                        </a:spcBef>
                      </a:pPr>
                      <a:r>
                        <a:rPr sz="1600" spc="-10" dirty="0">
                          <a:solidFill>
                            <a:srgbClr val="333E50"/>
                          </a:solidFill>
                          <a:latin typeface="Calibri"/>
                          <a:cs typeface="Calibri"/>
                        </a:rPr>
                        <a:t>Dokümante </a:t>
                      </a:r>
                      <a:r>
                        <a:rPr sz="1600" spc="-5" dirty="0">
                          <a:solidFill>
                            <a:srgbClr val="333E50"/>
                          </a:solidFill>
                          <a:latin typeface="Calibri"/>
                          <a:cs typeface="Calibri"/>
                        </a:rPr>
                        <a:t>edilmiş bilgi (KEK </a:t>
                      </a:r>
                      <a:r>
                        <a:rPr sz="1600" spc="-10" dirty="0">
                          <a:solidFill>
                            <a:srgbClr val="333E50"/>
                          </a:solidFill>
                          <a:latin typeface="Calibri"/>
                          <a:cs typeface="Calibri"/>
                        </a:rPr>
                        <a:t>ve zorunlu prosedür</a:t>
                      </a:r>
                      <a:r>
                        <a:rPr sz="1600" spc="110" dirty="0">
                          <a:solidFill>
                            <a:srgbClr val="333E50"/>
                          </a:solidFill>
                          <a:latin typeface="Calibri"/>
                          <a:cs typeface="Calibri"/>
                        </a:rPr>
                        <a:t> </a:t>
                      </a:r>
                      <a:r>
                        <a:rPr sz="1600" spc="-5" dirty="0">
                          <a:solidFill>
                            <a:srgbClr val="333E50"/>
                          </a:solidFill>
                          <a:latin typeface="Calibri"/>
                          <a:cs typeface="Calibri"/>
                        </a:rPr>
                        <a:t>şartı</a:t>
                      </a:r>
                      <a:endParaRPr sz="1600" dirty="0">
                        <a:latin typeface="Calibri"/>
                        <a:cs typeface="Calibri"/>
                      </a:endParaRPr>
                    </a:p>
                    <a:p>
                      <a:pPr marL="62865">
                        <a:lnSpc>
                          <a:spcPct val="100000"/>
                        </a:lnSpc>
                        <a:spcBef>
                          <a:spcPts val="285"/>
                        </a:spcBef>
                      </a:pPr>
                      <a:r>
                        <a:rPr sz="1600" spc="-5" dirty="0">
                          <a:solidFill>
                            <a:srgbClr val="333E50"/>
                          </a:solidFill>
                          <a:latin typeface="Calibri"/>
                          <a:cs typeface="Calibri"/>
                        </a:rPr>
                        <a:t>kaldırıldı)</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483498">
                <a:tc>
                  <a:txBody>
                    <a:bodyPr/>
                    <a:lstStyle/>
                    <a:p>
                      <a:pPr marL="61594">
                        <a:lnSpc>
                          <a:spcPct val="100000"/>
                        </a:lnSpc>
                        <a:spcBef>
                          <a:spcPts val="915"/>
                        </a:spcBef>
                      </a:pPr>
                      <a:r>
                        <a:rPr sz="1600" spc="-5" dirty="0">
                          <a:solidFill>
                            <a:srgbClr val="333E50"/>
                          </a:solidFill>
                          <a:latin typeface="Calibri"/>
                          <a:cs typeface="Calibri"/>
                        </a:rPr>
                        <a:t>Çalışma</a:t>
                      </a:r>
                      <a:r>
                        <a:rPr sz="1600" spc="-80" dirty="0">
                          <a:solidFill>
                            <a:srgbClr val="333E50"/>
                          </a:solidFill>
                          <a:latin typeface="Calibri"/>
                          <a:cs typeface="Calibri"/>
                        </a:rPr>
                        <a:t> </a:t>
                      </a:r>
                      <a:r>
                        <a:rPr sz="1600" spc="-10" dirty="0">
                          <a:solidFill>
                            <a:srgbClr val="333E50"/>
                          </a:solidFill>
                          <a:latin typeface="Calibri"/>
                          <a:cs typeface="Calibri"/>
                        </a:rPr>
                        <a:t>Ortamı</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2865">
                        <a:lnSpc>
                          <a:spcPct val="100000"/>
                        </a:lnSpc>
                        <a:spcBef>
                          <a:spcPts val="915"/>
                        </a:spcBef>
                      </a:pPr>
                      <a:r>
                        <a:rPr sz="1600" spc="-5" dirty="0">
                          <a:solidFill>
                            <a:srgbClr val="333E50"/>
                          </a:solidFill>
                          <a:latin typeface="Calibri"/>
                          <a:cs typeface="Calibri"/>
                        </a:rPr>
                        <a:t>Proseslerin işletimi için</a:t>
                      </a:r>
                      <a:r>
                        <a:rPr sz="1600" spc="-70" dirty="0">
                          <a:solidFill>
                            <a:srgbClr val="333E50"/>
                          </a:solidFill>
                          <a:latin typeface="Calibri"/>
                          <a:cs typeface="Calibri"/>
                        </a:rPr>
                        <a:t> </a:t>
                      </a:r>
                      <a:r>
                        <a:rPr sz="1600" spc="-10" dirty="0">
                          <a:solidFill>
                            <a:srgbClr val="333E50"/>
                          </a:solidFill>
                          <a:latin typeface="Calibri"/>
                          <a:cs typeface="Calibri"/>
                        </a:rPr>
                        <a:t>ortam</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416959">
                <a:tc>
                  <a:txBody>
                    <a:bodyPr/>
                    <a:lstStyle/>
                    <a:p>
                      <a:pPr marL="61594">
                        <a:lnSpc>
                          <a:spcPct val="100000"/>
                        </a:lnSpc>
                        <a:spcBef>
                          <a:spcPts val="640"/>
                        </a:spcBef>
                      </a:pPr>
                      <a:r>
                        <a:rPr sz="1600" spc="-5" dirty="0">
                          <a:solidFill>
                            <a:srgbClr val="333E50"/>
                          </a:solidFill>
                          <a:latin typeface="Calibri"/>
                          <a:cs typeface="Calibri"/>
                        </a:rPr>
                        <a:t>İzleme </a:t>
                      </a:r>
                      <a:r>
                        <a:rPr sz="1600" spc="-15" dirty="0">
                          <a:solidFill>
                            <a:srgbClr val="333E50"/>
                          </a:solidFill>
                          <a:latin typeface="Calibri"/>
                          <a:cs typeface="Calibri"/>
                        </a:rPr>
                        <a:t>ve </a:t>
                      </a:r>
                      <a:r>
                        <a:rPr sz="1600" spc="-5" dirty="0">
                          <a:solidFill>
                            <a:srgbClr val="333E50"/>
                          </a:solidFill>
                          <a:latin typeface="Calibri"/>
                          <a:cs typeface="Calibri"/>
                        </a:rPr>
                        <a:t>Ölçme</a:t>
                      </a:r>
                      <a:r>
                        <a:rPr sz="1600" spc="-10" dirty="0">
                          <a:solidFill>
                            <a:srgbClr val="333E50"/>
                          </a:solidFill>
                          <a:latin typeface="Calibri"/>
                          <a:cs typeface="Calibri"/>
                        </a:rPr>
                        <a:t> </a:t>
                      </a:r>
                      <a:r>
                        <a:rPr sz="1600" spc="-5" dirty="0">
                          <a:solidFill>
                            <a:srgbClr val="333E50"/>
                          </a:solidFill>
                          <a:latin typeface="Calibri"/>
                          <a:cs typeface="Calibri"/>
                        </a:rPr>
                        <a:t>Ekipmanı</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2865">
                        <a:lnSpc>
                          <a:spcPct val="100000"/>
                        </a:lnSpc>
                        <a:spcBef>
                          <a:spcPts val="640"/>
                        </a:spcBef>
                      </a:pPr>
                      <a:r>
                        <a:rPr sz="1600" spc="-5" dirty="0">
                          <a:solidFill>
                            <a:srgbClr val="333E50"/>
                          </a:solidFill>
                          <a:latin typeface="Calibri"/>
                          <a:cs typeface="Calibri"/>
                        </a:rPr>
                        <a:t>İzleme </a:t>
                      </a:r>
                      <a:r>
                        <a:rPr sz="1600" spc="-15" dirty="0">
                          <a:solidFill>
                            <a:srgbClr val="333E50"/>
                          </a:solidFill>
                          <a:latin typeface="Calibri"/>
                          <a:cs typeface="Calibri"/>
                        </a:rPr>
                        <a:t>ve </a:t>
                      </a:r>
                      <a:r>
                        <a:rPr sz="1600" spc="-5" dirty="0">
                          <a:solidFill>
                            <a:srgbClr val="333E50"/>
                          </a:solidFill>
                          <a:latin typeface="Calibri"/>
                          <a:cs typeface="Calibri"/>
                        </a:rPr>
                        <a:t>Ölçme </a:t>
                      </a:r>
                      <a:r>
                        <a:rPr sz="1600" spc="-10" dirty="0">
                          <a:solidFill>
                            <a:srgbClr val="333E50"/>
                          </a:solidFill>
                          <a:latin typeface="Calibri"/>
                          <a:cs typeface="Calibri"/>
                        </a:rPr>
                        <a:t>Kaynakları</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416995">
                <a:tc>
                  <a:txBody>
                    <a:bodyPr/>
                    <a:lstStyle/>
                    <a:p>
                      <a:pPr marL="61594">
                        <a:lnSpc>
                          <a:spcPct val="100000"/>
                        </a:lnSpc>
                        <a:spcBef>
                          <a:spcPts val="640"/>
                        </a:spcBef>
                      </a:pPr>
                      <a:r>
                        <a:rPr sz="1600" spc="-5" dirty="0">
                          <a:solidFill>
                            <a:srgbClr val="333E50"/>
                          </a:solidFill>
                          <a:latin typeface="Calibri"/>
                          <a:cs typeface="Calibri"/>
                        </a:rPr>
                        <a:t>Satın alınan</a:t>
                      </a:r>
                      <a:r>
                        <a:rPr sz="1600" spc="-110" dirty="0">
                          <a:solidFill>
                            <a:srgbClr val="333E50"/>
                          </a:solidFill>
                          <a:latin typeface="Calibri"/>
                          <a:cs typeface="Calibri"/>
                        </a:rPr>
                        <a:t> </a:t>
                      </a:r>
                      <a:r>
                        <a:rPr sz="1600" spc="-5" dirty="0">
                          <a:solidFill>
                            <a:srgbClr val="333E50"/>
                          </a:solidFill>
                          <a:latin typeface="Calibri"/>
                          <a:cs typeface="Calibri"/>
                        </a:rPr>
                        <a:t>ürün</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2865">
                        <a:lnSpc>
                          <a:spcPct val="100000"/>
                        </a:lnSpc>
                        <a:spcBef>
                          <a:spcPts val="640"/>
                        </a:spcBef>
                      </a:pPr>
                      <a:r>
                        <a:rPr sz="1600" dirty="0">
                          <a:solidFill>
                            <a:srgbClr val="333E50"/>
                          </a:solidFill>
                          <a:latin typeface="Calibri"/>
                          <a:cs typeface="Calibri"/>
                        </a:rPr>
                        <a:t>Dış </a:t>
                      </a:r>
                      <a:r>
                        <a:rPr sz="1600" spc="-10" dirty="0">
                          <a:solidFill>
                            <a:srgbClr val="333E50"/>
                          </a:solidFill>
                          <a:latin typeface="Calibri"/>
                          <a:cs typeface="Calibri"/>
                        </a:rPr>
                        <a:t>kaynaklı </a:t>
                      </a:r>
                      <a:r>
                        <a:rPr sz="1600" spc="-5" dirty="0">
                          <a:solidFill>
                            <a:srgbClr val="333E50"/>
                          </a:solidFill>
                          <a:latin typeface="Calibri"/>
                          <a:cs typeface="Calibri"/>
                        </a:rPr>
                        <a:t>sağlanan ürün </a:t>
                      </a:r>
                      <a:r>
                        <a:rPr sz="1600" spc="-10" dirty="0">
                          <a:solidFill>
                            <a:srgbClr val="333E50"/>
                          </a:solidFill>
                          <a:latin typeface="Calibri"/>
                          <a:cs typeface="Calibri"/>
                        </a:rPr>
                        <a:t>ve</a:t>
                      </a:r>
                      <a:r>
                        <a:rPr sz="1600" spc="-80" dirty="0">
                          <a:solidFill>
                            <a:srgbClr val="333E50"/>
                          </a:solidFill>
                          <a:latin typeface="Calibri"/>
                          <a:cs typeface="Calibri"/>
                        </a:rPr>
                        <a:t> </a:t>
                      </a:r>
                      <a:r>
                        <a:rPr sz="1600" spc="-5" dirty="0">
                          <a:solidFill>
                            <a:srgbClr val="333E50"/>
                          </a:solidFill>
                          <a:latin typeface="Calibri"/>
                          <a:cs typeface="Calibri"/>
                        </a:rPr>
                        <a:t>hizmetler</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7"/>
                  </a:ext>
                </a:extLst>
              </a:tr>
              <a:tr h="294052">
                <a:tc>
                  <a:txBody>
                    <a:bodyPr/>
                    <a:lstStyle/>
                    <a:p>
                      <a:pPr marL="61594">
                        <a:lnSpc>
                          <a:spcPct val="100000"/>
                        </a:lnSpc>
                        <a:spcBef>
                          <a:spcPts val="130"/>
                        </a:spcBef>
                      </a:pPr>
                      <a:r>
                        <a:rPr sz="1600" spc="-25" dirty="0">
                          <a:solidFill>
                            <a:srgbClr val="333E50"/>
                          </a:solidFill>
                          <a:latin typeface="Calibri"/>
                          <a:cs typeface="Calibri"/>
                        </a:rPr>
                        <a:t>Tedarikçi</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2865">
                        <a:lnSpc>
                          <a:spcPct val="100000"/>
                        </a:lnSpc>
                        <a:spcBef>
                          <a:spcPts val="130"/>
                        </a:spcBef>
                      </a:pPr>
                      <a:r>
                        <a:rPr sz="1600" dirty="0">
                          <a:solidFill>
                            <a:srgbClr val="333E50"/>
                          </a:solidFill>
                          <a:latin typeface="Calibri"/>
                          <a:cs typeface="Calibri"/>
                        </a:rPr>
                        <a:t>Dış </a:t>
                      </a:r>
                      <a:r>
                        <a:rPr sz="1600" spc="-5" dirty="0">
                          <a:solidFill>
                            <a:srgbClr val="333E50"/>
                          </a:solidFill>
                          <a:latin typeface="Calibri"/>
                          <a:cs typeface="Calibri"/>
                        </a:rPr>
                        <a:t>Sağlayıcı </a:t>
                      </a:r>
                      <a:r>
                        <a:rPr sz="1600" spc="-25" dirty="0">
                          <a:solidFill>
                            <a:srgbClr val="333E50"/>
                          </a:solidFill>
                          <a:latin typeface="Calibri"/>
                          <a:cs typeface="Calibri"/>
                        </a:rPr>
                        <a:t>(Tedarikçi </a:t>
                      </a:r>
                      <a:r>
                        <a:rPr sz="1600" spc="-5" dirty="0">
                          <a:solidFill>
                            <a:srgbClr val="333E50"/>
                          </a:solidFill>
                          <a:latin typeface="Calibri"/>
                          <a:cs typeface="Calibri"/>
                        </a:rPr>
                        <a:t>de</a:t>
                      </a:r>
                      <a:r>
                        <a:rPr sz="1600" spc="20" dirty="0">
                          <a:solidFill>
                            <a:srgbClr val="333E50"/>
                          </a:solidFill>
                          <a:latin typeface="Calibri"/>
                          <a:cs typeface="Calibri"/>
                        </a:rPr>
                        <a:t> </a:t>
                      </a:r>
                      <a:r>
                        <a:rPr sz="1600" spc="-10" dirty="0">
                          <a:solidFill>
                            <a:srgbClr val="333E50"/>
                          </a:solidFill>
                          <a:latin typeface="Calibri"/>
                          <a:cs typeface="Calibri"/>
                        </a:rPr>
                        <a:t>kullanılabilir)</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5096" y="1269772"/>
            <a:ext cx="7352792" cy="487680"/>
          </a:xfrm>
          <a:prstGeom prst="rect">
            <a:avLst/>
          </a:prstGeom>
        </p:spPr>
        <p:txBody>
          <a:bodyPr vert="horz" wrap="square" lIns="0" tIns="0" rIns="0" bIns="0" rtlCol="0">
            <a:spAutoFit/>
          </a:bodyPr>
          <a:lstStyle/>
          <a:p>
            <a:pPr marL="12700">
              <a:lnSpc>
                <a:spcPct val="100000"/>
              </a:lnSpc>
            </a:pPr>
            <a:r>
              <a:rPr spc="-5" dirty="0">
                <a:latin typeface="Calibri"/>
                <a:cs typeface="Calibri"/>
              </a:rPr>
              <a:t>8.1 </a:t>
            </a:r>
            <a:r>
              <a:rPr spc="-20" dirty="0">
                <a:latin typeface="Calibri"/>
                <a:cs typeface="Calibri"/>
              </a:rPr>
              <a:t>OPERASYONEL </a:t>
            </a:r>
            <a:r>
              <a:rPr spc="-5" dirty="0">
                <a:latin typeface="Calibri"/>
                <a:cs typeface="Calibri"/>
              </a:rPr>
              <a:t>PLANLAMA VE</a:t>
            </a:r>
            <a:r>
              <a:rPr spc="-30" dirty="0">
                <a:latin typeface="Calibri"/>
                <a:cs typeface="Calibri"/>
              </a:rPr>
              <a:t> KONTROL</a:t>
            </a:r>
          </a:p>
        </p:txBody>
      </p:sp>
      <p:sp>
        <p:nvSpPr>
          <p:cNvPr id="3" name="object 3"/>
          <p:cNvSpPr txBox="1"/>
          <p:nvPr/>
        </p:nvSpPr>
        <p:spPr>
          <a:xfrm>
            <a:off x="707542" y="1855165"/>
            <a:ext cx="7461250" cy="2856865"/>
          </a:xfrm>
          <a:prstGeom prst="rect">
            <a:avLst/>
          </a:prstGeom>
        </p:spPr>
        <p:txBody>
          <a:bodyPr vert="horz" wrap="square" lIns="0" tIns="0" rIns="0" bIns="0" rtlCol="0">
            <a:spAutoFit/>
          </a:bodyPr>
          <a:lstStyle/>
          <a:p>
            <a:pPr marL="12700" marR="5080">
              <a:lnSpc>
                <a:spcPct val="90100"/>
              </a:lnSpc>
            </a:pPr>
            <a:r>
              <a:rPr sz="2000" spc="-5" dirty="0">
                <a:solidFill>
                  <a:srgbClr val="333E50"/>
                </a:solidFill>
                <a:latin typeface="Calibri"/>
                <a:cs typeface="Calibri"/>
              </a:rPr>
              <a:t>Kuruluş, ürün </a:t>
            </a:r>
            <a:r>
              <a:rPr sz="2000" spc="-15" dirty="0">
                <a:solidFill>
                  <a:srgbClr val="333E50"/>
                </a:solidFill>
                <a:latin typeface="Calibri"/>
                <a:cs typeface="Calibri"/>
              </a:rPr>
              <a:t>ve </a:t>
            </a:r>
            <a:r>
              <a:rPr sz="2000" spc="-5" dirty="0">
                <a:solidFill>
                  <a:srgbClr val="333E50"/>
                </a:solidFill>
                <a:latin typeface="Calibri"/>
                <a:cs typeface="Calibri"/>
              </a:rPr>
              <a:t>hizmet sunmak </a:t>
            </a:r>
            <a:r>
              <a:rPr sz="2000" dirty="0">
                <a:solidFill>
                  <a:srgbClr val="333E50"/>
                </a:solidFill>
                <a:latin typeface="Calibri"/>
                <a:cs typeface="Calibri"/>
              </a:rPr>
              <a:t>için </a:t>
            </a:r>
            <a:r>
              <a:rPr sz="2000" spc="-5" dirty="0">
                <a:solidFill>
                  <a:srgbClr val="333E50"/>
                </a:solidFill>
                <a:latin typeface="Calibri"/>
                <a:cs typeface="Calibri"/>
              </a:rPr>
              <a:t>şartları </a:t>
            </a:r>
            <a:r>
              <a:rPr sz="2000" spc="-10" dirty="0">
                <a:solidFill>
                  <a:srgbClr val="333E50"/>
                </a:solidFill>
                <a:latin typeface="Calibri"/>
                <a:cs typeface="Calibri"/>
              </a:rPr>
              <a:t>karşılamak </a:t>
            </a:r>
            <a:r>
              <a:rPr sz="2000" spc="-15" dirty="0">
                <a:solidFill>
                  <a:srgbClr val="333E50"/>
                </a:solidFill>
                <a:latin typeface="Calibri"/>
                <a:cs typeface="Calibri"/>
              </a:rPr>
              <a:t>ve </a:t>
            </a:r>
            <a:r>
              <a:rPr sz="2000" spc="-5" dirty="0">
                <a:solidFill>
                  <a:srgbClr val="333E50"/>
                </a:solidFill>
                <a:latin typeface="Calibri"/>
                <a:cs typeface="Calibri"/>
              </a:rPr>
              <a:t>planlama  </a:t>
            </a:r>
            <a:r>
              <a:rPr sz="2000" spc="-10" dirty="0">
                <a:solidFill>
                  <a:srgbClr val="333E50"/>
                </a:solidFill>
                <a:latin typeface="Calibri"/>
                <a:cs typeface="Calibri"/>
              </a:rPr>
              <a:t>faaliyetlerini </a:t>
            </a:r>
            <a:r>
              <a:rPr sz="2000" spc="-5" dirty="0">
                <a:solidFill>
                  <a:srgbClr val="333E50"/>
                </a:solidFill>
                <a:latin typeface="Calibri"/>
                <a:cs typeface="Calibri"/>
              </a:rPr>
              <a:t>gerçekleştirmek </a:t>
            </a:r>
            <a:r>
              <a:rPr sz="2000" dirty="0">
                <a:solidFill>
                  <a:srgbClr val="333E50"/>
                </a:solidFill>
                <a:latin typeface="Calibri"/>
                <a:cs typeface="Calibri"/>
              </a:rPr>
              <a:t>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10" dirty="0">
                <a:solidFill>
                  <a:srgbClr val="333E50"/>
                </a:solidFill>
                <a:latin typeface="Calibri"/>
                <a:cs typeface="Calibri"/>
              </a:rPr>
              <a:t>prosesleri; </a:t>
            </a:r>
            <a:r>
              <a:rPr sz="2000" dirty="0">
                <a:solidFill>
                  <a:srgbClr val="333E50"/>
                </a:solidFill>
                <a:latin typeface="Calibri"/>
                <a:cs typeface="Calibri"/>
              </a:rPr>
              <a:t>aşağıdakiler  </a:t>
            </a:r>
            <a:r>
              <a:rPr sz="2000" spc="-10" dirty="0">
                <a:solidFill>
                  <a:srgbClr val="333E50"/>
                </a:solidFill>
                <a:latin typeface="Calibri"/>
                <a:cs typeface="Calibri"/>
              </a:rPr>
              <a:t>vasıtası</a:t>
            </a:r>
            <a:r>
              <a:rPr sz="2000" spc="-55" dirty="0">
                <a:solidFill>
                  <a:srgbClr val="333E50"/>
                </a:solidFill>
                <a:latin typeface="Calibri"/>
                <a:cs typeface="Calibri"/>
              </a:rPr>
              <a:t> </a:t>
            </a:r>
            <a:r>
              <a:rPr sz="2000" spc="-5" dirty="0">
                <a:solidFill>
                  <a:srgbClr val="333E50"/>
                </a:solidFill>
                <a:latin typeface="Calibri"/>
                <a:cs typeface="Calibri"/>
              </a:rPr>
              <a:t>ile</a:t>
            </a:r>
            <a:endParaRPr sz="2000">
              <a:latin typeface="Calibri"/>
              <a:cs typeface="Calibri"/>
            </a:endParaRPr>
          </a:p>
          <a:p>
            <a:pPr>
              <a:lnSpc>
                <a:spcPct val="100000"/>
              </a:lnSpc>
            </a:pPr>
            <a:endParaRPr sz="2000">
              <a:latin typeface="Times New Roman"/>
              <a:cs typeface="Times New Roman"/>
            </a:endParaRPr>
          </a:p>
          <a:p>
            <a:pPr marL="355600" indent="-342900">
              <a:lnSpc>
                <a:spcPct val="100000"/>
              </a:lnSpc>
              <a:spcBef>
                <a:spcPts val="1625"/>
              </a:spcBef>
              <a:buFont typeface="Calibri"/>
              <a:buChar char="-"/>
              <a:tabLst>
                <a:tab pos="355600" algn="l"/>
              </a:tabLst>
            </a:pPr>
            <a:r>
              <a:rPr sz="2000" spc="-5" dirty="0">
                <a:solidFill>
                  <a:srgbClr val="333E50"/>
                </a:solidFill>
                <a:latin typeface="Calibri"/>
                <a:cs typeface="Calibri"/>
              </a:rPr>
              <a:t>Planlamalı,</a:t>
            </a:r>
            <a:endParaRPr sz="2000">
              <a:latin typeface="Calibri"/>
              <a:cs typeface="Calibri"/>
            </a:endParaRPr>
          </a:p>
          <a:p>
            <a:pPr marL="355600" indent="-342900">
              <a:lnSpc>
                <a:spcPct val="100000"/>
              </a:lnSpc>
              <a:spcBef>
                <a:spcPts val="755"/>
              </a:spcBef>
              <a:buFont typeface="Calibri"/>
              <a:buChar char="-"/>
              <a:tabLst>
                <a:tab pos="355600" algn="l"/>
              </a:tabLst>
            </a:pPr>
            <a:r>
              <a:rPr sz="2000" spc="-5" dirty="0">
                <a:solidFill>
                  <a:srgbClr val="333E50"/>
                </a:solidFill>
                <a:latin typeface="Calibri"/>
                <a:cs typeface="Calibri"/>
              </a:rPr>
              <a:t>Oluşturmalı,</a:t>
            </a:r>
            <a:endParaRPr sz="2000">
              <a:latin typeface="Calibri"/>
              <a:cs typeface="Calibri"/>
            </a:endParaRPr>
          </a:p>
          <a:p>
            <a:pPr marL="355600" indent="-342900">
              <a:lnSpc>
                <a:spcPct val="100000"/>
              </a:lnSpc>
              <a:spcBef>
                <a:spcPts val="755"/>
              </a:spcBef>
              <a:buFont typeface="Calibri"/>
              <a:buChar char="-"/>
              <a:tabLst>
                <a:tab pos="355600" algn="l"/>
              </a:tabLst>
            </a:pPr>
            <a:r>
              <a:rPr sz="2000" spc="-5" dirty="0">
                <a:solidFill>
                  <a:srgbClr val="333E50"/>
                </a:solidFill>
                <a:latin typeface="Calibri"/>
                <a:cs typeface="Calibri"/>
              </a:rPr>
              <a:t>Uygulamalı</a:t>
            </a:r>
            <a:r>
              <a:rPr sz="2000" spc="-60" dirty="0">
                <a:solidFill>
                  <a:srgbClr val="333E50"/>
                </a:solidFill>
                <a:latin typeface="Calibri"/>
                <a:cs typeface="Calibri"/>
              </a:rPr>
              <a:t> </a:t>
            </a:r>
            <a:r>
              <a:rPr sz="2000" spc="-30" dirty="0">
                <a:solidFill>
                  <a:srgbClr val="333E50"/>
                </a:solidFill>
                <a:latin typeface="Calibri"/>
                <a:cs typeface="Calibri"/>
              </a:rPr>
              <a:t>ve</a:t>
            </a:r>
            <a:endParaRPr sz="2000">
              <a:latin typeface="Calibri"/>
              <a:cs typeface="Calibri"/>
            </a:endParaRPr>
          </a:p>
          <a:p>
            <a:pPr marL="355600" indent="-342900">
              <a:lnSpc>
                <a:spcPct val="100000"/>
              </a:lnSpc>
              <a:spcBef>
                <a:spcPts val="765"/>
              </a:spcBef>
              <a:buChar char="-"/>
              <a:tabLst>
                <a:tab pos="355600" algn="l"/>
              </a:tabLst>
            </a:pPr>
            <a:r>
              <a:rPr sz="2000" spc="-15" dirty="0">
                <a:solidFill>
                  <a:srgbClr val="333E50"/>
                </a:solidFill>
                <a:latin typeface="Calibri"/>
                <a:cs typeface="Calibri"/>
              </a:rPr>
              <a:t>Kontrol</a:t>
            </a:r>
            <a:r>
              <a:rPr sz="2000" spc="-85" dirty="0">
                <a:solidFill>
                  <a:srgbClr val="333E50"/>
                </a:solidFill>
                <a:latin typeface="Calibri"/>
                <a:cs typeface="Calibri"/>
              </a:rPr>
              <a:t> </a:t>
            </a:r>
            <a:r>
              <a:rPr sz="2000" spc="-5" dirty="0">
                <a:solidFill>
                  <a:srgbClr val="333E50"/>
                </a:solidFill>
                <a:latin typeface="Calibri"/>
                <a:cs typeface="Calibri"/>
              </a:rPr>
              <a:t>etmelidir:</a:t>
            </a:r>
            <a:endParaRPr sz="2000">
              <a:latin typeface="Calibri"/>
              <a:cs typeface="Calibri"/>
            </a:endParaRPr>
          </a:p>
        </p:txBody>
      </p:sp>
      <p:sp>
        <p:nvSpPr>
          <p:cNvPr id="4" name="object 4"/>
          <p:cNvSpPr/>
          <p:nvPr/>
        </p:nvSpPr>
        <p:spPr>
          <a:xfrm>
            <a:off x="6495288" y="5297423"/>
            <a:ext cx="1752600" cy="631190"/>
          </a:xfrm>
          <a:custGeom>
            <a:avLst/>
            <a:gdLst/>
            <a:ahLst/>
            <a:cxnLst/>
            <a:rect l="l" t="t" r="r" b="b"/>
            <a:pathLst>
              <a:path w="1752600" h="631189">
                <a:moveTo>
                  <a:pt x="1437132" y="0"/>
                </a:moveTo>
                <a:lnTo>
                  <a:pt x="1437132" y="157734"/>
                </a:lnTo>
                <a:lnTo>
                  <a:pt x="0" y="157734"/>
                </a:lnTo>
                <a:lnTo>
                  <a:pt x="0" y="473201"/>
                </a:lnTo>
                <a:lnTo>
                  <a:pt x="1437132" y="473201"/>
                </a:lnTo>
                <a:lnTo>
                  <a:pt x="1437132" y="630935"/>
                </a:lnTo>
                <a:lnTo>
                  <a:pt x="1752600" y="315467"/>
                </a:lnTo>
                <a:lnTo>
                  <a:pt x="1437132" y="0"/>
                </a:lnTo>
                <a:close/>
              </a:path>
            </a:pathLst>
          </a:custGeom>
          <a:solidFill>
            <a:srgbClr val="333E50"/>
          </a:solidFill>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66688" y="3299459"/>
            <a:ext cx="2877311" cy="287731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07542" y="1163065"/>
            <a:ext cx="5737860" cy="4914265"/>
          </a:xfrm>
          <a:prstGeom prst="rect">
            <a:avLst/>
          </a:prstGeom>
        </p:spPr>
        <p:txBody>
          <a:bodyPr vert="horz" wrap="square" lIns="0" tIns="0" rIns="0" bIns="0" rtlCol="0">
            <a:spAutoFit/>
          </a:bodyPr>
          <a:lstStyle/>
          <a:p>
            <a:pPr marL="469900" indent="-457200">
              <a:lnSpc>
                <a:spcPct val="100000"/>
              </a:lnSpc>
              <a:buAutoNum type="alphaLcParenR"/>
              <a:tabLst>
                <a:tab pos="469900" algn="l"/>
              </a:tabLst>
            </a:pP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 için </a:t>
            </a:r>
            <a:r>
              <a:rPr sz="2000" dirty="0">
                <a:solidFill>
                  <a:srgbClr val="333E50"/>
                </a:solidFill>
                <a:latin typeface="Calibri"/>
                <a:cs typeface="Calibri"/>
              </a:rPr>
              <a:t>şartları </a:t>
            </a:r>
            <a:r>
              <a:rPr sz="2000" spc="-15" dirty="0">
                <a:solidFill>
                  <a:srgbClr val="333E50"/>
                </a:solidFill>
                <a:latin typeface="Calibri"/>
                <a:cs typeface="Calibri"/>
              </a:rPr>
              <a:t>tayin</a:t>
            </a:r>
            <a:r>
              <a:rPr sz="2000" spc="40" dirty="0">
                <a:solidFill>
                  <a:srgbClr val="333E50"/>
                </a:solidFill>
                <a:latin typeface="Calibri"/>
                <a:cs typeface="Calibri"/>
              </a:rPr>
              <a:t> </a:t>
            </a:r>
            <a:r>
              <a:rPr sz="2000" spc="-5" dirty="0">
                <a:solidFill>
                  <a:srgbClr val="333E50"/>
                </a:solidFill>
                <a:latin typeface="Calibri"/>
                <a:cs typeface="Calibri"/>
              </a:rPr>
              <a:t>etmeli,</a:t>
            </a:r>
            <a:endParaRPr sz="2000">
              <a:latin typeface="Calibri"/>
              <a:cs typeface="Calibri"/>
            </a:endParaRPr>
          </a:p>
          <a:p>
            <a:pPr marL="469900" indent="-457200">
              <a:lnSpc>
                <a:spcPct val="100000"/>
              </a:lnSpc>
              <a:spcBef>
                <a:spcPts val="755"/>
              </a:spcBef>
              <a:buFont typeface="Calibri"/>
              <a:buAutoNum type="alphaLcParenR"/>
              <a:tabLst>
                <a:tab pos="469900" algn="l"/>
              </a:tabLst>
            </a:pPr>
            <a:r>
              <a:rPr sz="2000" dirty="0">
                <a:solidFill>
                  <a:srgbClr val="333E50"/>
                </a:solidFill>
                <a:latin typeface="Calibri"/>
                <a:cs typeface="Calibri"/>
              </a:rPr>
              <a:t>Aşağıdakiler için </a:t>
            </a:r>
            <a:r>
              <a:rPr sz="2000" spc="-5" dirty="0">
                <a:solidFill>
                  <a:srgbClr val="333E50"/>
                </a:solidFill>
                <a:latin typeface="Calibri"/>
                <a:cs typeface="Calibri"/>
              </a:rPr>
              <a:t>kriter</a:t>
            </a:r>
            <a:r>
              <a:rPr sz="2000" spc="-10" dirty="0">
                <a:solidFill>
                  <a:srgbClr val="333E50"/>
                </a:solidFill>
                <a:latin typeface="Calibri"/>
                <a:cs typeface="Calibri"/>
              </a:rPr>
              <a:t> </a:t>
            </a:r>
            <a:r>
              <a:rPr sz="2000" spc="-5" dirty="0">
                <a:solidFill>
                  <a:srgbClr val="333E50"/>
                </a:solidFill>
                <a:latin typeface="Calibri"/>
                <a:cs typeface="Calibri"/>
              </a:rPr>
              <a:t>oluşturmalı:</a:t>
            </a:r>
            <a:endParaRPr sz="2000">
              <a:latin typeface="Calibri"/>
              <a:cs typeface="Calibri"/>
            </a:endParaRPr>
          </a:p>
          <a:p>
            <a:pPr marL="644525" lvl="1" indent="-275590">
              <a:lnSpc>
                <a:spcPct val="100000"/>
              </a:lnSpc>
              <a:spcBef>
                <a:spcPts val="765"/>
              </a:spcBef>
              <a:buAutoNum type="arabicParenR"/>
              <a:tabLst>
                <a:tab pos="645160" algn="l"/>
              </a:tabLst>
            </a:pPr>
            <a:r>
              <a:rPr sz="2000" spc="-25" dirty="0">
                <a:solidFill>
                  <a:srgbClr val="333E50"/>
                </a:solidFill>
                <a:latin typeface="Calibri"/>
                <a:cs typeface="Calibri"/>
              </a:rPr>
              <a:t>Prosesler,</a:t>
            </a:r>
            <a:endParaRPr sz="2000">
              <a:latin typeface="Calibri"/>
              <a:cs typeface="Calibri"/>
            </a:endParaRPr>
          </a:p>
          <a:p>
            <a:pPr marL="644525" lvl="1" indent="-275590">
              <a:lnSpc>
                <a:spcPct val="100000"/>
              </a:lnSpc>
              <a:spcBef>
                <a:spcPts val="755"/>
              </a:spcBef>
              <a:buAutoNum type="arabicParenR"/>
              <a:tabLst>
                <a:tab pos="645160" algn="l"/>
              </a:tabLst>
            </a:pP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a:t>
            </a:r>
            <a:r>
              <a:rPr sz="2000" spc="-30" dirty="0">
                <a:solidFill>
                  <a:srgbClr val="333E50"/>
                </a:solidFill>
                <a:latin typeface="Calibri"/>
                <a:cs typeface="Calibri"/>
              </a:rPr>
              <a:t> </a:t>
            </a:r>
            <a:r>
              <a:rPr sz="2000" spc="-5" dirty="0">
                <a:solidFill>
                  <a:srgbClr val="333E50"/>
                </a:solidFill>
                <a:latin typeface="Calibri"/>
                <a:cs typeface="Calibri"/>
              </a:rPr>
              <a:t>kabulü.</a:t>
            </a:r>
            <a:endParaRPr sz="2000">
              <a:latin typeface="Calibri"/>
              <a:cs typeface="Calibri"/>
            </a:endParaRPr>
          </a:p>
          <a:p>
            <a:pPr marL="469900" marR="73660" indent="-457200">
              <a:lnSpc>
                <a:spcPts val="2160"/>
              </a:lnSpc>
              <a:spcBef>
                <a:spcPts val="1030"/>
              </a:spcBef>
              <a:buAutoNum type="alphaLcParenR"/>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 şartlarına uygunluğu </a:t>
            </a:r>
            <a:r>
              <a:rPr sz="2000" dirty="0">
                <a:solidFill>
                  <a:srgbClr val="333E50"/>
                </a:solidFill>
                <a:latin typeface="Calibri"/>
                <a:cs typeface="Calibri"/>
              </a:rPr>
              <a:t>sağlamak için  </a:t>
            </a:r>
            <a:r>
              <a:rPr sz="2000" spc="-10" dirty="0">
                <a:solidFill>
                  <a:srgbClr val="333E50"/>
                </a:solidFill>
                <a:latin typeface="Calibri"/>
                <a:cs typeface="Calibri"/>
              </a:rPr>
              <a:t>ihtiyaç </a:t>
            </a:r>
            <a:r>
              <a:rPr sz="2000" dirty="0">
                <a:solidFill>
                  <a:srgbClr val="333E50"/>
                </a:solidFill>
                <a:latin typeface="Calibri"/>
                <a:cs typeface="Calibri"/>
              </a:rPr>
              <a:t>duyulan </a:t>
            </a:r>
            <a:r>
              <a:rPr sz="2000" spc="-10" dirty="0">
                <a:solidFill>
                  <a:srgbClr val="333E50"/>
                </a:solidFill>
                <a:latin typeface="Calibri"/>
                <a:cs typeface="Calibri"/>
              </a:rPr>
              <a:t>kaynakları </a:t>
            </a:r>
            <a:r>
              <a:rPr sz="2000" spc="-15" dirty="0">
                <a:solidFill>
                  <a:srgbClr val="333E50"/>
                </a:solidFill>
                <a:latin typeface="Calibri"/>
                <a:cs typeface="Calibri"/>
              </a:rPr>
              <a:t>tayin</a:t>
            </a:r>
            <a:r>
              <a:rPr sz="2000" spc="10" dirty="0">
                <a:solidFill>
                  <a:srgbClr val="333E50"/>
                </a:solidFill>
                <a:latin typeface="Calibri"/>
                <a:cs typeface="Calibri"/>
              </a:rPr>
              <a:t> </a:t>
            </a:r>
            <a:r>
              <a:rPr sz="2000" spc="-5" dirty="0">
                <a:solidFill>
                  <a:srgbClr val="333E50"/>
                </a:solidFill>
                <a:latin typeface="Calibri"/>
                <a:cs typeface="Calibri"/>
              </a:rPr>
              <a:t>etmeli,</a:t>
            </a:r>
            <a:endParaRPr sz="2000">
              <a:latin typeface="Calibri"/>
              <a:cs typeface="Calibri"/>
            </a:endParaRPr>
          </a:p>
          <a:p>
            <a:pPr marL="469900" indent="-457200">
              <a:lnSpc>
                <a:spcPct val="100000"/>
              </a:lnSpc>
              <a:spcBef>
                <a:spcPts val="735"/>
              </a:spcBef>
              <a:buFont typeface="Calibri"/>
              <a:buAutoNum type="alphaLcParenR"/>
              <a:tabLst>
                <a:tab pos="469900" algn="l"/>
              </a:tabLst>
            </a:pPr>
            <a:r>
              <a:rPr sz="2000" spc="-10" dirty="0">
                <a:solidFill>
                  <a:srgbClr val="333E50"/>
                </a:solidFill>
                <a:latin typeface="Calibri"/>
                <a:cs typeface="Calibri"/>
              </a:rPr>
              <a:t>Kriterlere göre proseslere </a:t>
            </a:r>
            <a:r>
              <a:rPr sz="2000" spc="-20" dirty="0">
                <a:solidFill>
                  <a:srgbClr val="333E50"/>
                </a:solidFill>
                <a:latin typeface="Calibri"/>
                <a:cs typeface="Calibri"/>
              </a:rPr>
              <a:t>kontrol</a:t>
            </a:r>
            <a:r>
              <a:rPr sz="2000" spc="75" dirty="0">
                <a:solidFill>
                  <a:srgbClr val="333E50"/>
                </a:solidFill>
                <a:latin typeface="Calibri"/>
                <a:cs typeface="Calibri"/>
              </a:rPr>
              <a:t> </a:t>
            </a:r>
            <a:r>
              <a:rPr sz="2000" spc="-5" dirty="0">
                <a:solidFill>
                  <a:srgbClr val="333E50"/>
                </a:solidFill>
                <a:latin typeface="Calibri"/>
                <a:cs typeface="Calibri"/>
              </a:rPr>
              <a:t>uygulamalı,</a:t>
            </a:r>
            <a:endParaRPr sz="2000">
              <a:latin typeface="Calibri"/>
              <a:cs typeface="Calibri"/>
            </a:endParaRPr>
          </a:p>
          <a:p>
            <a:pPr marL="469900" marR="93345" indent="-457200">
              <a:lnSpc>
                <a:spcPts val="2160"/>
              </a:lnSpc>
              <a:spcBef>
                <a:spcPts val="1030"/>
              </a:spcBef>
              <a:buFont typeface="Calibri"/>
              <a:buAutoNum type="alphaLcParenR"/>
              <a:tabLst>
                <a:tab pos="469900" algn="l"/>
              </a:tabLst>
            </a:pPr>
            <a:r>
              <a:rPr sz="2000" dirty="0">
                <a:solidFill>
                  <a:srgbClr val="333E50"/>
                </a:solidFill>
                <a:latin typeface="Calibri"/>
                <a:cs typeface="Calibri"/>
              </a:rPr>
              <a:t>Aşağıdakileri sağlamak için </a:t>
            </a:r>
            <a:r>
              <a:rPr sz="2000" spc="-5" dirty="0">
                <a:solidFill>
                  <a:srgbClr val="333E50"/>
                </a:solidFill>
                <a:latin typeface="Calibri"/>
                <a:cs typeface="Calibri"/>
              </a:rPr>
              <a:t>gerekli olan kapsamda,  </a:t>
            </a:r>
            <a:r>
              <a:rPr sz="2000" spc="-10" dirty="0">
                <a:solidFill>
                  <a:srgbClr val="333E50"/>
                </a:solidFill>
                <a:latin typeface="Calibri"/>
                <a:cs typeface="Calibri"/>
              </a:rPr>
              <a:t>dokümante </a:t>
            </a:r>
            <a:r>
              <a:rPr sz="2000" spc="-5" dirty="0">
                <a:solidFill>
                  <a:srgbClr val="333E50"/>
                </a:solidFill>
                <a:latin typeface="Calibri"/>
                <a:cs typeface="Calibri"/>
              </a:rPr>
              <a:t>edilmiş bilgiyi </a:t>
            </a:r>
            <a:r>
              <a:rPr sz="2000" spc="-15" dirty="0">
                <a:solidFill>
                  <a:srgbClr val="333E50"/>
                </a:solidFill>
                <a:latin typeface="Calibri"/>
                <a:cs typeface="Calibri"/>
              </a:rPr>
              <a:t>tayin </a:t>
            </a:r>
            <a:r>
              <a:rPr sz="2000" spc="-5" dirty="0">
                <a:solidFill>
                  <a:srgbClr val="333E50"/>
                </a:solidFill>
                <a:latin typeface="Calibri"/>
                <a:cs typeface="Calibri"/>
              </a:rPr>
              <a:t>etmeli, </a:t>
            </a:r>
            <a:r>
              <a:rPr sz="2000" spc="-10" dirty="0">
                <a:solidFill>
                  <a:srgbClr val="333E50"/>
                </a:solidFill>
                <a:latin typeface="Calibri"/>
                <a:cs typeface="Calibri"/>
              </a:rPr>
              <a:t>muhafaza  </a:t>
            </a:r>
            <a:r>
              <a:rPr sz="2000" spc="-5" dirty="0">
                <a:solidFill>
                  <a:srgbClr val="333E50"/>
                </a:solidFill>
                <a:latin typeface="Calibri"/>
                <a:cs typeface="Calibri"/>
              </a:rPr>
              <a:t>etmeli </a:t>
            </a:r>
            <a:r>
              <a:rPr sz="2000" spc="-15" dirty="0">
                <a:solidFill>
                  <a:srgbClr val="333E50"/>
                </a:solidFill>
                <a:latin typeface="Calibri"/>
                <a:cs typeface="Calibri"/>
              </a:rPr>
              <a:t>ve </a:t>
            </a:r>
            <a:r>
              <a:rPr sz="2000" spc="-5" dirty="0">
                <a:solidFill>
                  <a:srgbClr val="333E50"/>
                </a:solidFill>
                <a:latin typeface="Calibri"/>
                <a:cs typeface="Calibri"/>
              </a:rPr>
              <a:t>sürekliliğini</a:t>
            </a:r>
            <a:r>
              <a:rPr sz="2000" spc="85" dirty="0">
                <a:solidFill>
                  <a:srgbClr val="333E50"/>
                </a:solidFill>
                <a:latin typeface="Calibri"/>
                <a:cs typeface="Calibri"/>
              </a:rPr>
              <a:t> </a:t>
            </a:r>
            <a:r>
              <a:rPr sz="2000" spc="-5" dirty="0">
                <a:solidFill>
                  <a:srgbClr val="333E50"/>
                </a:solidFill>
                <a:latin typeface="Calibri"/>
                <a:cs typeface="Calibri"/>
              </a:rPr>
              <a:t>sağlamalıdır:</a:t>
            </a:r>
            <a:endParaRPr sz="2000">
              <a:latin typeface="Calibri"/>
              <a:cs typeface="Calibri"/>
            </a:endParaRPr>
          </a:p>
          <a:p>
            <a:pPr marL="644525" lvl="1" indent="-275590">
              <a:lnSpc>
                <a:spcPts val="2280"/>
              </a:lnSpc>
              <a:spcBef>
                <a:spcPts val="720"/>
              </a:spcBef>
              <a:buAutoNum type="arabicParenR"/>
              <a:tabLst>
                <a:tab pos="645160" algn="l"/>
              </a:tabLst>
            </a:pPr>
            <a:r>
              <a:rPr sz="2000" spc="-10" dirty="0">
                <a:solidFill>
                  <a:srgbClr val="333E50"/>
                </a:solidFill>
                <a:latin typeface="Calibri"/>
                <a:cs typeface="Calibri"/>
              </a:rPr>
              <a:t>Proseslerin </a:t>
            </a:r>
            <a:r>
              <a:rPr sz="2000" spc="-5" dirty="0">
                <a:solidFill>
                  <a:srgbClr val="333E50"/>
                </a:solidFill>
                <a:latin typeface="Calibri"/>
                <a:cs typeface="Calibri"/>
              </a:rPr>
              <a:t>planlanan </a:t>
            </a:r>
            <a:r>
              <a:rPr sz="2000" dirty="0">
                <a:solidFill>
                  <a:srgbClr val="333E50"/>
                </a:solidFill>
                <a:latin typeface="Calibri"/>
                <a:cs typeface="Calibri"/>
              </a:rPr>
              <a:t>şekilde </a:t>
            </a:r>
            <a:r>
              <a:rPr sz="2000" spc="-5" dirty="0">
                <a:solidFill>
                  <a:srgbClr val="333E50"/>
                </a:solidFill>
                <a:latin typeface="Calibri"/>
                <a:cs typeface="Calibri"/>
              </a:rPr>
              <a:t>işletildiğini</a:t>
            </a:r>
            <a:r>
              <a:rPr sz="2000" spc="145" dirty="0">
                <a:solidFill>
                  <a:srgbClr val="333E50"/>
                </a:solidFill>
                <a:latin typeface="Calibri"/>
                <a:cs typeface="Calibri"/>
              </a:rPr>
              <a:t> </a:t>
            </a:r>
            <a:r>
              <a:rPr sz="2000" spc="-5" dirty="0">
                <a:solidFill>
                  <a:srgbClr val="333E50"/>
                </a:solidFill>
                <a:latin typeface="Calibri"/>
                <a:cs typeface="Calibri"/>
              </a:rPr>
              <a:t>güvence</a:t>
            </a:r>
            <a:endParaRPr sz="2000">
              <a:latin typeface="Calibri"/>
              <a:cs typeface="Calibri"/>
            </a:endParaRPr>
          </a:p>
          <a:p>
            <a:pPr marL="644525">
              <a:lnSpc>
                <a:spcPts val="2280"/>
              </a:lnSpc>
            </a:pPr>
            <a:r>
              <a:rPr sz="2000" dirty="0">
                <a:solidFill>
                  <a:srgbClr val="333E50"/>
                </a:solidFill>
                <a:latin typeface="Calibri"/>
                <a:cs typeface="Calibri"/>
              </a:rPr>
              <a:t>altına</a:t>
            </a:r>
            <a:r>
              <a:rPr sz="2000" spc="-60" dirty="0">
                <a:solidFill>
                  <a:srgbClr val="333E50"/>
                </a:solidFill>
                <a:latin typeface="Calibri"/>
                <a:cs typeface="Calibri"/>
              </a:rPr>
              <a:t> </a:t>
            </a:r>
            <a:r>
              <a:rPr sz="2000" spc="-5" dirty="0">
                <a:solidFill>
                  <a:srgbClr val="333E50"/>
                </a:solidFill>
                <a:latin typeface="Calibri"/>
                <a:cs typeface="Calibri"/>
              </a:rPr>
              <a:t>almak,</a:t>
            </a:r>
            <a:endParaRPr sz="2000">
              <a:latin typeface="Calibri"/>
              <a:cs typeface="Calibri"/>
            </a:endParaRPr>
          </a:p>
          <a:p>
            <a:pPr marL="644525" marR="597535" lvl="1" indent="-275590">
              <a:lnSpc>
                <a:spcPts val="2160"/>
              </a:lnSpc>
              <a:spcBef>
                <a:spcPts val="1040"/>
              </a:spcBef>
              <a:buAutoNum type="arabicParenR" startAt="2"/>
              <a:tabLst>
                <a:tab pos="64516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hizmetlerin </a:t>
            </a:r>
            <a:r>
              <a:rPr sz="2000" dirty="0">
                <a:solidFill>
                  <a:srgbClr val="333E50"/>
                </a:solidFill>
                <a:latin typeface="Calibri"/>
                <a:cs typeface="Calibri"/>
              </a:rPr>
              <a:t>şartlarına </a:t>
            </a:r>
            <a:r>
              <a:rPr sz="2000" spc="-5" dirty="0">
                <a:solidFill>
                  <a:srgbClr val="333E50"/>
                </a:solidFill>
                <a:latin typeface="Calibri"/>
                <a:cs typeface="Calibri"/>
              </a:rPr>
              <a:t>uygunluğunu  </a:t>
            </a:r>
            <a:r>
              <a:rPr sz="2000" spc="-10" dirty="0">
                <a:solidFill>
                  <a:srgbClr val="333E50"/>
                </a:solidFill>
                <a:latin typeface="Calibri"/>
                <a:cs typeface="Calibri"/>
              </a:rPr>
              <a:t>göstermek.</a:t>
            </a:r>
            <a:endParaRPr sz="2000">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62015" y="3874008"/>
            <a:ext cx="3357372" cy="23820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830072" y="1213358"/>
            <a:ext cx="6504305" cy="330835"/>
          </a:xfrm>
          <a:prstGeom prst="rect">
            <a:avLst/>
          </a:prstGeom>
        </p:spPr>
        <p:txBody>
          <a:bodyPr vert="horz" wrap="square" lIns="0" tIns="0" rIns="0" bIns="0" rtlCol="0">
            <a:spAutoFit/>
          </a:bodyPr>
          <a:lstStyle/>
          <a:p>
            <a:pPr marL="12700">
              <a:lnSpc>
                <a:spcPct val="100000"/>
              </a:lnSpc>
            </a:pPr>
            <a:r>
              <a:rPr sz="2000" b="0" dirty="0">
                <a:latin typeface="Calibri"/>
                <a:cs typeface="Calibri"/>
              </a:rPr>
              <a:t>Planlamanın </a:t>
            </a:r>
            <a:r>
              <a:rPr sz="2000" b="0" spc="-5" dirty="0">
                <a:latin typeface="Calibri"/>
                <a:cs typeface="Calibri"/>
              </a:rPr>
              <a:t>çıktısı, kuruluşun </a:t>
            </a:r>
            <a:r>
              <a:rPr sz="2000" b="0" spc="-10" dirty="0">
                <a:latin typeface="Calibri"/>
                <a:cs typeface="Calibri"/>
              </a:rPr>
              <a:t>operasyonlarına </a:t>
            </a:r>
            <a:r>
              <a:rPr sz="2000" b="0" spc="-5" dirty="0">
                <a:latin typeface="Calibri"/>
                <a:cs typeface="Calibri"/>
              </a:rPr>
              <a:t>uygun</a:t>
            </a:r>
            <a:r>
              <a:rPr sz="2000" b="0" spc="85" dirty="0">
                <a:latin typeface="Calibri"/>
                <a:cs typeface="Calibri"/>
              </a:rPr>
              <a:t> </a:t>
            </a:r>
            <a:r>
              <a:rPr sz="2000" b="0" spc="-25" dirty="0">
                <a:latin typeface="Calibri"/>
                <a:cs typeface="Calibri"/>
              </a:rPr>
              <a:t>olmalıdır.</a:t>
            </a:r>
            <a:endParaRPr sz="2000">
              <a:latin typeface="Calibri"/>
              <a:cs typeface="Calibri"/>
            </a:endParaRPr>
          </a:p>
        </p:txBody>
      </p:sp>
      <p:sp>
        <p:nvSpPr>
          <p:cNvPr id="4" name="object 4"/>
          <p:cNvSpPr txBox="1"/>
          <p:nvPr/>
        </p:nvSpPr>
        <p:spPr>
          <a:xfrm>
            <a:off x="830072" y="2002535"/>
            <a:ext cx="7709534" cy="1838325"/>
          </a:xfrm>
          <a:prstGeom prst="rect">
            <a:avLst/>
          </a:prstGeom>
        </p:spPr>
        <p:txBody>
          <a:bodyPr vert="horz" wrap="square" lIns="0" tIns="0" rIns="0" bIns="0" rtlCol="0">
            <a:spAutoFit/>
          </a:bodyPr>
          <a:lstStyle/>
          <a:p>
            <a:pPr marL="12700" marR="5080">
              <a:lnSpc>
                <a:spcPts val="2160"/>
              </a:lnSpc>
            </a:pPr>
            <a:r>
              <a:rPr sz="2000" spc="-5" dirty="0">
                <a:solidFill>
                  <a:srgbClr val="333E50"/>
                </a:solidFill>
                <a:latin typeface="Calibri"/>
                <a:cs typeface="Calibri"/>
              </a:rPr>
              <a:t>Kuruluş, </a:t>
            </a:r>
            <a:r>
              <a:rPr sz="2000" dirty="0">
                <a:solidFill>
                  <a:srgbClr val="333E50"/>
                </a:solidFill>
                <a:latin typeface="Calibri"/>
                <a:cs typeface="Calibri"/>
              </a:rPr>
              <a:t>planlı değişikleri </a:t>
            </a:r>
            <a:r>
              <a:rPr sz="2000" spc="-20" dirty="0">
                <a:solidFill>
                  <a:srgbClr val="333E50"/>
                </a:solidFill>
                <a:latin typeface="Calibri"/>
                <a:cs typeface="Calibri"/>
              </a:rPr>
              <a:t>kontrol </a:t>
            </a:r>
            <a:r>
              <a:rPr sz="2000" spc="-5" dirty="0">
                <a:solidFill>
                  <a:srgbClr val="333E50"/>
                </a:solidFill>
                <a:latin typeface="Calibri"/>
                <a:cs typeface="Calibri"/>
              </a:rPr>
              <a:t>etmeli </a:t>
            </a:r>
            <a:r>
              <a:rPr sz="2000" spc="-15" dirty="0">
                <a:solidFill>
                  <a:srgbClr val="333E50"/>
                </a:solidFill>
                <a:latin typeface="Calibri"/>
                <a:cs typeface="Calibri"/>
              </a:rPr>
              <a:t>ve </a:t>
            </a:r>
            <a:r>
              <a:rPr sz="2000" spc="-10" dirty="0">
                <a:solidFill>
                  <a:srgbClr val="333E50"/>
                </a:solidFill>
                <a:latin typeface="Calibri"/>
                <a:cs typeface="Calibri"/>
              </a:rPr>
              <a:t>istenmeyen </a:t>
            </a:r>
            <a:r>
              <a:rPr sz="2000" spc="-5" dirty="0">
                <a:solidFill>
                  <a:srgbClr val="333E50"/>
                </a:solidFill>
                <a:latin typeface="Calibri"/>
                <a:cs typeface="Calibri"/>
              </a:rPr>
              <a:t>değişikliklerin  </a:t>
            </a:r>
            <a:r>
              <a:rPr sz="2000" dirty="0">
                <a:solidFill>
                  <a:srgbClr val="333E50"/>
                </a:solidFill>
                <a:latin typeface="Calibri"/>
                <a:cs typeface="Calibri"/>
              </a:rPr>
              <a:t>sonuçlarını, </a:t>
            </a:r>
            <a:r>
              <a:rPr sz="2000" spc="-5" dirty="0">
                <a:solidFill>
                  <a:srgbClr val="333E50"/>
                </a:solidFill>
                <a:latin typeface="Calibri"/>
                <a:cs typeface="Calibri"/>
              </a:rPr>
              <a:t>olumsuz etkilerini </a:t>
            </a:r>
            <a:r>
              <a:rPr sz="2000" spc="-10" dirty="0">
                <a:solidFill>
                  <a:srgbClr val="333E50"/>
                </a:solidFill>
                <a:latin typeface="Calibri"/>
                <a:cs typeface="Calibri"/>
              </a:rPr>
              <a:t>azaltacak </a:t>
            </a:r>
            <a:r>
              <a:rPr sz="2000" spc="-5" dirty="0">
                <a:solidFill>
                  <a:srgbClr val="333E50"/>
                </a:solidFill>
                <a:latin typeface="Calibri"/>
                <a:cs typeface="Calibri"/>
              </a:rPr>
              <a:t>gerekli </a:t>
            </a:r>
            <a:r>
              <a:rPr sz="2000" spc="-10" dirty="0">
                <a:solidFill>
                  <a:srgbClr val="333E50"/>
                </a:solidFill>
                <a:latin typeface="Calibri"/>
                <a:cs typeface="Calibri"/>
              </a:rPr>
              <a:t>faaliyetleri gerçekleştirerek  </a:t>
            </a:r>
            <a:r>
              <a:rPr sz="2000" spc="-15" dirty="0">
                <a:solidFill>
                  <a:srgbClr val="333E50"/>
                </a:solidFill>
                <a:latin typeface="Calibri"/>
                <a:cs typeface="Calibri"/>
              </a:rPr>
              <a:t>gözden</a:t>
            </a:r>
            <a:r>
              <a:rPr sz="2000" spc="-90" dirty="0">
                <a:solidFill>
                  <a:srgbClr val="333E50"/>
                </a:solidFill>
                <a:latin typeface="Calibri"/>
                <a:cs typeface="Calibri"/>
              </a:rPr>
              <a:t> </a:t>
            </a:r>
            <a:r>
              <a:rPr sz="2000" spc="-20" dirty="0">
                <a:solidFill>
                  <a:srgbClr val="333E50"/>
                </a:solidFill>
                <a:latin typeface="Calibri"/>
                <a:cs typeface="Calibri"/>
              </a:rPr>
              <a:t>geçirmelidir.</a:t>
            </a:r>
            <a:endParaRPr sz="2000">
              <a:latin typeface="Calibri"/>
              <a:cs typeface="Calibri"/>
            </a:endParaRPr>
          </a:p>
          <a:p>
            <a:pPr>
              <a:lnSpc>
                <a:spcPct val="100000"/>
              </a:lnSpc>
            </a:pPr>
            <a:endParaRPr sz="2000">
              <a:latin typeface="Times New Roman"/>
              <a:cs typeface="Times New Roman"/>
            </a:endParaRPr>
          </a:p>
          <a:p>
            <a:pPr marL="12700" marR="432434">
              <a:lnSpc>
                <a:spcPts val="2160"/>
              </a:lnSpc>
              <a:spcBef>
                <a:spcPts val="1205"/>
              </a:spcBef>
            </a:pPr>
            <a:r>
              <a:rPr sz="2000" spc="-5" dirty="0">
                <a:solidFill>
                  <a:srgbClr val="333E50"/>
                </a:solidFill>
                <a:latin typeface="Calibri"/>
                <a:cs typeface="Calibri"/>
              </a:rPr>
              <a:t>Kuruluş, dışarıya </a:t>
            </a:r>
            <a:r>
              <a:rPr sz="2000" spc="-10" dirty="0">
                <a:solidFill>
                  <a:srgbClr val="333E50"/>
                </a:solidFill>
                <a:latin typeface="Calibri"/>
                <a:cs typeface="Calibri"/>
              </a:rPr>
              <a:t>yaptırdığı proseslerin </a:t>
            </a:r>
            <a:r>
              <a:rPr sz="2000" spc="-20" dirty="0">
                <a:solidFill>
                  <a:srgbClr val="333E50"/>
                </a:solidFill>
                <a:latin typeface="Calibri"/>
                <a:cs typeface="Calibri"/>
              </a:rPr>
              <a:t>kontrol </a:t>
            </a:r>
            <a:r>
              <a:rPr sz="2000" dirty="0">
                <a:solidFill>
                  <a:srgbClr val="333E50"/>
                </a:solidFill>
                <a:latin typeface="Calibri"/>
                <a:cs typeface="Calibri"/>
              </a:rPr>
              <a:t>edildiğini </a:t>
            </a:r>
            <a:r>
              <a:rPr sz="2000" spc="-5" dirty="0">
                <a:solidFill>
                  <a:srgbClr val="333E50"/>
                </a:solidFill>
                <a:latin typeface="Calibri"/>
                <a:cs typeface="Calibri"/>
              </a:rPr>
              <a:t>güvence </a:t>
            </a:r>
            <a:r>
              <a:rPr sz="2000" dirty="0">
                <a:solidFill>
                  <a:srgbClr val="333E50"/>
                </a:solidFill>
                <a:latin typeface="Calibri"/>
                <a:cs typeface="Calibri"/>
              </a:rPr>
              <a:t>altına  </a:t>
            </a:r>
            <a:r>
              <a:rPr sz="2000" spc="-25" dirty="0">
                <a:solidFill>
                  <a:srgbClr val="333E50"/>
                </a:solidFill>
                <a:latin typeface="Calibri"/>
                <a:cs typeface="Calibri"/>
              </a:rPr>
              <a:t>almalıdır.</a:t>
            </a:r>
            <a:endParaRPr sz="2000">
              <a:latin typeface="Calibri"/>
              <a:cs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81200" y="1219200"/>
            <a:ext cx="5974715" cy="420370"/>
          </a:xfrm>
          <a:prstGeom prst="rect">
            <a:avLst/>
          </a:prstGeom>
        </p:spPr>
        <p:txBody>
          <a:bodyPr vert="horz" wrap="square" lIns="0" tIns="0" rIns="0" bIns="0" rtlCol="0">
            <a:spAutoFit/>
          </a:bodyPr>
          <a:lstStyle/>
          <a:p>
            <a:pPr marL="12700">
              <a:lnSpc>
                <a:spcPts val="3304"/>
              </a:lnSpc>
            </a:pPr>
            <a:r>
              <a:rPr sz="2900" dirty="0"/>
              <a:t>8.2 </a:t>
            </a:r>
            <a:r>
              <a:rPr sz="2900" spc="-5" dirty="0"/>
              <a:t>ÜRÜN </a:t>
            </a:r>
            <a:r>
              <a:rPr sz="2900" dirty="0"/>
              <a:t>VE HİZMET</a:t>
            </a:r>
            <a:r>
              <a:rPr sz="2900" dirty="0">
                <a:latin typeface="Calibri"/>
                <a:cs typeface="Calibri"/>
              </a:rPr>
              <a:t>LER </a:t>
            </a:r>
            <a:r>
              <a:rPr sz="2900" dirty="0"/>
              <a:t>İÇİN</a:t>
            </a:r>
            <a:r>
              <a:rPr sz="2900" spc="-100" dirty="0"/>
              <a:t> </a:t>
            </a:r>
            <a:r>
              <a:rPr sz="2900" spc="-10" dirty="0"/>
              <a:t>ŞARTLAR</a:t>
            </a:r>
            <a:endParaRPr sz="2900" dirty="0">
              <a:latin typeface="Calibri"/>
              <a:cs typeface="Calibri"/>
            </a:endParaRPr>
          </a:p>
        </p:txBody>
      </p:sp>
      <p:sp>
        <p:nvSpPr>
          <p:cNvPr id="3" name="object 3"/>
          <p:cNvSpPr txBox="1"/>
          <p:nvPr/>
        </p:nvSpPr>
        <p:spPr>
          <a:xfrm>
            <a:off x="810945" y="1752600"/>
            <a:ext cx="7517130" cy="3602354"/>
          </a:xfrm>
          <a:prstGeom prst="rect">
            <a:avLst/>
          </a:prstGeom>
        </p:spPr>
        <p:txBody>
          <a:bodyPr vert="horz" wrap="square" lIns="0" tIns="0" rIns="0" bIns="0" rtlCol="0">
            <a:spAutoFit/>
          </a:bodyPr>
          <a:lstStyle/>
          <a:p>
            <a:pPr marL="1786889">
              <a:lnSpc>
                <a:spcPts val="3304"/>
              </a:lnSpc>
            </a:pPr>
            <a:r>
              <a:rPr sz="2900" b="1" dirty="0">
                <a:solidFill>
                  <a:srgbClr val="333E50"/>
                </a:solidFill>
                <a:latin typeface="Calibri"/>
                <a:cs typeface="Calibri"/>
              </a:rPr>
              <a:t>8.2.1 </a:t>
            </a:r>
            <a:r>
              <a:rPr sz="2900" b="1" spc="-5" dirty="0">
                <a:solidFill>
                  <a:srgbClr val="333E50"/>
                </a:solidFill>
                <a:latin typeface="Calibri"/>
                <a:cs typeface="Calibri"/>
              </a:rPr>
              <a:t>MÜŞTERİ </a:t>
            </a:r>
            <a:r>
              <a:rPr sz="2900" b="1" dirty="0">
                <a:solidFill>
                  <a:srgbClr val="333E50"/>
                </a:solidFill>
                <a:latin typeface="Calibri"/>
                <a:cs typeface="Calibri"/>
              </a:rPr>
              <a:t>İLE</a:t>
            </a:r>
            <a:r>
              <a:rPr sz="2900" b="1" spc="-85" dirty="0">
                <a:solidFill>
                  <a:srgbClr val="333E50"/>
                </a:solidFill>
                <a:latin typeface="Calibri"/>
                <a:cs typeface="Calibri"/>
              </a:rPr>
              <a:t> </a:t>
            </a:r>
            <a:r>
              <a:rPr sz="2900" b="1" dirty="0">
                <a:solidFill>
                  <a:srgbClr val="333E50"/>
                </a:solidFill>
                <a:latin typeface="Calibri"/>
                <a:cs typeface="Calibri"/>
              </a:rPr>
              <a:t>İLETİŞİM</a:t>
            </a:r>
            <a:endParaRPr sz="2900" dirty="0">
              <a:latin typeface="Calibri"/>
              <a:cs typeface="Calibri"/>
            </a:endParaRPr>
          </a:p>
          <a:p>
            <a:pPr marL="12700">
              <a:lnSpc>
                <a:spcPct val="100000"/>
              </a:lnSpc>
              <a:spcBef>
                <a:spcPts val="2325"/>
              </a:spcBef>
            </a:pPr>
            <a:r>
              <a:rPr sz="2000" spc="-10" dirty="0">
                <a:solidFill>
                  <a:srgbClr val="333E50"/>
                </a:solidFill>
                <a:latin typeface="Calibri"/>
                <a:cs typeface="Calibri"/>
              </a:rPr>
              <a:t>Müşteri </a:t>
            </a:r>
            <a:r>
              <a:rPr sz="2000" spc="-5" dirty="0">
                <a:solidFill>
                  <a:srgbClr val="333E50"/>
                </a:solidFill>
                <a:latin typeface="Calibri"/>
                <a:cs typeface="Calibri"/>
              </a:rPr>
              <a:t>ile iletişim </a:t>
            </a:r>
            <a:r>
              <a:rPr sz="2000" dirty="0">
                <a:solidFill>
                  <a:srgbClr val="333E50"/>
                </a:solidFill>
                <a:latin typeface="Calibri"/>
                <a:cs typeface="Calibri"/>
              </a:rPr>
              <a:t>aşağıdakileri</a:t>
            </a:r>
            <a:r>
              <a:rPr sz="2000" spc="110" dirty="0">
                <a:solidFill>
                  <a:srgbClr val="333E50"/>
                </a:solidFill>
                <a:latin typeface="Calibri"/>
                <a:cs typeface="Calibri"/>
              </a:rPr>
              <a:t> </a:t>
            </a:r>
            <a:r>
              <a:rPr sz="2000" spc="-5" dirty="0">
                <a:solidFill>
                  <a:srgbClr val="333E50"/>
                </a:solidFill>
                <a:latin typeface="Calibri"/>
                <a:cs typeface="Calibri"/>
              </a:rPr>
              <a:t>içermelidir:</a:t>
            </a:r>
            <a:endParaRPr sz="2000" dirty="0">
              <a:latin typeface="Calibri"/>
              <a:cs typeface="Calibri"/>
            </a:endParaRPr>
          </a:p>
          <a:p>
            <a:pPr marL="469900" indent="-457200">
              <a:lnSpc>
                <a:spcPct val="100000"/>
              </a:lnSpc>
              <a:spcBef>
                <a:spcPts val="760"/>
              </a:spcBef>
              <a:buAutoNum type="alphaLcParenR"/>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 ilgili bilgi</a:t>
            </a:r>
            <a:r>
              <a:rPr sz="2000" spc="15" dirty="0">
                <a:solidFill>
                  <a:srgbClr val="333E50"/>
                </a:solidFill>
                <a:latin typeface="Calibri"/>
                <a:cs typeface="Calibri"/>
              </a:rPr>
              <a:t> </a:t>
            </a:r>
            <a:r>
              <a:rPr sz="2000" dirty="0">
                <a:solidFill>
                  <a:srgbClr val="333E50"/>
                </a:solidFill>
                <a:latin typeface="Calibri"/>
                <a:cs typeface="Calibri"/>
              </a:rPr>
              <a:t>sağlanmasını,</a:t>
            </a:r>
            <a:endParaRPr sz="2000" dirty="0">
              <a:latin typeface="Calibri"/>
              <a:cs typeface="Calibri"/>
            </a:endParaRPr>
          </a:p>
          <a:p>
            <a:pPr marL="469900" indent="-457200">
              <a:lnSpc>
                <a:spcPct val="100000"/>
              </a:lnSpc>
              <a:spcBef>
                <a:spcPts val="765"/>
              </a:spcBef>
              <a:buFont typeface="Calibri"/>
              <a:buAutoNum type="alphaLcParenR"/>
              <a:tabLst>
                <a:tab pos="469900" algn="l"/>
              </a:tabLst>
            </a:pPr>
            <a:r>
              <a:rPr sz="2000" spc="-5" dirty="0">
                <a:solidFill>
                  <a:srgbClr val="333E50"/>
                </a:solidFill>
                <a:latin typeface="Calibri"/>
                <a:cs typeface="Calibri"/>
              </a:rPr>
              <a:t>Değişiklikler dahil, elleçleme soruları, sözleşme </a:t>
            </a:r>
            <a:r>
              <a:rPr sz="2000" spc="-15" dirty="0">
                <a:solidFill>
                  <a:srgbClr val="333E50"/>
                </a:solidFill>
                <a:latin typeface="Calibri"/>
                <a:cs typeface="Calibri"/>
              </a:rPr>
              <a:t>ve</a:t>
            </a:r>
            <a:r>
              <a:rPr sz="2000" spc="225" dirty="0">
                <a:solidFill>
                  <a:srgbClr val="333E50"/>
                </a:solidFill>
                <a:latin typeface="Calibri"/>
                <a:cs typeface="Calibri"/>
              </a:rPr>
              <a:t> </a:t>
            </a:r>
            <a:r>
              <a:rPr sz="2000" spc="-5" dirty="0">
                <a:solidFill>
                  <a:srgbClr val="333E50"/>
                </a:solidFill>
                <a:latin typeface="Calibri"/>
                <a:cs typeface="Calibri"/>
              </a:rPr>
              <a:t>siparişleri,</a:t>
            </a:r>
            <a:endParaRPr sz="2000" dirty="0">
              <a:latin typeface="Calibri"/>
              <a:cs typeface="Calibri"/>
            </a:endParaRPr>
          </a:p>
          <a:p>
            <a:pPr marL="469900" marR="5080" indent="-457200">
              <a:lnSpc>
                <a:spcPts val="2160"/>
              </a:lnSpc>
              <a:spcBef>
                <a:spcPts val="1025"/>
              </a:spcBef>
              <a:buFont typeface="Calibri"/>
              <a:buAutoNum type="alphaLcParenR"/>
              <a:tabLst>
                <a:tab pos="469900" algn="l"/>
              </a:tabLst>
            </a:pPr>
            <a:r>
              <a:rPr sz="2000" spc="-10" dirty="0">
                <a:solidFill>
                  <a:srgbClr val="333E50"/>
                </a:solidFill>
                <a:latin typeface="Calibri"/>
                <a:cs typeface="Calibri"/>
              </a:rPr>
              <a:t>Müşteri </a:t>
            </a:r>
            <a:r>
              <a:rPr sz="2000" spc="-15" dirty="0">
                <a:solidFill>
                  <a:srgbClr val="333E50"/>
                </a:solidFill>
                <a:latin typeface="Calibri"/>
                <a:cs typeface="Calibri"/>
              </a:rPr>
              <a:t>şikayetleri </a:t>
            </a:r>
            <a:r>
              <a:rPr sz="2000" spc="-5" dirty="0">
                <a:solidFill>
                  <a:srgbClr val="333E50"/>
                </a:solidFill>
                <a:latin typeface="Calibri"/>
                <a:cs typeface="Calibri"/>
              </a:rPr>
              <a:t>dahil, ürün </a:t>
            </a:r>
            <a:r>
              <a:rPr sz="2000" spc="-15" dirty="0">
                <a:solidFill>
                  <a:srgbClr val="333E50"/>
                </a:solidFill>
                <a:latin typeface="Calibri"/>
                <a:cs typeface="Calibri"/>
              </a:rPr>
              <a:t>ve </a:t>
            </a:r>
            <a:r>
              <a:rPr sz="2000" spc="-5" dirty="0">
                <a:solidFill>
                  <a:srgbClr val="333E50"/>
                </a:solidFill>
                <a:latin typeface="Calibri"/>
                <a:cs typeface="Calibri"/>
              </a:rPr>
              <a:t>hizmetlerle ilgili </a:t>
            </a:r>
            <a:r>
              <a:rPr sz="2000" spc="-10" dirty="0">
                <a:solidFill>
                  <a:srgbClr val="333E50"/>
                </a:solidFill>
                <a:latin typeface="Calibri"/>
                <a:cs typeface="Calibri"/>
              </a:rPr>
              <a:t>müşterilerden </a:t>
            </a:r>
            <a:r>
              <a:rPr sz="2000" spc="-5" dirty="0">
                <a:solidFill>
                  <a:srgbClr val="333E50"/>
                </a:solidFill>
                <a:latin typeface="Calibri"/>
                <a:cs typeface="Calibri"/>
              </a:rPr>
              <a:t>geri  bildirimler</a:t>
            </a:r>
            <a:r>
              <a:rPr sz="2000" spc="-30" dirty="0">
                <a:solidFill>
                  <a:srgbClr val="333E50"/>
                </a:solidFill>
                <a:latin typeface="Calibri"/>
                <a:cs typeface="Calibri"/>
              </a:rPr>
              <a:t> </a:t>
            </a:r>
            <a:r>
              <a:rPr sz="2000" dirty="0">
                <a:solidFill>
                  <a:srgbClr val="333E50"/>
                </a:solidFill>
                <a:latin typeface="Calibri"/>
                <a:cs typeface="Calibri"/>
              </a:rPr>
              <a:t>sağlanmasını,</a:t>
            </a:r>
            <a:endParaRPr sz="2000" dirty="0">
              <a:latin typeface="Calibri"/>
              <a:cs typeface="Calibri"/>
            </a:endParaRPr>
          </a:p>
          <a:p>
            <a:pPr marL="469900" indent="-457200">
              <a:lnSpc>
                <a:spcPct val="100000"/>
              </a:lnSpc>
              <a:spcBef>
                <a:spcPts val="720"/>
              </a:spcBef>
              <a:buFont typeface="Calibri"/>
              <a:buAutoNum type="alphaLcParenR"/>
              <a:tabLst>
                <a:tab pos="469900" algn="l"/>
              </a:tabLst>
            </a:pPr>
            <a:r>
              <a:rPr sz="2000" spc="-10" dirty="0">
                <a:solidFill>
                  <a:srgbClr val="333E50"/>
                </a:solidFill>
                <a:latin typeface="Calibri"/>
                <a:cs typeface="Calibri"/>
              </a:rPr>
              <a:t>Müşteri </a:t>
            </a:r>
            <a:r>
              <a:rPr sz="2000" spc="-5" dirty="0">
                <a:solidFill>
                  <a:srgbClr val="333E50"/>
                </a:solidFill>
                <a:latin typeface="Calibri"/>
                <a:cs typeface="Calibri"/>
              </a:rPr>
              <a:t>mülkiyetinin elleçlenmesi </a:t>
            </a:r>
            <a:r>
              <a:rPr sz="2000" spc="-15" dirty="0">
                <a:solidFill>
                  <a:srgbClr val="333E50"/>
                </a:solidFill>
                <a:latin typeface="Calibri"/>
                <a:cs typeface="Calibri"/>
              </a:rPr>
              <a:t>ve</a:t>
            </a:r>
            <a:r>
              <a:rPr sz="2000" spc="114" dirty="0">
                <a:solidFill>
                  <a:srgbClr val="333E50"/>
                </a:solidFill>
                <a:latin typeface="Calibri"/>
                <a:cs typeface="Calibri"/>
              </a:rPr>
              <a:t> </a:t>
            </a:r>
            <a:r>
              <a:rPr sz="2000" spc="-15" dirty="0">
                <a:solidFill>
                  <a:srgbClr val="333E50"/>
                </a:solidFill>
                <a:latin typeface="Calibri"/>
                <a:cs typeface="Calibri"/>
              </a:rPr>
              <a:t>kontrolünü,</a:t>
            </a:r>
            <a:endParaRPr sz="2000" dirty="0">
              <a:latin typeface="Calibri"/>
              <a:cs typeface="Calibri"/>
            </a:endParaRPr>
          </a:p>
          <a:p>
            <a:pPr marL="469900" indent="-457200">
              <a:lnSpc>
                <a:spcPts val="2280"/>
              </a:lnSpc>
              <a:spcBef>
                <a:spcPts val="765"/>
              </a:spcBef>
              <a:buAutoNum type="alphaLcParenR"/>
              <a:tabLst>
                <a:tab pos="469900" algn="l"/>
              </a:tabLst>
            </a:pPr>
            <a:r>
              <a:rPr sz="2000" spc="-5" dirty="0">
                <a:solidFill>
                  <a:srgbClr val="333E50"/>
                </a:solidFill>
                <a:latin typeface="Calibri"/>
                <a:cs typeface="Calibri"/>
              </a:rPr>
              <a:t>Beklenmedik </a:t>
            </a:r>
            <a:r>
              <a:rPr sz="2000" dirty="0">
                <a:solidFill>
                  <a:srgbClr val="333E50"/>
                </a:solidFill>
                <a:latin typeface="Calibri"/>
                <a:cs typeface="Calibri"/>
              </a:rPr>
              <a:t>durumlar için </a:t>
            </a:r>
            <a:r>
              <a:rPr sz="2000" spc="-20" dirty="0">
                <a:solidFill>
                  <a:srgbClr val="333E50"/>
                </a:solidFill>
                <a:latin typeface="Calibri"/>
                <a:cs typeface="Calibri"/>
              </a:rPr>
              <a:t>özel </a:t>
            </a:r>
            <a:r>
              <a:rPr sz="2000" dirty="0">
                <a:solidFill>
                  <a:srgbClr val="333E50"/>
                </a:solidFill>
                <a:latin typeface="Calibri"/>
                <a:cs typeface="Calibri"/>
              </a:rPr>
              <a:t>şartlar </a:t>
            </a:r>
            <a:r>
              <a:rPr sz="2000" spc="-5" dirty="0">
                <a:solidFill>
                  <a:srgbClr val="333E50"/>
                </a:solidFill>
                <a:latin typeface="Calibri"/>
                <a:cs typeface="Calibri"/>
              </a:rPr>
              <a:t>belirlenmesini (uygun</a:t>
            </a:r>
            <a:r>
              <a:rPr sz="2000" spc="90" dirty="0">
                <a:solidFill>
                  <a:srgbClr val="333E50"/>
                </a:solidFill>
                <a:latin typeface="Calibri"/>
                <a:cs typeface="Calibri"/>
              </a:rPr>
              <a:t> </a:t>
            </a:r>
            <a:r>
              <a:rPr sz="2000" dirty="0">
                <a:solidFill>
                  <a:srgbClr val="333E50"/>
                </a:solidFill>
                <a:latin typeface="Calibri"/>
                <a:cs typeface="Calibri"/>
              </a:rPr>
              <a:t>olduğu</a:t>
            </a:r>
            <a:endParaRPr sz="2000" dirty="0">
              <a:latin typeface="Calibri"/>
              <a:cs typeface="Calibri"/>
            </a:endParaRPr>
          </a:p>
          <a:p>
            <a:pPr marL="469900">
              <a:lnSpc>
                <a:spcPts val="2280"/>
              </a:lnSpc>
            </a:pPr>
            <a:r>
              <a:rPr sz="2000" spc="-5" dirty="0">
                <a:solidFill>
                  <a:srgbClr val="333E50"/>
                </a:solidFill>
                <a:latin typeface="Calibri"/>
                <a:cs typeface="Calibri"/>
              </a:rPr>
              <a:t>zaman).</a:t>
            </a:r>
            <a:endParaRPr sz="2000" dirty="0">
              <a:latin typeface="Calibri"/>
              <a:cs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133600" y="1278772"/>
            <a:ext cx="4810760" cy="840105"/>
          </a:xfrm>
          <a:prstGeom prst="rect">
            <a:avLst/>
          </a:prstGeom>
        </p:spPr>
        <p:txBody>
          <a:bodyPr vert="horz" wrap="square" lIns="0" tIns="0" rIns="0" bIns="0" rtlCol="0">
            <a:spAutoFit/>
          </a:bodyPr>
          <a:lstStyle/>
          <a:p>
            <a:pPr algn="ctr">
              <a:lnSpc>
                <a:spcPts val="3304"/>
              </a:lnSpc>
            </a:pPr>
            <a:r>
              <a:rPr sz="2900" dirty="0"/>
              <a:t>8.2.2 ÜRÜN VE HİZMETLER</a:t>
            </a:r>
            <a:r>
              <a:rPr sz="2900" spc="-110" dirty="0"/>
              <a:t> </a:t>
            </a:r>
            <a:r>
              <a:rPr sz="2900" dirty="0"/>
              <a:t>İÇİN</a:t>
            </a:r>
          </a:p>
          <a:p>
            <a:pPr algn="ctr">
              <a:lnSpc>
                <a:spcPts val="3304"/>
              </a:lnSpc>
            </a:pPr>
            <a:r>
              <a:rPr sz="2900" spc="-10" dirty="0"/>
              <a:t>ŞARTLARIN </a:t>
            </a:r>
            <a:r>
              <a:rPr sz="2900" spc="-95" dirty="0"/>
              <a:t>TAYİN</a:t>
            </a:r>
            <a:r>
              <a:rPr sz="2900" spc="5" dirty="0"/>
              <a:t> </a:t>
            </a:r>
            <a:r>
              <a:rPr sz="2900" spc="-5" dirty="0"/>
              <a:t>EDİLMESİ</a:t>
            </a:r>
            <a:endParaRPr sz="2900" dirty="0"/>
          </a:p>
        </p:txBody>
      </p:sp>
      <p:sp>
        <p:nvSpPr>
          <p:cNvPr id="3" name="object 3"/>
          <p:cNvSpPr txBox="1"/>
          <p:nvPr/>
        </p:nvSpPr>
        <p:spPr>
          <a:xfrm>
            <a:off x="790430" y="2171239"/>
            <a:ext cx="4632325" cy="3822065"/>
          </a:xfrm>
          <a:prstGeom prst="rect">
            <a:avLst/>
          </a:prstGeom>
        </p:spPr>
        <p:txBody>
          <a:bodyPr vert="horz" wrap="square" lIns="0" tIns="0" rIns="0" bIns="0" rtlCol="0">
            <a:spAutoFit/>
          </a:bodyPr>
          <a:lstStyle/>
          <a:p>
            <a:pPr marL="12700" marR="198120">
              <a:lnSpc>
                <a:spcPts val="2160"/>
              </a:lnSpc>
            </a:pPr>
            <a:r>
              <a:rPr sz="2000" spc="-10" dirty="0">
                <a:solidFill>
                  <a:srgbClr val="333E50"/>
                </a:solidFill>
                <a:latin typeface="Calibri"/>
                <a:cs typeface="Calibri"/>
              </a:rPr>
              <a:t>Müşteriye </a:t>
            </a:r>
            <a:r>
              <a:rPr sz="2000" spc="-5" dirty="0">
                <a:solidFill>
                  <a:srgbClr val="333E50"/>
                </a:solidFill>
                <a:latin typeface="Calibri"/>
                <a:cs typeface="Calibri"/>
              </a:rPr>
              <a:t>teklif </a:t>
            </a:r>
            <a:r>
              <a:rPr sz="2000" dirty="0">
                <a:solidFill>
                  <a:srgbClr val="333E50"/>
                </a:solidFill>
                <a:latin typeface="Calibri"/>
                <a:cs typeface="Calibri"/>
              </a:rPr>
              <a:t>edilecek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  </a:t>
            </a:r>
            <a:r>
              <a:rPr sz="2000" dirty="0">
                <a:solidFill>
                  <a:srgbClr val="333E50"/>
                </a:solidFill>
                <a:latin typeface="Calibri"/>
                <a:cs typeface="Calibri"/>
              </a:rPr>
              <a:t>için şartlar </a:t>
            </a:r>
            <a:r>
              <a:rPr sz="2000" spc="-15" dirty="0">
                <a:solidFill>
                  <a:srgbClr val="333E50"/>
                </a:solidFill>
                <a:latin typeface="Calibri"/>
                <a:cs typeface="Calibri"/>
              </a:rPr>
              <a:t>tayin </a:t>
            </a:r>
            <a:r>
              <a:rPr sz="2000" spc="-10" dirty="0">
                <a:solidFill>
                  <a:srgbClr val="333E50"/>
                </a:solidFill>
                <a:latin typeface="Calibri"/>
                <a:cs typeface="Calibri"/>
              </a:rPr>
              <a:t>edilirken, </a:t>
            </a:r>
            <a:r>
              <a:rPr sz="2000" spc="-5" dirty="0">
                <a:solidFill>
                  <a:srgbClr val="333E50"/>
                </a:solidFill>
                <a:latin typeface="Calibri"/>
                <a:cs typeface="Calibri"/>
              </a:rPr>
              <a:t>kuruluş  </a:t>
            </a:r>
            <a:r>
              <a:rPr sz="2000" dirty="0">
                <a:solidFill>
                  <a:srgbClr val="333E50"/>
                </a:solidFill>
                <a:latin typeface="Calibri"/>
                <a:cs typeface="Calibri"/>
              </a:rPr>
              <a:t>aşağıdakileri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20" dirty="0">
                <a:solidFill>
                  <a:srgbClr val="333E50"/>
                </a:solidFill>
                <a:latin typeface="Calibri"/>
                <a:cs typeface="Calibri"/>
              </a:rPr>
              <a:t> </a:t>
            </a:r>
            <a:r>
              <a:rPr sz="2000" spc="-5" dirty="0">
                <a:solidFill>
                  <a:srgbClr val="333E50"/>
                </a:solidFill>
                <a:latin typeface="Calibri"/>
                <a:cs typeface="Calibri"/>
              </a:rPr>
              <a:t>almalıdır:</a:t>
            </a:r>
            <a:endParaRPr sz="2000" dirty="0">
              <a:latin typeface="Calibri"/>
              <a:cs typeface="Calibri"/>
            </a:endParaRPr>
          </a:p>
          <a:p>
            <a:pPr marL="469900" indent="-457200">
              <a:lnSpc>
                <a:spcPts val="2280"/>
              </a:lnSpc>
              <a:spcBef>
                <a:spcPts val="720"/>
              </a:spcBef>
              <a:buFont typeface="Calibri"/>
              <a:buAutoNum type="alphaLcParenR"/>
              <a:tabLst>
                <a:tab pos="469900" algn="l"/>
              </a:tabLst>
            </a:pPr>
            <a:r>
              <a:rPr sz="2000" dirty="0">
                <a:solidFill>
                  <a:srgbClr val="333E50"/>
                </a:solidFill>
                <a:latin typeface="Calibri"/>
                <a:cs typeface="Calibri"/>
              </a:rPr>
              <a:t>Aşağıdakiler </a:t>
            </a:r>
            <a:r>
              <a:rPr sz="2000" spc="-5" dirty="0">
                <a:solidFill>
                  <a:srgbClr val="333E50"/>
                </a:solidFill>
                <a:latin typeface="Calibri"/>
                <a:cs typeface="Calibri"/>
              </a:rPr>
              <a:t>dahil ürün </a:t>
            </a:r>
            <a:r>
              <a:rPr sz="2000" spc="-15" dirty="0">
                <a:solidFill>
                  <a:srgbClr val="333E50"/>
                </a:solidFill>
                <a:latin typeface="Calibri"/>
                <a:cs typeface="Calibri"/>
              </a:rPr>
              <a:t>ve </a:t>
            </a:r>
            <a:r>
              <a:rPr sz="2000" spc="-5" dirty="0">
                <a:solidFill>
                  <a:srgbClr val="333E50"/>
                </a:solidFill>
                <a:latin typeface="Calibri"/>
                <a:cs typeface="Calibri"/>
              </a:rPr>
              <a:t>hizmetler</a:t>
            </a:r>
            <a:r>
              <a:rPr sz="2000" spc="25" dirty="0">
                <a:solidFill>
                  <a:srgbClr val="333E50"/>
                </a:solidFill>
                <a:latin typeface="Calibri"/>
                <a:cs typeface="Calibri"/>
              </a:rPr>
              <a:t> </a:t>
            </a:r>
            <a:r>
              <a:rPr sz="2000" spc="-5" dirty="0">
                <a:solidFill>
                  <a:srgbClr val="333E50"/>
                </a:solidFill>
                <a:latin typeface="Calibri"/>
                <a:cs typeface="Calibri"/>
              </a:rPr>
              <a:t>için</a:t>
            </a:r>
            <a:endParaRPr sz="2000" dirty="0">
              <a:latin typeface="Calibri"/>
              <a:cs typeface="Calibri"/>
            </a:endParaRPr>
          </a:p>
          <a:p>
            <a:pPr marL="469900">
              <a:lnSpc>
                <a:spcPts val="2280"/>
              </a:lnSpc>
            </a:pPr>
            <a:r>
              <a:rPr sz="2000" spc="-5" dirty="0">
                <a:solidFill>
                  <a:srgbClr val="333E50"/>
                </a:solidFill>
                <a:latin typeface="Calibri"/>
                <a:cs typeface="Calibri"/>
              </a:rPr>
              <a:t>şartların</a:t>
            </a:r>
            <a:r>
              <a:rPr sz="2000" spc="25" dirty="0">
                <a:solidFill>
                  <a:srgbClr val="333E50"/>
                </a:solidFill>
                <a:latin typeface="Calibri"/>
                <a:cs typeface="Calibri"/>
              </a:rPr>
              <a:t> </a:t>
            </a:r>
            <a:r>
              <a:rPr sz="2000" spc="-5" dirty="0">
                <a:solidFill>
                  <a:srgbClr val="333E50"/>
                </a:solidFill>
                <a:latin typeface="Calibri"/>
                <a:cs typeface="Calibri"/>
              </a:rPr>
              <a:t>tanımlandığını:</a:t>
            </a:r>
            <a:endParaRPr sz="2000" dirty="0">
              <a:latin typeface="Calibri"/>
              <a:cs typeface="Calibri"/>
            </a:endParaRPr>
          </a:p>
          <a:p>
            <a:pPr marL="644525" marR="243204" lvl="1" indent="-275590">
              <a:lnSpc>
                <a:spcPts val="2160"/>
              </a:lnSpc>
              <a:spcBef>
                <a:spcPts val="1040"/>
              </a:spcBef>
              <a:buAutoNum type="arabicParenR"/>
              <a:tabLst>
                <a:tab pos="645160" algn="l"/>
              </a:tabLst>
            </a:pPr>
            <a:r>
              <a:rPr sz="2000" dirty="0">
                <a:solidFill>
                  <a:srgbClr val="333E50"/>
                </a:solidFill>
                <a:latin typeface="Calibri"/>
                <a:cs typeface="Calibri"/>
              </a:rPr>
              <a:t>Ürüne </a:t>
            </a:r>
            <a:r>
              <a:rPr sz="2000" spc="-5" dirty="0">
                <a:solidFill>
                  <a:srgbClr val="333E50"/>
                </a:solidFill>
                <a:latin typeface="Calibri"/>
                <a:cs typeface="Calibri"/>
              </a:rPr>
              <a:t>uygulanabilir </a:t>
            </a:r>
            <a:r>
              <a:rPr sz="2000" dirty="0">
                <a:solidFill>
                  <a:srgbClr val="333E50"/>
                </a:solidFill>
                <a:latin typeface="Calibri"/>
                <a:cs typeface="Calibri"/>
              </a:rPr>
              <a:t>birincil </a:t>
            </a:r>
            <a:r>
              <a:rPr sz="2000" spc="-15" dirty="0">
                <a:solidFill>
                  <a:srgbClr val="333E50"/>
                </a:solidFill>
                <a:latin typeface="Calibri"/>
                <a:cs typeface="Calibri"/>
              </a:rPr>
              <a:t>ve </a:t>
            </a:r>
            <a:r>
              <a:rPr sz="2000" spc="-5" dirty="0">
                <a:solidFill>
                  <a:srgbClr val="333E50"/>
                </a:solidFill>
                <a:latin typeface="Calibri"/>
                <a:cs typeface="Calibri"/>
              </a:rPr>
              <a:t>ikincil  </a:t>
            </a:r>
            <a:r>
              <a:rPr sz="2000" spc="-15" dirty="0">
                <a:solidFill>
                  <a:srgbClr val="333E50"/>
                </a:solidFill>
                <a:latin typeface="Calibri"/>
                <a:cs typeface="Calibri"/>
              </a:rPr>
              <a:t>mevzuat</a:t>
            </a:r>
            <a:r>
              <a:rPr sz="2000" spc="-40" dirty="0">
                <a:solidFill>
                  <a:srgbClr val="333E50"/>
                </a:solidFill>
                <a:latin typeface="Calibri"/>
                <a:cs typeface="Calibri"/>
              </a:rPr>
              <a:t> </a:t>
            </a:r>
            <a:r>
              <a:rPr sz="2000" spc="-5" dirty="0">
                <a:solidFill>
                  <a:srgbClr val="333E50"/>
                </a:solidFill>
                <a:latin typeface="Calibri"/>
                <a:cs typeface="Calibri"/>
              </a:rPr>
              <a:t>şartları,</a:t>
            </a:r>
            <a:endParaRPr sz="2000" dirty="0">
              <a:latin typeface="Calibri"/>
              <a:cs typeface="Calibri"/>
            </a:endParaRPr>
          </a:p>
          <a:p>
            <a:pPr marL="644525" marR="1149350" lvl="1" indent="-275590">
              <a:lnSpc>
                <a:spcPts val="2160"/>
              </a:lnSpc>
              <a:spcBef>
                <a:spcPts val="994"/>
              </a:spcBef>
              <a:buFont typeface="Calibri"/>
              <a:buAutoNum type="arabicParenR"/>
              <a:tabLst>
                <a:tab pos="645160" algn="l"/>
              </a:tabLst>
            </a:pPr>
            <a:r>
              <a:rPr sz="2000" spc="-5" dirty="0">
                <a:solidFill>
                  <a:srgbClr val="333E50"/>
                </a:solidFill>
                <a:latin typeface="Calibri"/>
                <a:cs typeface="Calibri"/>
              </a:rPr>
              <a:t>Kuruluşun gerekli</a:t>
            </a:r>
            <a:r>
              <a:rPr sz="2000" spc="-50" dirty="0">
                <a:solidFill>
                  <a:srgbClr val="333E50"/>
                </a:solidFill>
                <a:latin typeface="Calibri"/>
                <a:cs typeface="Calibri"/>
              </a:rPr>
              <a:t> </a:t>
            </a:r>
            <a:r>
              <a:rPr sz="2000" dirty="0">
                <a:solidFill>
                  <a:srgbClr val="333E50"/>
                </a:solidFill>
                <a:latin typeface="Calibri"/>
                <a:cs typeface="Calibri"/>
              </a:rPr>
              <a:t>olduğunu  düşündüğü</a:t>
            </a:r>
            <a:r>
              <a:rPr sz="2000" spc="-80" dirty="0">
                <a:solidFill>
                  <a:srgbClr val="333E50"/>
                </a:solidFill>
                <a:latin typeface="Calibri"/>
                <a:cs typeface="Calibri"/>
              </a:rPr>
              <a:t> </a:t>
            </a:r>
            <a:r>
              <a:rPr sz="2000" spc="-5" dirty="0">
                <a:solidFill>
                  <a:srgbClr val="333E50"/>
                </a:solidFill>
                <a:latin typeface="Calibri"/>
                <a:cs typeface="Calibri"/>
              </a:rPr>
              <a:t>şartları.</a:t>
            </a:r>
            <a:endParaRPr sz="2000" dirty="0">
              <a:latin typeface="Calibri"/>
              <a:cs typeface="Calibri"/>
            </a:endParaRPr>
          </a:p>
          <a:p>
            <a:pPr marL="469900" marR="5080" indent="-457200">
              <a:lnSpc>
                <a:spcPct val="90100"/>
              </a:lnSpc>
              <a:spcBef>
                <a:spcPts val="960"/>
              </a:spcBef>
              <a:buFont typeface="Calibri"/>
              <a:buAutoNum type="alphaLcParenR" startAt="2"/>
              <a:tabLst>
                <a:tab pos="469900" algn="l"/>
              </a:tabLst>
            </a:pPr>
            <a:r>
              <a:rPr sz="2000" spc="-5" dirty="0">
                <a:solidFill>
                  <a:srgbClr val="333E50"/>
                </a:solidFill>
                <a:latin typeface="Calibri"/>
                <a:cs typeface="Calibri"/>
              </a:rPr>
              <a:t>Kuruluşun, teklif ettiği </a:t>
            </a: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  için </a:t>
            </a:r>
            <a:r>
              <a:rPr sz="2000" spc="-10" dirty="0">
                <a:solidFill>
                  <a:srgbClr val="333E50"/>
                </a:solidFill>
                <a:latin typeface="Calibri"/>
                <a:cs typeface="Calibri"/>
              </a:rPr>
              <a:t>beyan </a:t>
            </a:r>
            <a:r>
              <a:rPr sz="2000" spc="-5" dirty="0">
                <a:solidFill>
                  <a:srgbClr val="333E50"/>
                </a:solidFill>
                <a:latin typeface="Calibri"/>
                <a:cs typeface="Calibri"/>
              </a:rPr>
              <a:t>ettiği </a:t>
            </a:r>
            <a:r>
              <a:rPr sz="2000" dirty="0">
                <a:solidFill>
                  <a:srgbClr val="333E50"/>
                </a:solidFill>
                <a:latin typeface="Calibri"/>
                <a:cs typeface="Calibri"/>
              </a:rPr>
              <a:t>şartları  </a:t>
            </a:r>
            <a:r>
              <a:rPr sz="2000" spc="-10" dirty="0">
                <a:solidFill>
                  <a:srgbClr val="333E50"/>
                </a:solidFill>
                <a:latin typeface="Calibri"/>
                <a:cs typeface="Calibri"/>
              </a:rPr>
              <a:t>karşılayabileceğini.</a:t>
            </a:r>
            <a:endParaRPr sz="2000" dirty="0">
              <a:latin typeface="Calibri"/>
              <a:cs typeface="Calibri"/>
            </a:endParaRPr>
          </a:p>
        </p:txBody>
      </p:sp>
      <p:sp>
        <p:nvSpPr>
          <p:cNvPr id="4" name="object 4"/>
          <p:cNvSpPr/>
          <p:nvPr/>
        </p:nvSpPr>
        <p:spPr>
          <a:xfrm>
            <a:off x="5943600" y="2496545"/>
            <a:ext cx="3057144" cy="35143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19200" y="1244328"/>
            <a:ext cx="6602095" cy="871855"/>
          </a:xfrm>
          <a:prstGeom prst="rect">
            <a:avLst/>
          </a:prstGeom>
        </p:spPr>
        <p:txBody>
          <a:bodyPr vert="horz" wrap="square" lIns="0" tIns="0" rIns="0" bIns="0" rtlCol="0">
            <a:spAutoFit/>
          </a:bodyPr>
          <a:lstStyle/>
          <a:p>
            <a:pPr algn="ctr">
              <a:lnSpc>
                <a:spcPts val="3304"/>
              </a:lnSpc>
            </a:pPr>
            <a:r>
              <a:rPr sz="2900" dirty="0"/>
              <a:t>8.2.3 ÜRÜN VE HİZMETLER İÇİN</a:t>
            </a:r>
            <a:r>
              <a:rPr sz="2900" spc="-120" dirty="0"/>
              <a:t> </a:t>
            </a:r>
            <a:r>
              <a:rPr sz="2900" spc="-5" dirty="0"/>
              <a:t>ŞARTLARIN</a:t>
            </a:r>
            <a:endParaRPr sz="2900" dirty="0"/>
          </a:p>
          <a:p>
            <a:pPr marL="1270" algn="ctr">
              <a:lnSpc>
                <a:spcPts val="3304"/>
              </a:lnSpc>
            </a:pPr>
            <a:r>
              <a:rPr sz="2900" spc="-5" dirty="0"/>
              <a:t>GÖZDEN</a:t>
            </a:r>
            <a:r>
              <a:rPr sz="2900" spc="-125" dirty="0"/>
              <a:t> </a:t>
            </a:r>
            <a:r>
              <a:rPr sz="2900" spc="-5" dirty="0"/>
              <a:t>GEÇİRİLMESİ</a:t>
            </a:r>
            <a:endParaRPr sz="2900" dirty="0"/>
          </a:p>
        </p:txBody>
      </p:sp>
      <p:sp>
        <p:nvSpPr>
          <p:cNvPr id="3" name="object 3"/>
          <p:cNvSpPr txBox="1"/>
          <p:nvPr/>
        </p:nvSpPr>
        <p:spPr>
          <a:xfrm>
            <a:off x="792276" y="3525901"/>
            <a:ext cx="7295515" cy="1648460"/>
          </a:xfrm>
          <a:prstGeom prst="rect">
            <a:avLst/>
          </a:prstGeom>
        </p:spPr>
        <p:txBody>
          <a:bodyPr vert="horz" wrap="square" lIns="0" tIns="0" rIns="0" bIns="0" rtlCol="0">
            <a:spAutoFit/>
          </a:bodyPr>
          <a:lstStyle/>
          <a:p>
            <a:pPr marL="12700" marR="5080">
              <a:lnSpc>
                <a:spcPts val="2160"/>
              </a:lnSpc>
            </a:pPr>
            <a:r>
              <a:rPr sz="2000" b="1" dirty="0">
                <a:solidFill>
                  <a:srgbClr val="333E50"/>
                </a:solidFill>
                <a:latin typeface="Calibri"/>
                <a:cs typeface="Calibri"/>
              </a:rPr>
              <a:t>8.2.3.1 </a:t>
            </a:r>
            <a:r>
              <a:rPr sz="2000" spc="-5" dirty="0">
                <a:solidFill>
                  <a:srgbClr val="333E50"/>
                </a:solidFill>
                <a:latin typeface="Calibri"/>
                <a:cs typeface="Calibri"/>
              </a:rPr>
              <a:t>Kuruluş, </a:t>
            </a:r>
            <a:r>
              <a:rPr sz="2000" spc="-10" dirty="0">
                <a:solidFill>
                  <a:srgbClr val="333E50"/>
                </a:solidFill>
                <a:latin typeface="Calibri"/>
                <a:cs typeface="Calibri"/>
              </a:rPr>
              <a:t>müşteriye </a:t>
            </a:r>
            <a:r>
              <a:rPr sz="2000" spc="-5" dirty="0">
                <a:solidFill>
                  <a:srgbClr val="333E50"/>
                </a:solidFill>
                <a:latin typeface="Calibri"/>
                <a:cs typeface="Calibri"/>
              </a:rPr>
              <a:t>teklif </a:t>
            </a:r>
            <a:r>
              <a:rPr sz="2000" dirty="0">
                <a:solidFill>
                  <a:srgbClr val="333E50"/>
                </a:solidFill>
                <a:latin typeface="Calibri"/>
                <a:cs typeface="Calibri"/>
              </a:rPr>
              <a:t>edilecek </a:t>
            </a:r>
            <a:r>
              <a:rPr sz="2000" spc="-5"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 </a:t>
            </a:r>
            <a:r>
              <a:rPr sz="2000" dirty="0">
                <a:solidFill>
                  <a:srgbClr val="333E50"/>
                </a:solidFill>
                <a:latin typeface="Calibri"/>
                <a:cs typeface="Calibri"/>
              </a:rPr>
              <a:t>için </a:t>
            </a:r>
            <a:r>
              <a:rPr sz="2000" spc="-5" dirty="0">
                <a:solidFill>
                  <a:srgbClr val="333E50"/>
                </a:solidFill>
                <a:latin typeface="Calibri"/>
                <a:cs typeface="Calibri"/>
              </a:rPr>
              <a:t>şartları  </a:t>
            </a:r>
            <a:r>
              <a:rPr sz="2000" spc="-15" dirty="0">
                <a:solidFill>
                  <a:srgbClr val="333E50"/>
                </a:solidFill>
                <a:latin typeface="Calibri"/>
                <a:cs typeface="Calibri"/>
              </a:rPr>
              <a:t>karşılayabilme </a:t>
            </a:r>
            <a:r>
              <a:rPr sz="2000" spc="-5" dirty="0">
                <a:solidFill>
                  <a:srgbClr val="333E50"/>
                </a:solidFill>
                <a:latin typeface="Calibri"/>
                <a:cs typeface="Calibri"/>
              </a:rPr>
              <a:t>yeteneğine sahip </a:t>
            </a:r>
            <a:r>
              <a:rPr sz="2000" dirty="0">
                <a:solidFill>
                  <a:srgbClr val="333E50"/>
                </a:solidFill>
                <a:latin typeface="Calibri"/>
                <a:cs typeface="Calibri"/>
              </a:rPr>
              <a:t>olduğunu,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95" dirty="0">
                <a:solidFill>
                  <a:srgbClr val="333E50"/>
                </a:solidFill>
                <a:latin typeface="Calibri"/>
                <a:cs typeface="Calibri"/>
              </a:rPr>
              <a:t> </a:t>
            </a:r>
            <a:r>
              <a:rPr sz="2000" spc="-25" dirty="0">
                <a:solidFill>
                  <a:srgbClr val="333E50"/>
                </a:solidFill>
                <a:latin typeface="Calibri"/>
                <a:cs typeface="Calibri"/>
              </a:rPr>
              <a:t>almalıdır.</a:t>
            </a:r>
            <a:endParaRPr sz="2000">
              <a:latin typeface="Calibri"/>
              <a:cs typeface="Calibri"/>
            </a:endParaRPr>
          </a:p>
          <a:p>
            <a:pPr>
              <a:lnSpc>
                <a:spcPct val="100000"/>
              </a:lnSpc>
            </a:pPr>
            <a:endParaRPr sz="2000">
              <a:latin typeface="Times New Roman"/>
              <a:cs typeface="Times New Roman"/>
            </a:endParaRPr>
          </a:p>
          <a:p>
            <a:pPr marL="12700">
              <a:lnSpc>
                <a:spcPts val="2280"/>
              </a:lnSpc>
              <a:spcBef>
                <a:spcPts val="1590"/>
              </a:spcBef>
            </a:pPr>
            <a:r>
              <a:rPr sz="2000" spc="-5" dirty="0">
                <a:solidFill>
                  <a:srgbClr val="333E50"/>
                </a:solidFill>
                <a:latin typeface="Calibri"/>
                <a:cs typeface="Calibri"/>
              </a:rPr>
              <a:t>Kuruluş, </a:t>
            </a:r>
            <a:r>
              <a:rPr sz="2000" spc="-10" dirty="0">
                <a:solidFill>
                  <a:srgbClr val="333E50"/>
                </a:solidFill>
                <a:latin typeface="Calibri"/>
                <a:cs typeface="Calibri"/>
              </a:rPr>
              <a:t>müşteriye </a:t>
            </a:r>
            <a:r>
              <a:rPr sz="2000" dirty="0">
                <a:solidFill>
                  <a:srgbClr val="333E50"/>
                </a:solidFill>
                <a:latin typeface="Calibri"/>
                <a:cs typeface="Calibri"/>
              </a:rPr>
              <a:t>ürünü </a:t>
            </a:r>
            <a:r>
              <a:rPr sz="2000" spc="-5" dirty="0">
                <a:solidFill>
                  <a:srgbClr val="333E50"/>
                </a:solidFill>
                <a:latin typeface="Calibri"/>
                <a:cs typeface="Calibri"/>
              </a:rPr>
              <a:t>sağlamayı taahhüt etmesinden</a:t>
            </a:r>
            <a:r>
              <a:rPr sz="2000" spc="55" dirty="0">
                <a:solidFill>
                  <a:srgbClr val="333E50"/>
                </a:solidFill>
                <a:latin typeface="Calibri"/>
                <a:cs typeface="Calibri"/>
              </a:rPr>
              <a:t> </a:t>
            </a:r>
            <a:r>
              <a:rPr sz="2000" spc="-5" dirty="0">
                <a:solidFill>
                  <a:srgbClr val="333E50"/>
                </a:solidFill>
                <a:latin typeface="Calibri"/>
                <a:cs typeface="Calibri"/>
              </a:rPr>
              <a:t>önce,</a:t>
            </a:r>
            <a:endParaRPr sz="2000">
              <a:latin typeface="Calibri"/>
              <a:cs typeface="Calibri"/>
            </a:endParaRPr>
          </a:p>
          <a:p>
            <a:pPr marL="12700">
              <a:lnSpc>
                <a:spcPts val="2280"/>
              </a:lnSpc>
            </a:pPr>
            <a:r>
              <a:rPr sz="2000" dirty="0">
                <a:solidFill>
                  <a:srgbClr val="333E50"/>
                </a:solidFill>
                <a:latin typeface="Calibri"/>
                <a:cs typeface="Calibri"/>
              </a:rPr>
              <a:t>aşağıdakileri </a:t>
            </a:r>
            <a:r>
              <a:rPr sz="2000" spc="-5" dirty="0">
                <a:solidFill>
                  <a:srgbClr val="333E50"/>
                </a:solidFill>
                <a:latin typeface="Calibri"/>
                <a:cs typeface="Calibri"/>
              </a:rPr>
              <a:t>içeren </a:t>
            </a:r>
            <a:r>
              <a:rPr sz="2000" dirty="0">
                <a:solidFill>
                  <a:srgbClr val="333E50"/>
                </a:solidFill>
                <a:latin typeface="Calibri"/>
                <a:cs typeface="Calibri"/>
              </a:rPr>
              <a:t>bir </a:t>
            </a:r>
            <a:r>
              <a:rPr sz="2000" spc="-15" dirty="0">
                <a:solidFill>
                  <a:srgbClr val="333E50"/>
                </a:solidFill>
                <a:latin typeface="Calibri"/>
                <a:cs typeface="Calibri"/>
              </a:rPr>
              <a:t>gözden </a:t>
            </a:r>
            <a:r>
              <a:rPr sz="2000" spc="-5" dirty="0">
                <a:solidFill>
                  <a:srgbClr val="333E50"/>
                </a:solidFill>
                <a:latin typeface="Calibri"/>
                <a:cs typeface="Calibri"/>
              </a:rPr>
              <a:t>geçirme yapmalıdır:</a:t>
            </a:r>
            <a:endParaRPr sz="2000">
              <a:latin typeface="Calibri"/>
              <a:cs typeface="Calibri"/>
            </a:endParaRPr>
          </a:p>
        </p:txBody>
      </p:sp>
      <p:sp>
        <p:nvSpPr>
          <p:cNvPr id="4" name="object 4"/>
          <p:cNvSpPr/>
          <p:nvPr/>
        </p:nvSpPr>
        <p:spPr>
          <a:xfrm>
            <a:off x="5169408" y="2159507"/>
            <a:ext cx="3461003" cy="12755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77811" y="5733288"/>
            <a:ext cx="1752600" cy="632460"/>
          </a:xfrm>
          <a:custGeom>
            <a:avLst/>
            <a:gdLst/>
            <a:ahLst/>
            <a:cxnLst/>
            <a:rect l="l" t="t" r="r" b="b"/>
            <a:pathLst>
              <a:path w="1752600" h="632460">
                <a:moveTo>
                  <a:pt x="1436370" y="0"/>
                </a:moveTo>
                <a:lnTo>
                  <a:pt x="1436370" y="158115"/>
                </a:lnTo>
                <a:lnTo>
                  <a:pt x="0" y="158115"/>
                </a:lnTo>
                <a:lnTo>
                  <a:pt x="0" y="474345"/>
                </a:lnTo>
                <a:lnTo>
                  <a:pt x="1436370" y="474345"/>
                </a:lnTo>
                <a:lnTo>
                  <a:pt x="1436370" y="632460"/>
                </a:lnTo>
                <a:lnTo>
                  <a:pt x="1752600" y="316230"/>
                </a:lnTo>
                <a:lnTo>
                  <a:pt x="1436370" y="0"/>
                </a:lnTo>
                <a:close/>
              </a:path>
            </a:pathLst>
          </a:custGeom>
          <a:solidFill>
            <a:srgbClr val="333E50"/>
          </a:solid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1429258"/>
            <a:ext cx="7576820" cy="2449830"/>
          </a:xfrm>
          <a:prstGeom prst="rect">
            <a:avLst/>
          </a:prstGeom>
        </p:spPr>
        <p:txBody>
          <a:bodyPr vert="horz" wrap="square" lIns="0" tIns="0" rIns="0" bIns="0" rtlCol="0">
            <a:spAutoFit/>
          </a:bodyPr>
          <a:lstStyle/>
          <a:p>
            <a:pPr marL="469900" marR="323215" indent="-457200">
              <a:lnSpc>
                <a:spcPts val="2160"/>
              </a:lnSpc>
              <a:buAutoNum type="alphaLcParenR"/>
              <a:tabLst>
                <a:tab pos="469900" algn="l"/>
              </a:tabLst>
            </a:pPr>
            <a:r>
              <a:rPr sz="2000" spc="-30" dirty="0">
                <a:solidFill>
                  <a:srgbClr val="333E50"/>
                </a:solidFill>
                <a:latin typeface="Calibri"/>
                <a:cs typeface="Calibri"/>
              </a:rPr>
              <a:t>Teslimat </a:t>
            </a:r>
            <a:r>
              <a:rPr sz="2000" spc="-15" dirty="0">
                <a:solidFill>
                  <a:srgbClr val="333E50"/>
                </a:solidFill>
                <a:latin typeface="Calibri"/>
                <a:cs typeface="Calibri"/>
              </a:rPr>
              <a:t>ve </a:t>
            </a:r>
            <a:r>
              <a:rPr sz="2000" spc="-10" dirty="0">
                <a:solidFill>
                  <a:srgbClr val="333E50"/>
                </a:solidFill>
                <a:latin typeface="Calibri"/>
                <a:cs typeface="Calibri"/>
              </a:rPr>
              <a:t>teslimat </a:t>
            </a:r>
            <a:r>
              <a:rPr sz="2000" spc="-5" dirty="0">
                <a:solidFill>
                  <a:srgbClr val="333E50"/>
                </a:solidFill>
                <a:latin typeface="Calibri"/>
                <a:cs typeface="Calibri"/>
              </a:rPr>
              <a:t>sonrası </a:t>
            </a:r>
            <a:r>
              <a:rPr sz="2000" spc="-10" dirty="0">
                <a:solidFill>
                  <a:srgbClr val="333E50"/>
                </a:solidFill>
                <a:latin typeface="Calibri"/>
                <a:cs typeface="Calibri"/>
              </a:rPr>
              <a:t>faaliyetlerle </a:t>
            </a:r>
            <a:r>
              <a:rPr sz="2000" spc="-5" dirty="0">
                <a:solidFill>
                  <a:srgbClr val="333E50"/>
                </a:solidFill>
                <a:latin typeface="Calibri"/>
                <a:cs typeface="Calibri"/>
              </a:rPr>
              <a:t>ilgili </a:t>
            </a:r>
            <a:r>
              <a:rPr sz="2000" dirty="0">
                <a:solidFill>
                  <a:srgbClr val="333E50"/>
                </a:solidFill>
                <a:latin typeface="Calibri"/>
                <a:cs typeface="Calibri"/>
              </a:rPr>
              <a:t>şartlar </a:t>
            </a:r>
            <a:r>
              <a:rPr sz="2000" spc="-5" dirty="0">
                <a:solidFill>
                  <a:srgbClr val="333E50"/>
                </a:solidFill>
                <a:latin typeface="Calibri"/>
                <a:cs typeface="Calibri"/>
              </a:rPr>
              <a:t>dahil, </a:t>
            </a:r>
            <a:r>
              <a:rPr sz="2000" spc="-10" dirty="0">
                <a:solidFill>
                  <a:srgbClr val="333E50"/>
                </a:solidFill>
                <a:latin typeface="Calibri"/>
                <a:cs typeface="Calibri"/>
              </a:rPr>
              <a:t>müşteri  tarafından </a:t>
            </a:r>
            <a:r>
              <a:rPr sz="2000" spc="-5" dirty="0">
                <a:solidFill>
                  <a:srgbClr val="333E50"/>
                </a:solidFill>
                <a:latin typeface="Calibri"/>
                <a:cs typeface="Calibri"/>
              </a:rPr>
              <a:t>belirtilen</a:t>
            </a:r>
            <a:r>
              <a:rPr sz="2000" spc="25" dirty="0">
                <a:solidFill>
                  <a:srgbClr val="333E50"/>
                </a:solidFill>
                <a:latin typeface="Calibri"/>
                <a:cs typeface="Calibri"/>
              </a:rPr>
              <a:t> </a:t>
            </a:r>
            <a:r>
              <a:rPr sz="2000" spc="-25" dirty="0">
                <a:solidFill>
                  <a:srgbClr val="333E50"/>
                </a:solidFill>
                <a:latin typeface="Calibri"/>
                <a:cs typeface="Calibri"/>
              </a:rPr>
              <a:t>şartlar,</a:t>
            </a:r>
            <a:endParaRPr sz="2000">
              <a:latin typeface="Calibri"/>
              <a:cs typeface="Calibri"/>
            </a:endParaRPr>
          </a:p>
          <a:p>
            <a:pPr marL="469900" indent="-457200">
              <a:lnSpc>
                <a:spcPts val="2280"/>
              </a:lnSpc>
              <a:spcBef>
                <a:spcPts val="720"/>
              </a:spcBef>
              <a:buFont typeface="Calibri"/>
              <a:buAutoNum type="alphaLcParenR"/>
              <a:tabLst>
                <a:tab pos="469900" algn="l"/>
              </a:tabLst>
            </a:pPr>
            <a:r>
              <a:rPr sz="2000" spc="-10" dirty="0">
                <a:solidFill>
                  <a:srgbClr val="333E50"/>
                </a:solidFill>
                <a:latin typeface="Calibri"/>
                <a:cs typeface="Calibri"/>
              </a:rPr>
              <a:t>Müşteri tarafından ifade </a:t>
            </a:r>
            <a:r>
              <a:rPr sz="2000" spc="-5" dirty="0">
                <a:solidFill>
                  <a:srgbClr val="333E50"/>
                </a:solidFill>
                <a:latin typeface="Calibri"/>
                <a:cs typeface="Calibri"/>
              </a:rPr>
              <a:t>edilmeyen </a:t>
            </a:r>
            <a:r>
              <a:rPr sz="2000" dirty="0">
                <a:solidFill>
                  <a:srgbClr val="333E50"/>
                </a:solidFill>
                <a:latin typeface="Calibri"/>
                <a:cs typeface="Calibri"/>
              </a:rPr>
              <a:t>ancak </a:t>
            </a:r>
            <a:r>
              <a:rPr sz="2000" spc="-5" dirty="0">
                <a:solidFill>
                  <a:srgbClr val="333E50"/>
                </a:solidFill>
                <a:latin typeface="Calibri"/>
                <a:cs typeface="Calibri"/>
              </a:rPr>
              <a:t>belirtilmiş </a:t>
            </a:r>
            <a:r>
              <a:rPr sz="2000" spc="-20" dirty="0">
                <a:solidFill>
                  <a:srgbClr val="333E50"/>
                </a:solidFill>
                <a:latin typeface="Calibri"/>
                <a:cs typeface="Calibri"/>
              </a:rPr>
              <a:t>veya</a:t>
            </a:r>
            <a:r>
              <a:rPr sz="2000" spc="165" dirty="0">
                <a:solidFill>
                  <a:srgbClr val="333E50"/>
                </a:solidFill>
                <a:latin typeface="Calibri"/>
                <a:cs typeface="Calibri"/>
              </a:rPr>
              <a:t> </a:t>
            </a:r>
            <a:r>
              <a:rPr sz="2000" dirty="0">
                <a:solidFill>
                  <a:srgbClr val="333E50"/>
                </a:solidFill>
                <a:latin typeface="Calibri"/>
                <a:cs typeface="Calibri"/>
              </a:rPr>
              <a:t>amaçlanan</a:t>
            </a:r>
            <a:endParaRPr sz="2000">
              <a:latin typeface="Calibri"/>
              <a:cs typeface="Calibri"/>
            </a:endParaRPr>
          </a:p>
          <a:p>
            <a:pPr marL="469900">
              <a:lnSpc>
                <a:spcPts val="2280"/>
              </a:lnSpc>
            </a:pPr>
            <a:r>
              <a:rPr sz="2000" spc="-5" dirty="0">
                <a:solidFill>
                  <a:srgbClr val="333E50"/>
                </a:solidFill>
                <a:latin typeface="Calibri"/>
                <a:cs typeface="Calibri"/>
              </a:rPr>
              <a:t>kullanım için </a:t>
            </a:r>
            <a:r>
              <a:rPr sz="2000" spc="-10" dirty="0">
                <a:solidFill>
                  <a:srgbClr val="333E50"/>
                </a:solidFill>
                <a:latin typeface="Calibri"/>
                <a:cs typeface="Calibri"/>
              </a:rPr>
              <a:t>gerekli </a:t>
            </a:r>
            <a:r>
              <a:rPr sz="2000" dirty="0">
                <a:solidFill>
                  <a:srgbClr val="333E50"/>
                </a:solidFill>
                <a:latin typeface="Calibri"/>
                <a:cs typeface="Calibri"/>
              </a:rPr>
              <a:t>olan </a:t>
            </a:r>
            <a:r>
              <a:rPr sz="2000" spc="-25" dirty="0">
                <a:solidFill>
                  <a:srgbClr val="333E50"/>
                </a:solidFill>
                <a:latin typeface="Calibri"/>
                <a:cs typeface="Calibri"/>
              </a:rPr>
              <a:t>şartlar,</a:t>
            </a:r>
            <a:r>
              <a:rPr sz="2000" spc="50" dirty="0">
                <a:solidFill>
                  <a:srgbClr val="333E50"/>
                </a:solidFill>
                <a:latin typeface="Calibri"/>
                <a:cs typeface="Calibri"/>
              </a:rPr>
              <a:t> </a:t>
            </a:r>
            <a:r>
              <a:rPr sz="2000" dirty="0">
                <a:solidFill>
                  <a:srgbClr val="333E50"/>
                </a:solidFill>
                <a:latin typeface="Calibri"/>
                <a:cs typeface="Calibri"/>
              </a:rPr>
              <a:t>bilindiğinde,</a:t>
            </a:r>
            <a:endParaRPr sz="2000">
              <a:latin typeface="Calibri"/>
              <a:cs typeface="Calibri"/>
            </a:endParaRPr>
          </a:p>
          <a:p>
            <a:pPr marL="469900" indent="-457200">
              <a:lnSpc>
                <a:spcPct val="100000"/>
              </a:lnSpc>
              <a:spcBef>
                <a:spcPts val="770"/>
              </a:spcBef>
              <a:buFont typeface="Calibri"/>
              <a:buAutoNum type="alphaLcParenR" startAt="3"/>
              <a:tabLst>
                <a:tab pos="469900" algn="l"/>
              </a:tabLst>
            </a:pPr>
            <a:r>
              <a:rPr sz="2000" spc="-5" dirty="0">
                <a:solidFill>
                  <a:srgbClr val="333E50"/>
                </a:solidFill>
                <a:latin typeface="Calibri"/>
                <a:cs typeface="Calibri"/>
              </a:rPr>
              <a:t>Kuruluş </a:t>
            </a:r>
            <a:r>
              <a:rPr sz="2000" spc="-10" dirty="0">
                <a:solidFill>
                  <a:srgbClr val="333E50"/>
                </a:solidFill>
                <a:latin typeface="Calibri"/>
                <a:cs typeface="Calibri"/>
              </a:rPr>
              <a:t>tarafından </a:t>
            </a:r>
            <a:r>
              <a:rPr sz="2000" spc="-5" dirty="0">
                <a:solidFill>
                  <a:srgbClr val="333E50"/>
                </a:solidFill>
                <a:latin typeface="Calibri"/>
                <a:cs typeface="Calibri"/>
              </a:rPr>
              <a:t>belirtilen</a:t>
            </a:r>
            <a:r>
              <a:rPr sz="2000" spc="40" dirty="0">
                <a:solidFill>
                  <a:srgbClr val="333E50"/>
                </a:solidFill>
                <a:latin typeface="Calibri"/>
                <a:cs typeface="Calibri"/>
              </a:rPr>
              <a:t> </a:t>
            </a:r>
            <a:r>
              <a:rPr sz="2000" spc="-25" dirty="0">
                <a:solidFill>
                  <a:srgbClr val="333E50"/>
                </a:solidFill>
                <a:latin typeface="Calibri"/>
                <a:cs typeface="Calibri"/>
              </a:rPr>
              <a:t>şartlar,</a:t>
            </a:r>
            <a:endParaRPr sz="2000">
              <a:latin typeface="Calibri"/>
              <a:cs typeface="Calibri"/>
            </a:endParaRPr>
          </a:p>
          <a:p>
            <a:pPr marL="469900" indent="-457200">
              <a:lnSpc>
                <a:spcPct val="100000"/>
              </a:lnSpc>
              <a:spcBef>
                <a:spcPts val="755"/>
              </a:spcBef>
              <a:buAutoNum type="alphaLcParenR" startAt="3"/>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10" dirty="0">
                <a:solidFill>
                  <a:srgbClr val="333E50"/>
                </a:solidFill>
                <a:latin typeface="Calibri"/>
                <a:cs typeface="Calibri"/>
              </a:rPr>
              <a:t>hizmetlere </a:t>
            </a:r>
            <a:r>
              <a:rPr sz="2000" spc="-5" dirty="0">
                <a:solidFill>
                  <a:srgbClr val="333E50"/>
                </a:solidFill>
                <a:latin typeface="Calibri"/>
                <a:cs typeface="Calibri"/>
              </a:rPr>
              <a:t>uygulanabilir birincil </a:t>
            </a:r>
            <a:r>
              <a:rPr sz="2000" spc="-15" dirty="0">
                <a:solidFill>
                  <a:srgbClr val="333E50"/>
                </a:solidFill>
                <a:latin typeface="Calibri"/>
                <a:cs typeface="Calibri"/>
              </a:rPr>
              <a:t>ve </a:t>
            </a:r>
            <a:r>
              <a:rPr sz="2000" spc="-5" dirty="0">
                <a:solidFill>
                  <a:srgbClr val="333E50"/>
                </a:solidFill>
                <a:latin typeface="Calibri"/>
                <a:cs typeface="Calibri"/>
              </a:rPr>
              <a:t>ikincil </a:t>
            </a:r>
            <a:r>
              <a:rPr sz="2000" spc="-15" dirty="0">
                <a:solidFill>
                  <a:srgbClr val="333E50"/>
                </a:solidFill>
                <a:latin typeface="Calibri"/>
                <a:cs typeface="Calibri"/>
              </a:rPr>
              <a:t>mevzuat</a:t>
            </a:r>
            <a:r>
              <a:rPr sz="2000" spc="204" dirty="0">
                <a:solidFill>
                  <a:srgbClr val="333E50"/>
                </a:solidFill>
                <a:latin typeface="Calibri"/>
                <a:cs typeface="Calibri"/>
              </a:rPr>
              <a:t> </a:t>
            </a:r>
            <a:r>
              <a:rPr sz="2000" spc="-5" dirty="0">
                <a:solidFill>
                  <a:srgbClr val="333E50"/>
                </a:solidFill>
                <a:latin typeface="Calibri"/>
                <a:cs typeface="Calibri"/>
              </a:rPr>
              <a:t>şartları,</a:t>
            </a:r>
            <a:endParaRPr sz="2000">
              <a:latin typeface="Calibri"/>
              <a:cs typeface="Calibri"/>
            </a:endParaRPr>
          </a:p>
          <a:p>
            <a:pPr marL="469900" indent="-457200">
              <a:lnSpc>
                <a:spcPct val="100000"/>
              </a:lnSpc>
              <a:spcBef>
                <a:spcPts val="755"/>
              </a:spcBef>
              <a:buAutoNum type="alphaLcParenR" startAt="3"/>
              <a:tabLst>
                <a:tab pos="469900" algn="l"/>
              </a:tabLst>
            </a:pPr>
            <a:r>
              <a:rPr sz="2000" dirty="0">
                <a:solidFill>
                  <a:srgbClr val="333E50"/>
                </a:solidFill>
                <a:latin typeface="Calibri"/>
                <a:cs typeface="Calibri"/>
              </a:rPr>
              <a:t>Önceden </a:t>
            </a:r>
            <a:r>
              <a:rPr sz="2000" spc="-10" dirty="0">
                <a:solidFill>
                  <a:srgbClr val="333E50"/>
                </a:solidFill>
                <a:latin typeface="Calibri"/>
                <a:cs typeface="Calibri"/>
              </a:rPr>
              <a:t>ifade </a:t>
            </a:r>
            <a:r>
              <a:rPr sz="2000" spc="-5" dirty="0">
                <a:solidFill>
                  <a:srgbClr val="333E50"/>
                </a:solidFill>
                <a:latin typeface="Calibri"/>
                <a:cs typeface="Calibri"/>
              </a:rPr>
              <a:t>edilenden </a:t>
            </a:r>
            <a:r>
              <a:rPr sz="2000" spc="-10" dirty="0">
                <a:solidFill>
                  <a:srgbClr val="333E50"/>
                </a:solidFill>
                <a:latin typeface="Calibri"/>
                <a:cs typeface="Calibri"/>
              </a:rPr>
              <a:t>farklı </a:t>
            </a:r>
            <a:r>
              <a:rPr sz="2000" spc="-5" dirty="0">
                <a:solidFill>
                  <a:srgbClr val="333E50"/>
                </a:solidFill>
                <a:latin typeface="Calibri"/>
                <a:cs typeface="Calibri"/>
              </a:rPr>
              <a:t>sözleşme </a:t>
            </a:r>
            <a:r>
              <a:rPr sz="2000" spc="-20" dirty="0">
                <a:solidFill>
                  <a:srgbClr val="333E50"/>
                </a:solidFill>
                <a:latin typeface="Calibri"/>
                <a:cs typeface="Calibri"/>
              </a:rPr>
              <a:t>veya </a:t>
            </a:r>
            <a:r>
              <a:rPr sz="2000" spc="-5" dirty="0">
                <a:solidFill>
                  <a:srgbClr val="333E50"/>
                </a:solidFill>
                <a:latin typeface="Calibri"/>
                <a:cs typeface="Calibri"/>
              </a:rPr>
              <a:t>sipariş</a:t>
            </a:r>
            <a:r>
              <a:rPr sz="2000" spc="150" dirty="0">
                <a:solidFill>
                  <a:srgbClr val="333E50"/>
                </a:solidFill>
                <a:latin typeface="Calibri"/>
                <a:cs typeface="Calibri"/>
              </a:rPr>
              <a:t> </a:t>
            </a:r>
            <a:r>
              <a:rPr sz="2000" spc="-5" dirty="0">
                <a:solidFill>
                  <a:srgbClr val="333E50"/>
                </a:solidFill>
                <a:latin typeface="Calibri"/>
                <a:cs typeface="Calibri"/>
              </a:rPr>
              <a:t>şartları.</a:t>
            </a:r>
            <a:endParaRPr sz="200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91108" y="1371600"/>
            <a:ext cx="7604759" cy="570230"/>
          </a:xfrm>
          <a:prstGeom prst="rect">
            <a:avLst/>
          </a:prstGeom>
        </p:spPr>
        <p:txBody>
          <a:bodyPr vert="horz" wrap="square" lIns="0" tIns="0" rIns="0" bIns="0" rtlCol="0">
            <a:spAutoFit/>
          </a:bodyPr>
          <a:lstStyle/>
          <a:p>
            <a:pPr marL="12700" marR="5080">
              <a:lnSpc>
                <a:spcPts val="2160"/>
              </a:lnSpc>
            </a:pPr>
            <a:r>
              <a:rPr sz="2000" b="0" spc="-5" dirty="0">
                <a:latin typeface="Calibri"/>
                <a:cs typeface="Calibri"/>
              </a:rPr>
              <a:t>Kuruluş, </a:t>
            </a:r>
            <a:r>
              <a:rPr sz="2000" b="0" dirty="0">
                <a:latin typeface="Calibri"/>
                <a:cs typeface="Calibri"/>
              </a:rPr>
              <a:t>daha önceden </a:t>
            </a:r>
            <a:r>
              <a:rPr sz="2000" b="0" spc="-5" dirty="0">
                <a:latin typeface="Calibri"/>
                <a:cs typeface="Calibri"/>
              </a:rPr>
              <a:t>tanımlanandan </a:t>
            </a:r>
            <a:r>
              <a:rPr sz="2000" b="0" spc="-10" dirty="0">
                <a:latin typeface="Calibri"/>
                <a:cs typeface="Calibri"/>
              </a:rPr>
              <a:t>farklı </a:t>
            </a:r>
            <a:r>
              <a:rPr sz="2000" b="0" spc="-5" dirty="0">
                <a:latin typeface="Calibri"/>
                <a:cs typeface="Calibri"/>
              </a:rPr>
              <a:t>sözleşme </a:t>
            </a:r>
            <a:r>
              <a:rPr sz="2000" b="0" spc="-20" dirty="0">
                <a:latin typeface="Calibri"/>
                <a:cs typeface="Calibri"/>
              </a:rPr>
              <a:t>veya </a:t>
            </a:r>
            <a:r>
              <a:rPr sz="2000" b="0" dirty="0">
                <a:latin typeface="Calibri"/>
                <a:cs typeface="Calibri"/>
              </a:rPr>
              <a:t>sipariş </a:t>
            </a:r>
            <a:r>
              <a:rPr sz="2000" b="0" spc="-5" dirty="0">
                <a:latin typeface="Calibri"/>
                <a:cs typeface="Calibri"/>
              </a:rPr>
              <a:t>şartları  ile ilgili </a:t>
            </a:r>
            <a:r>
              <a:rPr sz="2000" b="0" dirty="0">
                <a:latin typeface="Calibri"/>
                <a:cs typeface="Calibri"/>
              </a:rPr>
              <a:t>hususların </a:t>
            </a:r>
            <a:r>
              <a:rPr sz="2000" b="0" spc="-5" dirty="0">
                <a:latin typeface="Calibri"/>
                <a:cs typeface="Calibri"/>
              </a:rPr>
              <a:t>çözüldüğünü güvence </a:t>
            </a:r>
            <a:r>
              <a:rPr sz="2000" b="0" dirty="0">
                <a:latin typeface="Calibri"/>
                <a:cs typeface="Calibri"/>
              </a:rPr>
              <a:t>altına</a:t>
            </a:r>
            <a:r>
              <a:rPr sz="2000" b="0" spc="40" dirty="0">
                <a:latin typeface="Calibri"/>
                <a:cs typeface="Calibri"/>
              </a:rPr>
              <a:t> </a:t>
            </a:r>
            <a:r>
              <a:rPr sz="2000" b="0" spc="-25" dirty="0">
                <a:latin typeface="Calibri"/>
                <a:cs typeface="Calibri"/>
              </a:rPr>
              <a:t>almalıdır.</a:t>
            </a:r>
            <a:endParaRPr sz="2000" dirty="0">
              <a:latin typeface="Calibri"/>
              <a:cs typeface="Calibri"/>
            </a:endParaRPr>
          </a:p>
        </p:txBody>
      </p:sp>
      <p:sp>
        <p:nvSpPr>
          <p:cNvPr id="3" name="object 3"/>
          <p:cNvSpPr txBox="1"/>
          <p:nvPr/>
        </p:nvSpPr>
        <p:spPr>
          <a:xfrm>
            <a:off x="602831" y="2362200"/>
            <a:ext cx="7322184" cy="1920875"/>
          </a:xfrm>
          <a:prstGeom prst="rect">
            <a:avLst/>
          </a:prstGeom>
        </p:spPr>
        <p:txBody>
          <a:bodyPr vert="horz" wrap="square" lIns="0" tIns="0" rIns="0" bIns="0" rtlCol="0">
            <a:spAutoFit/>
          </a:bodyPr>
          <a:lstStyle/>
          <a:p>
            <a:pPr marL="12700" marR="192405">
              <a:lnSpc>
                <a:spcPts val="2160"/>
              </a:lnSpc>
            </a:pPr>
            <a:r>
              <a:rPr sz="2000" spc="-10" dirty="0">
                <a:solidFill>
                  <a:srgbClr val="333E50"/>
                </a:solidFill>
                <a:latin typeface="Calibri"/>
                <a:cs typeface="Calibri"/>
              </a:rPr>
              <a:t>Müşteri, </a:t>
            </a:r>
            <a:r>
              <a:rPr sz="2000" spc="-5" dirty="0">
                <a:solidFill>
                  <a:srgbClr val="333E50"/>
                </a:solidFill>
                <a:latin typeface="Calibri"/>
                <a:cs typeface="Calibri"/>
              </a:rPr>
              <a:t>şartlarını </a:t>
            </a:r>
            <a:r>
              <a:rPr sz="2000" spc="-10" dirty="0">
                <a:solidFill>
                  <a:srgbClr val="333E50"/>
                </a:solidFill>
                <a:latin typeface="Calibri"/>
                <a:cs typeface="Calibri"/>
              </a:rPr>
              <a:t>dokümante </a:t>
            </a:r>
            <a:r>
              <a:rPr sz="2000" spc="-5" dirty="0">
                <a:solidFill>
                  <a:srgbClr val="333E50"/>
                </a:solidFill>
                <a:latin typeface="Calibri"/>
                <a:cs typeface="Calibri"/>
              </a:rPr>
              <a:t>edilmiş bir </a:t>
            </a:r>
            <a:r>
              <a:rPr sz="2000" dirty="0">
                <a:solidFill>
                  <a:srgbClr val="333E50"/>
                </a:solidFill>
                <a:latin typeface="Calibri"/>
                <a:cs typeface="Calibri"/>
              </a:rPr>
              <a:t>şekilde </a:t>
            </a:r>
            <a:r>
              <a:rPr sz="2000" spc="-10" dirty="0">
                <a:solidFill>
                  <a:srgbClr val="333E50"/>
                </a:solidFill>
                <a:latin typeface="Calibri"/>
                <a:cs typeface="Calibri"/>
              </a:rPr>
              <a:t>beyan </a:t>
            </a:r>
            <a:r>
              <a:rPr sz="2000" dirty="0">
                <a:solidFill>
                  <a:srgbClr val="333E50"/>
                </a:solidFill>
                <a:latin typeface="Calibri"/>
                <a:cs typeface="Calibri"/>
              </a:rPr>
              <a:t>etmediğinde;  </a:t>
            </a:r>
            <a:r>
              <a:rPr sz="2000" spc="-10" dirty="0">
                <a:solidFill>
                  <a:srgbClr val="333E50"/>
                </a:solidFill>
                <a:latin typeface="Calibri"/>
                <a:cs typeface="Calibri"/>
              </a:rPr>
              <a:t>müşteri </a:t>
            </a:r>
            <a:r>
              <a:rPr sz="2000" spc="-5" dirty="0">
                <a:solidFill>
                  <a:srgbClr val="333E50"/>
                </a:solidFill>
                <a:latin typeface="Calibri"/>
                <a:cs typeface="Calibri"/>
              </a:rPr>
              <a:t>şartları, kabulden </a:t>
            </a:r>
            <a:r>
              <a:rPr sz="2000" dirty="0">
                <a:solidFill>
                  <a:srgbClr val="333E50"/>
                </a:solidFill>
                <a:latin typeface="Calibri"/>
                <a:cs typeface="Calibri"/>
              </a:rPr>
              <a:t>önce </a:t>
            </a:r>
            <a:r>
              <a:rPr sz="2000" spc="-5" dirty="0">
                <a:solidFill>
                  <a:srgbClr val="333E50"/>
                </a:solidFill>
                <a:latin typeface="Calibri"/>
                <a:cs typeface="Calibri"/>
              </a:rPr>
              <a:t>kuruluş </a:t>
            </a:r>
            <a:r>
              <a:rPr sz="2000" spc="-10" dirty="0">
                <a:solidFill>
                  <a:srgbClr val="333E50"/>
                </a:solidFill>
                <a:latin typeface="Calibri"/>
                <a:cs typeface="Calibri"/>
              </a:rPr>
              <a:t>tarafından teyit</a:t>
            </a:r>
            <a:r>
              <a:rPr sz="2000" spc="120" dirty="0">
                <a:solidFill>
                  <a:srgbClr val="333E50"/>
                </a:solidFill>
                <a:latin typeface="Calibri"/>
                <a:cs typeface="Calibri"/>
              </a:rPr>
              <a:t> </a:t>
            </a:r>
            <a:r>
              <a:rPr sz="2000" spc="-20" dirty="0">
                <a:solidFill>
                  <a:srgbClr val="333E50"/>
                </a:solidFill>
                <a:latin typeface="Calibri"/>
                <a:cs typeface="Calibri"/>
              </a:rPr>
              <a:t>edilmelidir.</a:t>
            </a:r>
            <a:endParaRPr sz="2000" dirty="0">
              <a:latin typeface="Calibri"/>
              <a:cs typeface="Calibri"/>
            </a:endParaRPr>
          </a:p>
          <a:p>
            <a:pPr>
              <a:lnSpc>
                <a:spcPct val="100000"/>
              </a:lnSpc>
            </a:pPr>
            <a:endParaRPr sz="2000" dirty="0">
              <a:latin typeface="Times New Roman"/>
              <a:cs typeface="Times New Roman"/>
            </a:endParaRPr>
          </a:p>
          <a:p>
            <a:pPr>
              <a:lnSpc>
                <a:spcPct val="100000"/>
              </a:lnSpc>
              <a:spcBef>
                <a:spcPts val="35"/>
              </a:spcBef>
            </a:pPr>
            <a:endParaRPr sz="1550" dirty="0">
              <a:latin typeface="Times New Roman"/>
              <a:cs typeface="Times New Roman"/>
            </a:endParaRPr>
          </a:p>
          <a:p>
            <a:pPr marL="12700" marR="5080" algn="just">
              <a:lnSpc>
                <a:spcPct val="90100"/>
              </a:lnSpc>
            </a:pPr>
            <a:r>
              <a:rPr sz="2000" b="1" dirty="0">
                <a:solidFill>
                  <a:srgbClr val="333E50"/>
                </a:solidFill>
                <a:latin typeface="Calibri"/>
                <a:cs typeface="Calibri"/>
              </a:rPr>
              <a:t>Not </a:t>
            </a:r>
            <a:r>
              <a:rPr sz="2000" dirty="0">
                <a:solidFill>
                  <a:srgbClr val="333E50"/>
                </a:solidFill>
                <a:latin typeface="Calibri"/>
                <a:cs typeface="Calibri"/>
              </a:rPr>
              <a:t>- </a:t>
            </a:r>
            <a:r>
              <a:rPr sz="2000" spc="-10" dirty="0">
                <a:solidFill>
                  <a:srgbClr val="333E50"/>
                </a:solidFill>
                <a:latin typeface="Calibri"/>
                <a:cs typeface="Calibri"/>
              </a:rPr>
              <a:t>İnternet </a:t>
            </a:r>
            <a:r>
              <a:rPr sz="2000" spc="-5" dirty="0">
                <a:solidFill>
                  <a:srgbClr val="333E50"/>
                </a:solidFill>
                <a:latin typeface="Calibri"/>
                <a:cs typeface="Calibri"/>
              </a:rPr>
              <a:t>ortamındaki satışlar </a:t>
            </a:r>
            <a:r>
              <a:rPr sz="2000" dirty="0">
                <a:solidFill>
                  <a:srgbClr val="333E50"/>
                </a:solidFill>
                <a:latin typeface="Calibri"/>
                <a:cs typeface="Calibri"/>
              </a:rPr>
              <a:t>gibi bazı </a:t>
            </a:r>
            <a:r>
              <a:rPr sz="2000" spc="-5" dirty="0">
                <a:solidFill>
                  <a:srgbClr val="333E50"/>
                </a:solidFill>
                <a:latin typeface="Calibri"/>
                <a:cs typeface="Calibri"/>
              </a:rPr>
              <a:t>durumlarda, her sipariş için  </a:t>
            </a:r>
            <a:r>
              <a:rPr sz="2000" spc="-10" dirty="0">
                <a:solidFill>
                  <a:srgbClr val="333E50"/>
                </a:solidFill>
                <a:latin typeface="Calibri"/>
                <a:cs typeface="Calibri"/>
              </a:rPr>
              <a:t>resmî </a:t>
            </a:r>
            <a:r>
              <a:rPr sz="2000" spc="-5" dirty="0">
                <a:solidFill>
                  <a:srgbClr val="333E50"/>
                </a:solidFill>
                <a:latin typeface="Calibri"/>
                <a:cs typeface="Calibri"/>
              </a:rPr>
              <a:t>bir </a:t>
            </a:r>
            <a:r>
              <a:rPr sz="2000" spc="-15" dirty="0">
                <a:solidFill>
                  <a:srgbClr val="333E50"/>
                </a:solidFill>
                <a:latin typeface="Calibri"/>
                <a:cs typeface="Calibri"/>
              </a:rPr>
              <a:t>gözden </a:t>
            </a:r>
            <a:r>
              <a:rPr sz="2000" spc="-5" dirty="0">
                <a:solidFill>
                  <a:srgbClr val="333E50"/>
                </a:solidFill>
                <a:latin typeface="Calibri"/>
                <a:cs typeface="Calibri"/>
              </a:rPr>
              <a:t>geçirme </a:t>
            </a:r>
            <a:r>
              <a:rPr sz="2000" spc="-10" dirty="0">
                <a:solidFill>
                  <a:srgbClr val="333E50"/>
                </a:solidFill>
                <a:latin typeface="Calibri"/>
                <a:cs typeface="Calibri"/>
              </a:rPr>
              <a:t>pratik </a:t>
            </a:r>
            <a:r>
              <a:rPr sz="2000" spc="-25" dirty="0">
                <a:solidFill>
                  <a:srgbClr val="333E50"/>
                </a:solidFill>
                <a:latin typeface="Calibri"/>
                <a:cs typeface="Calibri"/>
              </a:rPr>
              <a:t>değildir. </a:t>
            </a:r>
            <a:r>
              <a:rPr sz="2000" dirty="0">
                <a:solidFill>
                  <a:srgbClr val="333E50"/>
                </a:solidFill>
                <a:latin typeface="Calibri"/>
                <a:cs typeface="Calibri"/>
              </a:rPr>
              <a:t>Bunun </a:t>
            </a:r>
            <a:r>
              <a:rPr sz="2000" spc="-5" dirty="0">
                <a:solidFill>
                  <a:srgbClr val="333E50"/>
                </a:solidFill>
                <a:latin typeface="Calibri"/>
                <a:cs typeface="Calibri"/>
              </a:rPr>
              <a:t>yerine </a:t>
            </a:r>
            <a:r>
              <a:rPr sz="2000" spc="-15" dirty="0">
                <a:solidFill>
                  <a:srgbClr val="333E50"/>
                </a:solidFill>
                <a:latin typeface="Calibri"/>
                <a:cs typeface="Calibri"/>
              </a:rPr>
              <a:t>gözden </a:t>
            </a:r>
            <a:r>
              <a:rPr sz="2000" spc="-5" dirty="0">
                <a:solidFill>
                  <a:srgbClr val="333E50"/>
                </a:solidFill>
                <a:latin typeface="Calibri"/>
                <a:cs typeface="Calibri"/>
              </a:rPr>
              <a:t>geçirme,  </a:t>
            </a:r>
            <a:r>
              <a:rPr sz="2000" spc="-10" dirty="0">
                <a:solidFill>
                  <a:srgbClr val="333E50"/>
                </a:solidFill>
                <a:latin typeface="Calibri"/>
                <a:cs typeface="Calibri"/>
              </a:rPr>
              <a:t>kataloglar </a:t>
            </a:r>
            <a:r>
              <a:rPr sz="2000" dirty="0">
                <a:solidFill>
                  <a:srgbClr val="333E50"/>
                </a:solidFill>
                <a:latin typeface="Calibri"/>
                <a:cs typeface="Calibri"/>
              </a:rPr>
              <a:t>gibi </a:t>
            </a:r>
            <a:r>
              <a:rPr sz="2000" spc="-5" dirty="0">
                <a:solidFill>
                  <a:srgbClr val="333E50"/>
                </a:solidFill>
                <a:latin typeface="Calibri"/>
                <a:cs typeface="Calibri"/>
              </a:rPr>
              <a:t>ilgili ürün bilgilerini</a:t>
            </a:r>
            <a:r>
              <a:rPr sz="2000" spc="40" dirty="0">
                <a:solidFill>
                  <a:srgbClr val="333E50"/>
                </a:solidFill>
                <a:latin typeface="Calibri"/>
                <a:cs typeface="Calibri"/>
              </a:rPr>
              <a:t> </a:t>
            </a:r>
            <a:r>
              <a:rPr sz="2000" spc="-25" dirty="0">
                <a:solidFill>
                  <a:srgbClr val="333E50"/>
                </a:solidFill>
                <a:latin typeface="Calibri"/>
                <a:cs typeface="Calibri"/>
              </a:rPr>
              <a:t>kapsayabilir.</a:t>
            </a:r>
            <a:endParaRPr sz="2000" dirty="0">
              <a:latin typeface="Calibri"/>
              <a:cs typeface="Calibri"/>
            </a:endParaRPr>
          </a:p>
        </p:txBody>
      </p:sp>
      <p:sp>
        <p:nvSpPr>
          <p:cNvPr id="4" name="object 4"/>
          <p:cNvSpPr/>
          <p:nvPr/>
        </p:nvSpPr>
        <p:spPr>
          <a:xfrm>
            <a:off x="4521708" y="4221479"/>
            <a:ext cx="4058412" cy="19080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782" y="1345946"/>
            <a:ext cx="7347584" cy="1617345"/>
          </a:xfrm>
          <a:prstGeom prst="rect">
            <a:avLst/>
          </a:prstGeom>
        </p:spPr>
        <p:txBody>
          <a:bodyPr vert="horz" wrap="square" lIns="0" tIns="0" rIns="0" bIns="0" rtlCol="0">
            <a:spAutoFit/>
          </a:bodyPr>
          <a:lstStyle/>
          <a:p>
            <a:pPr marL="12700">
              <a:lnSpc>
                <a:spcPts val="2280"/>
              </a:lnSpc>
            </a:pPr>
            <a:r>
              <a:rPr sz="2000" b="1" dirty="0">
                <a:solidFill>
                  <a:srgbClr val="333E50"/>
                </a:solidFill>
                <a:latin typeface="Calibri"/>
                <a:cs typeface="Calibri"/>
              </a:rPr>
              <a:t>8.2.3.2 </a:t>
            </a:r>
            <a:r>
              <a:rPr sz="2000" spc="-5" dirty="0">
                <a:solidFill>
                  <a:srgbClr val="333E50"/>
                </a:solidFill>
                <a:latin typeface="Calibri"/>
                <a:cs typeface="Calibri"/>
              </a:rPr>
              <a:t>Kuruluş </a:t>
            </a:r>
            <a:r>
              <a:rPr sz="2000" dirty="0">
                <a:solidFill>
                  <a:srgbClr val="333E50"/>
                </a:solidFill>
                <a:latin typeface="Calibri"/>
                <a:cs typeface="Calibri"/>
              </a:rPr>
              <a:t>aşağıdakilerle </a:t>
            </a:r>
            <a:r>
              <a:rPr sz="2000" spc="-5" dirty="0">
                <a:solidFill>
                  <a:srgbClr val="333E50"/>
                </a:solidFill>
                <a:latin typeface="Calibri"/>
                <a:cs typeface="Calibri"/>
              </a:rPr>
              <a:t>ilgili </a:t>
            </a:r>
            <a:r>
              <a:rPr sz="2000" b="1" u="heavy" spc="-5" dirty="0">
                <a:solidFill>
                  <a:srgbClr val="333E50"/>
                </a:solidFill>
                <a:latin typeface="Calibri"/>
                <a:cs typeface="Calibri"/>
              </a:rPr>
              <a:t>dokümante </a:t>
            </a:r>
            <a:r>
              <a:rPr sz="2000" b="1" u="heavy" dirty="0">
                <a:solidFill>
                  <a:srgbClr val="333E50"/>
                </a:solidFill>
                <a:latin typeface="Calibri"/>
                <a:cs typeface="Calibri"/>
              </a:rPr>
              <a:t>edilmiş bilgiyi</a:t>
            </a:r>
            <a:r>
              <a:rPr sz="2000" b="1" u="heavy" spc="-25" dirty="0">
                <a:solidFill>
                  <a:srgbClr val="333E50"/>
                </a:solidFill>
                <a:latin typeface="Calibri"/>
                <a:cs typeface="Calibri"/>
              </a:rPr>
              <a:t> </a:t>
            </a:r>
            <a:r>
              <a:rPr sz="2000" spc="-10" dirty="0">
                <a:solidFill>
                  <a:srgbClr val="333E50"/>
                </a:solidFill>
                <a:latin typeface="Calibri"/>
                <a:cs typeface="Calibri"/>
              </a:rPr>
              <a:t>muhafaza</a:t>
            </a:r>
            <a:endParaRPr sz="2000">
              <a:latin typeface="Calibri"/>
              <a:cs typeface="Calibri"/>
            </a:endParaRPr>
          </a:p>
          <a:p>
            <a:pPr marL="12700">
              <a:lnSpc>
                <a:spcPts val="2280"/>
              </a:lnSpc>
            </a:pPr>
            <a:r>
              <a:rPr sz="2000" spc="-20" dirty="0">
                <a:solidFill>
                  <a:srgbClr val="333E50"/>
                </a:solidFill>
                <a:latin typeface="Calibri"/>
                <a:cs typeface="Calibri"/>
              </a:rPr>
              <a:t>etmelidir, </a:t>
            </a:r>
            <a:r>
              <a:rPr sz="2000" dirty="0">
                <a:solidFill>
                  <a:srgbClr val="333E50"/>
                </a:solidFill>
                <a:latin typeface="Calibri"/>
                <a:cs typeface="Calibri"/>
              </a:rPr>
              <a:t>uygulanabildiği</a:t>
            </a:r>
            <a:r>
              <a:rPr sz="2000" spc="-85" dirty="0">
                <a:solidFill>
                  <a:srgbClr val="333E50"/>
                </a:solidFill>
                <a:latin typeface="Calibri"/>
                <a:cs typeface="Calibri"/>
              </a:rPr>
              <a:t> </a:t>
            </a:r>
            <a:r>
              <a:rPr sz="2000" dirty="0">
                <a:solidFill>
                  <a:srgbClr val="333E50"/>
                </a:solidFill>
                <a:latin typeface="Calibri"/>
                <a:cs typeface="Calibri"/>
              </a:rPr>
              <a:t>şekilde:</a:t>
            </a:r>
            <a:endParaRPr sz="2000">
              <a:latin typeface="Calibri"/>
              <a:cs typeface="Calibri"/>
            </a:endParaRPr>
          </a:p>
          <a:p>
            <a:pPr>
              <a:lnSpc>
                <a:spcPct val="100000"/>
              </a:lnSpc>
              <a:spcBef>
                <a:spcPts val="54"/>
              </a:spcBef>
            </a:pPr>
            <a:endParaRPr sz="2050">
              <a:latin typeface="Times New Roman"/>
              <a:cs typeface="Times New Roman"/>
            </a:endParaRPr>
          </a:p>
          <a:p>
            <a:pPr marL="469900" indent="-457200">
              <a:lnSpc>
                <a:spcPct val="100000"/>
              </a:lnSpc>
              <a:buAutoNum type="alphaLcParenR"/>
              <a:tabLst>
                <a:tab pos="469900" algn="l"/>
              </a:tabLst>
            </a:pPr>
            <a:r>
              <a:rPr sz="2000" spc="-15" dirty="0">
                <a:solidFill>
                  <a:srgbClr val="333E50"/>
                </a:solidFill>
                <a:latin typeface="Calibri"/>
                <a:cs typeface="Calibri"/>
              </a:rPr>
              <a:t>Gözden </a:t>
            </a:r>
            <a:r>
              <a:rPr sz="2000" spc="-5" dirty="0">
                <a:solidFill>
                  <a:srgbClr val="333E50"/>
                </a:solidFill>
                <a:latin typeface="Calibri"/>
                <a:cs typeface="Calibri"/>
              </a:rPr>
              <a:t>geçirme</a:t>
            </a:r>
            <a:r>
              <a:rPr sz="2000" spc="-60" dirty="0">
                <a:solidFill>
                  <a:srgbClr val="333E50"/>
                </a:solidFill>
                <a:latin typeface="Calibri"/>
                <a:cs typeface="Calibri"/>
              </a:rPr>
              <a:t> </a:t>
            </a:r>
            <a:r>
              <a:rPr sz="2000" dirty="0">
                <a:solidFill>
                  <a:srgbClr val="333E50"/>
                </a:solidFill>
                <a:latin typeface="Calibri"/>
                <a:cs typeface="Calibri"/>
              </a:rPr>
              <a:t>sonuçları,</a:t>
            </a:r>
            <a:endParaRPr sz="2000">
              <a:latin typeface="Calibri"/>
              <a:cs typeface="Calibri"/>
            </a:endParaRPr>
          </a:p>
          <a:p>
            <a:pPr marL="469900" indent="-457200">
              <a:lnSpc>
                <a:spcPct val="100000"/>
              </a:lnSpc>
              <a:spcBef>
                <a:spcPts val="755"/>
              </a:spcBef>
              <a:buAutoNum type="alphaLcParenR"/>
              <a:tabLst>
                <a:tab pos="469900" algn="l"/>
              </a:tabLst>
            </a:pPr>
            <a:r>
              <a:rPr sz="2000" dirty="0">
                <a:solidFill>
                  <a:srgbClr val="333E50"/>
                </a:solidFill>
                <a:latin typeface="Calibri"/>
                <a:cs typeface="Calibri"/>
              </a:rPr>
              <a:t>Ürün </a:t>
            </a:r>
            <a:r>
              <a:rPr sz="2000" spc="-15" dirty="0">
                <a:solidFill>
                  <a:srgbClr val="333E50"/>
                </a:solidFill>
                <a:latin typeface="Calibri"/>
                <a:cs typeface="Calibri"/>
              </a:rPr>
              <a:t>ve </a:t>
            </a:r>
            <a:r>
              <a:rPr sz="2000" spc="-5" dirty="0">
                <a:solidFill>
                  <a:srgbClr val="333E50"/>
                </a:solidFill>
                <a:latin typeface="Calibri"/>
                <a:cs typeface="Calibri"/>
              </a:rPr>
              <a:t>hizmetler </a:t>
            </a:r>
            <a:r>
              <a:rPr sz="2000" dirty="0">
                <a:solidFill>
                  <a:srgbClr val="333E50"/>
                </a:solidFill>
                <a:latin typeface="Calibri"/>
                <a:cs typeface="Calibri"/>
              </a:rPr>
              <a:t>için </a:t>
            </a:r>
            <a:r>
              <a:rPr sz="2000" spc="-5" dirty="0">
                <a:solidFill>
                  <a:srgbClr val="333E50"/>
                </a:solidFill>
                <a:latin typeface="Calibri"/>
                <a:cs typeface="Calibri"/>
              </a:rPr>
              <a:t>yeni</a:t>
            </a:r>
            <a:r>
              <a:rPr sz="2000" spc="-10" dirty="0">
                <a:solidFill>
                  <a:srgbClr val="333E50"/>
                </a:solidFill>
                <a:latin typeface="Calibri"/>
                <a:cs typeface="Calibri"/>
              </a:rPr>
              <a:t> </a:t>
            </a:r>
            <a:r>
              <a:rPr sz="2000" spc="-5" dirty="0">
                <a:solidFill>
                  <a:srgbClr val="333E50"/>
                </a:solidFill>
                <a:latin typeface="Calibri"/>
                <a:cs typeface="Calibri"/>
              </a:rPr>
              <a:t>şartları.</a:t>
            </a:r>
            <a:endParaRPr sz="2000">
              <a:latin typeface="Calibri"/>
              <a:cs typeface="Calibri"/>
            </a:endParaRPr>
          </a:p>
        </p:txBody>
      </p:sp>
      <p:sp>
        <p:nvSpPr>
          <p:cNvPr id="3" name="object 3"/>
          <p:cNvSpPr/>
          <p:nvPr/>
        </p:nvSpPr>
        <p:spPr>
          <a:xfrm>
            <a:off x="1379219" y="3418332"/>
            <a:ext cx="6416039" cy="25755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48200" y="3048000"/>
            <a:ext cx="4075176" cy="3055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2116327" y="1371600"/>
            <a:ext cx="4810760" cy="795655"/>
          </a:xfrm>
          <a:prstGeom prst="rect">
            <a:avLst/>
          </a:prstGeom>
        </p:spPr>
        <p:txBody>
          <a:bodyPr vert="horz" wrap="square" lIns="0" tIns="0" rIns="0" bIns="0" rtlCol="0">
            <a:spAutoFit/>
          </a:bodyPr>
          <a:lstStyle/>
          <a:p>
            <a:pPr marL="664845" marR="5080" indent="-652780">
              <a:lnSpc>
                <a:spcPts val="3130"/>
              </a:lnSpc>
            </a:pPr>
            <a:r>
              <a:rPr sz="2900" dirty="0"/>
              <a:t>8.2.4 ÜRÜN VE HİZMETLER</a:t>
            </a:r>
            <a:r>
              <a:rPr sz="2900" spc="-120" dirty="0"/>
              <a:t> </a:t>
            </a:r>
            <a:r>
              <a:rPr sz="2900" dirty="0"/>
              <a:t>İÇİN  </a:t>
            </a:r>
            <a:r>
              <a:rPr sz="2900" spc="-10" dirty="0"/>
              <a:t>ŞARTLARIN</a:t>
            </a:r>
            <a:r>
              <a:rPr sz="2900" spc="-20" dirty="0"/>
              <a:t> </a:t>
            </a:r>
            <a:r>
              <a:rPr sz="2900" spc="-10" dirty="0"/>
              <a:t>DEĞİŞMESİ</a:t>
            </a:r>
            <a:endParaRPr sz="2900" dirty="0"/>
          </a:p>
        </p:txBody>
      </p:sp>
      <p:sp>
        <p:nvSpPr>
          <p:cNvPr id="4" name="object 4"/>
          <p:cNvSpPr txBox="1"/>
          <p:nvPr/>
        </p:nvSpPr>
        <p:spPr>
          <a:xfrm>
            <a:off x="701230" y="2429725"/>
            <a:ext cx="7640955" cy="853440"/>
          </a:xfrm>
          <a:prstGeom prst="rect">
            <a:avLst/>
          </a:prstGeom>
        </p:spPr>
        <p:txBody>
          <a:bodyPr vert="horz" wrap="square" lIns="0" tIns="0" rIns="0" bIns="0" rtlCol="0">
            <a:spAutoFit/>
          </a:bodyPr>
          <a:lstStyle/>
          <a:p>
            <a:pPr marL="12700">
              <a:lnSpc>
                <a:spcPts val="2280"/>
              </a:lnSpc>
            </a:pPr>
            <a:r>
              <a:rPr sz="2000" dirty="0">
                <a:solidFill>
                  <a:srgbClr val="333E50"/>
                </a:solidFill>
                <a:latin typeface="Calibri"/>
                <a:cs typeface="Calibri"/>
              </a:rPr>
              <a:t>Ürün </a:t>
            </a:r>
            <a:r>
              <a:rPr sz="2000" spc="-20" dirty="0">
                <a:solidFill>
                  <a:srgbClr val="333E50"/>
                </a:solidFill>
                <a:latin typeface="Calibri"/>
                <a:cs typeface="Calibri"/>
              </a:rPr>
              <a:t>veya </a:t>
            </a:r>
            <a:r>
              <a:rPr sz="2000" spc="-5" dirty="0">
                <a:solidFill>
                  <a:srgbClr val="333E50"/>
                </a:solidFill>
                <a:latin typeface="Calibri"/>
                <a:cs typeface="Calibri"/>
              </a:rPr>
              <a:t>hizmetler </a:t>
            </a:r>
            <a:r>
              <a:rPr sz="2000" dirty="0">
                <a:solidFill>
                  <a:srgbClr val="333E50"/>
                </a:solidFill>
                <a:latin typeface="Calibri"/>
                <a:cs typeface="Calibri"/>
              </a:rPr>
              <a:t>için şartlar </a:t>
            </a:r>
            <a:r>
              <a:rPr sz="2000" spc="-5" dirty="0">
                <a:solidFill>
                  <a:srgbClr val="333E50"/>
                </a:solidFill>
                <a:latin typeface="Calibri"/>
                <a:cs typeface="Calibri"/>
              </a:rPr>
              <a:t>değiştiğinde kuruluş, ilgili</a:t>
            </a:r>
            <a:r>
              <a:rPr sz="2000" spc="114" dirty="0">
                <a:solidFill>
                  <a:srgbClr val="333E50"/>
                </a:solidFill>
                <a:latin typeface="Calibri"/>
                <a:cs typeface="Calibri"/>
              </a:rPr>
              <a:t> </a:t>
            </a:r>
            <a:r>
              <a:rPr sz="2000" b="1" u="heavy" spc="-5" dirty="0">
                <a:solidFill>
                  <a:srgbClr val="333E50"/>
                </a:solidFill>
                <a:latin typeface="Calibri"/>
                <a:cs typeface="Calibri"/>
              </a:rPr>
              <a:t>dokümante</a:t>
            </a:r>
            <a:endParaRPr sz="2000" dirty="0">
              <a:latin typeface="Calibri"/>
              <a:cs typeface="Calibri"/>
            </a:endParaRPr>
          </a:p>
          <a:p>
            <a:pPr marL="12700">
              <a:lnSpc>
                <a:spcPts val="2160"/>
              </a:lnSpc>
            </a:pPr>
            <a:r>
              <a:rPr sz="2000" u="heavy" spc="-500" dirty="0">
                <a:solidFill>
                  <a:srgbClr val="333E50"/>
                </a:solidFill>
                <a:latin typeface="Times New Roman"/>
                <a:cs typeface="Times New Roman"/>
              </a:rPr>
              <a:t> </a:t>
            </a:r>
            <a:r>
              <a:rPr sz="2000" b="1" u="heavy" dirty="0">
                <a:solidFill>
                  <a:srgbClr val="333E50"/>
                </a:solidFill>
                <a:latin typeface="Calibri"/>
                <a:cs typeface="Calibri"/>
              </a:rPr>
              <a:t>edilmiş bilginin </a:t>
            </a:r>
            <a:r>
              <a:rPr sz="2000" spc="-5" dirty="0">
                <a:solidFill>
                  <a:srgbClr val="333E50"/>
                </a:solidFill>
                <a:latin typeface="Calibri"/>
                <a:cs typeface="Calibri"/>
              </a:rPr>
              <a:t>değiştirilmiş </a:t>
            </a:r>
            <a:r>
              <a:rPr sz="2000" dirty="0">
                <a:solidFill>
                  <a:srgbClr val="333E50"/>
                </a:solidFill>
                <a:latin typeface="Calibri"/>
                <a:cs typeface="Calibri"/>
              </a:rPr>
              <a:t>olduğunu </a:t>
            </a:r>
            <a:r>
              <a:rPr sz="2000" spc="-15" dirty="0">
                <a:solidFill>
                  <a:srgbClr val="333E50"/>
                </a:solidFill>
                <a:latin typeface="Calibri"/>
                <a:cs typeface="Calibri"/>
              </a:rPr>
              <a:t>ve </a:t>
            </a:r>
            <a:r>
              <a:rPr sz="2000" spc="-5" dirty="0">
                <a:solidFill>
                  <a:srgbClr val="333E50"/>
                </a:solidFill>
                <a:latin typeface="Calibri"/>
                <a:cs typeface="Calibri"/>
              </a:rPr>
              <a:t>ilgili </a:t>
            </a:r>
            <a:r>
              <a:rPr sz="2000" spc="-10" dirty="0">
                <a:solidFill>
                  <a:srgbClr val="333E50"/>
                </a:solidFill>
                <a:latin typeface="Calibri"/>
                <a:cs typeface="Calibri"/>
              </a:rPr>
              <a:t>personelin </a:t>
            </a:r>
            <a:r>
              <a:rPr sz="2000" dirty="0">
                <a:solidFill>
                  <a:srgbClr val="333E50"/>
                </a:solidFill>
                <a:latin typeface="Calibri"/>
                <a:cs typeface="Calibri"/>
              </a:rPr>
              <a:t>değişen</a:t>
            </a:r>
            <a:r>
              <a:rPr sz="2000" spc="95" dirty="0">
                <a:solidFill>
                  <a:srgbClr val="333E50"/>
                </a:solidFill>
                <a:latin typeface="Calibri"/>
                <a:cs typeface="Calibri"/>
              </a:rPr>
              <a:t> </a:t>
            </a:r>
            <a:r>
              <a:rPr sz="2000" spc="-5" dirty="0">
                <a:solidFill>
                  <a:srgbClr val="333E50"/>
                </a:solidFill>
                <a:latin typeface="Calibri"/>
                <a:cs typeface="Calibri"/>
              </a:rPr>
              <a:t>şartların</a:t>
            </a:r>
            <a:endParaRPr sz="2000" dirty="0">
              <a:latin typeface="Calibri"/>
              <a:cs typeface="Calibri"/>
            </a:endParaRPr>
          </a:p>
          <a:p>
            <a:pPr marL="12700">
              <a:lnSpc>
                <a:spcPts val="2280"/>
              </a:lnSpc>
            </a:pPr>
            <a:r>
              <a:rPr sz="2000" spc="-5" dirty="0">
                <a:solidFill>
                  <a:srgbClr val="333E50"/>
                </a:solidFill>
                <a:latin typeface="Calibri"/>
                <a:cs typeface="Calibri"/>
              </a:rPr>
              <a:t>farkında </a:t>
            </a:r>
            <a:r>
              <a:rPr sz="2000" dirty="0">
                <a:solidFill>
                  <a:srgbClr val="333E50"/>
                </a:solidFill>
                <a:latin typeface="Calibri"/>
                <a:cs typeface="Calibri"/>
              </a:rPr>
              <a:t>olduğunu </a:t>
            </a:r>
            <a:r>
              <a:rPr sz="2000" spc="-5" dirty="0">
                <a:solidFill>
                  <a:srgbClr val="333E50"/>
                </a:solidFill>
                <a:latin typeface="Calibri"/>
                <a:cs typeface="Calibri"/>
              </a:rPr>
              <a:t>güvence </a:t>
            </a:r>
            <a:r>
              <a:rPr sz="2000" dirty="0">
                <a:solidFill>
                  <a:srgbClr val="333E50"/>
                </a:solidFill>
                <a:latin typeface="Calibri"/>
                <a:cs typeface="Calibri"/>
              </a:rPr>
              <a:t>altına</a:t>
            </a:r>
            <a:r>
              <a:rPr sz="2000" spc="-45" dirty="0">
                <a:solidFill>
                  <a:srgbClr val="333E50"/>
                </a:solidFill>
                <a:latin typeface="Calibri"/>
                <a:cs typeface="Calibri"/>
              </a:rPr>
              <a:t> </a:t>
            </a:r>
            <a:r>
              <a:rPr sz="2000" spc="-25" dirty="0">
                <a:solidFill>
                  <a:srgbClr val="333E50"/>
                </a:solidFill>
                <a:latin typeface="Calibri"/>
                <a:cs typeface="Calibri"/>
              </a:rPr>
              <a:t>almalıdır.</a:t>
            </a:r>
            <a:endParaRPr sz="20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TotalTime>
  <Words>7203</Words>
  <Application>Microsoft Office PowerPoint</Application>
  <PresentationFormat>Ekran Gösterisi (4:3)</PresentationFormat>
  <Paragraphs>1174</Paragraphs>
  <Slides>155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155</vt:i4>
      </vt:variant>
    </vt:vector>
  </HeadingPairs>
  <TitlesOfParts>
    <vt:vector size="164" baseType="lpstr">
      <vt:lpstr>Arial</vt:lpstr>
      <vt:lpstr>Calibri</vt:lpstr>
      <vt:lpstr>Calibri Light</vt:lpstr>
      <vt:lpstr>Comic Sans MS</vt:lpstr>
      <vt:lpstr>Courier New</vt:lpstr>
      <vt:lpstr>Times New Roman</vt:lpstr>
      <vt:lpstr>Verdana</vt:lpstr>
      <vt:lpstr>Wingdings</vt:lpstr>
      <vt:lpstr>Office Theme</vt:lpstr>
      <vt:lpstr>TS EN ISO 9001:2015</vt:lpstr>
      <vt:lpstr>TANIŞMA</vt:lpstr>
      <vt:lpstr>TSE TANITIMI</vt:lpstr>
      <vt:lpstr>EĞİTİM PROGRAMI</vt:lpstr>
      <vt:lpstr>EĞİTİMİN AMACI</vt:lpstr>
      <vt:lpstr>ISO 9001:2015 REVİZYON SÜRECİ</vt:lpstr>
      <vt:lpstr>NEDEN REVİZYON?</vt:lpstr>
      <vt:lpstr>ISO 9001 TARİHÇESİ</vt:lpstr>
      <vt:lpstr>TERMİNOLOJİDEKİ TEMEL DEĞİŞİKLİKLER</vt:lpstr>
      <vt:lpstr>YÜKSEK SEVİYELİ YAPI</vt:lpstr>
      <vt:lpstr>YÜKSEK SEVİYELİ YAPI STANDARD MADDELERİ</vt:lpstr>
      <vt:lpstr>YÜKSEK SEVİYELİ YAPI VE SÜRDÜRÜLEBİLİRLİK</vt:lpstr>
      <vt:lpstr>KALİTE YÖNETİM PRENSİPLERİ</vt:lpstr>
      <vt:lpstr>PowerPoint Sunusu</vt:lpstr>
      <vt:lpstr>MÜŞTERİ ODAKLILIK</vt:lpstr>
      <vt:lpstr>LİDERLİK</vt:lpstr>
      <vt:lpstr>PERSONELİN BAĞLILIĞI</vt:lpstr>
      <vt:lpstr>PROSES YAKLAŞIMI</vt:lpstr>
      <vt:lpstr>İYİLEŞTİRME</vt:lpstr>
      <vt:lpstr>KANIT ESASLI KARAR ALMA</vt:lpstr>
      <vt:lpstr>İLİŞKİ YÖNETİMİ</vt:lpstr>
      <vt:lpstr>PUKÖ MODELİ</vt:lpstr>
      <vt:lpstr>ISO 9001:2015 PUKÖ DÖNGÜSÜ</vt:lpstr>
      <vt:lpstr>PUKÖ VE STANDART MADDELERİ</vt:lpstr>
      <vt:lpstr>RİSK TABANLI DÜŞÜNME</vt:lpstr>
      <vt:lpstr>PowerPoint Sunusu</vt:lpstr>
      <vt:lpstr>ISO 9001:2015 VE RİSK TABANLI DÜŞÜNME</vt:lpstr>
      <vt:lpstr>Madde 7 - Kuruluş, gerekli kaynakları belirlemeli ve sağlamalıdır.</vt:lpstr>
      <vt:lpstr>TS EN ISO 9001: 2015  KALİTE YÖNETİM  SİSTEMİ - ŞARTLAR</vt:lpstr>
      <vt:lpstr>STANDARD MADDELERİ</vt:lpstr>
      <vt:lpstr>1. KAPSAM</vt:lpstr>
      <vt:lpstr>Bu standardın bütün şartları genel olup</vt:lpstr>
      <vt:lpstr>2. ATIF STANDARDLAR</vt:lpstr>
      <vt:lpstr>ISO 9000 STANDART AİLESİ</vt:lpstr>
      <vt:lpstr>3. TERİMLER VE TARİFLER</vt:lpstr>
      <vt:lpstr>SİSTEM İLE İLGİLİ YENİ TERİMLER</vt:lpstr>
      <vt:lpstr>KİŞİ VEYA KİŞİLERLE İLGİLİ YENİ TERİMLER</vt:lpstr>
      <vt:lpstr>KURULUŞLA İLGİLİ YENİ TERİMLER</vt:lpstr>
      <vt:lpstr>SONUÇLA İLGİLİ YENİ TERİMLER</vt:lpstr>
      <vt:lpstr>VERİ, BİLGİ VE DOKÜMANLARLA İLGİLİ YENİ TERİMLER</vt:lpstr>
      <vt:lpstr>4. KURULUŞUN BAĞLAMI</vt:lpstr>
      <vt:lpstr>4.1 KURULUŞUN VE BAĞLAMININ ANLAŞILMASI</vt:lpstr>
      <vt:lpstr>4.2 İLGİLİ TARAFLARIN İHTİYAÇ VE  BEKLENTİLERİNİN ANLAŞILMASI</vt:lpstr>
      <vt:lpstr>4.3 KYS KAPSAMININ BELİRLENMESİ</vt:lpstr>
      <vt:lpstr>PowerPoint Sunusu</vt:lpstr>
      <vt:lpstr>4.4 KYS VE PROSESLERİ</vt:lpstr>
      <vt:lpstr>PowerPoint Sunusu</vt:lpstr>
      <vt:lpstr>PowerPoint Sunusu</vt:lpstr>
      <vt:lpstr>SİSTEMDEKİ TEK BİR PROSESİN ŞEMATİK  GÖSTERİMİ</vt:lpstr>
      <vt:lpstr>5. LİDERLİK</vt:lpstr>
      <vt:lpstr>5.1 LİDERLİK VE TAAHHÜT</vt:lpstr>
      <vt:lpstr>e) KYS için gerekli kaynakların varlığının güvence altına alınması,</vt:lpstr>
      <vt:lpstr>5.1.2 MÜŞTERİ ODAKLILIK</vt:lpstr>
      <vt:lpstr>5.2 POLİTİKA</vt:lpstr>
      <vt:lpstr>5.2.2 KALİTE POLİTİKASININ DUYURULMASI</vt:lpstr>
      <vt:lpstr>5.3 KURUMSAL GÖREV, YETKİ VE SORUMLULUKLAR</vt:lpstr>
      <vt:lpstr>PowerPoint Sunusu</vt:lpstr>
      <vt:lpstr>6. PLANLAMA</vt:lpstr>
      <vt:lpstr>6.1 RİSK VE FIRSATLARI BELİRLEME FAALİYETLERİ</vt:lpstr>
      <vt:lpstr>6.1.2 Kuruluş aşağıdakileri planlamalıdır:</vt:lpstr>
      <vt:lpstr>PowerPoint Sunusu</vt:lpstr>
      <vt:lpstr>PowerPoint Sunusu</vt:lpstr>
      <vt:lpstr>PowerPoint Sunusu</vt:lpstr>
      <vt:lpstr>KALİTE AMAÇLARI</vt:lpstr>
      <vt:lpstr>PowerPoint Sunusu</vt:lpstr>
      <vt:lpstr>6.3 DEĞİŞİKLİKLERİN PLANLANMASI</vt:lpstr>
      <vt:lpstr>7. DESTEK</vt:lpstr>
      <vt:lpstr>7.1 KAYNAKLAR</vt:lpstr>
      <vt:lpstr>PowerPoint Sunusu</vt:lpstr>
      <vt:lpstr>7.1.3 ALTYAPI</vt:lpstr>
      <vt:lpstr>7.1.4 PROSESLERİN İŞLETİMİ İÇİN ÇEVRE</vt:lpstr>
      <vt:lpstr>7.1.5 İZLEME VE ÖLÇME KAYNAKLARI</vt:lpstr>
      <vt:lpstr>7.1.5.2 ÖLÇÜM İZLENEBİLİRLİĞİ</vt:lpstr>
      <vt:lpstr>PowerPoint Sunusu</vt:lpstr>
      <vt:lpstr>7.1.6 KURUMSAL BİLGİ</vt:lpstr>
      <vt:lpstr>PowerPoint Sunusu</vt:lpstr>
      <vt:lpstr>PowerPoint Sunusu</vt:lpstr>
      <vt:lpstr>PowerPoint Sunusu</vt:lpstr>
      <vt:lpstr>7.2 YETERLİLİK</vt:lpstr>
      <vt:lpstr>Not – Uygulanabilir faaliyetler;</vt:lpstr>
      <vt:lpstr>7.3 FARKINDALIK</vt:lpstr>
      <vt:lpstr>7.4 İLETİŞİM</vt:lpstr>
      <vt:lpstr>7.5 DOKÜMANTE EDİLMİŞ BİLGİ</vt:lpstr>
      <vt:lpstr>PowerPoint Sunusu</vt:lpstr>
      <vt:lpstr>7.5.2 OLUŞTURMA VE GÜNCELLEME</vt:lpstr>
      <vt:lpstr>7.5.3 DOKÜMANTE EDİLMİŞ BİLGİNİN KONTROLÜ</vt:lpstr>
      <vt:lpstr>PowerPoint Sunusu</vt:lpstr>
      <vt:lpstr>KYSnin planlaması ve işletimi için gerekli olduğu, kuruluş tarafından  belirlenen dış kaynaklı dokümante edilmiş bilgi, uygun şekilde  tanımlanmalı ve kontrol edilmelidir.</vt:lpstr>
      <vt:lpstr>8. OPERASYON</vt:lpstr>
      <vt:lpstr>8.1 OPERASYONEL PLANLAMA VE KONTROL</vt:lpstr>
      <vt:lpstr>PowerPoint Sunusu</vt:lpstr>
      <vt:lpstr>Planlamanın çıktısı, kuruluşun operasyonlarına uygun olmalıdır.</vt:lpstr>
      <vt:lpstr>8.2 ÜRÜN VE HİZMETLER İÇİN ŞARTLAR</vt:lpstr>
      <vt:lpstr>8.2.2 ÜRÜN VE HİZMETLER İÇİN ŞARTLARIN TAYİN EDİLMESİ</vt:lpstr>
      <vt:lpstr>8.2.3 ÜRÜN VE HİZMETLER İÇİN ŞARTLARIN GÖZDEN GEÇİRİLMESİ</vt:lpstr>
      <vt:lpstr>PowerPoint Sunusu</vt:lpstr>
      <vt:lpstr>Kuruluş, daha önceden tanımlanandan farklı sözleşme veya sipariş şartları  ile ilgili hususların çözüldüğünü güvence altına almalıdır.</vt:lpstr>
      <vt:lpstr>PowerPoint Sunusu</vt:lpstr>
      <vt:lpstr>8.2.4 ÜRÜN VE HİZMETLER İÇİN  ŞARTLARIN DEĞİŞMESİ</vt:lpstr>
      <vt:lpstr>8.3 ÜRÜN VE HİZMETLERİN TASARIMI VE GELİŞTİRİLMESİ</vt:lpstr>
      <vt:lpstr>8.3.2 TASARIM VE GELİŞTİRMENİN PLANLANMASI</vt:lpstr>
      <vt:lpstr>PowerPoint Sunusu</vt:lpstr>
      <vt:lpstr>8.3.3 TASARIM VE GELİŞTİRME GİRDİLERİ</vt:lpstr>
      <vt:lpstr>PowerPoint Sunusu</vt:lpstr>
      <vt:lpstr>8.3.4 TASARIM VE GELİŞTİRMENİN KONTROLÜ</vt:lpstr>
      <vt:lpstr>PowerPoint Sunusu</vt:lpstr>
      <vt:lpstr>PowerPoint Sunusu</vt:lpstr>
      <vt:lpstr>8.3.5 TASARIM VE GELİŞTİRME ÇIKTILARI</vt:lpstr>
      <vt:lpstr>8.3.6 TASARIM VE GELİŞTİRME DEĞİŞİKLİKLERİ</vt:lpstr>
      <vt:lpstr>PowerPoint Sunusu</vt:lpstr>
      <vt:lpstr>8.4 DIŞARIDAN TEDARİK EDİLEN PROSES, ÜRÜN VE  HİZMETLERİN KONTROLÜ</vt:lpstr>
      <vt:lpstr>PowerPoint Sunusu</vt:lpstr>
      <vt:lpstr>Kuruluş, dış tedarikçilerin proses, ürün ve hizmetleri tedarik etme yeteneklerini temel alarak, şartlara göre, değerlendirmek, seçmek,  performanslarını izlemek ve yeniden değerlendirmek için kriterler tayin  etmeli ve uygulamalıdır.</vt:lpstr>
      <vt:lpstr>8.4.2 KONTROLÜN TİPİ VE BOYUTU</vt:lpstr>
      <vt:lpstr>PowerPoint Sunusu</vt:lpstr>
      <vt:lpstr>8.4.3 DIŞ TEDARİKÇİ İÇİN BİLGİ</vt:lpstr>
      <vt:lpstr>PowerPoint Sunusu</vt:lpstr>
      <vt:lpstr>8.5 ÜRETİM VE HİZMET SUNUMU</vt:lpstr>
      <vt:lpstr>8.5.1 ÜRETİM VE HİZMET SUNUMUNUN  KONTROLÜ</vt:lpstr>
      <vt:lpstr>PowerPoint Sunusu</vt:lpstr>
      <vt:lpstr>PowerPoint Sunusu</vt:lpstr>
      <vt:lpstr>8.5.2 TANIMLAMA VE İZLENEBİLİRLİK</vt:lpstr>
      <vt:lpstr>8.5.3 MÜŞTERİ VEYA DIŞ TEDARİKÇİYE AİT MÜLKİYET</vt:lpstr>
      <vt:lpstr>Herhangi bir müşteri veya dış tedarikçiye ait mülkiyet kaybolur, zarar görür  veya bir şekilde kullanım için uygun olmadığı tespit edilirse kuruluş, bu  durumu müşteriye veya dış tedarikçiye rapor etmeli ve ne olduğu ile ilgili  dokümante edilmiş bilgiyi muhafaza etmelidir.</vt:lpstr>
      <vt:lpstr>8.5.4 MUHAFAZA</vt:lpstr>
      <vt:lpstr>8.5.5 TESLİMAT SONRASI FAALİYETLER</vt:lpstr>
      <vt:lpstr>PowerPoint Sunusu</vt:lpstr>
      <vt:lpstr>8.5.6 DEĞİŞİKLİKLERİN KONTROLÜ</vt:lpstr>
      <vt:lpstr>8.6 ÜRÜN VE HİZMET SUNUMU</vt:lpstr>
      <vt:lpstr>PowerPoint Sunusu</vt:lpstr>
      <vt:lpstr>8.7 UYGUN OLMAYAN ÇIKTININ KONTROLÜ</vt:lpstr>
      <vt:lpstr>PowerPoint Sunusu</vt:lpstr>
      <vt:lpstr>PowerPoint Sunusu</vt:lpstr>
      <vt:lpstr>9. PERFORMANS DEĞERLENDİRME</vt:lpstr>
      <vt:lpstr>9.1 İZLEME, ÖLÇME, ANALİZ VE DEĞERLENDİRME</vt:lpstr>
      <vt:lpstr>PowerPoint Sunusu</vt:lpstr>
      <vt:lpstr>9.1.2 MÜŞTERİ MEMNUNİYETİ</vt:lpstr>
      <vt:lpstr>PowerPoint Sunusu</vt:lpstr>
      <vt:lpstr>9.1.3 ANALİZ VE DEĞERLENDİRME</vt:lpstr>
      <vt:lpstr>PowerPoint Sunusu</vt:lpstr>
      <vt:lpstr>9.2 İÇ TETKİK</vt:lpstr>
      <vt:lpstr>PowerPoint Sunusu</vt:lpstr>
      <vt:lpstr>9.3 YÖNETİMİN GÖZDEN GEÇİRMESİ</vt:lpstr>
      <vt:lpstr>9.3.2 YÖNETİMİN GÖZDEN GEÇİRMESİ GİRDİLERİ</vt:lpstr>
      <vt:lpstr>PowerPoint Sunusu</vt:lpstr>
      <vt:lpstr>9.3.3 YÖNETİMİN GÖZDEN GEÇİRMESİ ÇIKTILARI</vt:lpstr>
      <vt:lpstr>10. İYİLEŞTİRME</vt:lpstr>
      <vt:lpstr>10.1 GENEL</vt:lpstr>
      <vt:lpstr>PowerPoint Sunusu</vt:lpstr>
      <vt:lpstr>PowerPoint Sunusu</vt:lpstr>
      <vt:lpstr>10.2 UYGUNSUZLUK VE DÜZELTİCİ FAALİYET</vt:lpstr>
      <vt:lpstr>PowerPoint Sunusu</vt:lpstr>
      <vt:lpstr>PowerPoint Sunusu</vt:lpstr>
      <vt:lpstr>PowerPoint Sunusu</vt:lpstr>
      <vt:lpstr>10.3 SÜREKLİ İYİLEŞTİRME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Bilge IŞIKLAR</dc:creator>
  <cp:lastModifiedBy>Nevzat Kul</cp:lastModifiedBy>
  <cp:revision>7</cp:revision>
  <dcterms:created xsi:type="dcterms:W3CDTF">2016-08-29T11:22:44Z</dcterms:created>
  <dcterms:modified xsi:type="dcterms:W3CDTF">2019-03-07T12:53:34Z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2016-05-13T00:00:00Z</vt:filetime>
  </property>
  <property fmtid="{D5CDD505-2E9C-101B-9397-08002B2CF9AE}" pid="3" name="Creator">
    <vt:lpwstr>Microsoft® PowerPoint® 2016</vt:lpwstr>
  </property>
  <property fmtid="{D5CDD505-2E9C-101B-9397-08002B2CF9AE}" pid="4" name="LastSaved">
    <vt:filetime>2016-08-29T00:00:00Z</vt:filetime>
  </property>
</Properties>
</file>