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8" autoAdjust="0"/>
  </p:normalViewPr>
  <p:slideViewPr>
    <p:cSldViewPr>
      <p:cViewPr varScale="1">
        <p:scale>
          <a:sx n="103" d="100"/>
          <a:sy n="103" d="100"/>
        </p:scale>
        <p:origin x="177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139" y="78756"/>
            <a:ext cx="5475061" cy="680069"/>
          </a:xfrm>
          <a:prstGeom prst="rect">
            <a:avLst/>
          </a:prstGeom>
        </p:spPr>
      </p:pic>
      <p:pic>
        <p:nvPicPr>
          <p:cNvPr id="14" name="Resi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483"/>
            <a:ext cx="689107" cy="68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/>
          <p:nvPr userDrawn="1"/>
        </p:nvSpPr>
        <p:spPr>
          <a:xfrm>
            <a:off x="0" y="685800"/>
            <a:ext cx="533400" cy="73025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8"/>
          <p:cNvSpPr/>
          <p:nvPr userDrawn="1"/>
        </p:nvSpPr>
        <p:spPr>
          <a:xfrm>
            <a:off x="542925" y="685800"/>
            <a:ext cx="8553450" cy="6384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4"/>
          <p:cNvGrpSpPr>
            <a:grpSpLocks/>
          </p:cNvGrpSpPr>
          <p:nvPr userDrawn="1"/>
        </p:nvGrpSpPr>
        <p:grpSpPr bwMode="auto">
          <a:xfrm>
            <a:off x="0" y="6488113"/>
            <a:ext cx="9144000" cy="65087"/>
            <a:chOff x="-12" y="3963"/>
            <a:chExt cx="5645" cy="68"/>
          </a:xfrm>
        </p:grpSpPr>
        <p:sp>
          <p:nvSpPr>
            <p:cNvPr id="21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7" name="19 Dikdörtgen"/>
          <p:cNvSpPr/>
          <p:nvPr userDrawn="1"/>
        </p:nvSpPr>
        <p:spPr>
          <a:xfrm>
            <a:off x="0" y="655320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……/…./ 2019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Ankara Türkiye </a:t>
            </a:r>
            <a:endParaRPr lang="tr-TR" sz="1000" b="1" dirty="0"/>
          </a:p>
        </p:txBody>
      </p:sp>
      <p:pic>
        <p:nvPicPr>
          <p:cNvPr id="28" name="Picture 2" descr="C:\Users\vy\Desktop\is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53200"/>
            <a:ext cx="70011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 descr="çşb.jpeg">
            <a:extLst>
              <a:ext uri="{FF2B5EF4-FFF2-40B4-BE49-F238E27FC236}">
                <a16:creationId xmlns:a16="http://schemas.microsoft.com/office/drawing/2014/main" id="{F2896EBB-8AD3-410C-BDF0-6F8959EBFE87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4" y="76200"/>
            <a:ext cx="550637" cy="5695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1" name="Holder 3"/>
          <p:cNvSpPr>
            <a:spLocks noGrp="1"/>
          </p:cNvSpPr>
          <p:nvPr>
            <p:ph idx="1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2" name="Resim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0139" y="78756"/>
            <a:ext cx="5475062" cy="669287"/>
          </a:xfrm>
          <a:prstGeom prst="rect">
            <a:avLst/>
          </a:prstGeom>
        </p:spPr>
      </p:pic>
      <p:pic>
        <p:nvPicPr>
          <p:cNvPr id="14" name="Resi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767" y="-8685"/>
            <a:ext cx="766784" cy="75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/>
          <p:nvPr userDrawn="1"/>
        </p:nvSpPr>
        <p:spPr>
          <a:xfrm>
            <a:off x="0" y="762000"/>
            <a:ext cx="533400" cy="88052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8"/>
          <p:cNvSpPr/>
          <p:nvPr userDrawn="1"/>
        </p:nvSpPr>
        <p:spPr>
          <a:xfrm>
            <a:off x="542925" y="762000"/>
            <a:ext cx="8553450" cy="64009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4"/>
          <p:cNvGrpSpPr>
            <a:grpSpLocks/>
          </p:cNvGrpSpPr>
          <p:nvPr userDrawn="1"/>
        </p:nvGrpSpPr>
        <p:grpSpPr bwMode="auto">
          <a:xfrm>
            <a:off x="0" y="6411913"/>
            <a:ext cx="9144000" cy="65087"/>
            <a:chOff x="-12" y="3963"/>
            <a:chExt cx="5645" cy="68"/>
          </a:xfrm>
        </p:grpSpPr>
        <p:sp>
          <p:nvSpPr>
            <p:cNvPr id="21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2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7" name="19 Dikdörtgen"/>
          <p:cNvSpPr/>
          <p:nvPr userDrawn="1"/>
        </p:nvSpPr>
        <p:spPr>
          <a:xfrm>
            <a:off x="0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……/…./ 2019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ANKARA-TURKEY </a:t>
            </a:r>
            <a:endParaRPr lang="tr-TR" sz="1000" b="1" dirty="0"/>
          </a:p>
        </p:txBody>
      </p:sp>
      <p:pic>
        <p:nvPicPr>
          <p:cNvPr id="28" name="Picture 2" descr="C:\Users\vy\Desktop\is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433" y="6534126"/>
            <a:ext cx="700118" cy="29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 descr="çşb.jpeg">
            <a:extLst>
              <a:ext uri="{FF2B5EF4-FFF2-40B4-BE49-F238E27FC236}">
                <a16:creationId xmlns:a16="http://schemas.microsoft.com/office/drawing/2014/main" id="{DEF9AB86-F5BB-4D80-B308-7B7A5F0F2DBF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" y="22987"/>
            <a:ext cx="685800" cy="660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/>
          <p:cNvSpPr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idx="1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3" name="Resim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461" y="78756"/>
            <a:ext cx="5497739" cy="732479"/>
          </a:xfrm>
          <a:prstGeom prst="rect">
            <a:avLst/>
          </a:prstGeom>
        </p:spPr>
      </p:pic>
      <p:pic>
        <p:nvPicPr>
          <p:cNvPr id="15" name="Resi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830"/>
            <a:ext cx="685800" cy="67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/>
          <p:cNvSpPr/>
          <p:nvPr userDrawn="1"/>
        </p:nvSpPr>
        <p:spPr>
          <a:xfrm>
            <a:off x="0" y="685800"/>
            <a:ext cx="533400" cy="65087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8"/>
          <p:cNvSpPr/>
          <p:nvPr userDrawn="1"/>
        </p:nvSpPr>
        <p:spPr>
          <a:xfrm>
            <a:off x="542925" y="685800"/>
            <a:ext cx="8553450" cy="65087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" name="Group 14"/>
          <p:cNvGrpSpPr>
            <a:grpSpLocks/>
          </p:cNvGrpSpPr>
          <p:nvPr userDrawn="1"/>
        </p:nvGrpSpPr>
        <p:grpSpPr bwMode="auto">
          <a:xfrm>
            <a:off x="0" y="6411913"/>
            <a:ext cx="9144000" cy="65087"/>
            <a:chOff x="-12" y="3963"/>
            <a:chExt cx="5645" cy="68"/>
          </a:xfrm>
        </p:grpSpPr>
        <p:sp>
          <p:nvSpPr>
            <p:cNvPr id="22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5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8" name="19 Dikdörtgen"/>
          <p:cNvSpPr/>
          <p:nvPr userDrawn="1"/>
        </p:nvSpPr>
        <p:spPr>
          <a:xfrm>
            <a:off x="0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……/…./ 2019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ANKARA-TURKEY </a:t>
            </a:r>
            <a:endParaRPr lang="tr-TR" sz="1000" b="1" dirty="0"/>
          </a:p>
        </p:txBody>
      </p:sp>
      <p:pic>
        <p:nvPicPr>
          <p:cNvPr id="29" name="Picture 2" descr="C:\Users\vy\Desktop\is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34127"/>
            <a:ext cx="700118" cy="29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 descr="çşb.jpeg">
            <a:extLst>
              <a:ext uri="{FF2B5EF4-FFF2-40B4-BE49-F238E27FC236}">
                <a16:creationId xmlns:a16="http://schemas.microsoft.com/office/drawing/2014/main" id="{1768E798-C93C-44F6-BD5A-45E54540ECBC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9" y="22987"/>
            <a:ext cx="678902" cy="5953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10" name="Holder 3"/>
          <p:cNvSpPr>
            <a:spLocks noGrp="1"/>
          </p:cNvSpPr>
          <p:nvPr>
            <p:ph idx="1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333E50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461" y="78756"/>
            <a:ext cx="5497739" cy="747253"/>
          </a:xfrm>
          <a:prstGeom prst="rect">
            <a:avLst/>
          </a:prstGeom>
        </p:spPr>
      </p:pic>
      <p:pic>
        <p:nvPicPr>
          <p:cNvPr id="13" name="Resim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04" y="13920"/>
            <a:ext cx="613616" cy="6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7"/>
          <p:cNvSpPr/>
          <p:nvPr userDrawn="1"/>
        </p:nvSpPr>
        <p:spPr>
          <a:xfrm>
            <a:off x="0" y="685800"/>
            <a:ext cx="533400" cy="65087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8"/>
          <p:cNvSpPr/>
          <p:nvPr userDrawn="1"/>
        </p:nvSpPr>
        <p:spPr>
          <a:xfrm>
            <a:off x="542925" y="685800"/>
            <a:ext cx="8553450" cy="65087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4"/>
          <p:cNvGrpSpPr>
            <a:grpSpLocks/>
          </p:cNvGrpSpPr>
          <p:nvPr userDrawn="1"/>
        </p:nvGrpSpPr>
        <p:grpSpPr bwMode="auto">
          <a:xfrm>
            <a:off x="0" y="6488113"/>
            <a:ext cx="9144000" cy="65087"/>
            <a:chOff x="-12" y="3963"/>
            <a:chExt cx="5645" cy="68"/>
          </a:xfrm>
        </p:grpSpPr>
        <p:sp>
          <p:nvSpPr>
            <p:cNvPr id="20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3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5" name="19 Dikdörtgen"/>
          <p:cNvSpPr/>
          <p:nvPr userDrawn="1"/>
        </p:nvSpPr>
        <p:spPr>
          <a:xfrm>
            <a:off x="0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……/…./ 2018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ANKARA-TURKEY </a:t>
            </a:r>
            <a:endParaRPr lang="tr-TR" sz="1000" b="1" dirty="0"/>
          </a:p>
        </p:txBody>
      </p:sp>
      <p:pic>
        <p:nvPicPr>
          <p:cNvPr id="26" name="Picture 2" descr="C:\Users\vy\Desktop\iso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89403"/>
            <a:ext cx="700118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 descr="çşb.jpeg">
            <a:extLst>
              <a:ext uri="{FF2B5EF4-FFF2-40B4-BE49-F238E27FC236}">
                <a16:creationId xmlns:a16="http://schemas.microsoft.com/office/drawing/2014/main" id="{473C51E5-D75B-4C05-A342-2636DBA68097}"/>
              </a:ext>
            </a:extLst>
          </p:cNvPr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8224"/>
            <a:ext cx="575663" cy="5931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817461" y="78756"/>
            <a:ext cx="5497740" cy="683244"/>
          </a:xfrm>
          <a:prstGeom prst="rect">
            <a:avLst/>
          </a:prstGeom>
        </p:spPr>
      </p:pic>
      <p:pic>
        <p:nvPicPr>
          <p:cNvPr id="11" name="Resim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071" y="91100"/>
            <a:ext cx="561975" cy="55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/>
          <p:nvPr userDrawn="1"/>
        </p:nvSpPr>
        <p:spPr>
          <a:xfrm>
            <a:off x="0" y="685800"/>
            <a:ext cx="533400" cy="65087"/>
          </a:xfrm>
          <a:prstGeom prst="rect">
            <a:avLst/>
          </a:prstGeom>
          <a:solidFill>
            <a:srgbClr val="002F8E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8"/>
          <p:cNvSpPr/>
          <p:nvPr userDrawn="1"/>
        </p:nvSpPr>
        <p:spPr>
          <a:xfrm>
            <a:off x="542925" y="685801"/>
            <a:ext cx="8553450" cy="76200"/>
          </a:xfrm>
          <a:prstGeom prst="rect">
            <a:avLst/>
          </a:prstGeom>
          <a:solidFill>
            <a:srgbClr val="E8841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" name="Group 14"/>
          <p:cNvGrpSpPr>
            <a:grpSpLocks/>
          </p:cNvGrpSpPr>
          <p:nvPr userDrawn="1"/>
        </p:nvGrpSpPr>
        <p:grpSpPr bwMode="auto">
          <a:xfrm>
            <a:off x="0" y="6411913"/>
            <a:ext cx="9144000" cy="65087"/>
            <a:chOff x="-12" y="3963"/>
            <a:chExt cx="5645" cy="68"/>
          </a:xfrm>
        </p:grpSpPr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-12" y="3963"/>
              <a:ext cx="581" cy="68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defRPr/>
              </a:pPr>
              <a:endParaRPr lang="tr-TR" altLang="tr-TR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43" y="3963"/>
              <a:ext cx="581" cy="68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defRPr/>
              </a:pPr>
              <a:endParaRPr lang="tr-TR" altLang="tr-TR" b="1">
                <a:latin typeface="Verdana" panose="020B0604030504040204" pitchFamily="34" charset="0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auto">
            <a:xfrm>
              <a:off x="1110" y="3963"/>
              <a:ext cx="581" cy="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b="1">
                  <a:solidFill>
                    <a:srgbClr val="91002C"/>
                  </a:solidFill>
                  <a:latin typeface="Verdana" pitchFamily="34" charset="0"/>
                  <a:cs typeface="+mn-cs"/>
                </a:rPr>
                <a:t> 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auto">
            <a:xfrm>
              <a:off x="1677" y="3963"/>
              <a:ext cx="582" cy="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auto">
            <a:xfrm>
              <a:off x="2244" y="3963"/>
              <a:ext cx="3389" cy="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tr-TR">
                <a:cs typeface="+mn-cs"/>
              </a:endParaRPr>
            </a:p>
          </p:txBody>
        </p:sp>
      </p:grpSp>
      <p:sp>
        <p:nvSpPr>
          <p:cNvPr id="23" name="19 Dikdörtgen"/>
          <p:cNvSpPr/>
          <p:nvPr userDrawn="1"/>
        </p:nvSpPr>
        <p:spPr>
          <a:xfrm>
            <a:off x="231689" y="65355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Nevzat KUL 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Manager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Ethics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Trainer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Quality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Inspector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/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QMS</a:t>
            </a:r>
            <a:r>
              <a:rPr kumimoji="0" lang="tr-TR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Lead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Auditor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tr-T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       ……/…./ 2019                                                      </a:t>
            </a:r>
            <a:r>
              <a:rPr kumimoji="0" lang="tr-TR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</a:rPr>
              <a:t>   Ankara Türkiye </a:t>
            </a:r>
            <a:endParaRPr lang="tr-TR" sz="1000" b="1" dirty="0"/>
          </a:p>
        </p:txBody>
      </p:sp>
      <p:pic>
        <p:nvPicPr>
          <p:cNvPr id="24" name="Picture 2" descr="C:\Users\vy\Desktop\is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553200"/>
            <a:ext cx="700118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Resim 16" descr="çşb.jpeg">
            <a:extLst>
              <a:ext uri="{FF2B5EF4-FFF2-40B4-BE49-F238E27FC236}">
                <a16:creationId xmlns:a16="http://schemas.microsoft.com/office/drawing/2014/main" id="{1969DCBB-FB11-4AB4-BC22-6301B319514C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4" y="76200"/>
            <a:ext cx="550637" cy="5695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6870" y="1217929"/>
            <a:ext cx="5921375" cy="114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029"/>
              </a:lnSpc>
            </a:pPr>
            <a:r>
              <a:rPr sz="3600" b="1" spc="-5" dirty="0">
                <a:solidFill>
                  <a:srgbClr val="333E50"/>
                </a:solidFill>
                <a:latin typeface="Calibri"/>
                <a:cs typeface="Calibri"/>
              </a:rPr>
              <a:t>TS </a:t>
            </a:r>
            <a:r>
              <a:rPr sz="3600" b="1" dirty="0">
                <a:solidFill>
                  <a:srgbClr val="333E50"/>
                </a:solidFill>
                <a:latin typeface="Calibri"/>
                <a:cs typeface="Calibri"/>
              </a:rPr>
              <a:t>EN ISO</a:t>
            </a:r>
            <a:r>
              <a:rPr sz="3600" b="1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33E50"/>
                </a:solidFill>
                <a:latin typeface="Calibri"/>
                <a:cs typeface="Calibri"/>
              </a:rPr>
              <a:t>9001:2015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ts val="4990"/>
              </a:lnSpc>
            </a:pPr>
            <a:r>
              <a:rPr sz="4400" b="1" dirty="0">
                <a:solidFill>
                  <a:srgbClr val="333E50"/>
                </a:solidFill>
                <a:latin typeface="Calibri"/>
                <a:cs typeface="Calibri"/>
              </a:rPr>
              <a:t>KALİTE </a:t>
            </a:r>
            <a:r>
              <a:rPr sz="4400" b="1" spc="-25" dirty="0">
                <a:solidFill>
                  <a:srgbClr val="333E50"/>
                </a:solidFill>
                <a:latin typeface="Calibri"/>
                <a:cs typeface="Calibri"/>
              </a:rPr>
              <a:t>YÖNETİM</a:t>
            </a:r>
            <a:r>
              <a:rPr sz="4400" b="1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333E50"/>
                </a:solidFill>
                <a:latin typeface="Calibri"/>
                <a:cs typeface="Calibri"/>
              </a:rPr>
              <a:t>SİSTEMİ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2750" y="2397886"/>
            <a:ext cx="339725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333E50"/>
                </a:solidFill>
                <a:latin typeface="Calibri"/>
                <a:cs typeface="Calibri"/>
              </a:rPr>
              <a:t>İÇ TETKİK</a:t>
            </a:r>
            <a:r>
              <a:rPr sz="3600" b="1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333E50"/>
                </a:solidFill>
                <a:latin typeface="Calibri"/>
                <a:cs typeface="Calibri"/>
              </a:rPr>
              <a:t>EĞİTİMİ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32332" y="3275076"/>
            <a:ext cx="6868668" cy="2782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7542" y="1824990"/>
            <a:ext cx="7480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663063"/>
            <a:ext cx="6995795" cy="84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1" spc="-3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delili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elde etmek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tetkik kriterlerinin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karşılanma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derecesini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objektif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değerlendirmek 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sistematik,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bağımsız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belgelendirilmiş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470" y="3540201"/>
            <a:ext cx="2746540" cy="268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800605"/>
            <a:ext cx="7661275" cy="403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KRİTERLERİ</a:t>
            </a:r>
            <a:endParaRPr sz="2000">
              <a:latin typeface="Calibri"/>
              <a:cs typeface="Calibri"/>
            </a:endParaRPr>
          </a:p>
          <a:p>
            <a:pPr marL="12700" marR="179070">
              <a:lnSpc>
                <a:spcPts val="1920"/>
              </a:lnSpc>
              <a:spcBef>
                <a:spcPts val="980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delili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ile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karşılaştırılmak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üzere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referans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olarak kullanılan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politikalar,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prosedürler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şartlar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 takımı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spcBef>
                <a:spcPts val="116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*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Eğer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yasal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şart ise, «</a:t>
            </a:r>
            <a:r>
              <a:rPr sz="2000" i="1" dirty="0">
                <a:solidFill>
                  <a:srgbClr val="333E50"/>
                </a:solidFill>
                <a:latin typeface="Calibri"/>
                <a:cs typeface="Calibri"/>
              </a:rPr>
              <a:t>uygunluk»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«</a:t>
            </a:r>
            <a:r>
              <a:rPr sz="2000" i="1" dirty="0">
                <a:solidFill>
                  <a:srgbClr val="333E50"/>
                </a:solidFill>
                <a:latin typeface="Calibri"/>
                <a:cs typeface="Calibri"/>
              </a:rPr>
              <a:t>yasal </a:t>
            </a:r>
            <a:r>
              <a:rPr sz="2000" i="1" spc="-5" dirty="0">
                <a:solidFill>
                  <a:srgbClr val="333E50"/>
                </a:solidFill>
                <a:latin typeface="Calibri"/>
                <a:cs typeface="Calibri"/>
              </a:rPr>
              <a:t>şarta</a:t>
            </a:r>
            <a:r>
              <a:rPr sz="2000" i="1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i="1" spc="-5" dirty="0">
                <a:solidFill>
                  <a:srgbClr val="333E50"/>
                </a:solidFill>
                <a:latin typeface="Calibri"/>
                <a:cs typeface="Calibri"/>
              </a:rPr>
              <a:t>aykırılık»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terimleri 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bulgusu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kullanılır.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DELİLİ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15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kriterleri  ile ilgili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doğrulanabilen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kayıtlar,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gerçeklik</a:t>
            </a:r>
            <a:r>
              <a:rPr sz="2000" spc="2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beyanları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diğer</a:t>
            </a:r>
            <a:r>
              <a:rPr sz="2000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bilgiler.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333E50"/>
                </a:solidFill>
                <a:latin typeface="Calibri"/>
                <a:cs typeface="Calibri"/>
              </a:rPr>
              <a:t>*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delili nicel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nitel</a:t>
            </a:r>
            <a:r>
              <a:rPr sz="20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824990"/>
            <a:ext cx="2019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TETKİK</a:t>
            </a:r>
            <a:r>
              <a:rPr sz="2000" spc="-65" dirty="0"/>
              <a:t> </a:t>
            </a:r>
            <a:r>
              <a:rPr sz="2000" spc="-5" dirty="0"/>
              <a:t>BULGULARI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707542" y="2663063"/>
            <a:ext cx="7663180" cy="2049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48615">
              <a:lnSpc>
                <a:spcPts val="2160"/>
              </a:lnSpc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kriterleri ile tetkik delillerinin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karşılaştırılması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değerlendirme  sonuçları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580"/>
              </a:spcBef>
              <a:buClr>
                <a:srgbClr val="000000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uygunluk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uygunsuzluğa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işaret</a:t>
            </a:r>
            <a:r>
              <a:rPr sz="20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333E50"/>
                </a:solidFill>
                <a:latin typeface="Calibri"/>
                <a:cs typeface="Calibri"/>
              </a:rPr>
              <a:t>eder.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spcBef>
                <a:spcPts val="765"/>
              </a:spcBef>
              <a:buClr>
                <a:srgbClr val="000000"/>
              </a:buClr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Eğer tetkik kriterleri yasal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diğer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şartlardan seçilirse, tetkik</a:t>
            </a:r>
            <a:r>
              <a:rPr sz="2000" spc="11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bulgusu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uygunluk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yasal şartlara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aykırılık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olarak</a:t>
            </a:r>
            <a:r>
              <a:rPr sz="2000" spc="1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adlandırılır.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520">
              <a:lnSpc>
                <a:spcPct val="100000"/>
              </a:lnSpc>
            </a:pPr>
            <a:r>
              <a:rPr spc="-5" dirty="0"/>
              <a:t>TETKİK </a:t>
            </a:r>
            <a:r>
              <a:rPr dirty="0"/>
              <a:t>BİR</a:t>
            </a:r>
            <a:r>
              <a:rPr spc="-70" dirty="0"/>
              <a:t> </a:t>
            </a:r>
            <a:r>
              <a:rPr dirty="0"/>
              <a:t>DENGEDİR!</a:t>
            </a:r>
          </a:p>
        </p:txBody>
      </p:sp>
      <p:sp>
        <p:nvSpPr>
          <p:cNvPr id="3" name="object 3"/>
          <p:cNvSpPr/>
          <p:nvPr/>
        </p:nvSpPr>
        <p:spPr>
          <a:xfrm>
            <a:off x="3150107" y="2933700"/>
            <a:ext cx="2428240" cy="1496695"/>
          </a:xfrm>
          <a:custGeom>
            <a:avLst/>
            <a:gdLst/>
            <a:ahLst/>
            <a:cxnLst/>
            <a:rect l="l" t="t" r="r" b="b"/>
            <a:pathLst>
              <a:path w="2428240" h="1496695">
                <a:moveTo>
                  <a:pt x="374142" y="748283"/>
                </a:moveTo>
                <a:lnTo>
                  <a:pt x="0" y="1122426"/>
                </a:lnTo>
                <a:lnTo>
                  <a:pt x="374142" y="1496568"/>
                </a:lnTo>
                <a:lnTo>
                  <a:pt x="374142" y="1309497"/>
                </a:lnTo>
                <a:lnTo>
                  <a:pt x="2240660" y="1309497"/>
                </a:lnTo>
                <a:lnTo>
                  <a:pt x="2427732" y="1122426"/>
                </a:lnTo>
                <a:lnTo>
                  <a:pt x="2240661" y="935355"/>
                </a:lnTo>
                <a:lnTo>
                  <a:pt x="374142" y="935355"/>
                </a:lnTo>
                <a:lnTo>
                  <a:pt x="374142" y="748283"/>
                </a:lnTo>
                <a:close/>
              </a:path>
              <a:path w="2428240" h="1496695">
                <a:moveTo>
                  <a:pt x="2240660" y="1309497"/>
                </a:moveTo>
                <a:lnTo>
                  <a:pt x="2053590" y="1309497"/>
                </a:lnTo>
                <a:lnTo>
                  <a:pt x="2053590" y="1496568"/>
                </a:lnTo>
                <a:lnTo>
                  <a:pt x="2240660" y="1309497"/>
                </a:lnTo>
                <a:close/>
              </a:path>
              <a:path w="2428240" h="1496695">
                <a:moveTo>
                  <a:pt x="1400937" y="374141"/>
                </a:moveTo>
                <a:lnTo>
                  <a:pt x="1026794" y="374141"/>
                </a:lnTo>
                <a:lnTo>
                  <a:pt x="1026794" y="935355"/>
                </a:lnTo>
                <a:lnTo>
                  <a:pt x="1400937" y="935355"/>
                </a:lnTo>
                <a:lnTo>
                  <a:pt x="1400937" y="374141"/>
                </a:lnTo>
                <a:close/>
              </a:path>
              <a:path w="2428240" h="1496695">
                <a:moveTo>
                  <a:pt x="2053590" y="748283"/>
                </a:moveTo>
                <a:lnTo>
                  <a:pt x="2053590" y="935355"/>
                </a:lnTo>
                <a:lnTo>
                  <a:pt x="2240661" y="935355"/>
                </a:lnTo>
                <a:lnTo>
                  <a:pt x="2053590" y="748283"/>
                </a:lnTo>
                <a:close/>
              </a:path>
              <a:path w="2428240" h="1496695">
                <a:moveTo>
                  <a:pt x="1213866" y="0"/>
                </a:moveTo>
                <a:lnTo>
                  <a:pt x="839724" y="374141"/>
                </a:lnTo>
                <a:lnTo>
                  <a:pt x="1588008" y="374141"/>
                </a:lnTo>
                <a:lnTo>
                  <a:pt x="121386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2632" y="1920239"/>
            <a:ext cx="1713230" cy="914400"/>
          </a:xfrm>
          <a:custGeom>
            <a:avLst/>
            <a:gdLst/>
            <a:ahLst/>
            <a:cxnLst/>
            <a:rect l="l" t="t" r="r" b="b"/>
            <a:pathLst>
              <a:path w="1713229" h="914400">
                <a:moveTo>
                  <a:pt x="1560576" y="0"/>
                </a:moveTo>
                <a:lnTo>
                  <a:pt x="152400" y="0"/>
                </a:lnTo>
                <a:lnTo>
                  <a:pt x="104217" y="7766"/>
                </a:lnTo>
                <a:lnTo>
                  <a:pt x="62380" y="29394"/>
                </a:lnTo>
                <a:lnTo>
                  <a:pt x="29394" y="62380"/>
                </a:lnTo>
                <a:lnTo>
                  <a:pt x="7766" y="104217"/>
                </a:lnTo>
                <a:lnTo>
                  <a:pt x="0" y="152400"/>
                </a:lnTo>
                <a:lnTo>
                  <a:pt x="0" y="762000"/>
                </a:lnTo>
                <a:lnTo>
                  <a:pt x="7766" y="810182"/>
                </a:lnTo>
                <a:lnTo>
                  <a:pt x="29394" y="852019"/>
                </a:lnTo>
                <a:lnTo>
                  <a:pt x="62380" y="885005"/>
                </a:lnTo>
                <a:lnTo>
                  <a:pt x="104217" y="906633"/>
                </a:lnTo>
                <a:lnTo>
                  <a:pt x="152400" y="914400"/>
                </a:lnTo>
                <a:lnTo>
                  <a:pt x="1560576" y="914400"/>
                </a:lnTo>
                <a:lnTo>
                  <a:pt x="1608758" y="906633"/>
                </a:lnTo>
                <a:lnTo>
                  <a:pt x="1650595" y="885005"/>
                </a:lnTo>
                <a:lnTo>
                  <a:pt x="1683581" y="852019"/>
                </a:lnTo>
                <a:lnTo>
                  <a:pt x="1705209" y="810182"/>
                </a:lnTo>
                <a:lnTo>
                  <a:pt x="1712976" y="762000"/>
                </a:lnTo>
                <a:lnTo>
                  <a:pt x="1712976" y="152400"/>
                </a:lnTo>
                <a:lnTo>
                  <a:pt x="1705209" y="104217"/>
                </a:lnTo>
                <a:lnTo>
                  <a:pt x="1683581" y="62380"/>
                </a:lnTo>
                <a:lnTo>
                  <a:pt x="1650595" y="29394"/>
                </a:lnTo>
                <a:lnTo>
                  <a:pt x="1608758" y="7766"/>
                </a:lnTo>
                <a:lnTo>
                  <a:pt x="1560576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" y="2933700"/>
            <a:ext cx="2360930" cy="1788160"/>
          </a:xfrm>
          <a:custGeom>
            <a:avLst/>
            <a:gdLst/>
            <a:ahLst/>
            <a:cxnLst/>
            <a:rect l="l" t="t" r="r" b="b"/>
            <a:pathLst>
              <a:path w="2360930" h="1788160">
                <a:moveTo>
                  <a:pt x="2062733" y="0"/>
                </a:moveTo>
                <a:lnTo>
                  <a:pt x="297942" y="0"/>
                </a:lnTo>
                <a:lnTo>
                  <a:pt x="249616" y="3898"/>
                </a:lnTo>
                <a:lnTo>
                  <a:pt x="203772" y="15185"/>
                </a:lnTo>
                <a:lnTo>
                  <a:pt x="161023" y="33247"/>
                </a:lnTo>
                <a:lnTo>
                  <a:pt x="121984" y="57473"/>
                </a:lnTo>
                <a:lnTo>
                  <a:pt x="87268" y="87249"/>
                </a:lnTo>
                <a:lnTo>
                  <a:pt x="57487" y="121962"/>
                </a:lnTo>
                <a:lnTo>
                  <a:pt x="33257" y="161001"/>
                </a:lnTo>
                <a:lnTo>
                  <a:pt x="15190" y="203752"/>
                </a:lnTo>
                <a:lnTo>
                  <a:pt x="3899" y="249603"/>
                </a:lnTo>
                <a:lnTo>
                  <a:pt x="0" y="297941"/>
                </a:lnTo>
                <a:lnTo>
                  <a:pt x="0" y="1489710"/>
                </a:lnTo>
                <a:lnTo>
                  <a:pt x="3899" y="1538048"/>
                </a:lnTo>
                <a:lnTo>
                  <a:pt x="15190" y="1583899"/>
                </a:lnTo>
                <a:lnTo>
                  <a:pt x="33257" y="1626650"/>
                </a:lnTo>
                <a:lnTo>
                  <a:pt x="57487" y="1665689"/>
                </a:lnTo>
                <a:lnTo>
                  <a:pt x="87268" y="1700402"/>
                </a:lnTo>
                <a:lnTo>
                  <a:pt x="121984" y="1730178"/>
                </a:lnTo>
                <a:lnTo>
                  <a:pt x="161023" y="1754404"/>
                </a:lnTo>
                <a:lnTo>
                  <a:pt x="203772" y="1772466"/>
                </a:lnTo>
                <a:lnTo>
                  <a:pt x="249616" y="1783753"/>
                </a:lnTo>
                <a:lnTo>
                  <a:pt x="297942" y="1787652"/>
                </a:lnTo>
                <a:lnTo>
                  <a:pt x="2062733" y="1787652"/>
                </a:lnTo>
                <a:lnTo>
                  <a:pt x="2111072" y="1783753"/>
                </a:lnTo>
                <a:lnTo>
                  <a:pt x="2156923" y="1772466"/>
                </a:lnTo>
                <a:lnTo>
                  <a:pt x="2199674" y="1754404"/>
                </a:lnTo>
                <a:lnTo>
                  <a:pt x="2238713" y="1730178"/>
                </a:lnTo>
                <a:lnTo>
                  <a:pt x="2273427" y="1700403"/>
                </a:lnTo>
                <a:lnTo>
                  <a:pt x="2303202" y="1665689"/>
                </a:lnTo>
                <a:lnTo>
                  <a:pt x="2327428" y="1626650"/>
                </a:lnTo>
                <a:lnTo>
                  <a:pt x="2345490" y="1583899"/>
                </a:lnTo>
                <a:lnTo>
                  <a:pt x="2356777" y="1538048"/>
                </a:lnTo>
                <a:lnTo>
                  <a:pt x="2360676" y="1489710"/>
                </a:lnTo>
                <a:lnTo>
                  <a:pt x="2360676" y="297941"/>
                </a:lnTo>
                <a:lnTo>
                  <a:pt x="2356777" y="249603"/>
                </a:lnTo>
                <a:lnTo>
                  <a:pt x="2345490" y="203752"/>
                </a:lnTo>
                <a:lnTo>
                  <a:pt x="2327428" y="161001"/>
                </a:lnTo>
                <a:lnTo>
                  <a:pt x="2303202" y="121962"/>
                </a:lnTo>
                <a:lnTo>
                  <a:pt x="2273427" y="87248"/>
                </a:lnTo>
                <a:lnTo>
                  <a:pt x="2238713" y="57473"/>
                </a:lnTo>
                <a:lnTo>
                  <a:pt x="2199674" y="33247"/>
                </a:lnTo>
                <a:lnTo>
                  <a:pt x="2156923" y="15185"/>
                </a:lnTo>
                <a:lnTo>
                  <a:pt x="2111072" y="3898"/>
                </a:lnTo>
                <a:lnTo>
                  <a:pt x="2062733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6297" y="2225675"/>
            <a:ext cx="3921125" cy="106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9454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TKİK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TETKİK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KRİTERLERİ: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6297" y="3545458"/>
            <a:ext cx="1755139" cy="111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-14001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şartları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-Uygunluk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yükümlülükleri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-Kuruluş dokümante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edilmiş  bilgileri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-İlgili </a:t>
            </a:r>
            <a:r>
              <a:rPr sz="1200" spc="-10" dirty="0">
                <a:latin typeface="Calibri"/>
                <a:cs typeface="Calibri"/>
              </a:rPr>
              <a:t>taraf</a:t>
            </a:r>
            <a:r>
              <a:rPr sz="1200" spc="-1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şartları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-Diğer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27776" y="2933700"/>
            <a:ext cx="2560320" cy="1788160"/>
          </a:xfrm>
          <a:custGeom>
            <a:avLst/>
            <a:gdLst/>
            <a:ahLst/>
            <a:cxnLst/>
            <a:rect l="l" t="t" r="r" b="b"/>
            <a:pathLst>
              <a:path w="2560320" h="1788160">
                <a:moveTo>
                  <a:pt x="2262378" y="0"/>
                </a:moveTo>
                <a:lnTo>
                  <a:pt x="297941" y="0"/>
                </a:lnTo>
                <a:lnTo>
                  <a:pt x="249603" y="3898"/>
                </a:lnTo>
                <a:lnTo>
                  <a:pt x="203752" y="15185"/>
                </a:lnTo>
                <a:lnTo>
                  <a:pt x="161001" y="33247"/>
                </a:lnTo>
                <a:lnTo>
                  <a:pt x="121962" y="57473"/>
                </a:lnTo>
                <a:lnTo>
                  <a:pt x="87248" y="87249"/>
                </a:lnTo>
                <a:lnTo>
                  <a:pt x="57473" y="121962"/>
                </a:lnTo>
                <a:lnTo>
                  <a:pt x="33247" y="161001"/>
                </a:lnTo>
                <a:lnTo>
                  <a:pt x="15185" y="203752"/>
                </a:lnTo>
                <a:lnTo>
                  <a:pt x="3898" y="249603"/>
                </a:lnTo>
                <a:lnTo>
                  <a:pt x="0" y="297941"/>
                </a:lnTo>
                <a:lnTo>
                  <a:pt x="0" y="1489710"/>
                </a:lnTo>
                <a:lnTo>
                  <a:pt x="3898" y="1538048"/>
                </a:lnTo>
                <a:lnTo>
                  <a:pt x="15185" y="1583899"/>
                </a:lnTo>
                <a:lnTo>
                  <a:pt x="33247" y="1626650"/>
                </a:lnTo>
                <a:lnTo>
                  <a:pt x="57473" y="1665689"/>
                </a:lnTo>
                <a:lnTo>
                  <a:pt x="87249" y="1700402"/>
                </a:lnTo>
                <a:lnTo>
                  <a:pt x="121962" y="1730178"/>
                </a:lnTo>
                <a:lnTo>
                  <a:pt x="161001" y="1754404"/>
                </a:lnTo>
                <a:lnTo>
                  <a:pt x="203752" y="1772466"/>
                </a:lnTo>
                <a:lnTo>
                  <a:pt x="249603" y="1783753"/>
                </a:lnTo>
                <a:lnTo>
                  <a:pt x="297941" y="1787652"/>
                </a:lnTo>
                <a:lnTo>
                  <a:pt x="2262378" y="1787652"/>
                </a:lnTo>
                <a:lnTo>
                  <a:pt x="2310716" y="1783753"/>
                </a:lnTo>
                <a:lnTo>
                  <a:pt x="2356567" y="1772466"/>
                </a:lnTo>
                <a:lnTo>
                  <a:pt x="2399318" y="1754404"/>
                </a:lnTo>
                <a:lnTo>
                  <a:pt x="2438357" y="1730178"/>
                </a:lnTo>
                <a:lnTo>
                  <a:pt x="2473071" y="1700403"/>
                </a:lnTo>
                <a:lnTo>
                  <a:pt x="2502846" y="1665689"/>
                </a:lnTo>
                <a:lnTo>
                  <a:pt x="2527072" y="1626650"/>
                </a:lnTo>
                <a:lnTo>
                  <a:pt x="2545134" y="1583899"/>
                </a:lnTo>
                <a:lnTo>
                  <a:pt x="2556421" y="1538048"/>
                </a:lnTo>
                <a:lnTo>
                  <a:pt x="2560320" y="1489710"/>
                </a:lnTo>
                <a:lnTo>
                  <a:pt x="2560320" y="297941"/>
                </a:lnTo>
                <a:lnTo>
                  <a:pt x="2556421" y="249603"/>
                </a:lnTo>
                <a:lnTo>
                  <a:pt x="2545134" y="203752"/>
                </a:lnTo>
                <a:lnTo>
                  <a:pt x="2527072" y="161001"/>
                </a:lnTo>
                <a:lnTo>
                  <a:pt x="2502846" y="121962"/>
                </a:lnTo>
                <a:lnTo>
                  <a:pt x="2473071" y="87248"/>
                </a:lnTo>
                <a:lnTo>
                  <a:pt x="2438357" y="57473"/>
                </a:lnTo>
                <a:lnTo>
                  <a:pt x="2399318" y="33247"/>
                </a:lnTo>
                <a:lnTo>
                  <a:pt x="2356567" y="15185"/>
                </a:lnTo>
                <a:lnTo>
                  <a:pt x="2310716" y="3898"/>
                </a:lnTo>
                <a:lnTo>
                  <a:pt x="2262378" y="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94272" y="3356483"/>
            <a:ext cx="169354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TETKİK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DELİLLERİ: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4272" y="3911219"/>
            <a:ext cx="1027430" cy="386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-Objektif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deliller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-Gözlemler</a:t>
            </a:r>
            <a:r>
              <a:rPr sz="1200" spc="-8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vb.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9752" y="4870703"/>
            <a:ext cx="2078989" cy="782320"/>
          </a:xfrm>
          <a:custGeom>
            <a:avLst/>
            <a:gdLst/>
            <a:ahLst/>
            <a:cxnLst/>
            <a:rect l="l" t="t" r="r" b="b"/>
            <a:pathLst>
              <a:path w="2078989" h="782320">
                <a:moveTo>
                  <a:pt x="1039368" y="0"/>
                </a:moveTo>
                <a:lnTo>
                  <a:pt x="971027" y="831"/>
                </a:lnTo>
                <a:lnTo>
                  <a:pt x="903868" y="3291"/>
                </a:lnTo>
                <a:lnTo>
                  <a:pt x="838026" y="7328"/>
                </a:lnTo>
                <a:lnTo>
                  <a:pt x="773638" y="12891"/>
                </a:lnTo>
                <a:lnTo>
                  <a:pt x="710842" y="19927"/>
                </a:lnTo>
                <a:lnTo>
                  <a:pt x="649774" y="28387"/>
                </a:lnTo>
                <a:lnTo>
                  <a:pt x="590571" y="38217"/>
                </a:lnTo>
                <a:lnTo>
                  <a:pt x="533371" y="49367"/>
                </a:lnTo>
                <a:lnTo>
                  <a:pt x="478310" y="61785"/>
                </a:lnTo>
                <a:lnTo>
                  <a:pt x="425525" y="75419"/>
                </a:lnTo>
                <a:lnTo>
                  <a:pt x="375153" y="90219"/>
                </a:lnTo>
                <a:lnTo>
                  <a:pt x="327331" y="106132"/>
                </a:lnTo>
                <a:lnTo>
                  <a:pt x="282195" y="123107"/>
                </a:lnTo>
                <a:lnTo>
                  <a:pt x="239884" y="141093"/>
                </a:lnTo>
                <a:lnTo>
                  <a:pt x="200534" y="160038"/>
                </a:lnTo>
                <a:lnTo>
                  <a:pt x="164281" y="179890"/>
                </a:lnTo>
                <a:lnTo>
                  <a:pt x="131263" y="200599"/>
                </a:lnTo>
                <a:lnTo>
                  <a:pt x="75478" y="244378"/>
                </a:lnTo>
                <a:lnTo>
                  <a:pt x="34276" y="290963"/>
                </a:lnTo>
                <a:lnTo>
                  <a:pt x="8751" y="339943"/>
                </a:lnTo>
                <a:lnTo>
                  <a:pt x="0" y="390906"/>
                </a:lnTo>
                <a:lnTo>
                  <a:pt x="2210" y="416609"/>
                </a:lnTo>
                <a:lnTo>
                  <a:pt x="19485" y="466631"/>
                </a:lnTo>
                <a:lnTo>
                  <a:pt x="52986" y="514465"/>
                </a:lnTo>
                <a:lnTo>
                  <a:pt x="101616" y="559699"/>
                </a:lnTo>
                <a:lnTo>
                  <a:pt x="164281" y="601921"/>
                </a:lnTo>
                <a:lnTo>
                  <a:pt x="200534" y="621773"/>
                </a:lnTo>
                <a:lnTo>
                  <a:pt x="239884" y="640718"/>
                </a:lnTo>
                <a:lnTo>
                  <a:pt x="282195" y="658704"/>
                </a:lnTo>
                <a:lnTo>
                  <a:pt x="327331" y="675679"/>
                </a:lnTo>
                <a:lnTo>
                  <a:pt x="375153" y="691592"/>
                </a:lnTo>
                <a:lnTo>
                  <a:pt x="425525" y="706392"/>
                </a:lnTo>
                <a:lnTo>
                  <a:pt x="478310" y="720026"/>
                </a:lnTo>
                <a:lnTo>
                  <a:pt x="533371" y="732444"/>
                </a:lnTo>
                <a:lnTo>
                  <a:pt x="590571" y="743594"/>
                </a:lnTo>
                <a:lnTo>
                  <a:pt x="649774" y="753424"/>
                </a:lnTo>
                <a:lnTo>
                  <a:pt x="710842" y="761884"/>
                </a:lnTo>
                <a:lnTo>
                  <a:pt x="773638" y="768920"/>
                </a:lnTo>
                <a:lnTo>
                  <a:pt x="838026" y="774483"/>
                </a:lnTo>
                <a:lnTo>
                  <a:pt x="903868" y="778520"/>
                </a:lnTo>
                <a:lnTo>
                  <a:pt x="971027" y="780980"/>
                </a:lnTo>
                <a:lnTo>
                  <a:pt x="1039368" y="781812"/>
                </a:lnTo>
                <a:lnTo>
                  <a:pt x="1107708" y="780980"/>
                </a:lnTo>
                <a:lnTo>
                  <a:pt x="1174867" y="778520"/>
                </a:lnTo>
                <a:lnTo>
                  <a:pt x="1240709" y="774483"/>
                </a:lnTo>
                <a:lnTo>
                  <a:pt x="1305097" y="768920"/>
                </a:lnTo>
                <a:lnTo>
                  <a:pt x="1367893" y="761884"/>
                </a:lnTo>
                <a:lnTo>
                  <a:pt x="1428961" y="753424"/>
                </a:lnTo>
                <a:lnTo>
                  <a:pt x="1488164" y="743594"/>
                </a:lnTo>
                <a:lnTo>
                  <a:pt x="1545364" y="732444"/>
                </a:lnTo>
                <a:lnTo>
                  <a:pt x="1600425" y="720026"/>
                </a:lnTo>
                <a:lnTo>
                  <a:pt x="1653210" y="706392"/>
                </a:lnTo>
                <a:lnTo>
                  <a:pt x="1703582" y="691592"/>
                </a:lnTo>
                <a:lnTo>
                  <a:pt x="1751404" y="675679"/>
                </a:lnTo>
                <a:lnTo>
                  <a:pt x="1796540" y="658704"/>
                </a:lnTo>
                <a:lnTo>
                  <a:pt x="1838851" y="640718"/>
                </a:lnTo>
                <a:lnTo>
                  <a:pt x="1878201" y="621773"/>
                </a:lnTo>
                <a:lnTo>
                  <a:pt x="1914454" y="601921"/>
                </a:lnTo>
                <a:lnTo>
                  <a:pt x="1947472" y="581212"/>
                </a:lnTo>
                <a:lnTo>
                  <a:pt x="2003257" y="537433"/>
                </a:lnTo>
                <a:lnTo>
                  <a:pt x="2044459" y="490848"/>
                </a:lnTo>
                <a:lnTo>
                  <a:pt x="2069984" y="441868"/>
                </a:lnTo>
                <a:lnTo>
                  <a:pt x="2078736" y="390906"/>
                </a:lnTo>
                <a:lnTo>
                  <a:pt x="2076525" y="365202"/>
                </a:lnTo>
                <a:lnTo>
                  <a:pt x="2059250" y="315180"/>
                </a:lnTo>
                <a:lnTo>
                  <a:pt x="2025749" y="267346"/>
                </a:lnTo>
                <a:lnTo>
                  <a:pt x="1977119" y="222112"/>
                </a:lnTo>
                <a:lnTo>
                  <a:pt x="1914454" y="179890"/>
                </a:lnTo>
                <a:lnTo>
                  <a:pt x="1878201" y="160038"/>
                </a:lnTo>
                <a:lnTo>
                  <a:pt x="1838851" y="141093"/>
                </a:lnTo>
                <a:lnTo>
                  <a:pt x="1796540" y="123107"/>
                </a:lnTo>
                <a:lnTo>
                  <a:pt x="1751404" y="106132"/>
                </a:lnTo>
                <a:lnTo>
                  <a:pt x="1703582" y="90219"/>
                </a:lnTo>
                <a:lnTo>
                  <a:pt x="1653210" y="75419"/>
                </a:lnTo>
                <a:lnTo>
                  <a:pt x="1600425" y="61785"/>
                </a:lnTo>
                <a:lnTo>
                  <a:pt x="1545364" y="49367"/>
                </a:lnTo>
                <a:lnTo>
                  <a:pt x="1488164" y="38217"/>
                </a:lnTo>
                <a:lnTo>
                  <a:pt x="1428961" y="28387"/>
                </a:lnTo>
                <a:lnTo>
                  <a:pt x="1367893" y="19927"/>
                </a:lnTo>
                <a:lnTo>
                  <a:pt x="1305097" y="12891"/>
                </a:lnTo>
                <a:lnTo>
                  <a:pt x="1240709" y="7328"/>
                </a:lnTo>
                <a:lnTo>
                  <a:pt x="1174867" y="3291"/>
                </a:lnTo>
                <a:lnTo>
                  <a:pt x="1107708" y="831"/>
                </a:lnTo>
                <a:lnTo>
                  <a:pt x="1039368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45077" y="5110860"/>
            <a:ext cx="68897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BU</a:t>
            </a:r>
            <a:r>
              <a:rPr sz="1800" b="1" spc="-45" dirty="0">
                <a:latin typeface="Calibri"/>
                <a:cs typeface="Calibri"/>
              </a:rPr>
              <a:t>L</a:t>
            </a:r>
            <a:r>
              <a:rPr sz="1800" b="1" spc="-5" dirty="0">
                <a:latin typeface="Calibri"/>
                <a:cs typeface="Calibri"/>
              </a:rPr>
              <a:t>GU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26970" y="4835397"/>
            <a:ext cx="798195" cy="324485"/>
          </a:xfrm>
          <a:custGeom>
            <a:avLst/>
            <a:gdLst/>
            <a:ahLst/>
            <a:cxnLst/>
            <a:rect l="l" t="t" r="r" b="b"/>
            <a:pathLst>
              <a:path w="798194" h="324485">
                <a:moveTo>
                  <a:pt x="632229" y="245062"/>
                </a:moveTo>
                <a:lnTo>
                  <a:pt x="540893" y="267081"/>
                </a:lnTo>
                <a:lnTo>
                  <a:pt x="530433" y="271966"/>
                </a:lnTo>
                <a:lnTo>
                  <a:pt x="522938" y="280162"/>
                </a:lnTo>
                <a:lnTo>
                  <a:pt x="519086" y="290548"/>
                </a:lnTo>
                <a:lnTo>
                  <a:pt x="519556" y="302006"/>
                </a:lnTo>
                <a:lnTo>
                  <a:pt x="524371" y="312467"/>
                </a:lnTo>
                <a:lnTo>
                  <a:pt x="532542" y="319976"/>
                </a:lnTo>
                <a:lnTo>
                  <a:pt x="542952" y="323865"/>
                </a:lnTo>
                <a:lnTo>
                  <a:pt x="554482" y="323469"/>
                </a:lnTo>
                <a:lnTo>
                  <a:pt x="751873" y="275844"/>
                </a:lnTo>
                <a:lnTo>
                  <a:pt x="734822" y="275844"/>
                </a:lnTo>
                <a:lnTo>
                  <a:pt x="632229" y="245062"/>
                </a:lnTo>
                <a:close/>
              </a:path>
              <a:path w="798194" h="324485">
                <a:moveTo>
                  <a:pt x="688122" y="231589"/>
                </a:moveTo>
                <a:lnTo>
                  <a:pt x="632229" y="245062"/>
                </a:lnTo>
                <a:lnTo>
                  <a:pt x="734822" y="275844"/>
                </a:lnTo>
                <a:lnTo>
                  <a:pt x="737220" y="267843"/>
                </a:lnTo>
                <a:lnTo>
                  <a:pt x="721994" y="267843"/>
                </a:lnTo>
                <a:lnTo>
                  <a:pt x="688122" y="231589"/>
                </a:lnTo>
                <a:close/>
              </a:path>
              <a:path w="798194" h="324485">
                <a:moveTo>
                  <a:pt x="606837" y="72231"/>
                </a:moveTo>
                <a:lnTo>
                  <a:pt x="595887" y="73977"/>
                </a:lnTo>
                <a:lnTo>
                  <a:pt x="586105" y="80009"/>
                </a:lnTo>
                <a:lnTo>
                  <a:pt x="579421" y="89364"/>
                </a:lnTo>
                <a:lnTo>
                  <a:pt x="576929" y="100171"/>
                </a:lnTo>
                <a:lnTo>
                  <a:pt x="578675" y="111121"/>
                </a:lnTo>
                <a:lnTo>
                  <a:pt x="584707" y="120903"/>
                </a:lnTo>
                <a:lnTo>
                  <a:pt x="648870" y="189577"/>
                </a:lnTo>
                <a:lnTo>
                  <a:pt x="751459" y="220344"/>
                </a:lnTo>
                <a:lnTo>
                  <a:pt x="734822" y="275844"/>
                </a:lnTo>
                <a:lnTo>
                  <a:pt x="751873" y="275844"/>
                </a:lnTo>
                <a:lnTo>
                  <a:pt x="798194" y="264668"/>
                </a:lnTo>
                <a:lnTo>
                  <a:pt x="626999" y="81406"/>
                </a:lnTo>
                <a:lnTo>
                  <a:pt x="617644" y="74723"/>
                </a:lnTo>
                <a:lnTo>
                  <a:pt x="606837" y="72231"/>
                </a:lnTo>
                <a:close/>
              </a:path>
              <a:path w="798194" h="324485">
                <a:moveTo>
                  <a:pt x="736346" y="219963"/>
                </a:moveTo>
                <a:lnTo>
                  <a:pt x="688122" y="231589"/>
                </a:lnTo>
                <a:lnTo>
                  <a:pt x="721994" y="267843"/>
                </a:lnTo>
                <a:lnTo>
                  <a:pt x="736346" y="219963"/>
                </a:lnTo>
                <a:close/>
              </a:path>
              <a:path w="798194" h="324485">
                <a:moveTo>
                  <a:pt x="750188" y="219963"/>
                </a:moveTo>
                <a:lnTo>
                  <a:pt x="736346" y="219963"/>
                </a:lnTo>
                <a:lnTo>
                  <a:pt x="721994" y="267843"/>
                </a:lnTo>
                <a:lnTo>
                  <a:pt x="737220" y="267843"/>
                </a:lnTo>
                <a:lnTo>
                  <a:pt x="751459" y="220344"/>
                </a:lnTo>
                <a:lnTo>
                  <a:pt x="750188" y="219963"/>
                </a:lnTo>
                <a:close/>
              </a:path>
              <a:path w="798194" h="324485">
                <a:moveTo>
                  <a:pt x="16763" y="0"/>
                </a:moveTo>
                <a:lnTo>
                  <a:pt x="0" y="55371"/>
                </a:lnTo>
                <a:lnTo>
                  <a:pt x="632229" y="245062"/>
                </a:lnTo>
                <a:lnTo>
                  <a:pt x="688122" y="231589"/>
                </a:lnTo>
                <a:lnTo>
                  <a:pt x="648870" y="189577"/>
                </a:lnTo>
                <a:lnTo>
                  <a:pt x="16763" y="0"/>
                </a:lnTo>
                <a:close/>
              </a:path>
              <a:path w="798194" h="324485">
                <a:moveTo>
                  <a:pt x="648870" y="189577"/>
                </a:moveTo>
                <a:lnTo>
                  <a:pt x="688122" y="231589"/>
                </a:lnTo>
                <a:lnTo>
                  <a:pt x="736346" y="219963"/>
                </a:lnTo>
                <a:lnTo>
                  <a:pt x="750188" y="219963"/>
                </a:lnTo>
                <a:lnTo>
                  <a:pt x="648870" y="189577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77713" y="4763770"/>
            <a:ext cx="730250" cy="465455"/>
          </a:xfrm>
          <a:custGeom>
            <a:avLst/>
            <a:gdLst/>
            <a:ahLst/>
            <a:cxnLst/>
            <a:rect l="l" t="t" r="r" b="b"/>
            <a:pathLst>
              <a:path w="730250" h="465454">
                <a:moveTo>
                  <a:pt x="146327" y="228877"/>
                </a:moveTo>
                <a:lnTo>
                  <a:pt x="135255" y="230028"/>
                </a:lnTo>
                <a:lnTo>
                  <a:pt x="125420" y="235227"/>
                </a:lnTo>
                <a:lnTo>
                  <a:pt x="118110" y="244093"/>
                </a:lnTo>
                <a:lnTo>
                  <a:pt x="0" y="465327"/>
                </a:lnTo>
                <a:lnTo>
                  <a:pt x="229806" y="459739"/>
                </a:lnTo>
                <a:lnTo>
                  <a:pt x="64135" y="459739"/>
                </a:lnTo>
                <a:lnTo>
                  <a:pt x="33782" y="410463"/>
                </a:lnTo>
                <a:lnTo>
                  <a:pt x="124887" y="354313"/>
                </a:lnTo>
                <a:lnTo>
                  <a:pt x="169163" y="271398"/>
                </a:lnTo>
                <a:lnTo>
                  <a:pt x="172515" y="260320"/>
                </a:lnTo>
                <a:lnTo>
                  <a:pt x="171402" y="249253"/>
                </a:lnTo>
                <a:lnTo>
                  <a:pt x="166217" y="239448"/>
                </a:lnTo>
                <a:lnTo>
                  <a:pt x="157352" y="232155"/>
                </a:lnTo>
                <a:lnTo>
                  <a:pt x="146327" y="228877"/>
                </a:lnTo>
                <a:close/>
              </a:path>
              <a:path w="730250" h="465454">
                <a:moveTo>
                  <a:pt x="124887" y="354313"/>
                </a:moveTo>
                <a:lnTo>
                  <a:pt x="33782" y="410463"/>
                </a:lnTo>
                <a:lnTo>
                  <a:pt x="64135" y="459739"/>
                </a:lnTo>
                <a:lnTo>
                  <a:pt x="81859" y="448817"/>
                </a:lnTo>
                <a:lnTo>
                  <a:pt x="74422" y="448817"/>
                </a:lnTo>
                <a:lnTo>
                  <a:pt x="48260" y="406145"/>
                </a:lnTo>
                <a:lnTo>
                  <a:pt x="97844" y="404955"/>
                </a:lnTo>
                <a:lnTo>
                  <a:pt x="124887" y="354313"/>
                </a:lnTo>
                <a:close/>
              </a:path>
              <a:path w="730250" h="465454">
                <a:moveTo>
                  <a:pt x="249300" y="401319"/>
                </a:moveTo>
                <a:lnTo>
                  <a:pt x="155278" y="403577"/>
                </a:lnTo>
                <a:lnTo>
                  <a:pt x="64135" y="459739"/>
                </a:lnTo>
                <a:lnTo>
                  <a:pt x="229806" y="459739"/>
                </a:lnTo>
                <a:lnTo>
                  <a:pt x="271002" y="450230"/>
                </a:lnTo>
                <a:lnTo>
                  <a:pt x="279019" y="429513"/>
                </a:lnTo>
                <a:lnTo>
                  <a:pt x="276411" y="418304"/>
                </a:lnTo>
                <a:lnTo>
                  <a:pt x="269970" y="409273"/>
                </a:lnTo>
                <a:lnTo>
                  <a:pt x="260623" y="403314"/>
                </a:lnTo>
                <a:lnTo>
                  <a:pt x="249300" y="401319"/>
                </a:lnTo>
                <a:close/>
              </a:path>
              <a:path w="730250" h="465454">
                <a:moveTo>
                  <a:pt x="97844" y="404955"/>
                </a:moveTo>
                <a:lnTo>
                  <a:pt x="48260" y="406145"/>
                </a:lnTo>
                <a:lnTo>
                  <a:pt x="74422" y="448817"/>
                </a:lnTo>
                <a:lnTo>
                  <a:pt x="97844" y="404955"/>
                </a:lnTo>
                <a:close/>
              </a:path>
              <a:path w="730250" h="465454">
                <a:moveTo>
                  <a:pt x="155278" y="403577"/>
                </a:moveTo>
                <a:lnTo>
                  <a:pt x="97844" y="404955"/>
                </a:lnTo>
                <a:lnTo>
                  <a:pt x="74422" y="448817"/>
                </a:lnTo>
                <a:lnTo>
                  <a:pt x="81859" y="448817"/>
                </a:lnTo>
                <a:lnTo>
                  <a:pt x="155278" y="403577"/>
                </a:lnTo>
                <a:close/>
              </a:path>
              <a:path w="730250" h="465454">
                <a:moveTo>
                  <a:pt x="699770" y="0"/>
                </a:moveTo>
                <a:lnTo>
                  <a:pt x="124887" y="354313"/>
                </a:lnTo>
                <a:lnTo>
                  <a:pt x="97844" y="404955"/>
                </a:lnTo>
                <a:lnTo>
                  <a:pt x="155278" y="403577"/>
                </a:lnTo>
                <a:lnTo>
                  <a:pt x="730250" y="49275"/>
                </a:lnTo>
                <a:lnTo>
                  <a:pt x="6997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07052" y="5753100"/>
            <a:ext cx="303275" cy="41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6055" y="5763767"/>
            <a:ext cx="390144" cy="391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800605"/>
            <a:ext cx="7475220" cy="3786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PROGRAMI</a:t>
            </a:r>
            <a:endParaRPr sz="2000">
              <a:latin typeface="Calibri"/>
              <a:cs typeface="Calibri"/>
            </a:endParaRPr>
          </a:p>
          <a:p>
            <a:pPr marL="12700" marR="202565">
              <a:lnSpc>
                <a:spcPts val="1920"/>
              </a:lnSpc>
              <a:spcBef>
                <a:spcPts val="980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Belirli bir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dilimi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planlanan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özel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amaca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yönelik olan bir 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fazla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sayıdaki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dizisi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</a:t>
            </a:r>
            <a:r>
              <a:rPr sz="2000" spc="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ayarlamalar.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PLANI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yapılacak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düzenlemelerin</a:t>
            </a:r>
            <a:r>
              <a:rPr sz="2000" spc="1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tarifi.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KAPSAMI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genişliği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sınırları.</a:t>
            </a:r>
            <a:endParaRPr sz="2000">
              <a:latin typeface="Calibri"/>
              <a:cs typeface="Calibri"/>
            </a:endParaRPr>
          </a:p>
          <a:p>
            <a:pPr marL="12700" marR="5080" indent="913765">
              <a:lnSpc>
                <a:spcPts val="1920"/>
              </a:lnSpc>
              <a:spcBef>
                <a:spcPts val="99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* 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kapsamı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genellikle fiziksel yerlerin, kuruluş birimlerinin,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faaliyetlerin, proseslerin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kapsanan  zaman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periyodunun tarifini</a:t>
            </a:r>
            <a:r>
              <a:rPr sz="2000" spc="1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içerir.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800605"/>
            <a:ext cx="7182484" cy="317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EDİLEN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TETKİKÇİ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gerçekleştiren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TETKİK</a:t>
            </a:r>
            <a:r>
              <a:rPr sz="2000" b="1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EKİBİ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15"/>
              </a:spcBef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Tetkiki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gerektiğinde teknik uzmanlarca  desteklenen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</a:t>
            </a:r>
            <a:r>
              <a:rPr sz="2000" spc="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fazla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sayıda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tetkikçi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66232" y="1976627"/>
            <a:ext cx="2144267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800605"/>
            <a:ext cx="3902710" cy="3658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TEKNİK</a:t>
            </a:r>
            <a:r>
              <a:rPr sz="2000" b="1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UZMAN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1920"/>
              </a:lnSpc>
              <a:spcBef>
                <a:spcPts val="980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ekibine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özel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uzmanlık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sağlayan</a:t>
            </a:r>
            <a:r>
              <a:rPr sz="2000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GÖZLEMCİ</a:t>
            </a:r>
            <a:endParaRPr sz="2000">
              <a:latin typeface="Calibri"/>
              <a:cs typeface="Calibri"/>
            </a:endParaRPr>
          </a:p>
          <a:p>
            <a:pPr marL="12700" marR="163830">
              <a:lnSpc>
                <a:spcPts val="1920"/>
              </a:lnSpc>
              <a:spcBef>
                <a:spcPts val="980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ekibine eşlik eden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fakat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faaliyetine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katılmayan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REHBER</a:t>
            </a:r>
            <a:endParaRPr sz="2000">
              <a:latin typeface="Calibri"/>
              <a:cs typeface="Calibri"/>
            </a:endParaRPr>
          </a:p>
          <a:p>
            <a:pPr marL="12700" marR="7620">
              <a:lnSpc>
                <a:spcPts val="1920"/>
              </a:lnSpc>
              <a:spcBef>
                <a:spcPts val="980"/>
              </a:spcBef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tarafından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ekibine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yardımcı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olmak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üzere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atanan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kişi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40323" y="2461260"/>
            <a:ext cx="2761487" cy="2589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800605"/>
            <a:ext cx="7533005" cy="4039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RİSK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Hedeflere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ulaşım hakkında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belirsizliğin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YETERLİLİK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Amaçlanan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sonuçlara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ulaşabilmek için bilgi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becerilerin</a:t>
            </a:r>
            <a:r>
              <a:rPr sz="20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kullanılabilmesi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UYGUNLUK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şartın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yerine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getirilmesi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UYGUNSUZLUK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şartın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yerine getirilmemesi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durumu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3328" y="3918203"/>
            <a:ext cx="1848612" cy="2173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9380">
              <a:lnSpc>
                <a:spcPct val="100000"/>
              </a:lnSpc>
            </a:pPr>
            <a:r>
              <a:rPr dirty="0"/>
              <a:t>OBJEKTİF DELİL</a:t>
            </a:r>
            <a:r>
              <a:rPr spc="-80" dirty="0"/>
              <a:t> </a:t>
            </a:r>
            <a:r>
              <a:rPr spc="-25" dirty="0"/>
              <a:t>KAVRAMI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26183"/>
            <a:ext cx="6973570" cy="1937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faaliyetin/olayın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gerçekliğini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varlığını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destekleyen</a:t>
            </a:r>
            <a:r>
              <a:rPr sz="2000" spc="1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verilerdir.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2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Gözlemler, ölçmeler,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deney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diğer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araçlarla elde</a:t>
            </a:r>
            <a:r>
              <a:rPr sz="2000" spc="1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edilebilir.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Duygu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veya </a:t>
            </a: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önyargıdan</a:t>
            </a:r>
            <a:r>
              <a:rPr sz="2000" spc="-95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F4E79"/>
                </a:solidFill>
                <a:latin typeface="Calibri"/>
                <a:cs typeface="Calibri"/>
              </a:rPr>
              <a:t>etkilenmez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355600" algn="l"/>
              </a:tabLst>
            </a:pPr>
            <a:r>
              <a:rPr sz="2000" spc="-10" dirty="0">
                <a:solidFill>
                  <a:srgbClr val="1F4E79"/>
                </a:solidFill>
                <a:latin typeface="Calibri"/>
                <a:cs typeface="Calibri"/>
              </a:rPr>
              <a:t>Belgelendirilebilir, </a:t>
            </a:r>
            <a:r>
              <a:rPr sz="2000" spc="-15" dirty="0">
                <a:solidFill>
                  <a:srgbClr val="1F4E79"/>
                </a:solidFill>
                <a:latin typeface="Calibri"/>
                <a:cs typeface="Calibri"/>
              </a:rPr>
              <a:t>doğrulanabilir, tekrar</a:t>
            </a:r>
            <a:r>
              <a:rPr sz="2000" spc="110" dirty="0">
                <a:solidFill>
                  <a:srgbClr val="1F4E7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4E79"/>
                </a:solidFill>
                <a:latin typeface="Calibri"/>
                <a:cs typeface="Calibri"/>
              </a:rPr>
              <a:t>ulaşılabilir.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94703" y="4207764"/>
            <a:ext cx="1842516" cy="161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33880">
              <a:lnSpc>
                <a:spcPct val="100000"/>
              </a:lnSpc>
            </a:pPr>
            <a:r>
              <a:rPr spc="-5" dirty="0"/>
              <a:t>TETKİK</a:t>
            </a:r>
            <a:r>
              <a:rPr spc="-60" dirty="0"/>
              <a:t> </a:t>
            </a:r>
            <a:r>
              <a:rPr dirty="0"/>
              <a:t>PRENSİPLERİ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4098035" y="1671827"/>
            <a:ext cx="1071880" cy="1073150"/>
          </a:xfrm>
          <a:custGeom>
            <a:avLst/>
            <a:gdLst/>
            <a:ahLst/>
            <a:cxnLst/>
            <a:rect l="l" t="t" r="r" b="b"/>
            <a:pathLst>
              <a:path w="1071879" h="1073150">
                <a:moveTo>
                  <a:pt x="535686" y="0"/>
                </a:moveTo>
                <a:lnTo>
                  <a:pt x="486918" y="2192"/>
                </a:lnTo>
                <a:lnTo>
                  <a:pt x="439380" y="8642"/>
                </a:lnTo>
                <a:lnTo>
                  <a:pt x="393259" y="19161"/>
                </a:lnTo>
                <a:lnTo>
                  <a:pt x="348744" y="33559"/>
                </a:lnTo>
                <a:lnTo>
                  <a:pt x="306024" y="51647"/>
                </a:lnTo>
                <a:lnTo>
                  <a:pt x="265288" y="73236"/>
                </a:lnTo>
                <a:lnTo>
                  <a:pt x="226726" y="98137"/>
                </a:lnTo>
                <a:lnTo>
                  <a:pt x="190526" y="126159"/>
                </a:lnTo>
                <a:lnTo>
                  <a:pt x="156876" y="157114"/>
                </a:lnTo>
                <a:lnTo>
                  <a:pt x="125967" y="190813"/>
                </a:lnTo>
                <a:lnTo>
                  <a:pt x="97986" y="227066"/>
                </a:lnTo>
                <a:lnTo>
                  <a:pt x="73123" y="265684"/>
                </a:lnTo>
                <a:lnTo>
                  <a:pt x="51567" y="306477"/>
                </a:lnTo>
                <a:lnTo>
                  <a:pt x="33507" y="349256"/>
                </a:lnTo>
                <a:lnTo>
                  <a:pt x="19131" y="393832"/>
                </a:lnTo>
                <a:lnTo>
                  <a:pt x="8628" y="440015"/>
                </a:lnTo>
                <a:lnTo>
                  <a:pt x="2188" y="487617"/>
                </a:lnTo>
                <a:lnTo>
                  <a:pt x="0" y="536448"/>
                </a:lnTo>
                <a:lnTo>
                  <a:pt x="2188" y="585278"/>
                </a:lnTo>
                <a:lnTo>
                  <a:pt x="8628" y="632880"/>
                </a:lnTo>
                <a:lnTo>
                  <a:pt x="19131" y="679063"/>
                </a:lnTo>
                <a:lnTo>
                  <a:pt x="33507" y="723639"/>
                </a:lnTo>
                <a:lnTo>
                  <a:pt x="51567" y="766418"/>
                </a:lnTo>
                <a:lnTo>
                  <a:pt x="73123" y="807211"/>
                </a:lnTo>
                <a:lnTo>
                  <a:pt x="97986" y="845829"/>
                </a:lnTo>
                <a:lnTo>
                  <a:pt x="125967" y="882082"/>
                </a:lnTo>
                <a:lnTo>
                  <a:pt x="156876" y="915781"/>
                </a:lnTo>
                <a:lnTo>
                  <a:pt x="190526" y="946736"/>
                </a:lnTo>
                <a:lnTo>
                  <a:pt x="226726" y="974758"/>
                </a:lnTo>
                <a:lnTo>
                  <a:pt x="265288" y="999659"/>
                </a:lnTo>
                <a:lnTo>
                  <a:pt x="306024" y="1021248"/>
                </a:lnTo>
                <a:lnTo>
                  <a:pt x="348744" y="1039336"/>
                </a:lnTo>
                <a:lnTo>
                  <a:pt x="393259" y="1053734"/>
                </a:lnTo>
                <a:lnTo>
                  <a:pt x="439380" y="1064253"/>
                </a:lnTo>
                <a:lnTo>
                  <a:pt x="486918" y="1070703"/>
                </a:lnTo>
                <a:lnTo>
                  <a:pt x="535686" y="1072896"/>
                </a:lnTo>
                <a:lnTo>
                  <a:pt x="584453" y="1070703"/>
                </a:lnTo>
                <a:lnTo>
                  <a:pt x="631991" y="1064253"/>
                </a:lnTo>
                <a:lnTo>
                  <a:pt x="678112" y="1053734"/>
                </a:lnTo>
                <a:lnTo>
                  <a:pt x="722627" y="1039336"/>
                </a:lnTo>
                <a:lnTo>
                  <a:pt x="765347" y="1021248"/>
                </a:lnTo>
                <a:lnTo>
                  <a:pt x="806083" y="999659"/>
                </a:lnTo>
                <a:lnTo>
                  <a:pt x="844645" y="974758"/>
                </a:lnTo>
                <a:lnTo>
                  <a:pt x="880845" y="946736"/>
                </a:lnTo>
                <a:lnTo>
                  <a:pt x="914495" y="915781"/>
                </a:lnTo>
                <a:lnTo>
                  <a:pt x="945404" y="882082"/>
                </a:lnTo>
                <a:lnTo>
                  <a:pt x="973385" y="845829"/>
                </a:lnTo>
                <a:lnTo>
                  <a:pt x="998248" y="807212"/>
                </a:lnTo>
                <a:lnTo>
                  <a:pt x="1019804" y="766418"/>
                </a:lnTo>
                <a:lnTo>
                  <a:pt x="1037864" y="723639"/>
                </a:lnTo>
                <a:lnTo>
                  <a:pt x="1052240" y="679063"/>
                </a:lnTo>
                <a:lnTo>
                  <a:pt x="1062743" y="632880"/>
                </a:lnTo>
                <a:lnTo>
                  <a:pt x="1069183" y="585278"/>
                </a:lnTo>
                <a:lnTo>
                  <a:pt x="1071372" y="536448"/>
                </a:lnTo>
                <a:lnTo>
                  <a:pt x="1069183" y="487617"/>
                </a:lnTo>
                <a:lnTo>
                  <a:pt x="1062743" y="440015"/>
                </a:lnTo>
                <a:lnTo>
                  <a:pt x="1052240" y="393832"/>
                </a:lnTo>
                <a:lnTo>
                  <a:pt x="1037864" y="349256"/>
                </a:lnTo>
                <a:lnTo>
                  <a:pt x="1019804" y="306477"/>
                </a:lnTo>
                <a:lnTo>
                  <a:pt x="998248" y="265684"/>
                </a:lnTo>
                <a:lnTo>
                  <a:pt x="973385" y="227066"/>
                </a:lnTo>
                <a:lnTo>
                  <a:pt x="945404" y="190813"/>
                </a:lnTo>
                <a:lnTo>
                  <a:pt x="914495" y="157114"/>
                </a:lnTo>
                <a:lnTo>
                  <a:pt x="880845" y="126159"/>
                </a:lnTo>
                <a:lnTo>
                  <a:pt x="844645" y="98137"/>
                </a:lnTo>
                <a:lnTo>
                  <a:pt x="806083" y="73236"/>
                </a:lnTo>
                <a:lnTo>
                  <a:pt x="765347" y="51647"/>
                </a:lnTo>
                <a:lnTo>
                  <a:pt x="722627" y="33559"/>
                </a:lnTo>
                <a:lnTo>
                  <a:pt x="678112" y="19161"/>
                </a:lnTo>
                <a:lnTo>
                  <a:pt x="631991" y="8642"/>
                </a:lnTo>
                <a:lnTo>
                  <a:pt x="584453" y="2192"/>
                </a:lnTo>
                <a:lnTo>
                  <a:pt x="53568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99965" y="1983866"/>
            <a:ext cx="666115" cy="430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610"/>
              </a:lnSpc>
            </a:pPr>
            <a:r>
              <a:rPr sz="1400" b="1" dirty="0">
                <a:latin typeface="Calibri"/>
                <a:cs typeface="Calibri"/>
              </a:rPr>
              <a:t>Ahlaki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10"/>
              </a:lnSpc>
            </a:pPr>
            <a:r>
              <a:rPr sz="1400" b="1" spc="-10" dirty="0">
                <a:latin typeface="Calibri"/>
                <a:cs typeface="Calibri"/>
              </a:rPr>
              <a:t>Davranış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46166" y="2442082"/>
            <a:ext cx="301625" cy="322580"/>
          </a:xfrm>
          <a:custGeom>
            <a:avLst/>
            <a:gdLst/>
            <a:ahLst/>
            <a:cxnLst/>
            <a:rect l="l" t="t" r="r" b="b"/>
            <a:pathLst>
              <a:path w="301625" h="322580">
                <a:moveTo>
                  <a:pt x="108585" y="0"/>
                </a:moveTo>
                <a:lnTo>
                  <a:pt x="0" y="187959"/>
                </a:lnTo>
                <a:lnTo>
                  <a:pt x="123698" y="259461"/>
                </a:lnTo>
                <a:lnTo>
                  <a:pt x="87503" y="322071"/>
                </a:lnTo>
                <a:lnTo>
                  <a:pt x="301625" y="236727"/>
                </a:lnTo>
                <a:lnTo>
                  <a:pt x="277595" y="71374"/>
                </a:lnTo>
                <a:lnTo>
                  <a:pt x="232283" y="71374"/>
                </a:lnTo>
                <a:lnTo>
                  <a:pt x="108585" y="0"/>
                </a:lnTo>
                <a:close/>
              </a:path>
              <a:path w="301625" h="322580">
                <a:moveTo>
                  <a:pt x="268478" y="8636"/>
                </a:moveTo>
                <a:lnTo>
                  <a:pt x="232283" y="71374"/>
                </a:lnTo>
                <a:lnTo>
                  <a:pt x="277595" y="71374"/>
                </a:lnTo>
                <a:lnTo>
                  <a:pt x="268478" y="8636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92496" y="2478023"/>
            <a:ext cx="1073150" cy="1073150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536448" y="0"/>
                </a:moveTo>
                <a:lnTo>
                  <a:pt x="487617" y="2192"/>
                </a:lnTo>
                <a:lnTo>
                  <a:pt x="440015" y="8642"/>
                </a:lnTo>
                <a:lnTo>
                  <a:pt x="393832" y="19161"/>
                </a:lnTo>
                <a:lnTo>
                  <a:pt x="349256" y="33559"/>
                </a:lnTo>
                <a:lnTo>
                  <a:pt x="306477" y="51647"/>
                </a:lnTo>
                <a:lnTo>
                  <a:pt x="265684" y="73236"/>
                </a:lnTo>
                <a:lnTo>
                  <a:pt x="227066" y="98137"/>
                </a:lnTo>
                <a:lnTo>
                  <a:pt x="190813" y="126159"/>
                </a:lnTo>
                <a:lnTo>
                  <a:pt x="157114" y="157114"/>
                </a:lnTo>
                <a:lnTo>
                  <a:pt x="126159" y="190813"/>
                </a:lnTo>
                <a:lnTo>
                  <a:pt x="98137" y="227066"/>
                </a:lnTo>
                <a:lnTo>
                  <a:pt x="73236" y="265683"/>
                </a:lnTo>
                <a:lnTo>
                  <a:pt x="51647" y="306477"/>
                </a:lnTo>
                <a:lnTo>
                  <a:pt x="33559" y="349256"/>
                </a:lnTo>
                <a:lnTo>
                  <a:pt x="19161" y="393832"/>
                </a:lnTo>
                <a:lnTo>
                  <a:pt x="8642" y="440015"/>
                </a:lnTo>
                <a:lnTo>
                  <a:pt x="2192" y="487617"/>
                </a:lnTo>
                <a:lnTo>
                  <a:pt x="0" y="536448"/>
                </a:lnTo>
                <a:lnTo>
                  <a:pt x="2192" y="585278"/>
                </a:lnTo>
                <a:lnTo>
                  <a:pt x="8642" y="632880"/>
                </a:lnTo>
                <a:lnTo>
                  <a:pt x="19161" y="679063"/>
                </a:lnTo>
                <a:lnTo>
                  <a:pt x="33559" y="723639"/>
                </a:lnTo>
                <a:lnTo>
                  <a:pt x="51647" y="766418"/>
                </a:lnTo>
                <a:lnTo>
                  <a:pt x="73236" y="807211"/>
                </a:lnTo>
                <a:lnTo>
                  <a:pt x="98137" y="845829"/>
                </a:lnTo>
                <a:lnTo>
                  <a:pt x="126159" y="882082"/>
                </a:lnTo>
                <a:lnTo>
                  <a:pt x="157114" y="915781"/>
                </a:lnTo>
                <a:lnTo>
                  <a:pt x="190813" y="946736"/>
                </a:lnTo>
                <a:lnTo>
                  <a:pt x="227066" y="974758"/>
                </a:lnTo>
                <a:lnTo>
                  <a:pt x="265683" y="999659"/>
                </a:lnTo>
                <a:lnTo>
                  <a:pt x="306477" y="1021248"/>
                </a:lnTo>
                <a:lnTo>
                  <a:pt x="349256" y="1039336"/>
                </a:lnTo>
                <a:lnTo>
                  <a:pt x="393832" y="1053734"/>
                </a:lnTo>
                <a:lnTo>
                  <a:pt x="440015" y="1064253"/>
                </a:lnTo>
                <a:lnTo>
                  <a:pt x="487617" y="1070703"/>
                </a:lnTo>
                <a:lnTo>
                  <a:pt x="536448" y="1072896"/>
                </a:lnTo>
                <a:lnTo>
                  <a:pt x="585278" y="1070703"/>
                </a:lnTo>
                <a:lnTo>
                  <a:pt x="632880" y="1064253"/>
                </a:lnTo>
                <a:lnTo>
                  <a:pt x="679063" y="1053734"/>
                </a:lnTo>
                <a:lnTo>
                  <a:pt x="723639" y="1039336"/>
                </a:lnTo>
                <a:lnTo>
                  <a:pt x="766418" y="1021248"/>
                </a:lnTo>
                <a:lnTo>
                  <a:pt x="807212" y="999659"/>
                </a:lnTo>
                <a:lnTo>
                  <a:pt x="845829" y="974758"/>
                </a:lnTo>
                <a:lnTo>
                  <a:pt x="882082" y="946736"/>
                </a:lnTo>
                <a:lnTo>
                  <a:pt x="915781" y="915781"/>
                </a:lnTo>
                <a:lnTo>
                  <a:pt x="946736" y="882082"/>
                </a:lnTo>
                <a:lnTo>
                  <a:pt x="974758" y="845829"/>
                </a:lnTo>
                <a:lnTo>
                  <a:pt x="999659" y="807212"/>
                </a:lnTo>
                <a:lnTo>
                  <a:pt x="1021248" y="766418"/>
                </a:lnTo>
                <a:lnTo>
                  <a:pt x="1039336" y="723639"/>
                </a:lnTo>
                <a:lnTo>
                  <a:pt x="1053734" y="679063"/>
                </a:lnTo>
                <a:lnTo>
                  <a:pt x="1064253" y="632880"/>
                </a:lnTo>
                <a:lnTo>
                  <a:pt x="1070703" y="585278"/>
                </a:lnTo>
                <a:lnTo>
                  <a:pt x="1072896" y="536448"/>
                </a:lnTo>
                <a:lnTo>
                  <a:pt x="1070703" y="487617"/>
                </a:lnTo>
                <a:lnTo>
                  <a:pt x="1064253" y="440015"/>
                </a:lnTo>
                <a:lnTo>
                  <a:pt x="1053734" y="393832"/>
                </a:lnTo>
                <a:lnTo>
                  <a:pt x="1039336" y="349256"/>
                </a:lnTo>
                <a:lnTo>
                  <a:pt x="1021248" y="306477"/>
                </a:lnTo>
                <a:lnTo>
                  <a:pt x="999659" y="265684"/>
                </a:lnTo>
                <a:lnTo>
                  <a:pt x="974758" y="227066"/>
                </a:lnTo>
                <a:lnTo>
                  <a:pt x="946736" y="190813"/>
                </a:lnTo>
                <a:lnTo>
                  <a:pt x="915781" y="157114"/>
                </a:lnTo>
                <a:lnTo>
                  <a:pt x="882082" y="126159"/>
                </a:lnTo>
                <a:lnTo>
                  <a:pt x="845829" y="98137"/>
                </a:lnTo>
                <a:lnTo>
                  <a:pt x="807212" y="73236"/>
                </a:lnTo>
                <a:lnTo>
                  <a:pt x="766418" y="51647"/>
                </a:lnTo>
                <a:lnTo>
                  <a:pt x="723639" y="33559"/>
                </a:lnTo>
                <a:lnTo>
                  <a:pt x="679063" y="19161"/>
                </a:lnTo>
                <a:lnTo>
                  <a:pt x="632880" y="8642"/>
                </a:lnTo>
                <a:lnTo>
                  <a:pt x="585278" y="2192"/>
                </a:lnTo>
                <a:lnTo>
                  <a:pt x="53644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57798" y="2811017"/>
            <a:ext cx="54229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620">
              <a:lnSpc>
                <a:spcPts val="154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ürü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t  Sunum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47588" y="3669791"/>
            <a:ext cx="363220" cy="285115"/>
          </a:xfrm>
          <a:custGeom>
            <a:avLst/>
            <a:gdLst/>
            <a:ahLst/>
            <a:cxnLst/>
            <a:rect l="l" t="t" r="r" b="b"/>
            <a:pathLst>
              <a:path w="363220" h="285114">
                <a:moveTo>
                  <a:pt x="362712" y="142493"/>
                </a:moveTo>
                <a:lnTo>
                  <a:pt x="0" y="142493"/>
                </a:lnTo>
                <a:lnTo>
                  <a:pt x="181356" y="284987"/>
                </a:lnTo>
                <a:lnTo>
                  <a:pt x="362712" y="142493"/>
                </a:lnTo>
                <a:close/>
              </a:path>
              <a:path w="363220" h="285114">
                <a:moveTo>
                  <a:pt x="290195" y="0"/>
                </a:moveTo>
                <a:lnTo>
                  <a:pt x="72516" y="0"/>
                </a:lnTo>
                <a:lnTo>
                  <a:pt x="72516" y="142493"/>
                </a:lnTo>
                <a:lnTo>
                  <a:pt x="290195" y="142493"/>
                </a:lnTo>
                <a:lnTo>
                  <a:pt x="290195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51347" y="4088891"/>
            <a:ext cx="1155700" cy="1073150"/>
          </a:xfrm>
          <a:custGeom>
            <a:avLst/>
            <a:gdLst/>
            <a:ahLst/>
            <a:cxnLst/>
            <a:rect l="l" t="t" r="r" b="b"/>
            <a:pathLst>
              <a:path w="1155700" h="1073150">
                <a:moveTo>
                  <a:pt x="577596" y="0"/>
                </a:moveTo>
                <a:lnTo>
                  <a:pt x="527755" y="1968"/>
                </a:lnTo>
                <a:lnTo>
                  <a:pt x="479092" y="7768"/>
                </a:lnTo>
                <a:lnTo>
                  <a:pt x="431780" y="17237"/>
                </a:lnTo>
                <a:lnTo>
                  <a:pt x="385993" y="30215"/>
                </a:lnTo>
                <a:lnTo>
                  <a:pt x="341904" y="46540"/>
                </a:lnTo>
                <a:lnTo>
                  <a:pt x="299687" y="66052"/>
                </a:lnTo>
                <a:lnTo>
                  <a:pt x="259514" y="88589"/>
                </a:lnTo>
                <a:lnTo>
                  <a:pt x="221559" y="113992"/>
                </a:lnTo>
                <a:lnTo>
                  <a:pt x="185995" y="142098"/>
                </a:lnTo>
                <a:lnTo>
                  <a:pt x="152995" y="172747"/>
                </a:lnTo>
                <a:lnTo>
                  <a:pt x="122734" y="205777"/>
                </a:lnTo>
                <a:lnTo>
                  <a:pt x="95383" y="241028"/>
                </a:lnTo>
                <a:lnTo>
                  <a:pt x="71117" y="278339"/>
                </a:lnTo>
                <a:lnTo>
                  <a:pt x="50109" y="317549"/>
                </a:lnTo>
                <a:lnTo>
                  <a:pt x="32532" y="358497"/>
                </a:lnTo>
                <a:lnTo>
                  <a:pt x="18559" y="401022"/>
                </a:lnTo>
                <a:lnTo>
                  <a:pt x="8364" y="444963"/>
                </a:lnTo>
                <a:lnTo>
                  <a:pt x="2119" y="490158"/>
                </a:lnTo>
                <a:lnTo>
                  <a:pt x="0" y="536447"/>
                </a:lnTo>
                <a:lnTo>
                  <a:pt x="2119" y="582737"/>
                </a:lnTo>
                <a:lnTo>
                  <a:pt x="8364" y="627932"/>
                </a:lnTo>
                <a:lnTo>
                  <a:pt x="18559" y="671873"/>
                </a:lnTo>
                <a:lnTo>
                  <a:pt x="32532" y="714398"/>
                </a:lnTo>
                <a:lnTo>
                  <a:pt x="50109" y="755346"/>
                </a:lnTo>
                <a:lnTo>
                  <a:pt x="71117" y="794556"/>
                </a:lnTo>
                <a:lnTo>
                  <a:pt x="95383" y="831867"/>
                </a:lnTo>
                <a:lnTo>
                  <a:pt x="122734" y="867118"/>
                </a:lnTo>
                <a:lnTo>
                  <a:pt x="152995" y="900148"/>
                </a:lnTo>
                <a:lnTo>
                  <a:pt x="185995" y="930797"/>
                </a:lnTo>
                <a:lnTo>
                  <a:pt x="221559" y="958903"/>
                </a:lnTo>
                <a:lnTo>
                  <a:pt x="259514" y="984306"/>
                </a:lnTo>
                <a:lnTo>
                  <a:pt x="299687" y="1006843"/>
                </a:lnTo>
                <a:lnTo>
                  <a:pt x="341904" y="1026355"/>
                </a:lnTo>
                <a:lnTo>
                  <a:pt x="385993" y="1042680"/>
                </a:lnTo>
                <a:lnTo>
                  <a:pt x="431780" y="1055658"/>
                </a:lnTo>
                <a:lnTo>
                  <a:pt x="479092" y="1065127"/>
                </a:lnTo>
                <a:lnTo>
                  <a:pt x="527755" y="1070927"/>
                </a:lnTo>
                <a:lnTo>
                  <a:pt x="577596" y="1072895"/>
                </a:lnTo>
                <a:lnTo>
                  <a:pt x="627436" y="1070927"/>
                </a:lnTo>
                <a:lnTo>
                  <a:pt x="676099" y="1065127"/>
                </a:lnTo>
                <a:lnTo>
                  <a:pt x="723411" y="1055658"/>
                </a:lnTo>
                <a:lnTo>
                  <a:pt x="769198" y="1042680"/>
                </a:lnTo>
                <a:lnTo>
                  <a:pt x="813287" y="1026355"/>
                </a:lnTo>
                <a:lnTo>
                  <a:pt x="855504" y="1006843"/>
                </a:lnTo>
                <a:lnTo>
                  <a:pt x="895677" y="984306"/>
                </a:lnTo>
                <a:lnTo>
                  <a:pt x="933632" y="958903"/>
                </a:lnTo>
                <a:lnTo>
                  <a:pt x="969196" y="930797"/>
                </a:lnTo>
                <a:lnTo>
                  <a:pt x="1002196" y="900148"/>
                </a:lnTo>
                <a:lnTo>
                  <a:pt x="1032457" y="867118"/>
                </a:lnTo>
                <a:lnTo>
                  <a:pt x="1059808" y="831867"/>
                </a:lnTo>
                <a:lnTo>
                  <a:pt x="1084074" y="794556"/>
                </a:lnTo>
                <a:lnTo>
                  <a:pt x="1105082" y="755346"/>
                </a:lnTo>
                <a:lnTo>
                  <a:pt x="1122659" y="714398"/>
                </a:lnTo>
                <a:lnTo>
                  <a:pt x="1136632" y="671873"/>
                </a:lnTo>
                <a:lnTo>
                  <a:pt x="1146827" y="627932"/>
                </a:lnTo>
                <a:lnTo>
                  <a:pt x="1153072" y="582737"/>
                </a:lnTo>
                <a:lnTo>
                  <a:pt x="1155192" y="536447"/>
                </a:lnTo>
                <a:lnTo>
                  <a:pt x="1153072" y="490158"/>
                </a:lnTo>
                <a:lnTo>
                  <a:pt x="1146827" y="444963"/>
                </a:lnTo>
                <a:lnTo>
                  <a:pt x="1136632" y="401022"/>
                </a:lnTo>
                <a:lnTo>
                  <a:pt x="1122659" y="358497"/>
                </a:lnTo>
                <a:lnTo>
                  <a:pt x="1105082" y="317549"/>
                </a:lnTo>
                <a:lnTo>
                  <a:pt x="1084074" y="278339"/>
                </a:lnTo>
                <a:lnTo>
                  <a:pt x="1059808" y="241028"/>
                </a:lnTo>
                <a:lnTo>
                  <a:pt x="1032457" y="205777"/>
                </a:lnTo>
                <a:lnTo>
                  <a:pt x="1002196" y="172747"/>
                </a:lnTo>
                <a:lnTo>
                  <a:pt x="969196" y="142098"/>
                </a:lnTo>
                <a:lnTo>
                  <a:pt x="933632" y="113992"/>
                </a:lnTo>
                <a:lnTo>
                  <a:pt x="895677" y="88589"/>
                </a:lnTo>
                <a:lnTo>
                  <a:pt x="855504" y="66052"/>
                </a:lnTo>
                <a:lnTo>
                  <a:pt x="813287" y="46540"/>
                </a:lnTo>
                <a:lnTo>
                  <a:pt x="769198" y="30215"/>
                </a:lnTo>
                <a:lnTo>
                  <a:pt x="723411" y="17237"/>
                </a:lnTo>
                <a:lnTo>
                  <a:pt x="676099" y="7768"/>
                </a:lnTo>
                <a:lnTo>
                  <a:pt x="627436" y="1968"/>
                </a:lnTo>
                <a:lnTo>
                  <a:pt x="577596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643753" y="4451603"/>
            <a:ext cx="77152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5080" indent="-213360">
              <a:lnSpc>
                <a:spcPts val="1320"/>
              </a:lnSpc>
            </a:pPr>
            <a:r>
              <a:rPr sz="1200" b="1" spc="-5" dirty="0">
                <a:latin typeface="Calibri"/>
                <a:cs typeface="Calibri"/>
              </a:rPr>
              <a:t>P</a:t>
            </a:r>
            <a:r>
              <a:rPr sz="1200" b="1" spc="-10" dirty="0">
                <a:latin typeface="Calibri"/>
                <a:cs typeface="Calibri"/>
              </a:rPr>
              <a:t>r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-20" dirty="0">
                <a:latin typeface="Calibri"/>
                <a:cs typeface="Calibri"/>
              </a:rPr>
              <a:t>f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s</a:t>
            </a:r>
            <a:r>
              <a:rPr sz="1200" b="1" spc="-20" dirty="0">
                <a:latin typeface="Calibri"/>
                <a:cs typeface="Calibri"/>
              </a:rPr>
              <a:t>y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n</a:t>
            </a:r>
            <a:r>
              <a:rPr sz="1200" b="1" spc="-5" dirty="0">
                <a:latin typeface="Calibri"/>
                <a:cs typeface="Calibri"/>
              </a:rPr>
              <a:t>e</a:t>
            </a:r>
            <a:r>
              <a:rPr sz="1200" b="1" dirty="0">
                <a:latin typeface="Calibri"/>
                <a:cs typeface="Calibri"/>
              </a:rPr>
              <a:t>l  </a:t>
            </a:r>
            <a:r>
              <a:rPr sz="1200" b="1" spc="-10" dirty="0">
                <a:latin typeface="Calibri"/>
                <a:cs typeface="Calibri"/>
              </a:rPr>
              <a:t>Özen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08015" y="4870577"/>
            <a:ext cx="288290" cy="318770"/>
          </a:xfrm>
          <a:custGeom>
            <a:avLst/>
            <a:gdLst/>
            <a:ahLst/>
            <a:cxnLst/>
            <a:rect l="l" t="t" r="r" b="b"/>
            <a:pathLst>
              <a:path w="288289" h="318770">
                <a:moveTo>
                  <a:pt x="26288" y="4825"/>
                </a:moveTo>
                <a:lnTo>
                  <a:pt x="0" y="228854"/>
                </a:lnTo>
                <a:lnTo>
                  <a:pt x="207263" y="318262"/>
                </a:lnTo>
                <a:lnTo>
                  <a:pt x="171069" y="255524"/>
                </a:lnTo>
                <a:lnTo>
                  <a:pt x="287782" y="188087"/>
                </a:lnTo>
                <a:lnTo>
                  <a:pt x="218129" y="67437"/>
                </a:lnTo>
                <a:lnTo>
                  <a:pt x="62484" y="67437"/>
                </a:lnTo>
                <a:lnTo>
                  <a:pt x="26288" y="4825"/>
                </a:lnTo>
                <a:close/>
              </a:path>
              <a:path w="288289" h="318770">
                <a:moveTo>
                  <a:pt x="179197" y="0"/>
                </a:moveTo>
                <a:lnTo>
                  <a:pt x="62484" y="67437"/>
                </a:lnTo>
                <a:lnTo>
                  <a:pt x="218129" y="67437"/>
                </a:lnTo>
                <a:lnTo>
                  <a:pt x="179197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98035" y="4895088"/>
            <a:ext cx="1071880" cy="1073150"/>
          </a:xfrm>
          <a:custGeom>
            <a:avLst/>
            <a:gdLst/>
            <a:ahLst/>
            <a:cxnLst/>
            <a:rect l="l" t="t" r="r" b="b"/>
            <a:pathLst>
              <a:path w="1071879" h="1073150">
                <a:moveTo>
                  <a:pt x="535686" y="0"/>
                </a:moveTo>
                <a:lnTo>
                  <a:pt x="486918" y="2192"/>
                </a:lnTo>
                <a:lnTo>
                  <a:pt x="439380" y="8642"/>
                </a:lnTo>
                <a:lnTo>
                  <a:pt x="393259" y="19161"/>
                </a:lnTo>
                <a:lnTo>
                  <a:pt x="348744" y="33559"/>
                </a:lnTo>
                <a:lnTo>
                  <a:pt x="306024" y="51647"/>
                </a:lnTo>
                <a:lnTo>
                  <a:pt x="265288" y="73236"/>
                </a:lnTo>
                <a:lnTo>
                  <a:pt x="226726" y="98137"/>
                </a:lnTo>
                <a:lnTo>
                  <a:pt x="190526" y="126159"/>
                </a:lnTo>
                <a:lnTo>
                  <a:pt x="156876" y="157114"/>
                </a:lnTo>
                <a:lnTo>
                  <a:pt x="125967" y="190813"/>
                </a:lnTo>
                <a:lnTo>
                  <a:pt x="97986" y="227066"/>
                </a:lnTo>
                <a:lnTo>
                  <a:pt x="73123" y="265684"/>
                </a:lnTo>
                <a:lnTo>
                  <a:pt x="51567" y="306477"/>
                </a:lnTo>
                <a:lnTo>
                  <a:pt x="33507" y="349256"/>
                </a:lnTo>
                <a:lnTo>
                  <a:pt x="19131" y="393832"/>
                </a:lnTo>
                <a:lnTo>
                  <a:pt x="8628" y="440015"/>
                </a:lnTo>
                <a:lnTo>
                  <a:pt x="2188" y="487617"/>
                </a:lnTo>
                <a:lnTo>
                  <a:pt x="0" y="536448"/>
                </a:lnTo>
                <a:lnTo>
                  <a:pt x="2188" y="585274"/>
                </a:lnTo>
                <a:lnTo>
                  <a:pt x="8628" y="632873"/>
                </a:lnTo>
                <a:lnTo>
                  <a:pt x="19131" y="679054"/>
                </a:lnTo>
                <a:lnTo>
                  <a:pt x="33507" y="723629"/>
                </a:lnTo>
                <a:lnTo>
                  <a:pt x="51567" y="766407"/>
                </a:lnTo>
                <a:lnTo>
                  <a:pt x="73123" y="807200"/>
                </a:lnTo>
                <a:lnTo>
                  <a:pt x="97986" y="845818"/>
                </a:lnTo>
                <a:lnTo>
                  <a:pt x="125967" y="882071"/>
                </a:lnTo>
                <a:lnTo>
                  <a:pt x="156876" y="915771"/>
                </a:lnTo>
                <a:lnTo>
                  <a:pt x="190526" y="946728"/>
                </a:lnTo>
                <a:lnTo>
                  <a:pt x="226726" y="974751"/>
                </a:lnTo>
                <a:lnTo>
                  <a:pt x="265288" y="999653"/>
                </a:lnTo>
                <a:lnTo>
                  <a:pt x="306024" y="1021244"/>
                </a:lnTo>
                <a:lnTo>
                  <a:pt x="348744" y="1039333"/>
                </a:lnTo>
                <a:lnTo>
                  <a:pt x="393259" y="1053733"/>
                </a:lnTo>
                <a:lnTo>
                  <a:pt x="439380" y="1064252"/>
                </a:lnTo>
                <a:lnTo>
                  <a:pt x="486918" y="1070703"/>
                </a:lnTo>
                <a:lnTo>
                  <a:pt x="535686" y="1072896"/>
                </a:lnTo>
                <a:lnTo>
                  <a:pt x="584453" y="1070703"/>
                </a:lnTo>
                <a:lnTo>
                  <a:pt x="631991" y="1064252"/>
                </a:lnTo>
                <a:lnTo>
                  <a:pt x="678112" y="1053733"/>
                </a:lnTo>
                <a:lnTo>
                  <a:pt x="722627" y="1039333"/>
                </a:lnTo>
                <a:lnTo>
                  <a:pt x="765347" y="1021244"/>
                </a:lnTo>
                <a:lnTo>
                  <a:pt x="806083" y="999653"/>
                </a:lnTo>
                <a:lnTo>
                  <a:pt x="844645" y="974751"/>
                </a:lnTo>
                <a:lnTo>
                  <a:pt x="880845" y="946728"/>
                </a:lnTo>
                <a:lnTo>
                  <a:pt x="914495" y="915771"/>
                </a:lnTo>
                <a:lnTo>
                  <a:pt x="945404" y="882071"/>
                </a:lnTo>
                <a:lnTo>
                  <a:pt x="973385" y="845818"/>
                </a:lnTo>
                <a:lnTo>
                  <a:pt x="998248" y="807200"/>
                </a:lnTo>
                <a:lnTo>
                  <a:pt x="1019804" y="766407"/>
                </a:lnTo>
                <a:lnTo>
                  <a:pt x="1037864" y="723629"/>
                </a:lnTo>
                <a:lnTo>
                  <a:pt x="1052240" y="679054"/>
                </a:lnTo>
                <a:lnTo>
                  <a:pt x="1062743" y="632873"/>
                </a:lnTo>
                <a:lnTo>
                  <a:pt x="1069183" y="585274"/>
                </a:lnTo>
                <a:lnTo>
                  <a:pt x="1071372" y="536448"/>
                </a:lnTo>
                <a:lnTo>
                  <a:pt x="1069183" y="487617"/>
                </a:lnTo>
                <a:lnTo>
                  <a:pt x="1062743" y="440015"/>
                </a:lnTo>
                <a:lnTo>
                  <a:pt x="1052240" y="393832"/>
                </a:lnTo>
                <a:lnTo>
                  <a:pt x="1037864" y="349256"/>
                </a:lnTo>
                <a:lnTo>
                  <a:pt x="1019804" y="306477"/>
                </a:lnTo>
                <a:lnTo>
                  <a:pt x="998248" y="265683"/>
                </a:lnTo>
                <a:lnTo>
                  <a:pt x="973385" y="227066"/>
                </a:lnTo>
                <a:lnTo>
                  <a:pt x="945404" y="190813"/>
                </a:lnTo>
                <a:lnTo>
                  <a:pt x="914495" y="157114"/>
                </a:lnTo>
                <a:lnTo>
                  <a:pt x="880845" y="126159"/>
                </a:lnTo>
                <a:lnTo>
                  <a:pt x="844645" y="98137"/>
                </a:lnTo>
                <a:lnTo>
                  <a:pt x="806083" y="73236"/>
                </a:lnTo>
                <a:lnTo>
                  <a:pt x="765347" y="51647"/>
                </a:lnTo>
                <a:lnTo>
                  <a:pt x="722627" y="33559"/>
                </a:lnTo>
                <a:lnTo>
                  <a:pt x="678112" y="19161"/>
                </a:lnTo>
                <a:lnTo>
                  <a:pt x="631991" y="8642"/>
                </a:lnTo>
                <a:lnTo>
                  <a:pt x="584453" y="2192"/>
                </a:lnTo>
                <a:lnTo>
                  <a:pt x="535686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4641" y="5304916"/>
            <a:ext cx="517525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Gi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lilik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65753" y="4893055"/>
            <a:ext cx="269240" cy="313690"/>
          </a:xfrm>
          <a:custGeom>
            <a:avLst/>
            <a:gdLst/>
            <a:ahLst/>
            <a:cxnLst/>
            <a:rect l="l" t="t" r="r" b="b"/>
            <a:pathLst>
              <a:path w="269239" h="313689">
                <a:moveTo>
                  <a:pt x="197738" y="0"/>
                </a:moveTo>
                <a:lnTo>
                  <a:pt x="0" y="94869"/>
                </a:lnTo>
                <a:lnTo>
                  <a:pt x="16763" y="313436"/>
                </a:lnTo>
                <a:lnTo>
                  <a:pt x="52959" y="250825"/>
                </a:lnTo>
                <a:lnTo>
                  <a:pt x="195853" y="250825"/>
                </a:lnTo>
                <a:lnTo>
                  <a:pt x="268732" y="124587"/>
                </a:lnTo>
                <a:lnTo>
                  <a:pt x="161544" y="62738"/>
                </a:lnTo>
                <a:lnTo>
                  <a:pt x="197738" y="0"/>
                </a:lnTo>
                <a:close/>
              </a:path>
              <a:path w="269239" h="313689">
                <a:moveTo>
                  <a:pt x="195853" y="250825"/>
                </a:moveTo>
                <a:lnTo>
                  <a:pt x="52959" y="250825"/>
                </a:lnTo>
                <a:lnTo>
                  <a:pt x="160147" y="312674"/>
                </a:lnTo>
                <a:lnTo>
                  <a:pt x="195853" y="250825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5183" y="4056888"/>
            <a:ext cx="1245235" cy="1137285"/>
          </a:xfrm>
          <a:custGeom>
            <a:avLst/>
            <a:gdLst/>
            <a:ahLst/>
            <a:cxnLst/>
            <a:rect l="l" t="t" r="r" b="b"/>
            <a:pathLst>
              <a:path w="1245235" h="1137285">
                <a:moveTo>
                  <a:pt x="622554" y="0"/>
                </a:moveTo>
                <a:lnTo>
                  <a:pt x="571500" y="1884"/>
                </a:lnTo>
                <a:lnTo>
                  <a:pt x="521581" y="7440"/>
                </a:lnTo>
                <a:lnTo>
                  <a:pt x="472959" y="16520"/>
                </a:lnTo>
                <a:lnTo>
                  <a:pt x="425793" y="28980"/>
                </a:lnTo>
                <a:lnTo>
                  <a:pt x="380243" y="44672"/>
                </a:lnTo>
                <a:lnTo>
                  <a:pt x="336471" y="63450"/>
                </a:lnTo>
                <a:lnTo>
                  <a:pt x="294636" y="85167"/>
                </a:lnTo>
                <a:lnTo>
                  <a:pt x="254898" y="109679"/>
                </a:lnTo>
                <a:lnTo>
                  <a:pt x="217418" y="136837"/>
                </a:lnTo>
                <a:lnTo>
                  <a:pt x="182356" y="166497"/>
                </a:lnTo>
                <a:lnTo>
                  <a:pt x="149872" y="198510"/>
                </a:lnTo>
                <a:lnTo>
                  <a:pt x="120127" y="232733"/>
                </a:lnTo>
                <a:lnTo>
                  <a:pt x="93281" y="269017"/>
                </a:lnTo>
                <a:lnTo>
                  <a:pt x="69495" y="307217"/>
                </a:lnTo>
                <a:lnTo>
                  <a:pt x="48928" y="347186"/>
                </a:lnTo>
                <a:lnTo>
                  <a:pt x="31741" y="388778"/>
                </a:lnTo>
                <a:lnTo>
                  <a:pt x="18095" y="431847"/>
                </a:lnTo>
                <a:lnTo>
                  <a:pt x="8149" y="476246"/>
                </a:lnTo>
                <a:lnTo>
                  <a:pt x="2064" y="521830"/>
                </a:lnTo>
                <a:lnTo>
                  <a:pt x="0" y="568451"/>
                </a:lnTo>
                <a:lnTo>
                  <a:pt x="2064" y="615073"/>
                </a:lnTo>
                <a:lnTo>
                  <a:pt x="8149" y="660657"/>
                </a:lnTo>
                <a:lnTo>
                  <a:pt x="18095" y="705056"/>
                </a:lnTo>
                <a:lnTo>
                  <a:pt x="31741" y="748125"/>
                </a:lnTo>
                <a:lnTo>
                  <a:pt x="48928" y="789717"/>
                </a:lnTo>
                <a:lnTo>
                  <a:pt x="69495" y="829686"/>
                </a:lnTo>
                <a:lnTo>
                  <a:pt x="93281" y="867886"/>
                </a:lnTo>
                <a:lnTo>
                  <a:pt x="120127" y="904170"/>
                </a:lnTo>
                <a:lnTo>
                  <a:pt x="149872" y="938393"/>
                </a:lnTo>
                <a:lnTo>
                  <a:pt x="182356" y="970406"/>
                </a:lnTo>
                <a:lnTo>
                  <a:pt x="217418" y="1000066"/>
                </a:lnTo>
                <a:lnTo>
                  <a:pt x="254898" y="1027224"/>
                </a:lnTo>
                <a:lnTo>
                  <a:pt x="294636" y="1051736"/>
                </a:lnTo>
                <a:lnTo>
                  <a:pt x="336471" y="1073453"/>
                </a:lnTo>
                <a:lnTo>
                  <a:pt x="380243" y="1092231"/>
                </a:lnTo>
                <a:lnTo>
                  <a:pt x="425793" y="1107923"/>
                </a:lnTo>
                <a:lnTo>
                  <a:pt x="472959" y="1120383"/>
                </a:lnTo>
                <a:lnTo>
                  <a:pt x="521581" y="1129463"/>
                </a:lnTo>
                <a:lnTo>
                  <a:pt x="571500" y="1135019"/>
                </a:lnTo>
                <a:lnTo>
                  <a:pt x="622554" y="1136904"/>
                </a:lnTo>
                <a:lnTo>
                  <a:pt x="673607" y="1135019"/>
                </a:lnTo>
                <a:lnTo>
                  <a:pt x="723526" y="1129463"/>
                </a:lnTo>
                <a:lnTo>
                  <a:pt x="772148" y="1120383"/>
                </a:lnTo>
                <a:lnTo>
                  <a:pt x="819314" y="1107923"/>
                </a:lnTo>
                <a:lnTo>
                  <a:pt x="864864" y="1092231"/>
                </a:lnTo>
                <a:lnTo>
                  <a:pt x="908636" y="1073453"/>
                </a:lnTo>
                <a:lnTo>
                  <a:pt x="950471" y="1051736"/>
                </a:lnTo>
                <a:lnTo>
                  <a:pt x="990209" y="1027224"/>
                </a:lnTo>
                <a:lnTo>
                  <a:pt x="1027689" y="1000066"/>
                </a:lnTo>
                <a:lnTo>
                  <a:pt x="1062751" y="970406"/>
                </a:lnTo>
                <a:lnTo>
                  <a:pt x="1095235" y="938393"/>
                </a:lnTo>
                <a:lnTo>
                  <a:pt x="1124980" y="904170"/>
                </a:lnTo>
                <a:lnTo>
                  <a:pt x="1151826" y="867886"/>
                </a:lnTo>
                <a:lnTo>
                  <a:pt x="1175612" y="829686"/>
                </a:lnTo>
                <a:lnTo>
                  <a:pt x="1196179" y="789717"/>
                </a:lnTo>
                <a:lnTo>
                  <a:pt x="1213366" y="748125"/>
                </a:lnTo>
                <a:lnTo>
                  <a:pt x="1227012" y="705056"/>
                </a:lnTo>
                <a:lnTo>
                  <a:pt x="1236958" y="660657"/>
                </a:lnTo>
                <a:lnTo>
                  <a:pt x="1243043" y="615073"/>
                </a:lnTo>
                <a:lnTo>
                  <a:pt x="1245108" y="568451"/>
                </a:lnTo>
                <a:lnTo>
                  <a:pt x="1243043" y="521830"/>
                </a:lnTo>
                <a:lnTo>
                  <a:pt x="1236958" y="476246"/>
                </a:lnTo>
                <a:lnTo>
                  <a:pt x="1227012" y="431847"/>
                </a:lnTo>
                <a:lnTo>
                  <a:pt x="1213366" y="388778"/>
                </a:lnTo>
                <a:lnTo>
                  <a:pt x="1196179" y="347186"/>
                </a:lnTo>
                <a:lnTo>
                  <a:pt x="1175612" y="307217"/>
                </a:lnTo>
                <a:lnTo>
                  <a:pt x="1151826" y="269017"/>
                </a:lnTo>
                <a:lnTo>
                  <a:pt x="1124980" y="232733"/>
                </a:lnTo>
                <a:lnTo>
                  <a:pt x="1095235" y="198510"/>
                </a:lnTo>
                <a:lnTo>
                  <a:pt x="1062751" y="166497"/>
                </a:lnTo>
                <a:lnTo>
                  <a:pt x="1027689" y="136837"/>
                </a:lnTo>
                <a:lnTo>
                  <a:pt x="990209" y="109679"/>
                </a:lnTo>
                <a:lnTo>
                  <a:pt x="950471" y="85167"/>
                </a:lnTo>
                <a:lnTo>
                  <a:pt x="908636" y="63450"/>
                </a:lnTo>
                <a:lnTo>
                  <a:pt x="864864" y="44672"/>
                </a:lnTo>
                <a:lnTo>
                  <a:pt x="819314" y="28980"/>
                </a:lnTo>
                <a:lnTo>
                  <a:pt x="772148" y="16520"/>
                </a:lnTo>
                <a:lnTo>
                  <a:pt x="723526" y="7440"/>
                </a:lnTo>
                <a:lnTo>
                  <a:pt x="673607" y="1884"/>
                </a:lnTo>
                <a:lnTo>
                  <a:pt x="622554" y="0"/>
                </a:lnTo>
                <a:close/>
              </a:path>
            </a:pathLst>
          </a:custGeom>
          <a:solidFill>
            <a:srgbClr val="D0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14066" y="4499102"/>
            <a:ext cx="848360" cy="235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Calibri"/>
                <a:cs typeface="Calibri"/>
              </a:rPr>
              <a:t>Bağımsı</a:t>
            </a:r>
            <a:r>
              <a:rPr sz="1400" b="1" spc="5" dirty="0">
                <a:latin typeface="Calibri"/>
                <a:cs typeface="Calibri"/>
              </a:rPr>
              <a:t>z</a:t>
            </a:r>
            <a:r>
              <a:rPr sz="1400" b="1" dirty="0">
                <a:latin typeface="Calibri"/>
                <a:cs typeface="Calibri"/>
              </a:rPr>
              <a:t>lık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57144" y="3683508"/>
            <a:ext cx="361315" cy="264160"/>
          </a:xfrm>
          <a:custGeom>
            <a:avLst/>
            <a:gdLst/>
            <a:ahLst/>
            <a:cxnLst/>
            <a:rect l="l" t="t" r="r" b="b"/>
            <a:pathLst>
              <a:path w="361314" h="264160">
                <a:moveTo>
                  <a:pt x="288925" y="131826"/>
                </a:moveTo>
                <a:lnTo>
                  <a:pt x="72262" y="131826"/>
                </a:lnTo>
                <a:lnTo>
                  <a:pt x="72262" y="263652"/>
                </a:lnTo>
                <a:lnTo>
                  <a:pt x="288925" y="263652"/>
                </a:lnTo>
                <a:lnTo>
                  <a:pt x="288925" y="131826"/>
                </a:lnTo>
                <a:close/>
              </a:path>
              <a:path w="361314" h="264160">
                <a:moveTo>
                  <a:pt x="180594" y="0"/>
                </a:moveTo>
                <a:lnTo>
                  <a:pt x="0" y="131826"/>
                </a:lnTo>
                <a:lnTo>
                  <a:pt x="361188" y="131826"/>
                </a:lnTo>
                <a:lnTo>
                  <a:pt x="180594" y="0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8232" y="2468879"/>
            <a:ext cx="1239520" cy="1091565"/>
          </a:xfrm>
          <a:custGeom>
            <a:avLst/>
            <a:gdLst/>
            <a:ahLst/>
            <a:cxnLst/>
            <a:rect l="l" t="t" r="r" b="b"/>
            <a:pathLst>
              <a:path w="1239520" h="1091564">
                <a:moveTo>
                  <a:pt x="619506" y="0"/>
                </a:moveTo>
                <a:lnTo>
                  <a:pt x="568697" y="1808"/>
                </a:lnTo>
                <a:lnTo>
                  <a:pt x="519020" y="7139"/>
                </a:lnTo>
                <a:lnTo>
                  <a:pt x="470633" y="15853"/>
                </a:lnTo>
                <a:lnTo>
                  <a:pt x="423696" y="27809"/>
                </a:lnTo>
                <a:lnTo>
                  <a:pt x="378368" y="42868"/>
                </a:lnTo>
                <a:lnTo>
                  <a:pt x="334809" y="60888"/>
                </a:lnTo>
                <a:lnTo>
                  <a:pt x="293179" y="81730"/>
                </a:lnTo>
                <a:lnTo>
                  <a:pt x="253636" y="105253"/>
                </a:lnTo>
                <a:lnTo>
                  <a:pt x="216340" y="131317"/>
                </a:lnTo>
                <a:lnTo>
                  <a:pt x="181451" y="159781"/>
                </a:lnTo>
                <a:lnTo>
                  <a:pt x="149128" y="190506"/>
                </a:lnTo>
                <a:lnTo>
                  <a:pt x="119530" y="223351"/>
                </a:lnTo>
                <a:lnTo>
                  <a:pt x="92817" y="258175"/>
                </a:lnTo>
                <a:lnTo>
                  <a:pt x="69149" y="294839"/>
                </a:lnTo>
                <a:lnTo>
                  <a:pt x="48684" y="333202"/>
                </a:lnTo>
                <a:lnTo>
                  <a:pt x="31583" y="373123"/>
                </a:lnTo>
                <a:lnTo>
                  <a:pt x="18004" y="414464"/>
                </a:lnTo>
                <a:lnTo>
                  <a:pt x="8108" y="457082"/>
                </a:lnTo>
                <a:lnTo>
                  <a:pt x="2053" y="500838"/>
                </a:lnTo>
                <a:lnTo>
                  <a:pt x="0" y="545592"/>
                </a:lnTo>
                <a:lnTo>
                  <a:pt x="2053" y="590345"/>
                </a:lnTo>
                <a:lnTo>
                  <a:pt x="8108" y="634101"/>
                </a:lnTo>
                <a:lnTo>
                  <a:pt x="18004" y="676719"/>
                </a:lnTo>
                <a:lnTo>
                  <a:pt x="31583" y="718060"/>
                </a:lnTo>
                <a:lnTo>
                  <a:pt x="48684" y="757981"/>
                </a:lnTo>
                <a:lnTo>
                  <a:pt x="69149" y="796344"/>
                </a:lnTo>
                <a:lnTo>
                  <a:pt x="92817" y="833008"/>
                </a:lnTo>
                <a:lnTo>
                  <a:pt x="119530" y="867832"/>
                </a:lnTo>
                <a:lnTo>
                  <a:pt x="149128" y="900677"/>
                </a:lnTo>
                <a:lnTo>
                  <a:pt x="181451" y="931402"/>
                </a:lnTo>
                <a:lnTo>
                  <a:pt x="216340" y="959866"/>
                </a:lnTo>
                <a:lnTo>
                  <a:pt x="253636" y="985930"/>
                </a:lnTo>
                <a:lnTo>
                  <a:pt x="293179" y="1009453"/>
                </a:lnTo>
                <a:lnTo>
                  <a:pt x="334809" y="1030295"/>
                </a:lnTo>
                <a:lnTo>
                  <a:pt x="378368" y="1048315"/>
                </a:lnTo>
                <a:lnTo>
                  <a:pt x="423696" y="1063374"/>
                </a:lnTo>
                <a:lnTo>
                  <a:pt x="470633" y="1075330"/>
                </a:lnTo>
                <a:lnTo>
                  <a:pt x="519020" y="1084044"/>
                </a:lnTo>
                <a:lnTo>
                  <a:pt x="568697" y="1089375"/>
                </a:lnTo>
                <a:lnTo>
                  <a:pt x="619506" y="1091184"/>
                </a:lnTo>
                <a:lnTo>
                  <a:pt x="670314" y="1089375"/>
                </a:lnTo>
                <a:lnTo>
                  <a:pt x="719991" y="1084044"/>
                </a:lnTo>
                <a:lnTo>
                  <a:pt x="768378" y="1075330"/>
                </a:lnTo>
                <a:lnTo>
                  <a:pt x="815315" y="1063374"/>
                </a:lnTo>
                <a:lnTo>
                  <a:pt x="860643" y="1048315"/>
                </a:lnTo>
                <a:lnTo>
                  <a:pt x="904202" y="1030295"/>
                </a:lnTo>
                <a:lnTo>
                  <a:pt x="945832" y="1009453"/>
                </a:lnTo>
                <a:lnTo>
                  <a:pt x="985375" y="985930"/>
                </a:lnTo>
                <a:lnTo>
                  <a:pt x="1022671" y="959866"/>
                </a:lnTo>
                <a:lnTo>
                  <a:pt x="1057560" y="931402"/>
                </a:lnTo>
                <a:lnTo>
                  <a:pt x="1089883" y="900677"/>
                </a:lnTo>
                <a:lnTo>
                  <a:pt x="1119481" y="867832"/>
                </a:lnTo>
                <a:lnTo>
                  <a:pt x="1146194" y="833008"/>
                </a:lnTo>
                <a:lnTo>
                  <a:pt x="1169862" y="796344"/>
                </a:lnTo>
                <a:lnTo>
                  <a:pt x="1190327" y="757981"/>
                </a:lnTo>
                <a:lnTo>
                  <a:pt x="1207428" y="718060"/>
                </a:lnTo>
                <a:lnTo>
                  <a:pt x="1221007" y="676719"/>
                </a:lnTo>
                <a:lnTo>
                  <a:pt x="1230903" y="634101"/>
                </a:lnTo>
                <a:lnTo>
                  <a:pt x="1236958" y="590345"/>
                </a:lnTo>
                <a:lnTo>
                  <a:pt x="1239012" y="545592"/>
                </a:lnTo>
                <a:lnTo>
                  <a:pt x="1236958" y="500838"/>
                </a:lnTo>
                <a:lnTo>
                  <a:pt x="1230903" y="457082"/>
                </a:lnTo>
                <a:lnTo>
                  <a:pt x="1221007" y="414464"/>
                </a:lnTo>
                <a:lnTo>
                  <a:pt x="1207428" y="373123"/>
                </a:lnTo>
                <a:lnTo>
                  <a:pt x="1190327" y="333202"/>
                </a:lnTo>
                <a:lnTo>
                  <a:pt x="1169862" y="294839"/>
                </a:lnTo>
                <a:lnTo>
                  <a:pt x="1146194" y="258175"/>
                </a:lnTo>
                <a:lnTo>
                  <a:pt x="1119481" y="223351"/>
                </a:lnTo>
                <a:lnTo>
                  <a:pt x="1089883" y="190506"/>
                </a:lnTo>
                <a:lnTo>
                  <a:pt x="1057560" y="159781"/>
                </a:lnTo>
                <a:lnTo>
                  <a:pt x="1022671" y="131317"/>
                </a:lnTo>
                <a:lnTo>
                  <a:pt x="985375" y="105253"/>
                </a:lnTo>
                <a:lnTo>
                  <a:pt x="945832" y="81730"/>
                </a:lnTo>
                <a:lnTo>
                  <a:pt x="904202" y="60888"/>
                </a:lnTo>
                <a:lnTo>
                  <a:pt x="860643" y="42868"/>
                </a:lnTo>
                <a:lnTo>
                  <a:pt x="815315" y="27809"/>
                </a:lnTo>
                <a:lnTo>
                  <a:pt x="768378" y="15853"/>
                </a:lnTo>
                <a:lnTo>
                  <a:pt x="719991" y="7139"/>
                </a:lnTo>
                <a:lnTo>
                  <a:pt x="670314" y="1808"/>
                </a:lnTo>
                <a:lnTo>
                  <a:pt x="61950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901442" y="2713482"/>
            <a:ext cx="673100" cy="603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1125" algn="just">
              <a:lnSpc>
                <a:spcPts val="154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Delile 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Dayalı  </a:t>
            </a:r>
            <a:r>
              <a:rPr sz="1400" b="1" spc="-9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aklaş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ı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92728" y="2442845"/>
            <a:ext cx="273685" cy="314325"/>
          </a:xfrm>
          <a:custGeom>
            <a:avLst/>
            <a:gdLst/>
            <a:ahLst/>
            <a:cxnLst/>
            <a:rect l="l" t="t" r="r" b="b"/>
            <a:pathLst>
              <a:path w="273685" h="314325">
                <a:moveTo>
                  <a:pt x="73279" y="0"/>
                </a:moveTo>
                <a:lnTo>
                  <a:pt x="109474" y="62737"/>
                </a:lnTo>
                <a:lnTo>
                  <a:pt x="0" y="125856"/>
                </a:lnTo>
                <a:lnTo>
                  <a:pt x="108585" y="313943"/>
                </a:lnTo>
                <a:lnTo>
                  <a:pt x="218059" y="250697"/>
                </a:lnTo>
                <a:lnTo>
                  <a:pt x="259654" y="250697"/>
                </a:lnTo>
                <a:lnTo>
                  <a:pt x="273176" y="93599"/>
                </a:lnTo>
                <a:lnTo>
                  <a:pt x="73279" y="0"/>
                </a:lnTo>
                <a:close/>
              </a:path>
              <a:path w="273685" h="314325">
                <a:moveTo>
                  <a:pt x="259654" y="250697"/>
                </a:moveTo>
                <a:lnTo>
                  <a:pt x="218059" y="250697"/>
                </a:lnTo>
                <a:lnTo>
                  <a:pt x="254254" y="313435"/>
                </a:lnTo>
                <a:lnTo>
                  <a:pt x="259654" y="250697"/>
                </a:lnTo>
                <a:close/>
              </a:path>
            </a:pathLst>
          </a:custGeom>
          <a:solidFill>
            <a:srgbClr val="B5CAE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3783" y="435863"/>
            <a:ext cx="6006084" cy="6006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4666" y="1247140"/>
            <a:ext cx="256857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/>
              <a:t>EĞİTİM</a:t>
            </a:r>
            <a:r>
              <a:rPr spc="-60" dirty="0"/>
              <a:t> </a:t>
            </a:r>
            <a:r>
              <a:rPr spc="-5" dirty="0"/>
              <a:t>İÇERİĞİ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1429766" rIns="0" bIns="0" rtlCol="0">
            <a:spAutoFit/>
          </a:bodyPr>
          <a:lstStyle/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10" dirty="0">
                <a:latin typeface="Calibri"/>
                <a:cs typeface="Calibri"/>
              </a:rPr>
              <a:t>TS </a:t>
            </a:r>
            <a:r>
              <a:rPr sz="1800" b="1" dirty="0">
                <a:latin typeface="Calibri"/>
                <a:cs typeface="Calibri"/>
              </a:rPr>
              <a:t>EN ISO </a:t>
            </a:r>
            <a:r>
              <a:rPr sz="1800" b="1" spc="-5" dirty="0">
                <a:latin typeface="Calibri"/>
                <a:cs typeface="Calibri"/>
              </a:rPr>
              <a:t>9001 Şartlarına </a:t>
            </a:r>
            <a:r>
              <a:rPr sz="1800" b="1" dirty="0">
                <a:latin typeface="Calibri"/>
                <a:cs typeface="Calibri"/>
              </a:rPr>
              <a:t>Genel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Bakış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10" dirty="0">
                <a:latin typeface="Calibri"/>
                <a:cs typeface="Calibri"/>
              </a:rPr>
              <a:t>KYS </a:t>
            </a:r>
            <a:r>
              <a:rPr sz="1800" b="1" dirty="0">
                <a:latin typeface="Calibri"/>
                <a:cs typeface="Calibri"/>
              </a:rPr>
              <a:t>İç </a:t>
            </a:r>
            <a:r>
              <a:rPr sz="1800" b="1" spc="-25" dirty="0">
                <a:latin typeface="Calibri"/>
                <a:cs typeface="Calibri"/>
              </a:rPr>
              <a:t>Tetkiki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Giriş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10" dirty="0">
                <a:latin typeface="Calibri"/>
                <a:cs typeface="Calibri"/>
              </a:rPr>
              <a:t>TS </a:t>
            </a:r>
            <a:r>
              <a:rPr sz="1800" b="1" dirty="0">
                <a:latin typeface="Calibri"/>
                <a:cs typeface="Calibri"/>
              </a:rPr>
              <a:t>EN ISO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19011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30" dirty="0">
                <a:latin typeface="Calibri"/>
                <a:cs typeface="Calibri"/>
              </a:rPr>
              <a:t>Tetkikçi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Özellikleri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30" dirty="0">
                <a:latin typeface="Calibri"/>
                <a:cs typeface="Calibri"/>
              </a:rPr>
              <a:t>Tetkik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Prensipleri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30" dirty="0">
                <a:latin typeface="Calibri"/>
                <a:cs typeface="Calibri"/>
              </a:rPr>
              <a:t>Tetkik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Tanımları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25" dirty="0">
                <a:latin typeface="Calibri"/>
                <a:cs typeface="Calibri"/>
              </a:rPr>
              <a:t>Tetkikin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Planlanması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25" dirty="0">
                <a:latin typeface="Calibri"/>
                <a:cs typeface="Calibri"/>
              </a:rPr>
              <a:t>Tetkikin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Uygulanması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25" dirty="0">
                <a:latin typeface="Calibri"/>
                <a:cs typeface="Calibri"/>
              </a:rPr>
              <a:t>Tetkikin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Raporlanması</a:t>
            </a:r>
            <a:endParaRPr sz="1800">
              <a:latin typeface="Calibri"/>
              <a:cs typeface="Calibri"/>
            </a:endParaRPr>
          </a:p>
          <a:p>
            <a:pPr marL="2796540" indent="-342900">
              <a:lnSpc>
                <a:spcPct val="100000"/>
              </a:lnSpc>
              <a:buFont typeface="Arial"/>
              <a:buChar char="•"/>
              <a:tabLst>
                <a:tab pos="2797175" algn="l"/>
              </a:tabLst>
            </a:pPr>
            <a:r>
              <a:rPr sz="1800" b="1" spc="-10" dirty="0">
                <a:latin typeface="Calibri"/>
                <a:cs typeface="Calibri"/>
              </a:rPr>
              <a:t>Pratik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Çalışmalar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6180" y="2148585"/>
            <a:ext cx="2391410" cy="765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C000"/>
                </a:solidFill>
              </a:rPr>
              <a:t>Ahlaki</a:t>
            </a:r>
            <a:r>
              <a:rPr sz="2400" spc="-110" dirty="0">
                <a:solidFill>
                  <a:srgbClr val="FFC000"/>
                </a:solidFill>
              </a:rPr>
              <a:t> </a:t>
            </a:r>
            <a:r>
              <a:rPr sz="2400" spc="-10" dirty="0">
                <a:solidFill>
                  <a:srgbClr val="FFC000"/>
                </a:solidFill>
              </a:rPr>
              <a:t>Davranış:</a:t>
            </a:r>
            <a:endParaRPr sz="2400"/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000" b="0" spc="-10" dirty="0">
                <a:latin typeface="Calibri"/>
                <a:cs typeface="Calibri"/>
              </a:rPr>
              <a:t>Profesyonelliğin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35" dirty="0">
                <a:latin typeface="Calibri"/>
                <a:cs typeface="Calibri"/>
              </a:rPr>
              <a:t>Temeli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6180" y="3324352"/>
            <a:ext cx="7473950" cy="267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Tetkikçiler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programını yöneten</a:t>
            </a:r>
            <a:r>
              <a:rPr sz="2000" spc="1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kişiler:</a:t>
            </a:r>
            <a:endParaRPr sz="2000">
              <a:latin typeface="Calibri"/>
              <a:cs typeface="Calibri"/>
            </a:endParaRPr>
          </a:p>
          <a:p>
            <a:pPr marL="355600" marR="1124585" indent="-342900">
              <a:lnSpc>
                <a:spcPct val="80000"/>
              </a:lnSpc>
              <a:spcBef>
                <a:spcPts val="101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İşlerini dürüstlük,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özen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sorumluluk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ilkeleri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çerçevesinde  gerçekleştirmeli;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Yürürlükteki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yasal şartları gözlemlemeli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uymalı;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İşlerini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gerçekleştirirken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yetkinliklerini</a:t>
            </a:r>
            <a:r>
              <a:rPr sz="2000" spc="1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göstermeli;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İşlerini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tarafsız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şekilde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gerçekleştirmeli,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1920"/>
              </a:lnSpc>
              <a:spcBef>
                <a:spcPts val="980"/>
              </a:spcBef>
              <a:buFont typeface="Wingdings"/>
              <a:buChar char=""/>
              <a:tabLst>
                <a:tab pos="355600" algn="l"/>
              </a:tabLst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Tetkiki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gerçekleştirirken yargısını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etkileyebilecek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her türlü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etkiye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karşı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duyarlı</a:t>
            </a:r>
            <a:r>
              <a:rPr sz="20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olmalıdır.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9859" y="1729739"/>
            <a:ext cx="2093976" cy="1744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754885"/>
            <a:ext cx="365442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2D75B6"/>
                </a:solidFill>
                <a:latin typeface="Calibri"/>
                <a:cs typeface="Calibri"/>
              </a:rPr>
              <a:t>Dürüst</a:t>
            </a:r>
            <a:r>
              <a:rPr sz="2000" spc="-100" dirty="0">
                <a:solidFill>
                  <a:srgbClr val="2D75B6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D75B6"/>
                </a:solidFill>
                <a:latin typeface="Calibri"/>
                <a:cs typeface="Calibri"/>
              </a:rPr>
              <a:t>Sunum: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900" b="0" spc="-5" dirty="0">
                <a:latin typeface="Calibri"/>
                <a:cs typeface="Calibri"/>
              </a:rPr>
              <a:t>Gerçek </a:t>
            </a:r>
            <a:r>
              <a:rPr sz="1900" b="0" spc="-20" dirty="0">
                <a:latin typeface="Calibri"/>
                <a:cs typeface="Calibri"/>
              </a:rPr>
              <a:t>ve </a:t>
            </a:r>
            <a:r>
              <a:rPr sz="1900" b="0" spc="-5" dirty="0">
                <a:latin typeface="Calibri"/>
                <a:cs typeface="Calibri"/>
              </a:rPr>
              <a:t>doğru bildirim</a:t>
            </a:r>
            <a:r>
              <a:rPr sz="1900" b="0" dirty="0">
                <a:latin typeface="Calibri"/>
                <a:cs typeface="Calibri"/>
              </a:rPr>
              <a:t> </a:t>
            </a:r>
            <a:r>
              <a:rPr sz="1900" b="0" spc="-5" dirty="0">
                <a:latin typeface="Calibri"/>
                <a:cs typeface="Calibri"/>
              </a:rPr>
              <a:t>mecburiyeti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3869308"/>
            <a:ext cx="7729220" cy="1953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000" b="1" spc="-15" dirty="0">
                <a:solidFill>
                  <a:srgbClr val="BE9000"/>
                </a:solidFill>
                <a:latin typeface="Calibri"/>
                <a:cs typeface="Calibri"/>
              </a:rPr>
              <a:t>Profesyonel</a:t>
            </a:r>
            <a:r>
              <a:rPr sz="2000" b="1" spc="-65" dirty="0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BE9000"/>
                </a:solidFill>
                <a:latin typeface="Calibri"/>
                <a:cs typeface="Calibri"/>
              </a:rPr>
              <a:t>Özen:</a:t>
            </a:r>
            <a:endParaRPr sz="2000">
              <a:latin typeface="Calibri"/>
              <a:cs typeface="Calibri"/>
            </a:endParaRPr>
          </a:p>
          <a:p>
            <a:pPr marL="4157979">
              <a:lnSpc>
                <a:spcPct val="100000"/>
              </a:lnSpc>
              <a:spcBef>
                <a:spcPts val="85"/>
              </a:spcBef>
            </a:pPr>
            <a:r>
              <a:rPr sz="1900" spc="-30" dirty="0">
                <a:solidFill>
                  <a:srgbClr val="333E50"/>
                </a:solidFill>
                <a:latin typeface="Calibri"/>
                <a:cs typeface="Calibri"/>
              </a:rPr>
              <a:t>Tetkikte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titizlik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doğru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karar</a:t>
            </a:r>
            <a:r>
              <a:rPr sz="1900" spc="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verme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6FAC46"/>
                </a:solidFill>
                <a:latin typeface="Calibri"/>
                <a:cs typeface="Calibri"/>
              </a:rPr>
              <a:t>Gizlilik</a:t>
            </a:r>
            <a:r>
              <a:rPr sz="2000" spc="-5" dirty="0">
                <a:solidFill>
                  <a:srgbClr val="6FAC46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Bilginin</a:t>
            </a:r>
            <a:r>
              <a:rPr sz="19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güvenliği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09827" y="2709672"/>
            <a:ext cx="2115312" cy="1446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74535" y="2072639"/>
            <a:ext cx="1313687" cy="153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25139" y="4920996"/>
            <a:ext cx="2237232" cy="1394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1754885"/>
            <a:ext cx="4640580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67070"/>
                </a:solidFill>
              </a:rPr>
              <a:t>Bağımsızlık:</a:t>
            </a:r>
            <a:endParaRPr sz="2000"/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600" b="0" spc="-25" dirty="0">
                <a:latin typeface="Calibri"/>
                <a:cs typeface="Calibri"/>
              </a:rPr>
              <a:t>Tetkikin </a:t>
            </a:r>
            <a:r>
              <a:rPr sz="1600" b="0" spc="-10" dirty="0">
                <a:latin typeface="Calibri"/>
                <a:cs typeface="Calibri"/>
              </a:rPr>
              <a:t>tarafsızlık ve tetkik </a:t>
            </a:r>
            <a:r>
              <a:rPr sz="1600" b="0" spc="-5" dirty="0">
                <a:latin typeface="Calibri"/>
                <a:cs typeface="Calibri"/>
              </a:rPr>
              <a:t>sonuçlarının objektiflik</a:t>
            </a:r>
            <a:r>
              <a:rPr sz="1600" b="0" spc="80" dirty="0">
                <a:latin typeface="Calibri"/>
                <a:cs typeface="Calibri"/>
              </a:rPr>
              <a:t> </a:t>
            </a:r>
            <a:r>
              <a:rPr sz="1600" b="0" spc="-5" dirty="0">
                <a:latin typeface="Calibri"/>
                <a:cs typeface="Calibri"/>
              </a:rPr>
              <a:t>esası.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2606105"/>
            <a:ext cx="3921760" cy="1116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900"/>
              </a:lnSpc>
            </a:pPr>
            <a:r>
              <a:rPr sz="1600" spc="-25" dirty="0">
                <a:solidFill>
                  <a:srgbClr val="333E50"/>
                </a:solidFill>
                <a:latin typeface="Calibri"/>
                <a:cs typeface="Calibri"/>
              </a:rPr>
              <a:t>Tetkikçiler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uygulanabilir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olduğu her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yerde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tetkik  edilmekte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olan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faaliyetten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bağımsız</a:t>
            </a:r>
            <a:r>
              <a:rPr sz="16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33E50"/>
                </a:solidFill>
                <a:latin typeface="Calibri"/>
                <a:cs typeface="Calibri"/>
              </a:rPr>
              <a:t>olmalı.</a:t>
            </a:r>
            <a:endParaRPr sz="1600">
              <a:latin typeface="Calibri"/>
              <a:cs typeface="Calibri"/>
            </a:endParaRPr>
          </a:p>
          <a:p>
            <a:pPr marL="12700" marR="59055">
              <a:lnSpc>
                <a:spcPct val="112000"/>
              </a:lnSpc>
              <a:spcBef>
                <a:spcPts val="10"/>
              </a:spcBef>
            </a:pP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Küçük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kuruluşlarda, tarafsızlığı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sağlamak </a:t>
            </a:r>
            <a:r>
              <a:rPr sz="1600" spc="-20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teşvik etmek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her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türlü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çaba</a:t>
            </a:r>
            <a:r>
              <a:rPr sz="1600" spc="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33E50"/>
                </a:solidFill>
                <a:latin typeface="Calibri"/>
                <a:cs typeface="Calibri"/>
              </a:rPr>
              <a:t>gösterilmelidir.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7800" y="4596638"/>
            <a:ext cx="4448810" cy="152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0895">
              <a:lnSpc>
                <a:spcPct val="100000"/>
              </a:lnSpc>
            </a:pPr>
            <a:r>
              <a:rPr sz="2000" b="1" dirty="0">
                <a:solidFill>
                  <a:srgbClr val="2E5496"/>
                </a:solidFill>
                <a:latin typeface="Calibri"/>
                <a:cs typeface="Calibri"/>
              </a:rPr>
              <a:t>Delile </a:t>
            </a:r>
            <a:r>
              <a:rPr sz="2000" b="1" spc="-15" dirty="0">
                <a:solidFill>
                  <a:srgbClr val="2E5496"/>
                </a:solidFill>
                <a:latin typeface="Calibri"/>
                <a:cs typeface="Calibri"/>
              </a:rPr>
              <a:t>Dayalı</a:t>
            </a:r>
            <a:r>
              <a:rPr sz="2000" b="1" spc="-9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2E5496"/>
                </a:solidFill>
                <a:latin typeface="Calibri"/>
                <a:cs typeface="Calibri"/>
              </a:rPr>
              <a:t>Yaklaşım</a:t>
            </a:r>
            <a:r>
              <a:rPr sz="2000" spc="-15" dirty="0">
                <a:solidFill>
                  <a:srgbClr val="2E5496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12700" marR="5080" indent="853440">
              <a:lnSpc>
                <a:spcPct val="121900"/>
              </a:lnSpc>
              <a:spcBef>
                <a:spcPts val="15"/>
              </a:spcBef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Sistematik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tetkik prosesinde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güvenilir </a:t>
            </a:r>
            <a:r>
              <a:rPr sz="1600" spc="-20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yeniden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üretilebilir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sonuçlarına ulaşabilmek</a:t>
            </a:r>
            <a:r>
              <a:rPr sz="16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için</a:t>
            </a:r>
            <a:endParaRPr sz="1600">
              <a:latin typeface="Calibri"/>
              <a:cs typeface="Calibri"/>
            </a:endParaRPr>
          </a:p>
          <a:p>
            <a:pPr marL="2426970">
              <a:lnSpc>
                <a:spcPct val="100000"/>
              </a:lnSpc>
              <a:spcBef>
                <a:spcPts val="420"/>
              </a:spcBef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kullanılan makul</a:t>
            </a:r>
            <a:r>
              <a:rPr sz="16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yöntem</a:t>
            </a:r>
            <a:endParaRPr sz="1600">
              <a:latin typeface="Calibri"/>
              <a:cs typeface="Calibri"/>
            </a:endParaRPr>
          </a:p>
          <a:p>
            <a:pPr marL="1294130">
              <a:lnSpc>
                <a:spcPct val="100000"/>
              </a:lnSpc>
              <a:spcBef>
                <a:spcPts val="430"/>
              </a:spcBef>
            </a:pPr>
            <a:r>
              <a:rPr sz="1600" spc="-3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delilleri doğrulanabilir</a:t>
            </a:r>
            <a:r>
              <a:rPr sz="16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333E50"/>
                </a:solidFill>
                <a:latin typeface="Calibri"/>
                <a:cs typeface="Calibri"/>
              </a:rPr>
              <a:t>olmalıdır.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74775" y="3922776"/>
            <a:ext cx="1741932" cy="1272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703576"/>
            <a:ext cx="1626107" cy="1677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5930">
              <a:lnSpc>
                <a:spcPct val="100000"/>
              </a:lnSpc>
            </a:pPr>
            <a:r>
              <a:rPr spc="-20" dirty="0"/>
              <a:t>TETKİKÇİ</a:t>
            </a:r>
            <a:r>
              <a:rPr spc="-30" dirty="0"/>
              <a:t> </a:t>
            </a:r>
            <a:r>
              <a:rPr spc="-5" dirty="0"/>
              <a:t>ÖZELLİKLERİ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3661" y="2025929"/>
            <a:ext cx="864869" cy="219583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Tarafsız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600"/>
              </a:lnSpc>
              <a:spcBef>
                <a:spcPts val="10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Sabırlı  Güncel  Çal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ş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Pratik 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Yapıcı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Uyumlu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2842" y="2025624"/>
            <a:ext cx="1561465" cy="219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7314">
              <a:lnSpc>
                <a:spcPct val="101800"/>
              </a:lnSpc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Profesyonel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Nazik  Hazırlıklı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Prensip</a:t>
            </a:r>
            <a:r>
              <a:rPr sz="20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sahibi  Dakik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1499"/>
              </a:lnSpc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Fayda</a:t>
            </a:r>
            <a:r>
              <a:rPr sz="2000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sağlayan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Kontrollü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3661" y="4511294"/>
            <a:ext cx="23799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Ekip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çalışmasına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yatkın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6147" y="2191511"/>
            <a:ext cx="2189988" cy="3290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0860">
              <a:lnSpc>
                <a:spcPct val="100000"/>
              </a:lnSpc>
            </a:pPr>
            <a:r>
              <a:rPr spc="-20" dirty="0"/>
              <a:t>TETKİKÇİ</a:t>
            </a:r>
            <a:r>
              <a:rPr spc="-15" dirty="0"/>
              <a:t> </a:t>
            </a:r>
            <a:r>
              <a:rPr spc="-5" dirty="0"/>
              <a:t>KRİTERLERİ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9312" y="2113051"/>
            <a:ext cx="7360284" cy="289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415"/>
              </a:lnSpc>
              <a:buFont typeface="Wingdings"/>
              <a:buChar char="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itel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(iş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yerinde </a:t>
            </a:r>
            <a:r>
              <a:rPr sz="24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eğitimde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kanıtlanmış</a:t>
            </a:r>
            <a:r>
              <a:rPr sz="2400" spc="-2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kişisel</a:t>
            </a:r>
            <a:endParaRPr sz="2400">
              <a:latin typeface="Calibri"/>
              <a:cs typeface="Calibri"/>
            </a:endParaRPr>
          </a:p>
          <a:p>
            <a:pPr marL="469265" marR="5080">
              <a:lnSpc>
                <a:spcPts val="2590"/>
              </a:lnSpc>
              <a:spcBef>
                <a:spcPts val="210"/>
              </a:spcBef>
            </a:pPr>
            <a:r>
              <a:rPr sz="2400" spc="-15" dirty="0">
                <a:solidFill>
                  <a:srgbClr val="333E50"/>
                </a:solidFill>
                <a:latin typeface="Calibri"/>
                <a:cs typeface="Calibri"/>
              </a:rPr>
              <a:t>özelliklere, </a:t>
            </a:r>
            <a:r>
              <a:rPr sz="2400" spc="-10" dirty="0">
                <a:solidFill>
                  <a:srgbClr val="333E50"/>
                </a:solidFill>
                <a:latin typeface="Calibri"/>
                <a:cs typeface="Calibri"/>
              </a:rPr>
              <a:t>bilgiye </a:t>
            </a:r>
            <a:r>
              <a:rPr sz="24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becerilerin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sergilenmesine sahip  olmak</a:t>
            </a:r>
            <a:r>
              <a:rPr sz="2400" spc="-10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gibi)</a:t>
            </a:r>
            <a:endParaRPr sz="2400">
              <a:latin typeface="Calibri"/>
              <a:cs typeface="Calibri"/>
            </a:endParaRPr>
          </a:p>
          <a:p>
            <a:pPr marL="367030" algn="ctr">
              <a:lnSpc>
                <a:spcPct val="100000"/>
              </a:lnSpc>
              <a:spcBef>
                <a:spcPts val="670"/>
              </a:spcBef>
            </a:pPr>
            <a:r>
              <a:rPr sz="2400" spc="-20" dirty="0">
                <a:solidFill>
                  <a:srgbClr val="333E50"/>
                </a:solidFill>
                <a:latin typeface="Calibri"/>
                <a:cs typeface="Calibri"/>
              </a:rPr>
              <a:t>veya</a:t>
            </a:r>
            <a:endParaRPr sz="2400">
              <a:latin typeface="Calibri"/>
              <a:cs typeface="Calibri"/>
            </a:endParaRPr>
          </a:p>
          <a:p>
            <a:pPr marL="469900" marR="292100" indent="-457200">
              <a:lnSpc>
                <a:spcPts val="2700"/>
              </a:lnSpc>
              <a:spcBef>
                <a:spcPts val="1275"/>
              </a:spcBef>
              <a:buFont typeface="Wingdings"/>
              <a:buChar char=""/>
              <a:tabLst>
                <a:tab pos="469900" algn="l"/>
              </a:tabLst>
            </a:pP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Nicel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(iş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tecrübesi </a:t>
            </a:r>
            <a:r>
              <a:rPr sz="24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400" spc="-10" dirty="0">
                <a:solidFill>
                  <a:srgbClr val="333E50"/>
                </a:solidFill>
                <a:latin typeface="Calibri"/>
                <a:cs typeface="Calibri"/>
              </a:rPr>
              <a:t>öğrenim süresi,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gerçekleştirilen  tetkik </a:t>
            </a:r>
            <a:r>
              <a:rPr sz="2400" spc="-10" dirty="0">
                <a:solidFill>
                  <a:srgbClr val="333E50"/>
                </a:solidFill>
                <a:latin typeface="Calibri"/>
                <a:cs typeface="Calibri"/>
              </a:rPr>
              <a:t>sayısı </a:t>
            </a:r>
            <a:r>
              <a:rPr sz="2400" spc="-15" dirty="0">
                <a:solidFill>
                  <a:srgbClr val="333E50"/>
                </a:solidFill>
                <a:latin typeface="Calibri"/>
                <a:cs typeface="Calibri"/>
              </a:rPr>
              <a:t>ve tetkikçi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eğitimi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saati</a:t>
            </a:r>
            <a:r>
              <a:rPr sz="2400" spc="-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gibi)</a:t>
            </a:r>
            <a:endParaRPr sz="2400">
              <a:latin typeface="Calibri"/>
              <a:cs typeface="Calibri"/>
            </a:endParaRPr>
          </a:p>
          <a:p>
            <a:pPr marL="368935" algn="ctr">
              <a:lnSpc>
                <a:spcPct val="100000"/>
              </a:lnSpc>
              <a:spcBef>
                <a:spcPts val="660"/>
              </a:spcBef>
            </a:pPr>
            <a:r>
              <a:rPr sz="2400" spc="-25" dirty="0">
                <a:solidFill>
                  <a:srgbClr val="333E50"/>
                </a:solidFill>
                <a:latin typeface="Calibri"/>
                <a:cs typeface="Calibri"/>
              </a:rPr>
              <a:t>olmalıdır.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64935" y="4963667"/>
            <a:ext cx="2093975" cy="1042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spc="-10" dirty="0"/>
              <a:t>BAŞ </a:t>
            </a:r>
            <a:r>
              <a:rPr dirty="0"/>
              <a:t>TETKİK GÖREVLİSİ</a:t>
            </a:r>
            <a:r>
              <a:rPr spc="-35" dirty="0"/>
              <a:t> </a:t>
            </a:r>
            <a:r>
              <a:rPr spc="-15" dirty="0"/>
              <a:t>SORUMLULUKLARI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32448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35" dirty="0">
                <a:latin typeface="Calibri"/>
                <a:cs typeface="Calibri"/>
              </a:rPr>
              <a:t>Tetkik </a:t>
            </a:r>
            <a:r>
              <a:rPr spc="-5" dirty="0"/>
              <a:t>programının</a:t>
            </a:r>
            <a:r>
              <a:rPr spc="15" dirty="0"/>
              <a:t> </a:t>
            </a:r>
            <a:r>
              <a:rPr spc="-5" dirty="0"/>
              <a:t>oluşturulması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zamanının</a:t>
            </a:r>
            <a:r>
              <a:rPr dirty="0"/>
              <a:t> </a:t>
            </a:r>
            <a:r>
              <a:rPr spc="-5" dirty="0"/>
              <a:t>yönetimi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25" dirty="0">
                <a:latin typeface="Calibri"/>
                <a:cs typeface="Calibri"/>
              </a:rPr>
              <a:t>Tetkikin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yönetimi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10" dirty="0"/>
              <a:t>kurallarının </a:t>
            </a:r>
            <a:r>
              <a:rPr spc="-5" dirty="0"/>
              <a:t>belirlenmesi </a:t>
            </a:r>
            <a:r>
              <a:rPr spc="-15" dirty="0"/>
              <a:t>ve </a:t>
            </a:r>
            <a:r>
              <a:rPr dirty="0"/>
              <a:t>uyumun</a:t>
            </a:r>
            <a:r>
              <a:rPr spc="140" dirty="0"/>
              <a:t> </a:t>
            </a:r>
            <a:r>
              <a:rPr dirty="0"/>
              <a:t>sağlanması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Gizliliğin</a:t>
            </a:r>
            <a:r>
              <a:rPr spc="-40" dirty="0"/>
              <a:t> </a:t>
            </a:r>
            <a:r>
              <a:rPr dirty="0"/>
              <a:t>sağlanması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15" dirty="0"/>
              <a:t>Ara </a:t>
            </a:r>
            <a:r>
              <a:rPr spc="-5" dirty="0"/>
              <a:t>değerlendirmelerin</a:t>
            </a:r>
            <a:r>
              <a:rPr spc="35" dirty="0"/>
              <a:t> </a:t>
            </a:r>
            <a:r>
              <a:rPr spc="-5" dirty="0"/>
              <a:t>yapılması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Bulguların</a:t>
            </a:r>
            <a:r>
              <a:rPr spc="-95" dirty="0"/>
              <a:t> </a:t>
            </a:r>
            <a:r>
              <a:rPr dirty="0"/>
              <a:t>derlenmesi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raporunun</a:t>
            </a:r>
            <a:r>
              <a:rPr spc="-30" dirty="0"/>
              <a:t> </a:t>
            </a:r>
            <a:r>
              <a:rPr dirty="0"/>
              <a:t>hazırlanması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>
                <a:latin typeface="Calibri"/>
                <a:cs typeface="Calibri"/>
              </a:rPr>
              <a:t>Tetkik </a:t>
            </a:r>
            <a:r>
              <a:rPr spc="-5" dirty="0">
                <a:latin typeface="Calibri"/>
                <a:cs typeface="Calibri"/>
              </a:rPr>
              <a:t>sonucunun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bildirilmesi</a:t>
            </a:r>
          </a:p>
        </p:txBody>
      </p:sp>
      <p:sp>
        <p:nvSpPr>
          <p:cNvPr id="4" name="object 4"/>
          <p:cNvSpPr/>
          <p:nvPr/>
        </p:nvSpPr>
        <p:spPr>
          <a:xfrm>
            <a:off x="5641847" y="4003547"/>
            <a:ext cx="2649474" cy="17244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0525">
              <a:lnSpc>
                <a:spcPct val="100000"/>
              </a:lnSpc>
            </a:pPr>
            <a:r>
              <a:rPr spc="-5" dirty="0"/>
              <a:t>TETKİK </a:t>
            </a:r>
            <a:r>
              <a:rPr dirty="0"/>
              <a:t>GÖREVLİSİ</a:t>
            </a:r>
            <a:r>
              <a:rPr spc="-65" dirty="0"/>
              <a:t> </a:t>
            </a:r>
            <a:r>
              <a:rPr spc="-10" dirty="0"/>
              <a:t>SORUMLULUKLARI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32448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40" dirty="0">
                <a:latin typeface="Calibri"/>
                <a:cs typeface="Calibri"/>
              </a:rPr>
              <a:t>Tetkike </a:t>
            </a:r>
            <a:r>
              <a:rPr dirty="0"/>
              <a:t>hazırlık</a:t>
            </a:r>
            <a:r>
              <a:rPr spc="5" dirty="0"/>
              <a:t> </a:t>
            </a:r>
            <a:r>
              <a:rPr spc="-5" dirty="0">
                <a:latin typeface="Calibri"/>
                <a:cs typeface="Calibri"/>
              </a:rPr>
              <a:t>yapmak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Ekip </a:t>
            </a:r>
            <a:r>
              <a:rPr spc="-5" dirty="0">
                <a:latin typeface="Calibri"/>
                <a:cs typeface="Calibri"/>
              </a:rPr>
              <a:t>liderini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desteklemek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>
                <a:latin typeface="Calibri"/>
                <a:cs typeface="Calibri"/>
              </a:rPr>
              <a:t>Tetkik </a:t>
            </a:r>
            <a:r>
              <a:rPr spc="-5" dirty="0"/>
              <a:t>zamanına,</a:t>
            </a:r>
            <a:r>
              <a:rPr spc="5" dirty="0"/>
              <a:t> </a:t>
            </a:r>
            <a:r>
              <a:rPr dirty="0"/>
              <a:t>uymak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15" dirty="0">
                <a:latin typeface="Calibri"/>
                <a:cs typeface="Calibri"/>
              </a:rPr>
              <a:t>Verilen </a:t>
            </a:r>
            <a:r>
              <a:rPr spc="-10" dirty="0">
                <a:latin typeface="Calibri"/>
                <a:cs typeface="Calibri"/>
              </a:rPr>
              <a:t>görevleri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yürütmek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Gizliliği</a:t>
            </a:r>
            <a:r>
              <a:rPr spc="-20" dirty="0"/>
              <a:t> </a:t>
            </a:r>
            <a:r>
              <a:rPr spc="-5" dirty="0"/>
              <a:t>sürdürmek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delillerini </a:t>
            </a:r>
            <a:r>
              <a:rPr spc="-10" dirty="0"/>
              <a:t>toplayıp </a:t>
            </a:r>
            <a:r>
              <a:rPr dirty="0"/>
              <a:t>ekiple</a:t>
            </a:r>
            <a:r>
              <a:rPr spc="120" dirty="0"/>
              <a:t> </a:t>
            </a:r>
            <a:r>
              <a:rPr spc="-5" dirty="0"/>
              <a:t>paylaşmak</a:t>
            </a:r>
          </a:p>
        </p:txBody>
      </p:sp>
      <p:sp>
        <p:nvSpPr>
          <p:cNvPr id="4" name="object 4"/>
          <p:cNvSpPr/>
          <p:nvPr/>
        </p:nvSpPr>
        <p:spPr>
          <a:xfrm>
            <a:off x="6228588" y="3456432"/>
            <a:ext cx="2277617" cy="20109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>
              <a:lnSpc>
                <a:spcPct val="100000"/>
              </a:lnSpc>
            </a:pPr>
            <a:r>
              <a:rPr spc="-5" dirty="0"/>
              <a:t>TETKİK </a:t>
            </a:r>
            <a:r>
              <a:rPr dirty="0"/>
              <a:t>EDİLENİN </a:t>
            </a:r>
            <a:r>
              <a:rPr spc="-15" dirty="0"/>
              <a:t>SORUMLULUKLARI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324484" rIns="0" bIns="0" rtlCol="0">
            <a:spAutoFit/>
          </a:bodyPr>
          <a:lstStyle/>
          <a:p>
            <a:pPr marL="322580" indent="-342900">
              <a:lnSpc>
                <a:spcPct val="100000"/>
              </a:lnSpc>
              <a:buFont typeface="Arial"/>
              <a:buChar char="•"/>
              <a:tabLst>
                <a:tab pos="323215" algn="l"/>
              </a:tabLst>
            </a:pPr>
            <a:r>
              <a:rPr spc="-40" dirty="0">
                <a:latin typeface="Calibri"/>
                <a:cs typeface="Calibri"/>
              </a:rPr>
              <a:t>Tetkike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/>
              <a:t>hazırlık</a:t>
            </a:r>
          </a:p>
          <a:p>
            <a:pPr marL="32258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23215" algn="l"/>
              </a:tabLst>
            </a:pPr>
            <a:r>
              <a:rPr dirty="0">
                <a:latin typeface="Calibri"/>
                <a:cs typeface="Calibri"/>
              </a:rPr>
              <a:t>Bölüm / </a:t>
            </a:r>
            <a:r>
              <a:rPr spc="-10" dirty="0">
                <a:latin typeface="Calibri"/>
                <a:cs typeface="Calibri"/>
              </a:rPr>
              <a:t>Proses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bilgilendirmesi</a:t>
            </a:r>
          </a:p>
          <a:p>
            <a:pPr marL="32258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23215" algn="l"/>
              </a:tabLst>
            </a:pPr>
            <a:r>
              <a:rPr dirty="0"/>
              <a:t>Sorulan </a:t>
            </a:r>
            <a:r>
              <a:rPr spc="-10" dirty="0"/>
              <a:t>sorulara </a:t>
            </a:r>
            <a:r>
              <a:rPr dirty="0"/>
              <a:t>doğru </a:t>
            </a:r>
            <a:r>
              <a:rPr spc="-15" dirty="0"/>
              <a:t>ve </a:t>
            </a:r>
            <a:r>
              <a:rPr dirty="0"/>
              <a:t>hızlı </a:t>
            </a:r>
            <a:r>
              <a:rPr spc="-10" dirty="0"/>
              <a:t>cevap</a:t>
            </a:r>
            <a:r>
              <a:rPr spc="5" dirty="0"/>
              <a:t> </a:t>
            </a:r>
            <a:r>
              <a:rPr spc="-5" dirty="0"/>
              <a:t>verilmesi</a:t>
            </a:r>
          </a:p>
          <a:p>
            <a:pPr marL="32258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23215" algn="l"/>
              </a:tabLst>
            </a:pPr>
            <a:r>
              <a:rPr spc="-5" dirty="0"/>
              <a:t>Etkin iletişim </a:t>
            </a:r>
            <a:r>
              <a:rPr spc="-10" dirty="0"/>
              <a:t>yöntemlerini</a:t>
            </a:r>
            <a:r>
              <a:rPr spc="30" dirty="0"/>
              <a:t> </a:t>
            </a:r>
            <a:r>
              <a:rPr dirty="0"/>
              <a:t>uygulaması</a:t>
            </a:r>
          </a:p>
          <a:p>
            <a:pPr>
              <a:lnSpc>
                <a:spcPct val="100000"/>
              </a:lnSpc>
              <a:spcBef>
                <a:spcPts val="540"/>
              </a:spcBef>
            </a:pPr>
            <a:r>
              <a:rPr dirty="0">
                <a:latin typeface="Arial"/>
                <a:cs typeface="Arial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7828" y="3744340"/>
            <a:ext cx="6078220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6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Uygunsuzlukları gidermek 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düzeltici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hemen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başlatılması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etkinliğinin</a:t>
            </a:r>
            <a:r>
              <a:rPr sz="2000" spc="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sağlanması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42303" y="4056888"/>
            <a:ext cx="2008631" cy="2008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1545">
              <a:lnSpc>
                <a:spcPct val="100000"/>
              </a:lnSpc>
            </a:pPr>
            <a:r>
              <a:rPr spc="-5" dirty="0"/>
              <a:t>TETKİK</a:t>
            </a:r>
            <a:r>
              <a:rPr spc="-60" dirty="0"/>
              <a:t> </a:t>
            </a:r>
            <a:r>
              <a:rPr dirty="0"/>
              <a:t>TÜRLERİ</a:t>
            </a:r>
          </a:p>
        </p:txBody>
      </p:sp>
      <p:sp>
        <p:nvSpPr>
          <p:cNvPr id="3" name="object 3"/>
          <p:cNvSpPr/>
          <p:nvPr/>
        </p:nvSpPr>
        <p:spPr>
          <a:xfrm>
            <a:off x="2147316" y="1914143"/>
            <a:ext cx="5039105" cy="4188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2775">
              <a:lnSpc>
                <a:spcPct val="100000"/>
              </a:lnSpc>
            </a:pPr>
            <a:r>
              <a:rPr spc="-5" dirty="0"/>
              <a:t>TETKİK</a:t>
            </a:r>
            <a:r>
              <a:rPr spc="-40" dirty="0"/>
              <a:t> </a:t>
            </a:r>
            <a:r>
              <a:rPr spc="-5" dirty="0"/>
              <a:t>AŞAMALARI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4742" y="2152522"/>
            <a:ext cx="1781175" cy="2180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Planlama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424180" algn="l"/>
              </a:tabLst>
            </a:pP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Hazırlık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424180" algn="l"/>
              </a:tabLst>
            </a:pP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Uygulama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424180" algn="l"/>
              </a:tabLst>
            </a:pP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Raporlama</a:t>
            </a:r>
            <a:endParaRPr sz="2400">
              <a:latin typeface="Calibri"/>
              <a:cs typeface="Calibri"/>
            </a:endParaRPr>
          </a:p>
          <a:p>
            <a:pPr marL="423545" indent="-41084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424180" algn="l"/>
              </a:tabLst>
            </a:pPr>
            <a:r>
              <a:rPr sz="2400" spc="-40" dirty="0">
                <a:solidFill>
                  <a:srgbClr val="333E50"/>
                </a:solidFill>
                <a:latin typeface="Calibri"/>
                <a:cs typeface="Calibri"/>
              </a:rPr>
              <a:t>Takip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657855"/>
            <a:ext cx="3589020" cy="238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2405">
              <a:lnSpc>
                <a:spcPct val="100000"/>
              </a:lnSpc>
            </a:pPr>
            <a:r>
              <a:rPr spc="-254" dirty="0"/>
              <a:t>T</a:t>
            </a:r>
            <a:r>
              <a:rPr dirty="0"/>
              <a:t>ANIŞMA</a:t>
            </a:r>
          </a:p>
        </p:txBody>
      </p:sp>
      <p:sp>
        <p:nvSpPr>
          <p:cNvPr id="3" name="object 3"/>
          <p:cNvSpPr/>
          <p:nvPr/>
        </p:nvSpPr>
        <p:spPr>
          <a:xfrm>
            <a:off x="2523744" y="1533144"/>
            <a:ext cx="4096511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63028" y="6542530"/>
            <a:ext cx="409955" cy="23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7716" y="1099451"/>
            <a:ext cx="8534400" cy="5061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4541" y="1096263"/>
          <a:ext cx="8543925" cy="5068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52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5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2758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LOGO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167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İÇ TETKİK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PLANI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8735" marR="2332355">
                        <a:lnSpc>
                          <a:spcPct val="100000"/>
                        </a:lnSpc>
                        <a:tabLst>
                          <a:tab pos="1318895" algn="l"/>
                        </a:tabLst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DOKÜMAN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KOD	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:  </a:t>
                      </a:r>
                      <a:r>
                        <a:rPr sz="1200" b="1" spc="-11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YINLA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ARİHİ	  :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REVİZYON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NO	: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REVİZYON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TARİHİ	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:  </a:t>
                      </a:r>
                      <a:r>
                        <a:rPr sz="1200" b="1" spc="-40" dirty="0">
                          <a:latin typeface="Calibri"/>
                          <a:cs typeface="Calibri"/>
                        </a:rPr>
                        <a:t>SAYFA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NO	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25425" marR="207010" indent="-139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TETKİK</a:t>
                      </a:r>
                      <a:r>
                        <a:rPr sz="1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EDİLECEK  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BÖLÜM\PROSES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0383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TETKİK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0066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HEYETİ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0190">
                        <a:lnSpc>
                          <a:spcPct val="100000"/>
                        </a:lnSpc>
                      </a:pPr>
                      <a:r>
                        <a:rPr sz="1200" b="1" spc="-20" dirty="0">
                          <a:latin typeface="Calibri"/>
                          <a:cs typeface="Calibri"/>
                        </a:rPr>
                        <a:t>STANDARD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MADDELERİ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6060" marR="217170" indent="-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ORTAK  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STANDARD 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ADDELERİ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PLANLANAN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17145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TETKİK</a:t>
                      </a:r>
                      <a:r>
                        <a:rPr sz="12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TARİHİ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GERÇEKLEŞEN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259079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TETKİK</a:t>
                      </a:r>
                      <a:r>
                        <a:rPr sz="12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TARİHİ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21526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AÇIKLAMA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110"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595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25" dirty="0">
                          <a:latin typeface="Calibri"/>
                          <a:cs typeface="Calibri"/>
                        </a:rPr>
                        <a:t>HAZIRLAYAN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ONAYLAYAN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B9BD4"/>
                      </a:solidFill>
                      <a:prstDash val="solid"/>
                    </a:lnL>
                    <a:lnR w="6350">
                      <a:solidFill>
                        <a:srgbClr val="5B9BD4"/>
                      </a:solidFill>
                      <a:prstDash val="solid"/>
                    </a:lnR>
                    <a:lnT w="6350">
                      <a:solidFill>
                        <a:srgbClr val="5B9BD4"/>
                      </a:solidFill>
                      <a:prstDash val="solid"/>
                    </a:lnT>
                    <a:lnB w="6350">
                      <a:solidFill>
                        <a:srgbClr val="5B9BD4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>
            <a:off x="7894066" y="6597421"/>
            <a:ext cx="11474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Eğitim Dairesi</a:t>
            </a:r>
            <a:r>
              <a:rPr spc="-30" dirty="0"/>
              <a:t> </a:t>
            </a:r>
            <a:r>
              <a:rPr spc="-5" dirty="0"/>
              <a:t>Başkanlığı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3905">
              <a:lnSpc>
                <a:spcPct val="100000"/>
              </a:lnSpc>
            </a:pPr>
            <a:r>
              <a:rPr dirty="0"/>
              <a:t>TETKİKE</a:t>
            </a:r>
            <a:r>
              <a:rPr spc="-60" dirty="0"/>
              <a:t> </a:t>
            </a:r>
            <a:r>
              <a:rPr dirty="0"/>
              <a:t>HAZIRLIK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32448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Bir </a:t>
            </a:r>
            <a:r>
              <a:rPr dirty="0"/>
              <a:t>önceki </a:t>
            </a:r>
            <a:r>
              <a:rPr spc="-5" dirty="0"/>
              <a:t>tetkik raporlarının</a:t>
            </a:r>
            <a:r>
              <a:rPr spc="-35" dirty="0"/>
              <a:t> </a:t>
            </a:r>
            <a:r>
              <a:rPr spc="-5" dirty="0"/>
              <a:t>temini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Bölüme/Prosese </a:t>
            </a:r>
            <a:r>
              <a:rPr dirty="0"/>
              <a:t>ait dokümanların </a:t>
            </a:r>
            <a:r>
              <a:rPr spc="-5" dirty="0"/>
              <a:t>temini </a:t>
            </a:r>
            <a:r>
              <a:rPr spc="-15" dirty="0"/>
              <a:t>ve</a:t>
            </a:r>
            <a:r>
              <a:rPr spc="5" dirty="0"/>
              <a:t> </a:t>
            </a:r>
            <a:r>
              <a:rPr dirty="0"/>
              <a:t>incelenmesi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İlgili </a:t>
            </a:r>
            <a:r>
              <a:rPr spc="-5" dirty="0"/>
              <a:t>standartların</a:t>
            </a:r>
            <a:r>
              <a:rPr spc="-55" dirty="0"/>
              <a:t> </a:t>
            </a:r>
            <a:r>
              <a:rPr spc="-5" dirty="0"/>
              <a:t>temini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Soru </a:t>
            </a:r>
            <a:r>
              <a:rPr spc="-10" dirty="0"/>
              <a:t>listelerinin</a:t>
            </a:r>
            <a:r>
              <a:rPr dirty="0"/>
              <a:t> hazırlanması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Gerekiyorsa </a:t>
            </a:r>
            <a:r>
              <a:rPr spc="-5" dirty="0"/>
              <a:t>tetkik </a:t>
            </a:r>
            <a:r>
              <a:rPr spc="-15" dirty="0"/>
              <a:t>detay </a:t>
            </a:r>
            <a:r>
              <a:rPr dirty="0"/>
              <a:t>planının</a:t>
            </a:r>
            <a:r>
              <a:rPr spc="-10" dirty="0"/>
              <a:t> </a:t>
            </a:r>
            <a:r>
              <a:rPr dirty="0"/>
              <a:t>hazırlanması</a:t>
            </a: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Çalışma </a:t>
            </a:r>
            <a:r>
              <a:rPr dirty="0"/>
              <a:t>dokümanlarının</a:t>
            </a:r>
            <a:r>
              <a:rPr spc="-30" dirty="0"/>
              <a:t> </a:t>
            </a:r>
            <a:r>
              <a:rPr spc="-5" dirty="0">
                <a:latin typeface="Calibri"/>
                <a:cs typeface="Calibri"/>
              </a:rPr>
              <a:t>temini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2340">
              <a:lnSpc>
                <a:spcPct val="100000"/>
              </a:lnSpc>
            </a:pPr>
            <a:r>
              <a:rPr dirty="0"/>
              <a:t>SORU</a:t>
            </a:r>
            <a:r>
              <a:rPr spc="-80" dirty="0"/>
              <a:t> </a:t>
            </a:r>
            <a:r>
              <a:rPr spc="-5" dirty="0"/>
              <a:t>LİSTELERİ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60727"/>
            <a:ext cx="7660005" cy="164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5620">
              <a:lnSpc>
                <a:spcPts val="2160"/>
              </a:lnSpc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sırasında 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tarafından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kullanılan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sorulacak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soruları/incelenecek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içeren «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hatırlatma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»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dokümanlarıdır.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1590"/>
              </a:spcBef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Amacı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hedefine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ulaşabilmek,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planına uymak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</a:t>
            </a:r>
            <a:r>
              <a:rPr sz="2000" spc="1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delilleri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ile tetkik kriterlerini</a:t>
            </a:r>
            <a:r>
              <a:rPr sz="2000" spc="1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karşılaştırabilmektir.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0867" y="4233671"/>
            <a:ext cx="2357628" cy="1760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2340">
              <a:lnSpc>
                <a:spcPct val="100000"/>
              </a:lnSpc>
            </a:pPr>
            <a:r>
              <a:rPr dirty="0"/>
              <a:t>SORU</a:t>
            </a:r>
            <a:r>
              <a:rPr spc="-80" dirty="0"/>
              <a:t> </a:t>
            </a:r>
            <a:r>
              <a:rPr spc="-5" dirty="0"/>
              <a:t>LİSTELERİ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160142"/>
            <a:ext cx="7273290" cy="269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333E50"/>
                </a:solidFill>
                <a:latin typeface="Calibri"/>
                <a:cs typeface="Calibri"/>
              </a:rPr>
              <a:t>HAZIRLANMASI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Standart şartlarına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yönelik</a:t>
            </a:r>
            <a:r>
              <a:rPr sz="19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Proseslere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ait</a:t>
            </a:r>
            <a:r>
              <a:rPr sz="19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Tehlike,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risk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fırsatlara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yönelik</a:t>
            </a:r>
            <a:r>
              <a:rPr sz="1900" spc="1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Birincil (yasal)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ikincil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(düzenleyici)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mevzuat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şartlarına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yönelik</a:t>
            </a:r>
            <a:r>
              <a:rPr sz="1900" spc="2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Kuruluşun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şartlarına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yönelik</a:t>
            </a:r>
            <a:r>
              <a:rPr sz="19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5N + 1K</a:t>
            </a:r>
            <a:r>
              <a:rPr sz="1900" spc="3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kuralı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36564" y="1697735"/>
            <a:ext cx="1908047" cy="1737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2340">
              <a:lnSpc>
                <a:spcPct val="100000"/>
              </a:lnSpc>
            </a:pPr>
            <a:r>
              <a:rPr dirty="0"/>
              <a:t>SORU</a:t>
            </a:r>
            <a:r>
              <a:rPr spc="-80" dirty="0"/>
              <a:t> </a:t>
            </a:r>
            <a:r>
              <a:rPr spc="-5" dirty="0"/>
              <a:t>LİSTELERİ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58950"/>
            <a:ext cx="7301230" cy="407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45" dirty="0">
                <a:solidFill>
                  <a:srgbClr val="333E50"/>
                </a:solidFill>
                <a:latin typeface="Calibri"/>
                <a:cs typeface="Calibri"/>
              </a:rPr>
              <a:t>AVANTAJLARI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amaçları ile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alakalı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örnek</a:t>
            </a:r>
            <a:r>
              <a:rPr sz="1900" spc="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sağlar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sürecini</a:t>
            </a:r>
            <a:r>
              <a:rPr sz="19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tanımlar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Araştırma</a:t>
            </a:r>
            <a:r>
              <a:rPr sz="19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gerektir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Tetkikin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plan dahilinde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devam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etmesine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yardım</a:t>
            </a:r>
            <a:r>
              <a:rPr sz="19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eder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amaçlarını açık hale</a:t>
            </a:r>
            <a:r>
              <a:rPr sz="19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getirir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raporu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için bir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referans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teşkil eder</a:t>
            </a:r>
            <a:r>
              <a:rPr sz="1900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(Rapor)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esnasında </a:t>
            </a: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Görevlisinin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iş yükünü</a:t>
            </a:r>
            <a:r>
              <a:rPr sz="1900" spc="1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azaltır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Görevlisinin </a:t>
            </a:r>
            <a:r>
              <a:rPr sz="1900" spc="-15" dirty="0">
                <a:solidFill>
                  <a:srgbClr val="333E50"/>
                </a:solidFill>
                <a:latin typeface="Calibri"/>
                <a:cs typeface="Calibri"/>
              </a:rPr>
              <a:t>profesyonelliği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konusunda tetkik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edilene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güven</a:t>
            </a:r>
            <a:r>
              <a:rPr sz="1900" spc="2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verir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Zaman yönetimi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için</a:t>
            </a:r>
            <a:r>
              <a:rPr sz="19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yardımcıdır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40" dirty="0">
                <a:solidFill>
                  <a:srgbClr val="333E50"/>
                </a:solidFill>
                <a:latin typeface="Calibri"/>
                <a:cs typeface="Calibri"/>
              </a:rPr>
              <a:t>Yeni </a:t>
            </a: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Görevlileri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fayda</a:t>
            </a:r>
            <a:r>
              <a:rPr sz="1900" spc="1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sağlar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1853183"/>
            <a:ext cx="1956816" cy="1566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12340">
              <a:lnSpc>
                <a:spcPct val="100000"/>
              </a:lnSpc>
            </a:pPr>
            <a:r>
              <a:rPr dirty="0"/>
              <a:t>SORU</a:t>
            </a:r>
            <a:r>
              <a:rPr spc="-80" dirty="0"/>
              <a:t> </a:t>
            </a:r>
            <a:r>
              <a:rPr spc="-5" dirty="0"/>
              <a:t>LİSTELERİ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779270"/>
            <a:ext cx="5864860" cy="241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35" dirty="0">
                <a:solidFill>
                  <a:srgbClr val="333E50"/>
                </a:solidFill>
                <a:latin typeface="Calibri"/>
                <a:cs typeface="Calibri"/>
              </a:rPr>
              <a:t>DEZAVANTAJLARI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(Yanlış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Uygulamalar Neticesinde…)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İşaretleme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listesine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dönüşebilir,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0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çok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“Evet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/ </a:t>
            </a:r>
            <a:r>
              <a:rPr sz="1900" spc="5" dirty="0">
                <a:solidFill>
                  <a:srgbClr val="333E50"/>
                </a:solidFill>
                <a:latin typeface="Calibri"/>
                <a:cs typeface="Calibri"/>
              </a:rPr>
              <a:t>Hayır”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sorusu</a:t>
            </a:r>
            <a:r>
              <a:rPr sz="19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içerebilir,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1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Soru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listesinde yer almayan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bir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konu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tetkik</a:t>
            </a:r>
            <a:r>
              <a:rPr sz="19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edilmeyebilir,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Wingdings"/>
              <a:buChar char=""/>
              <a:tabLst>
                <a:tab pos="355600" algn="l"/>
              </a:tabLst>
            </a:pPr>
            <a:r>
              <a:rPr sz="19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333E50"/>
                </a:solidFill>
                <a:latin typeface="Calibri"/>
                <a:cs typeface="Calibri"/>
              </a:rPr>
              <a:t>sırasında inisiyatifi </a:t>
            </a:r>
            <a:r>
              <a:rPr sz="1900" spc="-20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333E50"/>
                </a:solidFill>
                <a:latin typeface="Calibri"/>
                <a:cs typeface="Calibri"/>
              </a:rPr>
              <a:t>analizi</a:t>
            </a:r>
            <a:r>
              <a:rPr sz="1900" spc="1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900" spc="-25" dirty="0">
                <a:solidFill>
                  <a:srgbClr val="333E50"/>
                </a:solidFill>
                <a:latin typeface="Calibri"/>
                <a:cs typeface="Calibri"/>
              </a:rPr>
              <a:t>azaltabilir.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7796" y="4311396"/>
            <a:ext cx="2004059" cy="1662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5575">
              <a:lnSpc>
                <a:spcPct val="100000"/>
              </a:lnSpc>
            </a:pPr>
            <a:r>
              <a:rPr dirty="0"/>
              <a:t>TETKİKİN</a:t>
            </a:r>
            <a:r>
              <a:rPr spc="-75" dirty="0"/>
              <a:t> </a:t>
            </a:r>
            <a:r>
              <a:rPr spc="-10" dirty="0"/>
              <a:t>UYGULANMASI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18054"/>
            <a:ext cx="3462020" cy="130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Açılış</a:t>
            </a:r>
            <a:r>
              <a:rPr sz="24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33E50"/>
                </a:solidFill>
                <a:latin typeface="Calibri"/>
                <a:cs typeface="Calibri"/>
              </a:rPr>
              <a:t>Toplantısı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4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(Masa </a:t>
            </a:r>
            <a:r>
              <a:rPr sz="2400" dirty="0">
                <a:solidFill>
                  <a:srgbClr val="333E50"/>
                </a:solidFill>
                <a:latin typeface="Calibri"/>
                <a:cs typeface="Calibri"/>
              </a:rPr>
              <a:t>Başı +</a:t>
            </a:r>
            <a:r>
              <a:rPr sz="2400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Saha)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333E50"/>
                </a:solidFill>
                <a:latin typeface="Calibri"/>
                <a:cs typeface="Calibri"/>
              </a:rPr>
              <a:t>Kapanış</a:t>
            </a:r>
            <a:r>
              <a:rPr sz="2400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33E50"/>
                </a:solidFill>
                <a:latin typeface="Calibri"/>
                <a:cs typeface="Calibri"/>
              </a:rPr>
              <a:t>Toplantısı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1203" y="3145535"/>
            <a:ext cx="2881883" cy="2266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8655">
              <a:lnSpc>
                <a:spcPct val="100000"/>
              </a:lnSpc>
            </a:pPr>
            <a:r>
              <a:rPr spc="-5" dirty="0"/>
              <a:t>AÇILIŞ</a:t>
            </a:r>
            <a:r>
              <a:rPr spc="-75" dirty="0"/>
              <a:t> </a:t>
            </a:r>
            <a:r>
              <a:rPr spc="-10" dirty="0"/>
              <a:t>TOPLANTISI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543175"/>
            <a:ext cx="7590790" cy="3531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15-20 </a:t>
            </a:r>
            <a:r>
              <a:rPr sz="2000" b="1" spc="-5" dirty="0">
                <a:solidFill>
                  <a:srgbClr val="C00000"/>
                </a:solidFill>
                <a:latin typeface="Calibri"/>
                <a:cs typeface="Calibri"/>
              </a:rPr>
              <a:t>dakika’yı</a:t>
            </a:r>
            <a:r>
              <a:rPr sz="20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aşmamalıdır!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Tanışma: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Gözlemciler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rehberler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dahil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katılımcıların tanıtılması</a:t>
            </a:r>
            <a:r>
              <a:rPr sz="2000" spc="2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rollerinin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özetlenmesi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hedefleri,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kapsamı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kriterlerinin</a:t>
            </a:r>
            <a:r>
              <a:rPr sz="2000" spc="2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doğrulanması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Plan ile kapanış toplantısının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ile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edilenin</a:t>
            </a:r>
            <a:r>
              <a:rPr sz="2000" spc="1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yönetimi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arasındaki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ara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toplantıların tarihi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zamanı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vb.</a:t>
            </a:r>
            <a:r>
              <a:rPr sz="2000" spc="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teyidi</a:t>
            </a:r>
            <a:endParaRPr sz="2000">
              <a:latin typeface="Calibri"/>
              <a:cs typeface="Calibri"/>
            </a:endParaRPr>
          </a:p>
          <a:p>
            <a:pPr marL="355600" marR="506095" indent="-342900">
              <a:lnSpc>
                <a:spcPts val="1920"/>
              </a:lnSpc>
              <a:spcBef>
                <a:spcPts val="9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yöntemlerinin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sunulması,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delillerinin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mevcut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bilgilerin örneklemelerine dayandırılacağının</a:t>
            </a:r>
            <a:r>
              <a:rPr sz="2000" spc="1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bildirilmesi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Ekip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üyelerinin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almasından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kaynaklanan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kuruluşun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maruz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kaldığı riskleri yönetmek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yöntemlerin</a:t>
            </a:r>
            <a:r>
              <a:rPr sz="2000" spc="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tanıtılması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76544" y="1629155"/>
            <a:ext cx="2405633" cy="1515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73021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476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13490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23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49208" y="5974079"/>
            <a:ext cx="47625" cy="128270"/>
          </a:xfrm>
          <a:custGeom>
            <a:avLst/>
            <a:gdLst/>
            <a:ahLst/>
            <a:cxnLst/>
            <a:rect l="l" t="t" r="r" b="b"/>
            <a:pathLst>
              <a:path w="47625" h="128270">
                <a:moveTo>
                  <a:pt x="0" y="128016"/>
                </a:moveTo>
                <a:lnTo>
                  <a:pt x="47625" y="128016"/>
                </a:lnTo>
                <a:lnTo>
                  <a:pt x="4762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01583" y="5974079"/>
            <a:ext cx="24130" cy="128270"/>
          </a:xfrm>
          <a:custGeom>
            <a:avLst/>
            <a:gdLst/>
            <a:ahLst/>
            <a:cxnLst/>
            <a:rect l="l" t="t" r="r" b="b"/>
            <a:pathLst>
              <a:path w="24129" h="128270">
                <a:moveTo>
                  <a:pt x="0" y="128016"/>
                </a:moveTo>
                <a:lnTo>
                  <a:pt x="23812" y="128016"/>
                </a:lnTo>
                <a:lnTo>
                  <a:pt x="23812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1039">
              <a:lnSpc>
                <a:spcPct val="100000"/>
              </a:lnSpc>
            </a:pPr>
            <a:r>
              <a:rPr spc="-5" dirty="0"/>
              <a:t>AÇILIŞ</a:t>
            </a:r>
            <a:r>
              <a:rPr spc="-70" dirty="0"/>
              <a:t> </a:t>
            </a:r>
            <a:r>
              <a:rPr spc="-10" dirty="0"/>
              <a:t>TOPLANTISI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367157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İletişim kanallarının</a:t>
            </a:r>
            <a:r>
              <a:rPr spc="25" dirty="0"/>
              <a:t> </a:t>
            </a:r>
            <a:r>
              <a:rPr dirty="0"/>
              <a:t>doğrulanması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sırasında kullanılacak dilin</a:t>
            </a:r>
            <a:r>
              <a:rPr spc="90" dirty="0"/>
              <a:t> </a:t>
            </a:r>
            <a:r>
              <a:rPr dirty="0"/>
              <a:t>doğrulanması</a:t>
            </a:r>
          </a:p>
          <a:p>
            <a:pPr marL="355600" indent="-342900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dirty="0"/>
              <a:t>edilenin </a:t>
            </a:r>
            <a:r>
              <a:rPr spc="-5" dirty="0"/>
              <a:t>tetkikin ilerleyişi </a:t>
            </a:r>
            <a:r>
              <a:rPr dirty="0"/>
              <a:t>hakkında</a:t>
            </a:r>
            <a:r>
              <a:rPr spc="90" dirty="0"/>
              <a:t> </a:t>
            </a:r>
            <a:r>
              <a:rPr dirty="0"/>
              <a:t>bilgilendirileceğinin</a:t>
            </a:r>
          </a:p>
          <a:p>
            <a:pPr marL="355600">
              <a:lnSpc>
                <a:spcPts val="2160"/>
              </a:lnSpc>
            </a:pPr>
            <a:r>
              <a:rPr dirty="0"/>
              <a:t>doğrulanması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Ekibin </a:t>
            </a:r>
            <a:r>
              <a:rPr spc="-10" dirty="0">
                <a:latin typeface="Calibri"/>
                <a:cs typeface="Calibri"/>
              </a:rPr>
              <a:t>ihtiyaç </a:t>
            </a:r>
            <a:r>
              <a:rPr spc="-5" dirty="0"/>
              <a:t>duyabileceği </a:t>
            </a:r>
            <a:r>
              <a:rPr spc="-10" dirty="0"/>
              <a:t>kaynaklar </a:t>
            </a:r>
            <a:r>
              <a:rPr spc="-15" dirty="0"/>
              <a:t>ve </a:t>
            </a:r>
            <a:r>
              <a:rPr spc="-5" dirty="0"/>
              <a:t>tesislerin</a:t>
            </a:r>
            <a:r>
              <a:rPr spc="114" dirty="0"/>
              <a:t> </a:t>
            </a:r>
            <a:r>
              <a:rPr spc="-10" dirty="0">
                <a:latin typeface="Calibri"/>
                <a:cs typeface="Calibri"/>
              </a:rPr>
              <a:t>teyidi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Gizlilik </a:t>
            </a:r>
            <a:r>
              <a:rPr spc="-15" dirty="0"/>
              <a:t>ve </a:t>
            </a:r>
            <a:r>
              <a:rPr dirty="0"/>
              <a:t>bilgi </a:t>
            </a:r>
            <a:r>
              <a:rPr spc="-5" dirty="0"/>
              <a:t>güvenliği ile ilişkili </a:t>
            </a:r>
            <a:r>
              <a:rPr spc="-10" dirty="0"/>
              <a:t>konuların</a:t>
            </a:r>
            <a:r>
              <a:rPr spc="155" dirty="0"/>
              <a:t> </a:t>
            </a:r>
            <a:r>
              <a:rPr dirty="0"/>
              <a:t>doğrulanması</a:t>
            </a:r>
          </a:p>
          <a:p>
            <a:pPr marL="355600" indent="-342900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Ekip </a:t>
            </a:r>
            <a:r>
              <a:rPr spc="-5" dirty="0">
                <a:latin typeface="Calibri"/>
                <a:cs typeface="Calibri"/>
              </a:rPr>
              <a:t>ile </a:t>
            </a:r>
            <a:r>
              <a:rPr dirty="0"/>
              <a:t>ilgili iş sağlığı </a:t>
            </a:r>
            <a:r>
              <a:rPr spc="-15" dirty="0"/>
              <a:t>ve </a:t>
            </a:r>
            <a:r>
              <a:rPr spc="-5" dirty="0"/>
              <a:t>güvenliği, </a:t>
            </a:r>
            <a:r>
              <a:rPr dirty="0"/>
              <a:t>acil durumlar </a:t>
            </a:r>
            <a:r>
              <a:rPr spc="-15" dirty="0"/>
              <a:t>ve</a:t>
            </a:r>
            <a:r>
              <a:rPr spc="20" dirty="0"/>
              <a:t> </a:t>
            </a:r>
            <a:r>
              <a:rPr spc="-5" dirty="0"/>
              <a:t>emniyet</a:t>
            </a:r>
          </a:p>
          <a:p>
            <a:pPr marL="355600">
              <a:lnSpc>
                <a:spcPts val="2160"/>
              </a:lnSpc>
            </a:pPr>
            <a:r>
              <a:rPr spc="-5" dirty="0">
                <a:latin typeface="Calibri"/>
                <a:cs typeface="Calibri"/>
              </a:rPr>
              <a:t>prosedürlerinin</a:t>
            </a:r>
            <a:r>
              <a:rPr spc="-50" dirty="0">
                <a:latin typeface="Calibri"/>
                <a:cs typeface="Calibri"/>
              </a:rPr>
              <a:t> </a:t>
            </a:r>
            <a:r>
              <a:rPr dirty="0"/>
              <a:t>doğrulanması</a:t>
            </a:r>
          </a:p>
        </p:txBody>
      </p:sp>
      <p:sp>
        <p:nvSpPr>
          <p:cNvPr id="4" name="object 4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73021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476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13490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23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149208" y="5974079"/>
            <a:ext cx="47625" cy="128270"/>
          </a:xfrm>
          <a:custGeom>
            <a:avLst/>
            <a:gdLst/>
            <a:ahLst/>
            <a:cxnLst/>
            <a:rect l="l" t="t" r="r" b="b"/>
            <a:pathLst>
              <a:path w="47625" h="128270">
                <a:moveTo>
                  <a:pt x="0" y="128016"/>
                </a:moveTo>
                <a:lnTo>
                  <a:pt x="47625" y="128016"/>
                </a:lnTo>
                <a:lnTo>
                  <a:pt x="4762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01583" y="5974079"/>
            <a:ext cx="24130" cy="128270"/>
          </a:xfrm>
          <a:custGeom>
            <a:avLst/>
            <a:gdLst/>
            <a:ahLst/>
            <a:cxnLst/>
            <a:rect l="l" t="t" r="r" b="b"/>
            <a:pathLst>
              <a:path w="24129" h="128270">
                <a:moveTo>
                  <a:pt x="0" y="128016"/>
                </a:moveTo>
                <a:lnTo>
                  <a:pt x="23812" y="128016"/>
                </a:lnTo>
                <a:lnTo>
                  <a:pt x="23812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4294967295"/>
          </p:nvPr>
        </p:nvSpPr>
        <p:spPr>
          <a:xfrm>
            <a:off x="7894066" y="6597421"/>
            <a:ext cx="114744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Eğitim Dairesi</a:t>
            </a:r>
            <a:r>
              <a:rPr spc="-30" dirty="0"/>
              <a:t> </a:t>
            </a:r>
            <a:r>
              <a:rPr spc="-5" dirty="0"/>
              <a:t>Başkanlığı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1039">
              <a:lnSpc>
                <a:spcPct val="100000"/>
              </a:lnSpc>
            </a:pPr>
            <a:r>
              <a:rPr spc="-5" dirty="0"/>
              <a:t>AÇILIŞ</a:t>
            </a:r>
            <a:r>
              <a:rPr spc="-70" dirty="0"/>
              <a:t> </a:t>
            </a:r>
            <a:r>
              <a:rPr spc="-10" dirty="0"/>
              <a:t>TOPLANTISI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30247"/>
            <a:ext cx="7687309" cy="273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Derecelendirme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dahil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bulgularını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raporlama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yöntemleri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hakkında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hangi şartlar altında sonlandırılacağı hakkında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Kapanış toplantısı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hakkında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  <a:p>
            <a:pPr marL="355600" marR="410209" indent="-342900">
              <a:lnSpc>
                <a:spcPts val="1920"/>
              </a:lnSpc>
              <a:spcBef>
                <a:spcPts val="9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sırasında üretilen olası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nasıl ele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alınacağı hakkında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  <a:p>
            <a:pPr marL="355600" marR="85090" indent="-342900">
              <a:lnSpc>
                <a:spcPct val="80100"/>
              </a:lnSpc>
              <a:spcBef>
                <a:spcPts val="1019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İtiraz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şikayetler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dahil,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 hakkında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edilen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tarafından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yapılacak geri bildirimler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kullanılacak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hakkında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1570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TSE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35" dirty="0">
                <a:latin typeface="Calibri"/>
                <a:cs typeface="Calibri"/>
              </a:rPr>
              <a:t>TANITIMI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00605"/>
            <a:ext cx="45237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  <a:tab pos="2178050" algn="l"/>
                <a:tab pos="3429635" algn="l"/>
                <a:tab pos="4010660" algn="l"/>
              </a:tabLst>
            </a:pPr>
            <a:r>
              <a:rPr sz="2000" spc="-1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ür</a:t>
            </a:r>
            <a:r>
              <a:rPr sz="2000" dirty="0">
                <a:latin typeface="Calibri"/>
                <a:cs typeface="Calibri"/>
              </a:rPr>
              <a:t>k	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dları	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titü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ü</a:t>
            </a:r>
            <a:r>
              <a:rPr sz="2000" dirty="0">
                <a:latin typeface="Calibri"/>
                <a:cs typeface="Calibri"/>
              </a:rPr>
              <a:t>;	</a:t>
            </a:r>
            <a:r>
              <a:rPr sz="2000" spc="-5" dirty="0">
                <a:latin typeface="Calibri"/>
                <a:cs typeface="Calibri"/>
              </a:rPr>
              <a:t>he</a:t>
            </a:r>
            <a:r>
              <a:rPr sz="2000" dirty="0">
                <a:latin typeface="Calibri"/>
                <a:cs typeface="Calibri"/>
              </a:rPr>
              <a:t>r	türlü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044446"/>
            <a:ext cx="452056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87094" algn="l"/>
                <a:tab pos="1280795" algn="l"/>
                <a:tab pos="2429510" algn="l"/>
                <a:tab pos="2829560" algn="l"/>
                <a:tab pos="3408679" algn="l"/>
                <a:tab pos="3801745" algn="l"/>
              </a:tabLst>
            </a:pP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adde	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mul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ile	</a:t>
            </a:r>
            <a:r>
              <a:rPr sz="2000" spc="-1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hizm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2347594"/>
            <a:ext cx="4523740" cy="88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920"/>
              </a:lnSpc>
            </a:pPr>
            <a:r>
              <a:rPr sz="2000" spc="-5" dirty="0">
                <a:latin typeface="Calibri"/>
                <a:cs typeface="Calibri"/>
              </a:rPr>
              <a:t>standardlarını yapmak </a:t>
            </a:r>
            <a:r>
              <a:rPr sz="2000" dirty="0">
                <a:latin typeface="Calibri"/>
                <a:cs typeface="Calibri"/>
              </a:rPr>
              <a:t>amacıyla </a:t>
            </a:r>
            <a:r>
              <a:rPr sz="2000" spc="-5" dirty="0">
                <a:latin typeface="Calibri"/>
                <a:cs typeface="Calibri"/>
              </a:rPr>
              <a:t>18.11.1960  tarihli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5" dirty="0">
                <a:latin typeface="Calibri"/>
                <a:cs typeface="Calibri"/>
              </a:rPr>
              <a:t>132 </a:t>
            </a:r>
            <a:r>
              <a:rPr sz="2000" spc="-5" dirty="0">
                <a:latin typeface="Calibri"/>
                <a:cs typeface="Calibri"/>
              </a:rPr>
              <a:t>sayılı Kanunla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kurulmuştur.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tabLst>
                <a:tab pos="1320165" algn="l"/>
                <a:tab pos="1918970" algn="l"/>
                <a:tab pos="2820035" algn="l"/>
                <a:tab pos="3926840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titünün	i</a:t>
            </a:r>
            <a:r>
              <a:rPr sz="2000" spc="-10" dirty="0">
                <a:latin typeface="Calibri"/>
                <a:cs typeface="Calibri"/>
              </a:rPr>
              <a:t>lg</a:t>
            </a:r>
            <a:r>
              <a:rPr sz="2000" dirty="0">
                <a:latin typeface="Calibri"/>
                <a:cs typeface="Calibri"/>
              </a:rPr>
              <a:t>ili	old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ğu	b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anlık,	Bi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3207638"/>
            <a:ext cx="4521835" cy="1373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1680"/>
              </a:lnSpc>
            </a:pPr>
            <a:r>
              <a:rPr sz="2000" spc="-10" dirty="0">
                <a:latin typeface="Calibri"/>
                <a:cs typeface="Calibri"/>
              </a:rPr>
              <a:t>Sanayi 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25" dirty="0">
                <a:latin typeface="Calibri"/>
                <a:cs typeface="Calibri"/>
              </a:rPr>
              <a:t>Teknoloji    </a:t>
            </a:r>
            <a:r>
              <a:rPr sz="2000" spc="-30" dirty="0">
                <a:latin typeface="Calibri"/>
                <a:cs typeface="Calibri"/>
              </a:rPr>
              <a:t>Bakanlığı’dır. 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Enstitü,</a:t>
            </a:r>
            <a:endParaRPr sz="2000">
              <a:latin typeface="Calibri"/>
              <a:cs typeface="Calibri"/>
            </a:endParaRPr>
          </a:p>
          <a:p>
            <a:pPr marL="12700" marR="6350" algn="just">
              <a:lnSpc>
                <a:spcPct val="80000"/>
              </a:lnSpc>
              <a:spcBef>
                <a:spcPts val="240"/>
              </a:spcBef>
            </a:pPr>
            <a:r>
              <a:rPr sz="2000" spc="-10" dirty="0">
                <a:latin typeface="Calibri"/>
                <a:cs typeface="Calibri"/>
              </a:rPr>
              <a:t>tüzel </a:t>
            </a:r>
            <a:r>
              <a:rPr sz="2000" dirty="0">
                <a:latin typeface="Calibri"/>
                <a:cs typeface="Calibri"/>
              </a:rPr>
              <a:t>kişiliği </a:t>
            </a:r>
            <a:r>
              <a:rPr sz="2000" spc="-5" dirty="0">
                <a:latin typeface="Calibri"/>
                <a:cs typeface="Calibri"/>
              </a:rPr>
              <a:t>haiz, </a:t>
            </a:r>
            <a:r>
              <a:rPr sz="2000" spc="-20" dirty="0">
                <a:latin typeface="Calibri"/>
                <a:cs typeface="Calibri"/>
              </a:rPr>
              <a:t>özel </a:t>
            </a:r>
            <a:r>
              <a:rPr sz="2000" spc="-10" dirty="0">
                <a:latin typeface="Calibri"/>
                <a:cs typeface="Calibri"/>
              </a:rPr>
              <a:t>hukuk </a:t>
            </a:r>
            <a:r>
              <a:rPr sz="2000" spc="-5" dirty="0">
                <a:latin typeface="Calibri"/>
                <a:cs typeface="Calibri"/>
              </a:rPr>
              <a:t>hükümlerine  </a:t>
            </a:r>
            <a:r>
              <a:rPr sz="2000" spc="-15" dirty="0">
                <a:latin typeface="Calibri"/>
                <a:cs typeface="Calibri"/>
              </a:rPr>
              <a:t>göre </a:t>
            </a:r>
            <a:r>
              <a:rPr sz="2000" spc="-10" dirty="0">
                <a:latin typeface="Calibri"/>
                <a:cs typeface="Calibri"/>
              </a:rPr>
              <a:t>yönetilen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kamu kurumu </a:t>
            </a:r>
            <a:r>
              <a:rPr sz="2000" spc="-5" dirty="0">
                <a:latin typeface="Calibri"/>
                <a:cs typeface="Calibri"/>
              </a:rPr>
              <a:t>olup, kısa  </a:t>
            </a:r>
            <a:r>
              <a:rPr sz="2000" dirty="0">
                <a:latin typeface="Calibri"/>
                <a:cs typeface="Calibri"/>
              </a:rPr>
              <a:t>adı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markası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TSE'dir.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latin typeface="Calibri"/>
                <a:cs typeface="Calibri"/>
              </a:rPr>
              <a:t>Bu  </a:t>
            </a:r>
            <a:r>
              <a:rPr sz="2000" spc="-10" dirty="0">
                <a:latin typeface="Calibri"/>
                <a:cs typeface="Calibri"/>
              </a:rPr>
              <a:t>marka  </a:t>
            </a:r>
            <a:r>
              <a:rPr sz="2000" dirty="0">
                <a:latin typeface="Calibri"/>
                <a:cs typeface="Calibri"/>
              </a:rPr>
              <a:t>çeşitli  </a:t>
            </a:r>
            <a:r>
              <a:rPr sz="2000" spc="-5" dirty="0">
                <a:latin typeface="Calibri"/>
                <a:cs typeface="Calibri"/>
              </a:rPr>
              <a:t>şekillerde  </a:t>
            </a:r>
            <a:r>
              <a:rPr sz="2000" spc="-25" dirty="0">
                <a:latin typeface="Calibri"/>
                <a:cs typeface="Calibri"/>
              </a:rPr>
              <a:t>gösterilir. 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Türk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4494148"/>
            <a:ext cx="4522470" cy="574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60"/>
              </a:lnSpc>
            </a:pPr>
            <a:r>
              <a:rPr sz="2000" spc="-5" dirty="0">
                <a:latin typeface="Calibri"/>
                <a:cs typeface="Calibri"/>
              </a:rPr>
              <a:t>Standardları Enstitüsü'nün izni </a:t>
            </a:r>
            <a:r>
              <a:rPr sz="2000" dirty="0">
                <a:latin typeface="Calibri"/>
                <a:cs typeface="Calibri"/>
              </a:rPr>
              <a:t>olmadan 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bu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tabLst>
                <a:tab pos="951230" algn="l"/>
                <a:tab pos="1826260" algn="l"/>
                <a:tab pos="2576195" algn="l"/>
                <a:tab pos="3108325" algn="l"/>
                <a:tab pos="3795395" algn="l"/>
              </a:tabLst>
            </a:pPr>
            <a:r>
              <a:rPr sz="2000" dirty="0">
                <a:latin typeface="Calibri"/>
                <a:cs typeface="Calibri"/>
              </a:rPr>
              <a:t>ma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	hiçbir	şek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	şa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	alt</a:t>
            </a:r>
            <a:r>
              <a:rPr sz="2000" spc="-10" dirty="0">
                <a:latin typeface="Calibri"/>
                <a:cs typeface="Calibri"/>
              </a:rPr>
              <a:t>ı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4982209"/>
            <a:ext cx="45212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47825" algn="l"/>
                <a:tab pos="2515235" algn="l"/>
                <a:tab pos="3249930" algn="l"/>
              </a:tabLst>
            </a:pPr>
            <a:r>
              <a:rPr sz="2000" spc="-5" dirty="0">
                <a:latin typeface="Calibri"/>
                <a:cs typeface="Calibri"/>
              </a:rPr>
              <a:t>kullanılamaz.	</a:t>
            </a:r>
            <a:r>
              <a:rPr sz="2000" spc="-25" dirty="0">
                <a:latin typeface="Calibri"/>
                <a:cs typeface="Calibri"/>
              </a:rPr>
              <a:t>Yalnız	</a:t>
            </a:r>
            <a:r>
              <a:rPr sz="2000" spc="-35" dirty="0">
                <a:latin typeface="Calibri"/>
                <a:cs typeface="Calibri"/>
              </a:rPr>
              <a:t>Türk	</a:t>
            </a:r>
            <a:r>
              <a:rPr sz="2000" spc="-5" dirty="0">
                <a:latin typeface="Calibri"/>
                <a:cs typeface="Calibri"/>
              </a:rPr>
              <a:t>Standardları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7542" y="5226050"/>
            <a:ext cx="45218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90650" algn="l"/>
                <a:tab pos="2885440" algn="l"/>
                <a:tab pos="3871595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titüsü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fından	</a:t>
            </a:r>
            <a:r>
              <a:rPr sz="2000" spc="-4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abul	edi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42" y="5469838"/>
            <a:ext cx="38284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standardlar </a:t>
            </a:r>
            <a:r>
              <a:rPr sz="2000" spc="-35" dirty="0">
                <a:latin typeface="Calibri"/>
                <a:cs typeface="Calibri"/>
              </a:rPr>
              <a:t>Türk </a:t>
            </a:r>
            <a:r>
              <a:rPr sz="2000" spc="-5" dirty="0">
                <a:latin typeface="Calibri"/>
                <a:cs typeface="Calibri"/>
              </a:rPr>
              <a:t>Standardı </a:t>
            </a:r>
            <a:r>
              <a:rPr sz="2000" dirty="0">
                <a:latin typeface="Calibri"/>
                <a:cs typeface="Calibri"/>
              </a:rPr>
              <a:t>adını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alır.”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1264" y="2394204"/>
            <a:ext cx="3390899" cy="2366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244">
              <a:lnSpc>
                <a:spcPct val="100000"/>
              </a:lnSpc>
            </a:pPr>
            <a:r>
              <a:rPr dirty="0"/>
              <a:t>TETKİKİN</a:t>
            </a:r>
            <a:r>
              <a:rPr spc="-50" dirty="0"/>
              <a:t> </a:t>
            </a:r>
            <a:r>
              <a:rPr spc="-10" dirty="0"/>
              <a:t>GERÇEKLEŞTİRİLMESİ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15338"/>
            <a:ext cx="7193280" cy="178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645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MASA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BAŞI</a:t>
            </a:r>
            <a:r>
              <a:rPr sz="2400" b="1" spc="-1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TETKİKİ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14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Sistemin dokümante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edildiği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kadarıyla,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dokümante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edilmiş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bilginin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kriterlerine uygunluğunun</a:t>
            </a:r>
            <a:r>
              <a:rPr sz="20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belirlenmesi;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desteklemek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üzere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bilgi</a:t>
            </a:r>
            <a:r>
              <a:rPr sz="2000" spc="1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toplanması.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81400" y="4198620"/>
            <a:ext cx="4026407" cy="1571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244">
              <a:lnSpc>
                <a:spcPct val="100000"/>
              </a:lnSpc>
            </a:pPr>
            <a:r>
              <a:rPr dirty="0"/>
              <a:t>TETKİKİN</a:t>
            </a:r>
            <a:r>
              <a:rPr spc="-50" dirty="0"/>
              <a:t> </a:t>
            </a:r>
            <a:r>
              <a:rPr spc="-10" dirty="0"/>
              <a:t>GERÇEKLEŞTİRİLMESİ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15338"/>
            <a:ext cx="6281420" cy="409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843B0C"/>
                </a:solidFill>
                <a:latin typeface="Calibri"/>
                <a:cs typeface="Calibri"/>
              </a:rPr>
              <a:t>SAHA</a:t>
            </a:r>
            <a:r>
              <a:rPr sz="2400" b="1" spc="-105" dirty="0">
                <a:solidFill>
                  <a:srgbClr val="843B0C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843B0C"/>
                </a:solidFill>
                <a:latin typeface="Calibri"/>
                <a:cs typeface="Calibri"/>
              </a:rPr>
              <a:t>TETKİKİ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Ekibin ilgili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proseslere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rehber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eşliğinde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tetkike</a:t>
            </a:r>
            <a:r>
              <a:rPr sz="20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gitmesi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örnekleme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metodunun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uygulanması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bulgularının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elde</a:t>
            </a:r>
            <a:r>
              <a:rPr sz="20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edilmesi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333E50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754380" lvl="1" indent="-284480">
              <a:lnSpc>
                <a:spcPct val="100000"/>
              </a:lnSpc>
              <a:buClr>
                <a:srgbClr val="00AFEF"/>
              </a:buClr>
              <a:buFont typeface="Wingdings"/>
              <a:buChar char=""/>
              <a:tabLst>
                <a:tab pos="755015" algn="l"/>
              </a:tabLst>
            </a:pPr>
            <a:r>
              <a:rPr sz="2000" spc="-35" dirty="0">
                <a:latin typeface="Calibri"/>
                <a:cs typeface="Calibri"/>
              </a:rPr>
              <a:t>Yüz </a:t>
            </a:r>
            <a:r>
              <a:rPr sz="2000" spc="-10" dirty="0">
                <a:latin typeface="Calibri"/>
                <a:cs typeface="Calibri"/>
              </a:rPr>
              <a:t>yüze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görüşme</a:t>
            </a:r>
            <a:endParaRPr sz="20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60"/>
              </a:spcBef>
              <a:buClr>
                <a:srgbClr val="00AFEF"/>
              </a:buClr>
              <a:buFont typeface="Wingdings"/>
              <a:buChar char=""/>
              <a:tabLst>
                <a:tab pos="755015" algn="l"/>
              </a:tabLst>
            </a:pPr>
            <a:r>
              <a:rPr sz="2000" spc="-10" dirty="0">
                <a:latin typeface="Calibri"/>
                <a:cs typeface="Calibri"/>
              </a:rPr>
              <a:t>Dokümante </a:t>
            </a:r>
            <a:r>
              <a:rPr sz="2000" spc="-5" dirty="0">
                <a:latin typeface="Calibri"/>
                <a:cs typeface="Calibri"/>
              </a:rPr>
              <a:t>Edilmiş </a:t>
            </a:r>
            <a:r>
              <a:rPr sz="2000" dirty="0">
                <a:latin typeface="Calibri"/>
                <a:cs typeface="Calibri"/>
              </a:rPr>
              <a:t>Bilgi (doküman </a:t>
            </a:r>
            <a:r>
              <a:rPr sz="2000" spc="-15" dirty="0">
                <a:latin typeface="Calibri"/>
                <a:cs typeface="Calibri"/>
              </a:rPr>
              <a:t>ve kayıt)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inceleme</a:t>
            </a:r>
            <a:endParaRPr sz="20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65"/>
              </a:spcBef>
              <a:buClr>
                <a:srgbClr val="00AFEF"/>
              </a:buClr>
              <a:buFont typeface="Wingdings"/>
              <a:buChar char=""/>
              <a:tabLst>
                <a:tab pos="755015" algn="l"/>
              </a:tabLst>
            </a:pPr>
            <a:r>
              <a:rPr sz="2000" spc="-5" dirty="0">
                <a:latin typeface="Calibri"/>
                <a:cs typeface="Calibri"/>
              </a:rPr>
              <a:t>Altyapı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çalışma ortamı şartlarını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inceleme</a:t>
            </a:r>
            <a:endParaRPr sz="2000">
              <a:latin typeface="Calibri"/>
              <a:cs typeface="Calibri"/>
            </a:endParaRPr>
          </a:p>
          <a:p>
            <a:pPr marL="754380" lvl="1" indent="-284480">
              <a:lnSpc>
                <a:spcPct val="100000"/>
              </a:lnSpc>
              <a:spcBef>
                <a:spcPts val="250"/>
              </a:spcBef>
              <a:buClr>
                <a:srgbClr val="00AFEF"/>
              </a:buClr>
              <a:buFont typeface="Wingdings"/>
              <a:buChar char=""/>
              <a:tabLst>
                <a:tab pos="755015" algn="l"/>
              </a:tabLst>
            </a:pPr>
            <a:r>
              <a:rPr sz="2000" spc="-5" dirty="0">
                <a:latin typeface="Calibri"/>
                <a:cs typeface="Calibri"/>
              </a:rPr>
              <a:t>İletişim araçlarını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kullanma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0"/>
              </a:spcBef>
            </a:pPr>
            <a:r>
              <a:rPr sz="2000" spc="70" dirty="0">
                <a:solidFill>
                  <a:srgbClr val="00AFEF"/>
                </a:solidFill>
                <a:latin typeface="Wingdings"/>
                <a:cs typeface="Wingdings"/>
              </a:rPr>
              <a:t></a:t>
            </a:r>
            <a:r>
              <a:rPr sz="2000" spc="70" dirty="0">
                <a:latin typeface="Calibri"/>
                <a:cs typeface="Calibri"/>
              </a:rPr>
              <a:t>İş </a:t>
            </a:r>
            <a:r>
              <a:rPr sz="2000" spc="-5" dirty="0">
                <a:latin typeface="Calibri"/>
                <a:cs typeface="Calibri"/>
              </a:rPr>
              <a:t>performansını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gölemleme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4244">
              <a:lnSpc>
                <a:spcPct val="100000"/>
              </a:lnSpc>
            </a:pPr>
            <a:r>
              <a:rPr dirty="0"/>
              <a:t>TETKİKİN</a:t>
            </a:r>
            <a:r>
              <a:rPr spc="-50" dirty="0"/>
              <a:t> </a:t>
            </a:r>
            <a:r>
              <a:rPr spc="-10" dirty="0"/>
              <a:t>GERÇEKLEŞTİRİLMESİ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645667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>
                <a:latin typeface="Calibri"/>
                <a:cs typeface="Calibri"/>
              </a:rPr>
              <a:t>Alana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5" dirty="0"/>
              <a:t>giriş,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Rehberce karşılanıp</a:t>
            </a:r>
            <a:r>
              <a:rPr spc="5" dirty="0"/>
              <a:t> </a:t>
            </a:r>
            <a:r>
              <a:rPr spc="-5" dirty="0"/>
              <a:t>tanışma,</a:t>
            </a: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Görmek istediğinizi açıklayın,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Gerekirse </a:t>
            </a:r>
            <a:r>
              <a:rPr spc="-5" dirty="0"/>
              <a:t>derinlemesine</a:t>
            </a:r>
            <a:r>
              <a:rPr spc="85" dirty="0"/>
              <a:t> </a:t>
            </a:r>
            <a:r>
              <a:rPr spc="-10" dirty="0"/>
              <a:t>araştırın,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Herhangi bir </a:t>
            </a:r>
            <a:r>
              <a:rPr spc="-5" dirty="0"/>
              <a:t>problem </a:t>
            </a:r>
            <a:r>
              <a:rPr dirty="0"/>
              <a:t>bulunmaz </a:t>
            </a:r>
            <a:r>
              <a:rPr spc="-5" dirty="0"/>
              <a:t>ise </a:t>
            </a:r>
            <a:r>
              <a:rPr dirty="0"/>
              <a:t>diğer </a:t>
            </a:r>
            <a:r>
              <a:rPr spc="-5" dirty="0"/>
              <a:t>alanlara</a:t>
            </a:r>
            <a:r>
              <a:rPr spc="-70" dirty="0"/>
              <a:t> </a:t>
            </a:r>
            <a:r>
              <a:rPr dirty="0"/>
              <a:t>geçin,</a:t>
            </a:r>
          </a:p>
          <a:p>
            <a:pPr marL="355600" indent="-342900">
              <a:lnSpc>
                <a:spcPts val="216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işlemini mutlaka </a:t>
            </a:r>
            <a:r>
              <a:rPr dirty="0"/>
              <a:t>bir </a:t>
            </a:r>
            <a:r>
              <a:rPr spc="-5" dirty="0"/>
              <a:t>problem </a:t>
            </a:r>
            <a:r>
              <a:rPr dirty="0"/>
              <a:t>(uygunsuzluk)  </a:t>
            </a:r>
            <a:r>
              <a:rPr spc="-5" dirty="0"/>
              <a:t>tespit</a:t>
            </a:r>
            <a:r>
              <a:rPr spc="50" dirty="0"/>
              <a:t> </a:t>
            </a:r>
            <a:r>
              <a:rPr spc="-5" dirty="0"/>
              <a:t>edilmesi</a:t>
            </a:r>
          </a:p>
          <a:p>
            <a:pPr marL="926465">
              <a:lnSpc>
                <a:spcPts val="2160"/>
              </a:lnSpc>
            </a:pPr>
            <a:r>
              <a:rPr spc="-15" dirty="0"/>
              <a:t>gayesi </a:t>
            </a:r>
            <a:r>
              <a:rPr dirty="0"/>
              <a:t>uğruna</a:t>
            </a:r>
            <a:r>
              <a:rPr spc="-65" dirty="0"/>
              <a:t> </a:t>
            </a:r>
            <a:r>
              <a:rPr spc="-5" dirty="0"/>
              <a:t>sürdürmeyin</a:t>
            </a:r>
          </a:p>
        </p:txBody>
      </p:sp>
      <p:sp>
        <p:nvSpPr>
          <p:cNvPr id="4" name="object 4"/>
          <p:cNvSpPr/>
          <p:nvPr/>
        </p:nvSpPr>
        <p:spPr>
          <a:xfrm>
            <a:off x="6496811" y="1828800"/>
            <a:ext cx="1316736" cy="1894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697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ÖRNEKLEME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077339"/>
            <a:ext cx="7688580" cy="3939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6555">
              <a:lnSpc>
                <a:spcPct val="100000"/>
              </a:lnSpc>
            </a:pPr>
            <a:r>
              <a:rPr sz="2200" spc="-45" dirty="0">
                <a:solidFill>
                  <a:srgbClr val="333E50"/>
                </a:solidFill>
                <a:latin typeface="Calibri"/>
                <a:cs typeface="Calibri"/>
              </a:rPr>
              <a:t>Tetkikler, </a:t>
            </a:r>
            <a:r>
              <a:rPr sz="2200" spc="-5" dirty="0">
                <a:solidFill>
                  <a:srgbClr val="333E50"/>
                </a:solidFill>
                <a:latin typeface="Calibri"/>
                <a:cs typeface="Calibri"/>
              </a:rPr>
              <a:t>%100 </a:t>
            </a:r>
            <a:r>
              <a:rPr sz="2200" spc="-25" dirty="0">
                <a:solidFill>
                  <a:srgbClr val="333E50"/>
                </a:solidFill>
                <a:latin typeface="Calibri"/>
                <a:cs typeface="Calibri"/>
              </a:rPr>
              <a:t>kontrol </a:t>
            </a:r>
            <a:r>
              <a:rPr sz="2200" spc="-10" dirty="0">
                <a:solidFill>
                  <a:srgbClr val="333E50"/>
                </a:solidFill>
                <a:latin typeface="Calibri"/>
                <a:cs typeface="Calibri"/>
              </a:rPr>
              <a:t>olmayıp, </a:t>
            </a:r>
            <a:r>
              <a:rPr sz="2200" spc="-5" dirty="0">
                <a:solidFill>
                  <a:srgbClr val="333E50"/>
                </a:solidFill>
                <a:latin typeface="Calibri"/>
                <a:cs typeface="Calibri"/>
              </a:rPr>
              <a:t>örnekleme </a:t>
            </a:r>
            <a:r>
              <a:rPr sz="2200" spc="-15" dirty="0">
                <a:solidFill>
                  <a:srgbClr val="333E50"/>
                </a:solidFill>
                <a:latin typeface="Calibri"/>
                <a:cs typeface="Calibri"/>
              </a:rPr>
              <a:t>metodu </a:t>
            </a:r>
            <a:r>
              <a:rPr sz="2200" spc="-5" dirty="0">
                <a:solidFill>
                  <a:srgbClr val="333E50"/>
                </a:solidFill>
                <a:latin typeface="Calibri"/>
                <a:cs typeface="Calibri"/>
              </a:rPr>
              <a:t>ile</a:t>
            </a:r>
            <a:r>
              <a:rPr sz="2200" spc="2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200" spc="-35" dirty="0">
                <a:solidFill>
                  <a:srgbClr val="333E50"/>
                </a:solidFill>
                <a:latin typeface="Calibri"/>
                <a:cs typeface="Calibri"/>
              </a:rPr>
              <a:t>yapılır.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Bütünü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temsil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edecek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örnekler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seçilmeli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Uygunluk adına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yeterli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ulaşılamadığında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örnekleme</a:t>
            </a:r>
            <a:r>
              <a:rPr sz="20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genişletilmeli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Clr>
                <a:srgbClr val="333E50"/>
              </a:buClr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örneklemesini etkileyebilecek kilit</a:t>
            </a:r>
            <a:r>
              <a:rPr sz="2000" spc="1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unsurlar: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Kuruluşun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büyüklüğü;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Tetkikçilerin</a:t>
            </a:r>
            <a:r>
              <a:rPr sz="2000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sayısı;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Yıl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boyunca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gerçekleştirilen tetkiklerin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sıklığı;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Tetkikin</a:t>
            </a:r>
            <a:r>
              <a:rPr sz="2000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zamanı;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Gerekli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her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türlü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güven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seviyesi.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7395" y="3901440"/>
            <a:ext cx="1740407" cy="2139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890">
              <a:lnSpc>
                <a:spcPct val="100000"/>
              </a:lnSpc>
            </a:pPr>
            <a:r>
              <a:rPr spc="-5" dirty="0"/>
              <a:t>KARŞILIKLI</a:t>
            </a:r>
            <a:r>
              <a:rPr spc="-100" dirty="0"/>
              <a:t> </a:t>
            </a:r>
            <a:r>
              <a:rPr dirty="0"/>
              <a:t>GÖRÜŞMELER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628519"/>
            <a:ext cx="6070600" cy="731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kapsamında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</a:t>
            </a:r>
            <a:r>
              <a:rPr sz="2000" spc="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755"/>
              </a:spcBef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görevleri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yürüten uygun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seviyelerdeki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kişilerle</a:t>
            </a:r>
            <a:r>
              <a:rPr sz="2000" spc="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yapılmalı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7085" y="3832732"/>
            <a:ext cx="10998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olduğunca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13906" y="3832732"/>
            <a:ext cx="92836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ö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rüş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71943" y="3832732"/>
            <a:ext cx="76517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apılan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3867276"/>
            <a:ext cx="455168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1280795" algn="l"/>
                <a:tab pos="2205990" algn="l"/>
                <a:tab pos="3515360" algn="l"/>
                <a:tab pos="390842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or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ç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ş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ma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tlerinde	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un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kişinin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çalışma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alanında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yapılmalı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542" y="4943601"/>
            <a:ext cx="772922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Görüşmeden önce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görüşme sırasında görüşülen kişi ile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rahat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bir  diyalog kurulması</a:t>
            </a:r>
            <a:r>
              <a:rPr sz="2000" spc="3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sağlanmalı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71716" y="1705355"/>
            <a:ext cx="1859279" cy="161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3021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47625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13490" y="5974079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0"/>
                </a:moveTo>
                <a:lnTo>
                  <a:pt x="0" y="128016"/>
                </a:lnTo>
              </a:path>
            </a:pathLst>
          </a:custGeom>
          <a:ln w="23812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20582" y="5910071"/>
            <a:ext cx="643255" cy="256540"/>
          </a:xfrm>
          <a:custGeom>
            <a:avLst/>
            <a:gdLst/>
            <a:ahLst/>
            <a:cxnLst/>
            <a:rect l="l" t="t" r="r" b="b"/>
            <a:pathLst>
              <a:path w="643254" h="256539">
                <a:moveTo>
                  <a:pt x="452500" y="0"/>
                </a:moveTo>
                <a:lnTo>
                  <a:pt x="452500" y="64007"/>
                </a:lnTo>
                <a:lnTo>
                  <a:pt x="0" y="64007"/>
                </a:lnTo>
                <a:lnTo>
                  <a:pt x="0" y="192023"/>
                </a:lnTo>
                <a:lnTo>
                  <a:pt x="452500" y="192023"/>
                </a:lnTo>
                <a:lnTo>
                  <a:pt x="452500" y="256031"/>
                </a:lnTo>
                <a:lnTo>
                  <a:pt x="643001" y="128015"/>
                </a:lnTo>
                <a:lnTo>
                  <a:pt x="45250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49208" y="5974079"/>
            <a:ext cx="47625" cy="128270"/>
          </a:xfrm>
          <a:custGeom>
            <a:avLst/>
            <a:gdLst/>
            <a:ahLst/>
            <a:cxnLst/>
            <a:rect l="l" t="t" r="r" b="b"/>
            <a:pathLst>
              <a:path w="47625" h="128270">
                <a:moveTo>
                  <a:pt x="0" y="128016"/>
                </a:moveTo>
                <a:lnTo>
                  <a:pt x="47625" y="128016"/>
                </a:lnTo>
                <a:lnTo>
                  <a:pt x="47625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01583" y="5974079"/>
            <a:ext cx="24130" cy="128270"/>
          </a:xfrm>
          <a:custGeom>
            <a:avLst/>
            <a:gdLst/>
            <a:ahLst/>
            <a:cxnLst/>
            <a:rect l="l" t="t" r="r" b="b"/>
            <a:pathLst>
              <a:path w="24129" h="128270">
                <a:moveTo>
                  <a:pt x="0" y="128016"/>
                </a:moveTo>
                <a:lnTo>
                  <a:pt x="23812" y="128016"/>
                </a:lnTo>
                <a:lnTo>
                  <a:pt x="23812" y="0"/>
                </a:lnTo>
                <a:lnTo>
                  <a:pt x="0" y="0"/>
                </a:lnTo>
                <a:lnTo>
                  <a:pt x="0" y="12801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890">
              <a:lnSpc>
                <a:spcPct val="100000"/>
              </a:lnSpc>
            </a:pPr>
            <a:r>
              <a:rPr spc="-5" dirty="0"/>
              <a:t>KARŞILIKLI</a:t>
            </a:r>
            <a:r>
              <a:rPr spc="-100" dirty="0"/>
              <a:t> </a:t>
            </a:r>
            <a:r>
              <a:rPr dirty="0"/>
              <a:t>GÖRÜŞMELER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32278"/>
            <a:ext cx="7730490" cy="3542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Görüşme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sebepleri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görüşme sırasında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tutulan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notlar</a:t>
            </a:r>
            <a:r>
              <a:rPr sz="2000" spc="4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açıklanmalı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  <a:buClr>
                <a:srgbClr val="333E50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Görüşmeler,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kişinin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yaptığı işi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tarif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etmesi ile</a:t>
            </a:r>
            <a:r>
              <a:rPr sz="2000" spc="1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başlatılmalı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333E50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Yönlendirmeli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sorulardan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kaçınılmalı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Clr>
                <a:srgbClr val="333E50"/>
              </a:buClr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1436370" algn="l"/>
                <a:tab pos="2507615" algn="l"/>
                <a:tab pos="3845560" algn="l"/>
                <a:tab pos="4218940" algn="l"/>
                <a:tab pos="5259070" algn="l"/>
                <a:tab pos="6133465" algn="l"/>
                <a:tab pos="6600190" algn="l"/>
                <a:tab pos="697992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Görüşme	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sonuçları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özetlenmeli	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görüşme	yapılan	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kişi	ile	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gözden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geçirilmeli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Görüşülen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kişiye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katılımları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yardımlarından dolayı teşekkür</a:t>
            </a:r>
            <a:r>
              <a:rPr sz="2000" spc="1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edilmeli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5890">
              <a:lnSpc>
                <a:spcPct val="100000"/>
              </a:lnSpc>
            </a:pPr>
            <a:r>
              <a:rPr spc="-5" dirty="0"/>
              <a:t>KARŞILIKLI</a:t>
            </a:r>
            <a:r>
              <a:rPr spc="-100" dirty="0"/>
              <a:t> </a:t>
            </a:r>
            <a:r>
              <a:rPr dirty="0"/>
              <a:t>GÖRÜŞMELER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18385"/>
            <a:ext cx="4244340" cy="4068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-5" dirty="0">
                <a:solidFill>
                  <a:srgbClr val="333E50"/>
                </a:solidFill>
                <a:latin typeface="Calibri"/>
                <a:cs typeface="Calibri"/>
              </a:rPr>
              <a:t>GÖRÜŞÜLEN </a:t>
            </a:r>
            <a:r>
              <a:rPr sz="1500" b="1" spc="-15" dirty="0">
                <a:solidFill>
                  <a:srgbClr val="333E50"/>
                </a:solidFill>
                <a:latin typeface="Calibri"/>
                <a:cs typeface="Calibri"/>
              </a:rPr>
              <a:t>TARAFLARA</a:t>
            </a:r>
            <a:r>
              <a:rPr sz="1500" b="1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500" b="1" spc="-5" dirty="0">
                <a:solidFill>
                  <a:srgbClr val="333E50"/>
                </a:solidFill>
                <a:latin typeface="Calibri"/>
                <a:cs typeface="Calibri"/>
              </a:rPr>
              <a:t>ÖRNEKLER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Organizasyon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/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Firma</a:t>
            </a:r>
            <a:r>
              <a:rPr sz="1600" spc="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333E50"/>
                </a:solidFill>
                <a:latin typeface="Calibri"/>
                <a:cs typeface="Calibri"/>
              </a:rPr>
              <a:t>Yönetimi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Kalite</a:t>
            </a:r>
            <a:r>
              <a:rPr sz="16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Kontrol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Departman</a:t>
            </a:r>
            <a:r>
              <a:rPr sz="1600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Müdürleri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Dokümante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Edilmiş Bilgi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Kontrol</a:t>
            </a:r>
            <a:r>
              <a:rPr sz="1600" spc="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Departmanları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Araştırma ve</a:t>
            </a:r>
            <a:r>
              <a:rPr sz="1600" spc="-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Geliştirme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Üretim,</a:t>
            </a:r>
            <a:r>
              <a:rPr sz="16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Mühendislik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İşletme Çalışanları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(Fabrika,</a:t>
            </a:r>
            <a:r>
              <a:rPr sz="16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333E50"/>
                </a:solidFill>
                <a:latin typeface="Calibri"/>
                <a:cs typeface="Calibri"/>
              </a:rPr>
              <a:t>İdare/Yönetim)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5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İnsan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Kaynakları ve</a:t>
            </a:r>
            <a:r>
              <a:rPr sz="16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Eğitim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Müteahhit </a:t>
            </a:r>
            <a:r>
              <a:rPr sz="16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1600" spc="-10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16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Satınalma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Güvenlik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sz="1600" spc="-5" dirty="0">
                <a:solidFill>
                  <a:srgbClr val="333E50"/>
                </a:solidFill>
                <a:latin typeface="Calibri"/>
                <a:cs typeface="Calibri"/>
              </a:rPr>
              <a:t>Depolar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0203" y="2578607"/>
            <a:ext cx="3452622" cy="2750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3525">
              <a:lnSpc>
                <a:spcPct val="100000"/>
              </a:lnSpc>
            </a:pPr>
            <a:r>
              <a:rPr dirty="0"/>
              <a:t>İLET</a:t>
            </a:r>
            <a:r>
              <a:rPr spc="-15" dirty="0"/>
              <a:t>İ</a:t>
            </a:r>
            <a:r>
              <a:rPr dirty="0"/>
              <a:t>ŞİM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26183"/>
            <a:ext cx="7729220" cy="36899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Tetkikçinin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yaptığı işin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asıl kısmının iletişim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olduğunu görmesi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kabul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etmesi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çok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önemlidir.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İletişim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kurmayı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engelleyecek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çeşitli tutum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davranışlardan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kaçınmak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gerekir.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Bunu sağlamanın çeşitli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yolları</a:t>
            </a:r>
            <a:r>
              <a:rPr sz="2000" spc="11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mevcuttur.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95"/>
              </a:spcBef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Bunlardan</a:t>
            </a:r>
            <a:r>
              <a:rPr sz="2000" b="1" spc="-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bazıları:</a:t>
            </a:r>
            <a:endParaRPr sz="2000">
              <a:latin typeface="Calibri"/>
              <a:cs typeface="Calibri"/>
            </a:endParaRPr>
          </a:p>
          <a:p>
            <a:pPr marL="411480" indent="-398780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1211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Her durumda,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sakin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nazik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olmak</a:t>
            </a:r>
            <a:endParaRPr sz="2000">
              <a:latin typeface="Calibri"/>
              <a:cs typeface="Calibri"/>
            </a:endParaRPr>
          </a:p>
          <a:p>
            <a:pPr marL="411480" indent="-39878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41211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Hazırlıklı,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kararlı</a:t>
            </a:r>
            <a:r>
              <a:rPr sz="2000" spc="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olmak</a:t>
            </a:r>
            <a:endParaRPr sz="2000">
              <a:latin typeface="Calibri"/>
              <a:cs typeface="Calibri"/>
            </a:endParaRPr>
          </a:p>
          <a:p>
            <a:pPr marL="411480" indent="-398780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12115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Yaptığı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işle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ilgilenmek</a:t>
            </a:r>
            <a:endParaRPr sz="2000">
              <a:latin typeface="Calibri"/>
              <a:cs typeface="Calibri"/>
            </a:endParaRPr>
          </a:p>
          <a:p>
            <a:pPr marL="411480" indent="-398780" algn="just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41211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İyi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muhakeme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yapmak</a:t>
            </a:r>
            <a:endParaRPr sz="20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Gerekli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durumlarda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toleranslı</a:t>
            </a:r>
            <a:r>
              <a:rPr sz="20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davranabilmek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51803" y="3858767"/>
            <a:ext cx="1714500" cy="171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03525">
              <a:lnSpc>
                <a:spcPct val="100000"/>
              </a:lnSpc>
            </a:pPr>
            <a:r>
              <a:rPr dirty="0"/>
              <a:t>İLET</a:t>
            </a:r>
            <a:r>
              <a:rPr spc="-15" dirty="0"/>
              <a:t>İ</a:t>
            </a:r>
            <a:r>
              <a:rPr dirty="0"/>
              <a:t>ŞİM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374010"/>
            <a:ext cx="7000240" cy="276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İLETİŞİMİ </a:t>
            </a: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BOZAN</a:t>
            </a:r>
            <a:r>
              <a:rPr sz="2000" b="1" spc="-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333E50"/>
                </a:solidFill>
                <a:latin typeface="Calibri"/>
                <a:cs typeface="Calibri"/>
              </a:rPr>
              <a:t>DAVRANIŞLAR: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Pasif,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ısrarcı, saldırgan</a:t>
            </a:r>
            <a:r>
              <a:rPr sz="20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Başkalarının fikirlerine tahammül</a:t>
            </a:r>
            <a:r>
              <a:rPr sz="20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edememek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Sürekli kendisinden bahsetmek, isteklerini, görüşlerini</a:t>
            </a:r>
            <a:r>
              <a:rPr sz="2000" spc="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açıklamak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İnanç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kültürel değerlere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aykırı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hareket</a:t>
            </a:r>
            <a:r>
              <a:rPr sz="20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etmek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Din,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siyaset,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hemşehricilik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futbol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konularına</a:t>
            </a:r>
            <a:r>
              <a:rPr sz="2000" spc="1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girmek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5771" y="1644395"/>
            <a:ext cx="2467355" cy="1848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25575">
              <a:lnSpc>
                <a:spcPct val="100000"/>
              </a:lnSpc>
            </a:pPr>
            <a:r>
              <a:rPr dirty="0"/>
              <a:t>TETKİKİN</a:t>
            </a:r>
            <a:r>
              <a:rPr spc="-75" dirty="0"/>
              <a:t> </a:t>
            </a:r>
            <a:r>
              <a:rPr spc="-10" dirty="0"/>
              <a:t>UYGULANMASI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3269" y="2117090"/>
            <a:ext cx="6355080" cy="228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spc="-10" dirty="0">
                <a:latin typeface="Calibri"/>
                <a:cs typeface="Calibri"/>
              </a:rPr>
              <a:t>Dokümante </a:t>
            </a:r>
            <a:r>
              <a:rPr sz="2000" spc="-5" dirty="0">
                <a:latin typeface="Calibri"/>
                <a:cs typeface="Calibri"/>
              </a:rPr>
              <a:t>edilmiş </a:t>
            </a:r>
            <a:r>
              <a:rPr sz="2000" dirty="0">
                <a:latin typeface="Calibri"/>
                <a:cs typeface="Calibri"/>
              </a:rPr>
              <a:t>bilgiden, </a:t>
            </a:r>
            <a:r>
              <a:rPr sz="2000" spc="-5" dirty="0">
                <a:latin typeface="Calibri"/>
                <a:cs typeface="Calibri"/>
              </a:rPr>
              <a:t>soru listelerinden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faydalanın,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Açık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anlaşılabilir </a:t>
            </a:r>
            <a:r>
              <a:rPr sz="2000" spc="-5" dirty="0">
                <a:latin typeface="Calibri"/>
                <a:cs typeface="Calibri"/>
              </a:rPr>
              <a:t>sorular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sorun,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Not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tutun,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Olayları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gözlemleyin,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356235" algn="l"/>
              </a:tabLst>
            </a:pPr>
            <a:r>
              <a:rPr sz="2000" spc="-5" dirty="0">
                <a:latin typeface="Calibri"/>
                <a:cs typeface="Calibri"/>
              </a:rPr>
              <a:t>Objektif delillere </a:t>
            </a:r>
            <a:r>
              <a:rPr sz="2000" spc="-10" dirty="0">
                <a:latin typeface="Calibri"/>
                <a:cs typeface="Calibri"/>
              </a:rPr>
              <a:t>ulaşmaya</a:t>
            </a:r>
            <a:r>
              <a:rPr sz="2000" spc="-5" dirty="0">
                <a:latin typeface="Calibri"/>
                <a:cs typeface="Calibri"/>
              </a:rPr>
              <a:t> çalışın.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2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13000" algn="l"/>
                <a:tab pos="515683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SOR	</a:t>
            </a:r>
            <a:r>
              <a:rPr sz="2000" b="1" dirty="0">
                <a:solidFill>
                  <a:srgbClr val="C00000"/>
                </a:solidFill>
                <a:latin typeface="Calibri"/>
                <a:cs typeface="Calibri"/>
              </a:rPr>
              <a:t>DİNLE	</a:t>
            </a:r>
            <a:r>
              <a:rPr sz="2000" b="1" spc="-5" dirty="0">
                <a:solidFill>
                  <a:srgbClr val="538235"/>
                </a:solidFill>
                <a:latin typeface="Calibri"/>
                <a:cs typeface="Calibri"/>
              </a:rPr>
              <a:t>GÖR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8867" y="4933188"/>
            <a:ext cx="1321308" cy="97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60420" y="4933188"/>
            <a:ext cx="1234439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67400" y="4933188"/>
            <a:ext cx="1232916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4864">
              <a:lnSpc>
                <a:spcPct val="100000"/>
              </a:lnSpc>
            </a:pPr>
            <a:r>
              <a:rPr spc="-5" dirty="0"/>
              <a:t>EĞİTİMİN</a:t>
            </a:r>
            <a:r>
              <a:rPr spc="-90" dirty="0"/>
              <a:t> </a:t>
            </a:r>
            <a:r>
              <a:rPr spc="-5" dirty="0"/>
              <a:t>AMACI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55165"/>
            <a:ext cx="7071995" cy="2591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2384">
              <a:lnSpc>
                <a:spcPct val="9010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TS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EN ISO 9001:2015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“Kalite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Sistemi”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standardı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kapsamında  kuruluş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II.taraf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(dış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tedarikçi, müşteri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vb.)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uygulamaların  değerlendirilebilmesine</a:t>
            </a:r>
            <a:r>
              <a:rPr sz="2000" spc="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yönelik;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29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TS 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ISO 19011’in şartlarının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anlaşılabilmesi,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şartlara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planlanması,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uygulanması,</a:t>
            </a:r>
            <a:r>
              <a:rPr sz="2000" spc="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raporlanması,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Kalite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Yönetim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Sisteminin sürekliliğine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katkı</a:t>
            </a:r>
            <a:r>
              <a:rPr sz="2000" spc="1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sağlanması,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Örneklerin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paylaşılması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pratik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çalışmaların</a:t>
            </a:r>
            <a:r>
              <a:rPr sz="2000" spc="10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yapılması.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49795" y="3819169"/>
            <a:ext cx="2394203" cy="2630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44868" y="4014215"/>
            <a:ext cx="1891283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3970">
              <a:lnSpc>
                <a:spcPct val="100000"/>
              </a:lnSpc>
            </a:pPr>
            <a:r>
              <a:rPr dirty="0"/>
              <a:t>BİR </a:t>
            </a:r>
            <a:r>
              <a:rPr spc="-20" dirty="0"/>
              <a:t>TETKİKÇİ </a:t>
            </a:r>
            <a:r>
              <a:rPr dirty="0"/>
              <a:t>NE</a:t>
            </a:r>
            <a:r>
              <a:rPr spc="-10" dirty="0"/>
              <a:t> </a:t>
            </a:r>
            <a:r>
              <a:rPr spc="-35" dirty="0"/>
              <a:t>YAPMALI?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26183"/>
            <a:ext cx="1893570" cy="3141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HAZIRLIKLI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ÖĞRENMİŞ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KONTROLLÜ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0" dirty="0">
                <a:solidFill>
                  <a:srgbClr val="333E50"/>
                </a:solidFill>
                <a:latin typeface="Calibri"/>
                <a:cs typeface="Calibri"/>
              </a:rPr>
              <a:t>YARDIMCI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DİNLEYİCİ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GÖZLEMCİ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5" dirty="0">
                <a:solidFill>
                  <a:srgbClr val="333E50"/>
                </a:solidFill>
                <a:latin typeface="Calibri"/>
                <a:cs typeface="Calibri"/>
              </a:rPr>
              <a:t>SAĞLAYICI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MOTİVE</a:t>
            </a:r>
            <a:r>
              <a:rPr sz="2000" b="1" spc="3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EDİCİ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27559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: </a:t>
            </a:r>
            <a:r>
              <a:rPr spc="-25" dirty="0">
                <a:latin typeface="Calibri"/>
                <a:cs typeface="Calibri"/>
              </a:rPr>
              <a:t>Tetkikle </a:t>
            </a:r>
            <a:r>
              <a:rPr spc="-5" dirty="0">
                <a:latin typeface="Calibri"/>
                <a:cs typeface="Calibri"/>
              </a:rPr>
              <a:t>ilgili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konularda</a:t>
            </a:r>
          </a:p>
          <a:p>
            <a:pPr marL="2755900">
              <a:lnSpc>
                <a:spcPct val="100000"/>
              </a:lnSpc>
              <a:spcBef>
                <a:spcPts val="765"/>
              </a:spcBef>
            </a:pPr>
            <a:r>
              <a:rPr dirty="0"/>
              <a:t>: </a:t>
            </a:r>
            <a:r>
              <a:rPr spc="-35" dirty="0"/>
              <a:t>Tetkik </a:t>
            </a:r>
            <a:r>
              <a:rPr dirty="0"/>
              <a:t>edilen</a:t>
            </a:r>
            <a:r>
              <a:rPr spc="5" dirty="0"/>
              <a:t> </a:t>
            </a:r>
            <a:r>
              <a:rPr dirty="0"/>
              <a:t>hakkında</a:t>
            </a:r>
          </a:p>
          <a:p>
            <a:pPr marL="2755900">
              <a:lnSpc>
                <a:spcPct val="100000"/>
              </a:lnSpc>
              <a:spcBef>
                <a:spcPts val="755"/>
              </a:spcBef>
            </a:pPr>
            <a:r>
              <a:rPr dirty="0">
                <a:latin typeface="Calibri"/>
                <a:cs typeface="Calibri"/>
              </a:rPr>
              <a:t>: </a:t>
            </a:r>
            <a:r>
              <a:rPr spc="-30" dirty="0"/>
              <a:t>Tetkiki </a:t>
            </a:r>
            <a:r>
              <a:rPr spc="-20" dirty="0"/>
              <a:t>kontrol </a:t>
            </a:r>
            <a:r>
              <a:rPr dirty="0"/>
              <a:t>altında</a:t>
            </a:r>
            <a:r>
              <a:rPr spc="30" dirty="0"/>
              <a:t> </a:t>
            </a:r>
            <a:r>
              <a:rPr dirty="0"/>
              <a:t>tutmalı</a:t>
            </a:r>
          </a:p>
          <a:p>
            <a:pPr marL="2755900">
              <a:lnSpc>
                <a:spcPct val="100000"/>
              </a:lnSpc>
              <a:spcBef>
                <a:spcPts val="755"/>
              </a:spcBef>
            </a:pPr>
            <a:r>
              <a:rPr dirty="0"/>
              <a:t>: </a:t>
            </a:r>
            <a:r>
              <a:rPr spc="-25" dirty="0"/>
              <a:t>Yanlış </a:t>
            </a:r>
            <a:r>
              <a:rPr dirty="0"/>
              <a:t>anlama </a:t>
            </a:r>
            <a:r>
              <a:rPr spc="-20" dirty="0"/>
              <a:t>veya </a:t>
            </a:r>
            <a:r>
              <a:rPr spc="-5" dirty="0"/>
              <a:t>yorum</a:t>
            </a:r>
            <a:r>
              <a:rPr dirty="0"/>
              <a:t> olduğunda</a:t>
            </a:r>
          </a:p>
          <a:p>
            <a:pPr marL="2755900">
              <a:lnSpc>
                <a:spcPct val="100000"/>
              </a:lnSpc>
              <a:spcBef>
                <a:spcPts val="765"/>
              </a:spcBef>
            </a:pPr>
            <a:r>
              <a:rPr dirty="0"/>
              <a:t>: </a:t>
            </a:r>
            <a:r>
              <a:rPr spc="-35" dirty="0"/>
              <a:t>Tetkik </a:t>
            </a:r>
            <a:r>
              <a:rPr dirty="0"/>
              <a:t>edilenin</a:t>
            </a:r>
            <a:r>
              <a:rPr spc="10" dirty="0"/>
              <a:t> </a:t>
            </a:r>
            <a:r>
              <a:rPr spc="-5" dirty="0"/>
              <a:t>anlattıklarını</a:t>
            </a:r>
          </a:p>
          <a:p>
            <a:pPr marL="2755900">
              <a:lnSpc>
                <a:spcPct val="100000"/>
              </a:lnSpc>
              <a:spcBef>
                <a:spcPts val="755"/>
              </a:spcBef>
            </a:pPr>
            <a:r>
              <a:rPr dirty="0"/>
              <a:t>:</a:t>
            </a:r>
            <a:r>
              <a:rPr spc="-55" dirty="0"/>
              <a:t> </a:t>
            </a:r>
            <a:r>
              <a:rPr spc="-5" dirty="0"/>
              <a:t>Uygulamaları</a:t>
            </a:r>
          </a:p>
          <a:p>
            <a:pPr marL="2755900">
              <a:lnSpc>
                <a:spcPct val="100000"/>
              </a:lnSpc>
              <a:spcBef>
                <a:spcPts val="755"/>
              </a:spcBef>
            </a:pPr>
            <a:r>
              <a:rPr dirty="0">
                <a:latin typeface="Calibri"/>
                <a:cs typeface="Calibri"/>
              </a:rPr>
              <a:t>: </a:t>
            </a:r>
            <a:r>
              <a:rPr spc="-5" dirty="0">
                <a:latin typeface="Calibri"/>
                <a:cs typeface="Calibri"/>
              </a:rPr>
              <a:t>Somut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delilleri</a:t>
            </a:r>
          </a:p>
          <a:p>
            <a:pPr marL="2755900">
              <a:lnSpc>
                <a:spcPct val="100000"/>
              </a:lnSpc>
              <a:spcBef>
                <a:spcPts val="765"/>
              </a:spcBef>
            </a:pPr>
            <a:r>
              <a:rPr dirty="0"/>
              <a:t>: </a:t>
            </a:r>
            <a:r>
              <a:rPr spc="-10" dirty="0"/>
              <a:t>Güzel</a:t>
            </a:r>
            <a:r>
              <a:rPr spc="-100" dirty="0"/>
              <a:t> </a:t>
            </a:r>
            <a:r>
              <a:rPr dirty="0"/>
              <a:t>uygulamaları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5175">
              <a:lnSpc>
                <a:spcPct val="100000"/>
              </a:lnSpc>
            </a:pPr>
            <a:r>
              <a:rPr dirty="0"/>
              <a:t>SORU</a:t>
            </a:r>
            <a:r>
              <a:rPr spc="-65" dirty="0"/>
              <a:t> </a:t>
            </a:r>
            <a:r>
              <a:rPr dirty="0"/>
              <a:t>TEKNİKLERİ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114" y="2099690"/>
            <a:ext cx="4349115" cy="225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soru</a:t>
            </a:r>
            <a:r>
              <a:rPr sz="2000" b="1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teknikleri: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Doğru</a:t>
            </a:r>
            <a:r>
              <a:rPr sz="2000" spc="-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Açık sorular (5N +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1K)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Konulu</a:t>
            </a:r>
            <a:r>
              <a:rPr sz="2000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Genişletici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Araştırma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yapılması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buClr>
                <a:srgbClr val="538235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Beden dilinin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kullanılması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okunması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21323" y="3363467"/>
            <a:ext cx="2238755" cy="2039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661" y="1824990"/>
            <a:ext cx="22517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05964" algn="l"/>
              </a:tabLst>
            </a:pPr>
            <a:r>
              <a:rPr sz="2000" b="0" dirty="0">
                <a:latin typeface="Calibri"/>
                <a:cs typeface="Calibri"/>
              </a:rPr>
              <a:t>b</a:t>
            </a:r>
            <a:r>
              <a:rPr sz="2000" b="0" spc="-10" dirty="0">
                <a:latin typeface="Calibri"/>
                <a:cs typeface="Calibri"/>
              </a:rPr>
              <a:t>a</a:t>
            </a:r>
            <a:r>
              <a:rPr sz="2000" b="0" dirty="0">
                <a:latin typeface="Calibri"/>
                <a:cs typeface="Calibri"/>
              </a:rPr>
              <a:t>hs</a:t>
            </a:r>
            <a:r>
              <a:rPr sz="2000" b="0" spc="-15" dirty="0">
                <a:latin typeface="Calibri"/>
                <a:cs typeface="Calibri"/>
              </a:rPr>
              <a:t>e</a:t>
            </a:r>
            <a:r>
              <a:rPr sz="2000" b="0" dirty="0">
                <a:latin typeface="Calibri"/>
                <a:cs typeface="Calibri"/>
              </a:rPr>
              <a:t>t</a:t>
            </a:r>
            <a:r>
              <a:rPr sz="2000" b="0" spc="5" dirty="0">
                <a:latin typeface="Calibri"/>
                <a:cs typeface="Calibri"/>
              </a:rPr>
              <a:t>m</a:t>
            </a:r>
            <a:r>
              <a:rPr sz="2000" b="0" dirty="0">
                <a:latin typeface="Calibri"/>
                <a:cs typeface="Calibri"/>
              </a:rPr>
              <a:t>i</a:t>
            </a:r>
            <a:r>
              <a:rPr sz="2000" b="0" spc="-10" dirty="0">
                <a:latin typeface="Calibri"/>
                <a:cs typeface="Calibri"/>
              </a:rPr>
              <a:t>ş</a:t>
            </a:r>
            <a:r>
              <a:rPr sz="2000" b="0" spc="-65" dirty="0">
                <a:latin typeface="Calibri"/>
                <a:cs typeface="Calibri"/>
              </a:rPr>
              <a:t>k</a:t>
            </a:r>
            <a:r>
              <a:rPr sz="2000" b="0" dirty="0">
                <a:latin typeface="Calibri"/>
                <a:cs typeface="Calibri"/>
              </a:rPr>
              <a:t>en</a:t>
            </a:r>
            <a:r>
              <a:rPr sz="2000" b="0" spc="5" dirty="0">
                <a:latin typeface="Calibri"/>
                <a:cs typeface="Calibri"/>
              </a:rPr>
              <a:t>,</a:t>
            </a:r>
            <a:r>
              <a:rPr sz="2000" b="0" spc="-5" dirty="0">
                <a:latin typeface="Calibri"/>
                <a:cs typeface="Calibri"/>
              </a:rPr>
              <a:t>....</a:t>
            </a:r>
            <a:r>
              <a:rPr sz="2000" b="0" dirty="0">
                <a:latin typeface="Calibri"/>
                <a:cs typeface="Calibri"/>
              </a:rPr>
              <a:t>.	</a:t>
            </a:r>
            <a:r>
              <a:rPr sz="2000" b="0" spc="-5" dirty="0">
                <a:latin typeface="Calibri"/>
                <a:cs typeface="Calibri"/>
              </a:rPr>
              <a:t>şu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59534"/>
            <a:ext cx="5321300" cy="570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  <a:tabLst>
                <a:tab pos="925194" algn="l"/>
                <a:tab pos="1917700" algn="l"/>
                <a:tab pos="3379470" algn="l"/>
              </a:tabLst>
            </a:pPr>
            <a:r>
              <a:rPr sz="2000" b="1" i="1" spc="-40" dirty="0">
                <a:solidFill>
                  <a:srgbClr val="2D75B6"/>
                </a:solidFill>
                <a:latin typeface="Calibri"/>
                <a:cs typeface="Calibri"/>
              </a:rPr>
              <a:t>K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on</a:t>
            </a:r>
            <a:r>
              <a:rPr sz="2000" b="1" i="1" spc="-15" dirty="0">
                <a:solidFill>
                  <a:srgbClr val="2D75B6"/>
                </a:solidFill>
                <a:latin typeface="Calibri"/>
                <a:cs typeface="Calibri"/>
              </a:rPr>
              <a:t>u</a:t>
            </a:r>
            <a:r>
              <a:rPr sz="2000" b="1" i="1" dirty="0">
                <a:solidFill>
                  <a:srgbClr val="2D75B6"/>
                </a:solidFill>
                <a:latin typeface="Calibri"/>
                <a:cs typeface="Calibri"/>
              </a:rPr>
              <a:t>lu	</a:t>
            </a:r>
            <a:r>
              <a:rPr sz="2000" b="1" i="1" spc="-15" dirty="0">
                <a:solidFill>
                  <a:srgbClr val="2D75B6"/>
                </a:solidFill>
                <a:latin typeface="Calibri"/>
                <a:cs typeface="Calibri"/>
              </a:rPr>
              <a:t>s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o</a:t>
            </a:r>
            <a:r>
              <a:rPr sz="2000" b="1" i="1" spc="-10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u</a:t>
            </a:r>
            <a:r>
              <a:rPr sz="2000" b="1" i="1" spc="-10" dirty="0">
                <a:solidFill>
                  <a:srgbClr val="2D75B6"/>
                </a:solidFill>
                <a:latin typeface="Calibri"/>
                <a:cs typeface="Calibri"/>
              </a:rPr>
              <a:t>l</a:t>
            </a:r>
            <a:r>
              <a:rPr sz="2000" b="1" i="1" dirty="0">
                <a:solidFill>
                  <a:srgbClr val="2D75B6"/>
                </a:solidFill>
                <a:latin typeface="Calibri"/>
                <a:cs typeface="Calibri"/>
              </a:rPr>
              <a:t>a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;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“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azı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ıml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	d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ğrula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masından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konuyu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nasıl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yapıyorsunuz?”</a:t>
            </a:r>
            <a:r>
              <a:rPr sz="2000" spc="-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gibi.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648330"/>
            <a:ext cx="7730490" cy="2800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solidFill>
                  <a:srgbClr val="2D75B6"/>
                </a:solidFill>
                <a:latin typeface="Calibri"/>
                <a:cs typeface="Calibri"/>
              </a:rPr>
              <a:t>Genişletici sorular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;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“Başka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hangi alanları düşünmektesiniz?”</a:t>
            </a:r>
            <a:r>
              <a:rPr sz="2000" spc="-114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gibi.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b="1" i="1" spc="-10" dirty="0">
                <a:solidFill>
                  <a:srgbClr val="2D75B6"/>
                </a:solidFill>
                <a:latin typeface="Calibri"/>
                <a:cs typeface="Calibri"/>
              </a:rPr>
              <a:t>Kanaat </a:t>
            </a:r>
            <a:r>
              <a:rPr sz="2000" b="1" i="1" dirty="0">
                <a:solidFill>
                  <a:srgbClr val="2D75B6"/>
                </a:solidFill>
                <a:latin typeface="Calibri"/>
                <a:cs typeface="Calibri"/>
              </a:rPr>
              <a:t>soruları</a:t>
            </a:r>
            <a:r>
              <a:rPr sz="2000" b="1" dirty="0">
                <a:solidFill>
                  <a:srgbClr val="2D75B6"/>
                </a:solidFill>
                <a:latin typeface="Calibri"/>
                <a:cs typeface="Calibri"/>
              </a:rPr>
              <a:t>;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“Sizce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etkili şey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ne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olabilir...?”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gibi.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715" algn="just">
              <a:lnSpc>
                <a:spcPts val="2160"/>
              </a:lnSpc>
            </a:pP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Araştırma soruları;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"Bu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bakış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açısı hakkında ne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düşünüyorsunuz..?,  "Bunun, şu anda uygulanan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metoda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nasıl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uyacağını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hissetmektesiniz?”  gibi.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ts val="2160"/>
              </a:lnSpc>
            </a:pPr>
            <a:r>
              <a:rPr sz="2000" b="1" i="1" spc="-10" dirty="0">
                <a:solidFill>
                  <a:srgbClr val="2D75B6"/>
                </a:solidFill>
                <a:latin typeface="Calibri"/>
                <a:cs typeface="Calibri"/>
              </a:rPr>
              <a:t>Sözlü 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olmayan </a:t>
            </a:r>
            <a:r>
              <a:rPr sz="2000" b="1" i="1" spc="-10" dirty="0">
                <a:solidFill>
                  <a:srgbClr val="2D75B6"/>
                </a:solidFill>
                <a:latin typeface="Calibri"/>
                <a:cs typeface="Calibri"/>
              </a:rPr>
              <a:t>sorular;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Beden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dilinin kullanıldığı,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göz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temasının kurulduğu  anlarda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kaşların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kaldırılması</a:t>
            </a:r>
            <a:r>
              <a:rPr sz="2000" spc="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5175">
              <a:lnSpc>
                <a:spcPct val="100000"/>
              </a:lnSpc>
            </a:pPr>
            <a:r>
              <a:rPr dirty="0"/>
              <a:t>SORU</a:t>
            </a:r>
            <a:r>
              <a:rPr spc="-65" dirty="0"/>
              <a:t> </a:t>
            </a:r>
            <a:r>
              <a:rPr dirty="0"/>
              <a:t>TEKNİKLERİ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114" y="1824990"/>
            <a:ext cx="3669029" cy="1977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935">
              <a:lnSpc>
                <a:spcPct val="100000"/>
              </a:lnSpc>
            </a:pPr>
            <a:r>
              <a:rPr sz="2000" b="1" spc="-10" dirty="0">
                <a:solidFill>
                  <a:srgbClr val="333E50"/>
                </a:solidFill>
                <a:latin typeface="Calibri"/>
                <a:cs typeface="Calibri"/>
              </a:rPr>
              <a:t>Uygun olmayan </a:t>
            </a:r>
            <a:r>
              <a:rPr sz="2000" b="1" dirty="0">
                <a:solidFill>
                  <a:srgbClr val="333E50"/>
                </a:solidFill>
                <a:latin typeface="Calibri"/>
                <a:cs typeface="Calibri"/>
              </a:rPr>
              <a:t>soru</a:t>
            </a:r>
            <a:r>
              <a:rPr sz="2000" b="1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33E50"/>
                </a:solidFill>
                <a:latin typeface="Calibri"/>
                <a:cs typeface="Calibri"/>
              </a:rPr>
              <a:t>teknikleri: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Hayali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Yönlendirici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Kapalı</a:t>
            </a:r>
            <a:r>
              <a:rPr sz="2000" spc="-9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Varsayımlı</a:t>
            </a:r>
            <a:r>
              <a:rPr sz="2000" spc="-6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buClr>
                <a:srgbClr val="FF0000"/>
              </a:buClr>
              <a:buFont typeface="Wingdings"/>
              <a:buChar char=""/>
              <a:tabLst>
                <a:tab pos="355600" algn="l"/>
              </a:tabLst>
            </a:pP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Yargılayıcı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sorular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(Niçin?)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6340" y="3381755"/>
            <a:ext cx="3246882" cy="2436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675" y="1824990"/>
            <a:ext cx="622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i="1" u="heavy" spc="-175" dirty="0">
                <a:latin typeface="Calibri"/>
                <a:cs typeface="Calibri"/>
              </a:rPr>
              <a:t>T</a:t>
            </a:r>
            <a:r>
              <a:rPr sz="2000" b="0" i="1" u="heavy" spc="-10" dirty="0">
                <a:latin typeface="Calibri"/>
                <a:cs typeface="Calibri"/>
              </a:rPr>
              <a:t>e</a:t>
            </a:r>
            <a:r>
              <a:rPr sz="2000" b="0" i="1" u="heavy" spc="-15" dirty="0">
                <a:latin typeface="Calibri"/>
                <a:cs typeface="Calibri"/>
              </a:rPr>
              <a:t>t</a:t>
            </a:r>
            <a:r>
              <a:rPr sz="2000" b="0" i="1" u="heavy" dirty="0">
                <a:latin typeface="Calibri"/>
                <a:cs typeface="Calibri"/>
              </a:rPr>
              <a:t>kik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7542" y="1824990"/>
            <a:ext cx="6934834" cy="605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  <a:tabLst>
                <a:tab pos="998219" algn="l"/>
                <a:tab pos="2004695" algn="l"/>
                <a:tab pos="2816860" algn="l"/>
                <a:tab pos="3294379" algn="l"/>
                <a:tab pos="4243705" algn="l"/>
                <a:tab pos="5527040" algn="l"/>
              </a:tabLst>
            </a:pPr>
            <a:r>
              <a:rPr sz="2000" b="1" i="1" spc="-20" dirty="0">
                <a:solidFill>
                  <a:srgbClr val="2D75B6"/>
                </a:solidFill>
                <a:latin typeface="Calibri"/>
                <a:cs typeface="Calibri"/>
              </a:rPr>
              <a:t>Tekrarlı	</a:t>
            </a:r>
            <a:r>
              <a:rPr sz="2000" b="1" i="1" spc="-5" dirty="0">
                <a:solidFill>
                  <a:srgbClr val="2D75B6"/>
                </a:solidFill>
                <a:latin typeface="Calibri"/>
                <a:cs typeface="Calibri"/>
              </a:rPr>
              <a:t>sorular;	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“Yazılı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bir	bilginin	gerektiğini	sanmıyorum”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i="1" u="heavy" spc="-5" dirty="0">
                <a:solidFill>
                  <a:srgbClr val="333E50"/>
                </a:solidFill>
                <a:latin typeface="Calibri"/>
                <a:cs typeface="Calibri"/>
              </a:rPr>
              <a:t>Görevlisi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: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“Yazılı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bir bilgi gerektiğini sanmıyor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musunuz?”</a:t>
            </a:r>
            <a:r>
              <a:rPr sz="2000" spc="7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gibi.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1098677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b="1" i="1" spc="-10" dirty="0">
                <a:solidFill>
                  <a:srgbClr val="2D75B6"/>
                </a:solidFill>
                <a:latin typeface="Calibri"/>
                <a:cs typeface="Calibri"/>
              </a:rPr>
              <a:t>Hipotetik sorular; </a:t>
            </a:r>
            <a:r>
              <a:rPr spc="-5" dirty="0">
                <a:latin typeface="Calibri"/>
                <a:cs typeface="Calibri"/>
              </a:rPr>
              <a:t>Kilit </a:t>
            </a:r>
            <a:r>
              <a:rPr spc="-10" dirty="0">
                <a:latin typeface="Calibri"/>
                <a:cs typeface="Calibri"/>
              </a:rPr>
              <a:t>pozisyondaki  personelin mevcut  </a:t>
            </a:r>
            <a:r>
              <a:rPr dirty="0"/>
              <a:t>olmadığı  </a:t>
            </a:r>
            <a:r>
              <a:rPr spc="20" dirty="0"/>
              <a:t> </a:t>
            </a:r>
            <a:r>
              <a:rPr spc="-5" dirty="0">
                <a:latin typeface="Calibri"/>
                <a:cs typeface="Calibri"/>
              </a:rPr>
              <a:t>hallerde</a:t>
            </a:r>
          </a:p>
          <a:p>
            <a:pPr marL="12700">
              <a:lnSpc>
                <a:spcPts val="2280"/>
              </a:lnSpc>
            </a:pPr>
            <a:r>
              <a:rPr dirty="0">
                <a:latin typeface="Calibri"/>
                <a:cs typeface="Calibri"/>
              </a:rPr>
              <a:t>ne </a:t>
            </a:r>
            <a:r>
              <a:rPr spc="-5" dirty="0"/>
              <a:t>yapılacağının sorgulandığı</a:t>
            </a:r>
            <a:r>
              <a:rPr spc="5" dirty="0"/>
              <a:t> </a:t>
            </a:r>
            <a:r>
              <a:rPr spc="-25" dirty="0"/>
              <a:t>sorulardır</a:t>
            </a:r>
            <a:r>
              <a:rPr spc="-25" dirty="0">
                <a:latin typeface="Calibri"/>
                <a:cs typeface="Calibri"/>
              </a:rPr>
              <a:t>.</a:t>
            </a:r>
          </a:p>
          <a:p>
            <a:pPr marL="12700" marR="716280">
              <a:lnSpc>
                <a:spcPts val="6330"/>
              </a:lnSpc>
              <a:spcBef>
                <a:spcPts val="850"/>
              </a:spcBef>
            </a:pPr>
            <a:r>
              <a:rPr b="1" i="1" spc="-20" dirty="0">
                <a:solidFill>
                  <a:srgbClr val="2D75B6"/>
                </a:solidFill>
                <a:latin typeface="Calibri"/>
                <a:cs typeface="Calibri"/>
              </a:rPr>
              <a:t>Yönlendirici </a:t>
            </a:r>
            <a:r>
              <a:rPr b="1" i="1" dirty="0">
                <a:solidFill>
                  <a:srgbClr val="2D75B6"/>
                </a:solidFill>
                <a:latin typeface="Calibri"/>
                <a:cs typeface="Calibri"/>
              </a:rPr>
              <a:t>sorular; </a:t>
            </a:r>
            <a:r>
              <a:rPr spc="-10" dirty="0">
                <a:latin typeface="Calibri"/>
                <a:cs typeface="Calibri"/>
              </a:rPr>
              <a:t>istenilen </a:t>
            </a:r>
            <a:r>
              <a:rPr spc="-5" dirty="0">
                <a:latin typeface="Calibri"/>
                <a:cs typeface="Calibri"/>
              </a:rPr>
              <a:t>cevaba yönlendirme yapan </a:t>
            </a:r>
            <a:r>
              <a:rPr spc="-25" dirty="0"/>
              <a:t>sorulardır</a:t>
            </a:r>
            <a:r>
              <a:rPr spc="-25" dirty="0">
                <a:latin typeface="Calibri"/>
                <a:cs typeface="Calibri"/>
              </a:rPr>
              <a:t>.  </a:t>
            </a:r>
            <a:r>
              <a:rPr u="heavy" dirty="0">
                <a:solidFill>
                  <a:srgbClr val="C00000"/>
                </a:solidFill>
                <a:latin typeface="Calibri"/>
                <a:cs typeface="Calibri"/>
              </a:rPr>
              <a:t>Bu tür </a:t>
            </a:r>
            <a:r>
              <a:rPr u="heavy" spc="-5" dirty="0">
                <a:solidFill>
                  <a:srgbClr val="C00000"/>
                </a:solidFill>
                <a:latin typeface="Calibri"/>
                <a:cs typeface="Calibri"/>
              </a:rPr>
              <a:t>sorular </a:t>
            </a:r>
            <a:r>
              <a:rPr u="heavy" spc="-10" dirty="0">
                <a:solidFill>
                  <a:srgbClr val="C00000"/>
                </a:solidFill>
                <a:latin typeface="Calibri"/>
                <a:cs typeface="Calibri"/>
              </a:rPr>
              <a:t>tetkiklerde</a:t>
            </a:r>
            <a:r>
              <a:rPr u="heavy" spc="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C00000"/>
                </a:solidFill>
              </a:rPr>
              <a:t>kullanılmamalıdır</a:t>
            </a:r>
            <a:r>
              <a:rPr u="heavy" spc="-5" dirty="0">
                <a:solidFill>
                  <a:srgbClr val="C00000"/>
                </a:solidFill>
                <a:latin typeface="Calibri"/>
                <a:cs typeface="Calibri"/>
              </a:rPr>
              <a:t>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2715">
              <a:lnSpc>
                <a:spcPct val="100000"/>
              </a:lnSpc>
            </a:pPr>
            <a:r>
              <a:rPr dirty="0"/>
              <a:t>DELİLLERİN</a:t>
            </a:r>
            <a:r>
              <a:rPr spc="-80" dirty="0"/>
              <a:t> </a:t>
            </a:r>
            <a:r>
              <a:rPr spc="-10" dirty="0"/>
              <a:t>TOPLANMASI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422021" rIns="0" bIns="0" rtlCol="0">
            <a:spAutoFit/>
          </a:bodyPr>
          <a:lstStyle/>
          <a:p>
            <a:pPr marL="709930" indent="-342265">
              <a:lnSpc>
                <a:spcPct val="100000"/>
              </a:lnSpc>
              <a:buFont typeface="Arial"/>
              <a:buChar char="•"/>
              <a:tabLst>
                <a:tab pos="710565" algn="l"/>
              </a:tabLst>
            </a:pPr>
            <a:r>
              <a:rPr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edilenden </a:t>
            </a:r>
            <a:r>
              <a:rPr spc="-10" dirty="0">
                <a:solidFill>
                  <a:srgbClr val="000000"/>
                </a:solidFill>
              </a:rPr>
              <a:t>yardım </a:t>
            </a:r>
            <a:r>
              <a:rPr spc="-5" dirty="0">
                <a:solidFill>
                  <a:srgbClr val="000000"/>
                </a:solidFill>
              </a:rPr>
              <a:t>alın</a:t>
            </a:r>
          </a:p>
          <a:p>
            <a:pPr marL="70993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</a:rPr>
              <a:t>Bulguları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doğrulayın</a:t>
            </a: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Bütün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delilleri</a:t>
            </a:r>
            <a:r>
              <a:rPr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kaydedin</a:t>
            </a:r>
          </a:p>
          <a:p>
            <a:pPr marL="1079500" lvl="1" indent="-343535">
              <a:lnSpc>
                <a:spcPct val="100000"/>
              </a:lnSpc>
              <a:spcBef>
                <a:spcPts val="755"/>
              </a:spcBef>
              <a:buFont typeface="Wingdings"/>
              <a:buChar char=""/>
              <a:tabLst>
                <a:tab pos="1080135" algn="l"/>
              </a:tabLst>
            </a:pPr>
            <a:r>
              <a:rPr sz="2000" spc="-10" dirty="0">
                <a:latin typeface="Calibri"/>
                <a:cs typeface="Calibri"/>
              </a:rPr>
              <a:t>Kesin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gözlem</a:t>
            </a:r>
            <a:endParaRPr sz="2000">
              <a:latin typeface="Calibri"/>
              <a:cs typeface="Calibri"/>
            </a:endParaRPr>
          </a:p>
          <a:p>
            <a:pPr marL="1079500" lvl="1" indent="-343535">
              <a:lnSpc>
                <a:spcPct val="100000"/>
              </a:lnSpc>
              <a:spcBef>
                <a:spcPts val="765"/>
              </a:spcBef>
              <a:buFont typeface="Wingdings"/>
              <a:buChar char=""/>
              <a:tabLst>
                <a:tab pos="1080135" algn="l"/>
              </a:tabLst>
            </a:pPr>
            <a:r>
              <a:rPr sz="2000" spc="-5" dirty="0">
                <a:latin typeface="Calibri"/>
                <a:cs typeface="Calibri"/>
              </a:rPr>
              <a:t>Nerede, </a:t>
            </a:r>
            <a:r>
              <a:rPr sz="2000" dirty="0">
                <a:latin typeface="Calibri"/>
                <a:cs typeface="Calibri"/>
              </a:rPr>
              <a:t>nasıl, ne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Niçin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bir uygunsuzluk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pc="-10" dirty="0">
                <a:solidFill>
                  <a:srgbClr val="000000"/>
                </a:solidFill>
              </a:rPr>
              <a:t>başka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husus </a:t>
            </a:r>
            <a:r>
              <a:rPr dirty="0">
                <a:solidFill>
                  <a:srgbClr val="000000"/>
                </a:solidFill>
              </a:rPr>
              <a:t>olduğunu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tespit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edin</a:t>
            </a: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Kim </a:t>
            </a:r>
            <a:r>
              <a:rPr dirty="0">
                <a:solidFill>
                  <a:srgbClr val="000000"/>
                </a:solidFill>
              </a:rPr>
              <a:t>olduğunu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beyan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edin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(gerekli  ise)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- </a:t>
            </a:r>
            <a:r>
              <a:rPr spc="-5" dirty="0">
                <a:solidFill>
                  <a:srgbClr val="000000"/>
                </a:solidFill>
              </a:rPr>
              <a:t>iş </a:t>
            </a:r>
            <a:r>
              <a:rPr spc="-10" dirty="0">
                <a:solidFill>
                  <a:srgbClr val="000000"/>
                </a:solidFill>
              </a:rPr>
              <a:t>ünvanı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ile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birlikte</a:t>
            </a:r>
          </a:p>
        </p:txBody>
      </p:sp>
      <p:sp>
        <p:nvSpPr>
          <p:cNvPr id="4" name="object 4"/>
          <p:cNvSpPr/>
          <p:nvPr/>
        </p:nvSpPr>
        <p:spPr>
          <a:xfrm>
            <a:off x="5917691" y="1863851"/>
            <a:ext cx="2196084" cy="2206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1824990"/>
            <a:ext cx="501904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Objektif Delillerin </a:t>
            </a:r>
            <a:r>
              <a:rPr sz="2000" spc="-10" dirty="0">
                <a:latin typeface="Calibri"/>
                <a:cs typeface="Calibri"/>
              </a:rPr>
              <a:t>Kaydedilmesi </a:t>
            </a:r>
            <a:r>
              <a:rPr sz="2000" dirty="0">
                <a:latin typeface="Calibri"/>
                <a:cs typeface="Calibri"/>
              </a:rPr>
              <a:t>(Not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/>
              <a:t>tutulması</a:t>
            </a:r>
            <a:r>
              <a:rPr sz="2000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824357" rIns="0" bIns="0" rtlCol="0">
            <a:spAutoFit/>
          </a:bodyPr>
          <a:lstStyle/>
          <a:p>
            <a:pPr marL="709930" indent="-342265">
              <a:lnSpc>
                <a:spcPct val="100000"/>
              </a:lnSpc>
              <a:buFont typeface="Arial"/>
              <a:buChar char="•"/>
              <a:tabLst>
                <a:tab pos="710565" algn="l"/>
              </a:tabLst>
            </a:pPr>
            <a:r>
              <a:rPr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edilen </a:t>
            </a:r>
            <a:r>
              <a:rPr spc="-10" dirty="0">
                <a:solidFill>
                  <a:srgbClr val="000000"/>
                </a:solidFill>
              </a:rPr>
              <a:t>tarafından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verilen</a:t>
            </a:r>
            <a:r>
              <a:rPr spc="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bilgiler</a:t>
            </a: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Doküman </a:t>
            </a:r>
            <a:r>
              <a:rPr spc="-5" dirty="0">
                <a:solidFill>
                  <a:srgbClr val="000000"/>
                </a:solidFill>
              </a:rPr>
              <a:t>numaraları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pc="-10" dirty="0">
                <a:solidFill>
                  <a:srgbClr val="000000"/>
                </a:solidFill>
              </a:rPr>
              <a:t>yayınlanma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/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revizyon</a:t>
            </a: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durumları</a:t>
            </a: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Ürün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Hizmetle ilgili </a:t>
            </a:r>
            <a:r>
              <a:rPr spc="-5" dirty="0">
                <a:solidFill>
                  <a:srgbClr val="000000"/>
                </a:solidFill>
              </a:rPr>
              <a:t>tanımlayıcı</a:t>
            </a:r>
            <a:r>
              <a:rPr spc="4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bilgiler</a:t>
            </a:r>
          </a:p>
          <a:p>
            <a:pPr marL="367665" marR="5080">
              <a:lnSpc>
                <a:spcPts val="2160"/>
              </a:lnSpc>
              <a:spcBef>
                <a:spcPts val="1040"/>
              </a:spcBef>
            </a:pP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(ürün no., </a:t>
            </a:r>
            <a:r>
              <a:rPr spc="-5" dirty="0">
                <a:solidFill>
                  <a:srgbClr val="000000"/>
                </a:solidFill>
              </a:rPr>
              <a:t>iş </a:t>
            </a:r>
            <a:r>
              <a:rPr dirty="0">
                <a:solidFill>
                  <a:srgbClr val="000000"/>
                </a:solidFill>
                <a:latin typeface="Calibri"/>
                <a:cs typeface="Calibri"/>
              </a:rPr>
              <a:t>emri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no., </a:t>
            </a:r>
            <a:r>
              <a:rPr spc="-5" dirty="0">
                <a:solidFill>
                  <a:srgbClr val="000000"/>
                </a:solidFill>
              </a:rPr>
              <a:t>sözleşme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no.,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evrak </a:t>
            </a:r>
            <a:r>
              <a:rPr spc="-10" dirty="0">
                <a:solidFill>
                  <a:srgbClr val="000000"/>
                </a:solidFill>
              </a:rPr>
              <a:t>sayı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-no.,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doküman </a:t>
            </a:r>
            <a:r>
              <a:rPr spc="-10" dirty="0">
                <a:solidFill>
                  <a:srgbClr val="000000"/>
                </a:solidFill>
                <a:latin typeface="Calibri"/>
                <a:cs typeface="Calibri"/>
              </a:rPr>
              <a:t>no.,  </a:t>
            </a:r>
            <a:r>
              <a:rPr spc="-15" dirty="0">
                <a:solidFill>
                  <a:srgbClr val="000000"/>
                </a:solidFill>
                <a:latin typeface="Calibri"/>
                <a:cs typeface="Calibri"/>
              </a:rPr>
              <a:t>revizyon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no., </a:t>
            </a:r>
            <a:r>
              <a:rPr dirty="0">
                <a:solidFill>
                  <a:srgbClr val="000000"/>
                </a:solidFill>
              </a:rPr>
              <a:t>bakım planı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vb.)</a:t>
            </a:r>
          </a:p>
          <a:p>
            <a:pPr marL="709930" indent="-34226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710565" algn="l"/>
              </a:tabLst>
            </a:pP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Bölümler</a:t>
            </a:r>
          </a:p>
          <a:p>
            <a:pPr marL="709930" indent="-342265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710565" algn="l"/>
              </a:tabLst>
            </a:pPr>
            <a:r>
              <a:rPr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pc="-5" dirty="0">
                <a:solidFill>
                  <a:srgbClr val="000000"/>
                </a:solidFill>
                <a:latin typeface="Calibri"/>
                <a:cs typeface="Calibri"/>
              </a:rPr>
              <a:t>Edilenin</a:t>
            </a:r>
            <a:r>
              <a:rPr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0000"/>
                </a:solidFill>
              </a:rPr>
              <a:t>Adı</a:t>
            </a:r>
          </a:p>
        </p:txBody>
      </p:sp>
      <p:sp>
        <p:nvSpPr>
          <p:cNvPr id="4" name="object 4"/>
          <p:cNvSpPr/>
          <p:nvPr/>
        </p:nvSpPr>
        <p:spPr>
          <a:xfrm>
            <a:off x="5562600" y="4338828"/>
            <a:ext cx="2426207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1916" y="1824990"/>
            <a:ext cx="52330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20" dirty="0">
                <a:solidFill>
                  <a:srgbClr val="000000"/>
                </a:solidFill>
              </a:rPr>
              <a:t>Notlar, </a:t>
            </a:r>
            <a:r>
              <a:rPr sz="2000" dirty="0">
                <a:solidFill>
                  <a:srgbClr val="000000"/>
                </a:solidFill>
              </a:rPr>
              <a:t>şu </a:t>
            </a:r>
            <a:r>
              <a:rPr sz="2000" spc="-10" dirty="0">
                <a:solidFill>
                  <a:srgbClr val="000000"/>
                </a:solidFill>
              </a:rPr>
              <a:t>konularda </a:t>
            </a:r>
            <a:r>
              <a:rPr sz="2000" spc="-15" dirty="0">
                <a:solidFill>
                  <a:srgbClr val="000000"/>
                </a:solidFill>
              </a:rPr>
              <a:t>referans </a:t>
            </a:r>
            <a:r>
              <a:rPr sz="2000" spc="-10" dirty="0">
                <a:solidFill>
                  <a:srgbClr val="000000"/>
                </a:solidFill>
              </a:rPr>
              <a:t>olarak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kullanılabilir: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1621916" y="2506090"/>
            <a:ext cx="4520565" cy="227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4535" indent="-286385">
              <a:lnSpc>
                <a:spcPct val="100000"/>
              </a:lnSpc>
              <a:buFont typeface="Wingdings"/>
              <a:buChar char=""/>
              <a:tabLst>
                <a:tab pos="725170" algn="l"/>
              </a:tabLst>
            </a:pPr>
            <a:r>
              <a:rPr sz="1800" dirty="0">
                <a:latin typeface="Calibri"/>
                <a:cs typeface="Calibri"/>
              </a:rPr>
              <a:t>Derhal </a:t>
            </a:r>
            <a:r>
              <a:rPr sz="1800" spc="-10" dirty="0">
                <a:latin typeface="Calibri"/>
                <a:cs typeface="Calibri"/>
              </a:rPr>
              <a:t>yapılacak araştırmalarda,</a:t>
            </a:r>
            <a:endParaRPr sz="1800">
              <a:latin typeface="Calibri"/>
              <a:cs typeface="Calibri"/>
            </a:endParaRPr>
          </a:p>
          <a:p>
            <a:pPr marL="724535" indent="-286385">
              <a:lnSpc>
                <a:spcPct val="100000"/>
              </a:lnSpc>
              <a:spcBef>
                <a:spcPts val="275"/>
              </a:spcBef>
              <a:buFont typeface="Wingdings"/>
              <a:buChar char=""/>
              <a:tabLst>
                <a:tab pos="725170" algn="l"/>
              </a:tabLst>
            </a:pPr>
            <a:r>
              <a:rPr sz="1800" spc="-25" dirty="0">
                <a:latin typeface="Calibri"/>
                <a:cs typeface="Calibri"/>
              </a:rPr>
              <a:t>Tetkikin </a:t>
            </a:r>
            <a:r>
              <a:rPr sz="1800" spc="-10" dirty="0">
                <a:latin typeface="Calibri"/>
                <a:cs typeface="Calibri"/>
              </a:rPr>
              <a:t>ilerleyen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aşamalarında,</a:t>
            </a:r>
            <a:endParaRPr sz="1800">
              <a:latin typeface="Calibri"/>
              <a:cs typeface="Calibri"/>
            </a:endParaRPr>
          </a:p>
          <a:p>
            <a:pPr marL="724535" indent="-286385">
              <a:lnSpc>
                <a:spcPct val="100000"/>
              </a:lnSpc>
              <a:spcBef>
                <a:spcPts val="285"/>
              </a:spcBef>
              <a:buFont typeface="Wingdings"/>
              <a:buChar char=""/>
              <a:tabLst>
                <a:tab pos="725170" algn="l"/>
              </a:tabLst>
            </a:pPr>
            <a:r>
              <a:rPr sz="1800" spc="-5" dirty="0">
                <a:latin typeface="Calibri"/>
                <a:cs typeface="Calibri"/>
              </a:rPr>
              <a:t>Daha </a:t>
            </a:r>
            <a:r>
              <a:rPr sz="1800" spc="-10" dirty="0">
                <a:latin typeface="Calibri"/>
                <a:cs typeface="Calibri"/>
              </a:rPr>
              <a:t>sonraki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tetkiklerde.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sz="2000" b="1" dirty="0">
                <a:latin typeface="Calibri"/>
                <a:cs typeface="Calibri"/>
              </a:rPr>
              <a:t>Bu sebeple notlar şu </a:t>
            </a:r>
            <a:r>
              <a:rPr sz="2000" b="1" spc="-10" dirty="0">
                <a:latin typeface="Calibri"/>
                <a:cs typeface="Calibri"/>
              </a:rPr>
              <a:t>özelliklerde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olmalıdır;</a:t>
            </a:r>
            <a:endParaRPr sz="2000">
              <a:latin typeface="Calibri"/>
              <a:cs typeface="Calibri"/>
            </a:endParaRPr>
          </a:p>
          <a:p>
            <a:pPr marL="713740" indent="-272415">
              <a:lnSpc>
                <a:spcPct val="100000"/>
              </a:lnSpc>
              <a:spcBef>
                <a:spcPts val="295"/>
              </a:spcBef>
              <a:buFont typeface="Wingdings"/>
              <a:buChar char=""/>
              <a:tabLst>
                <a:tab pos="714375" algn="l"/>
              </a:tabLst>
            </a:pPr>
            <a:r>
              <a:rPr sz="1800" spc="-10" dirty="0">
                <a:latin typeface="Calibri"/>
                <a:cs typeface="Calibri"/>
              </a:rPr>
              <a:t>Okunabilir</a:t>
            </a:r>
            <a:endParaRPr sz="1800">
              <a:latin typeface="Calibri"/>
              <a:cs typeface="Calibri"/>
            </a:endParaRPr>
          </a:p>
          <a:p>
            <a:pPr marL="713740" indent="-272415">
              <a:lnSpc>
                <a:spcPct val="100000"/>
              </a:lnSpc>
              <a:spcBef>
                <a:spcPts val="275"/>
              </a:spcBef>
              <a:buFont typeface="Wingdings"/>
              <a:buChar char=""/>
              <a:tabLst>
                <a:tab pos="714375" algn="l"/>
              </a:tabLst>
            </a:pPr>
            <a:r>
              <a:rPr sz="1800" spc="-35" dirty="0">
                <a:latin typeface="Calibri"/>
                <a:cs typeface="Calibri"/>
              </a:rPr>
              <a:t>Teyit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edilebilir.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87796" y="4450079"/>
            <a:ext cx="2290572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4864">
              <a:lnSpc>
                <a:spcPct val="100000"/>
              </a:lnSpc>
            </a:pPr>
            <a:r>
              <a:rPr spc="-5" dirty="0"/>
              <a:t>TETKİK</a:t>
            </a:r>
            <a:r>
              <a:rPr spc="-55" dirty="0"/>
              <a:t> </a:t>
            </a:r>
            <a:r>
              <a:rPr dirty="0"/>
              <a:t>DELİLLERİ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099690"/>
            <a:ext cx="424370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kriterine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göre</a:t>
            </a:r>
            <a:r>
              <a:rPr sz="20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değerlendirilmeli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elde</a:t>
            </a:r>
            <a:r>
              <a:rPr sz="2000" spc="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edilmeli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dirty="0">
                <a:solidFill>
                  <a:srgbClr val="333E5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0442" y="2648330"/>
            <a:ext cx="481520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98830" algn="l"/>
                <a:tab pos="1890395" algn="l"/>
                <a:tab pos="2660015" algn="l"/>
                <a:tab pos="3725545" algn="l"/>
              </a:tabLst>
            </a:pPr>
            <a:r>
              <a:rPr sz="2000" spc="-18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ik	b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lguları	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te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ik	kri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	u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gunl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ğu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4117" y="2648330"/>
            <a:ext cx="4953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v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0442" y="2922651"/>
            <a:ext cx="27825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uygunsuzluğu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işaret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etmeli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7542" y="3196971"/>
            <a:ext cx="11493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0442" y="3196971"/>
            <a:ext cx="44113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00735" algn="l"/>
                <a:tab pos="1867535" algn="l"/>
                <a:tab pos="2992120" algn="l"/>
                <a:tab pos="3759200" algn="l"/>
              </a:tabLst>
            </a:pPr>
            <a:r>
              <a:rPr sz="2000" spc="-19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ik	kri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erine	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nlu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	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tk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	edilen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1782" y="3196971"/>
            <a:ext cx="8947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saha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rı,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7542" y="3471545"/>
            <a:ext cx="5812155" cy="142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2280"/>
              </a:lnSpc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fonksiyonları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prosesleri işaret</a:t>
            </a:r>
            <a:r>
              <a:rPr sz="2000" spc="1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etmeli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spcBef>
                <a:spcPts val="150"/>
              </a:spcBef>
              <a:buFont typeface="Arial"/>
              <a:buChar char="•"/>
              <a:tabLst>
                <a:tab pos="355600" algn="l"/>
                <a:tab pos="213741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Uygunsuzluklar	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</a:t>
            </a:r>
            <a:r>
              <a:rPr sz="2000" spc="3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uygunsuzlukları</a:t>
            </a:r>
            <a:r>
              <a:rPr sz="2000" spc="35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destekleyen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bilgiler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kayıt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edilmeli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010"/>
              </a:lnSpc>
              <a:buFont typeface="Arial"/>
              <a:buChar char="•"/>
              <a:tabLst>
                <a:tab pos="355600" algn="l"/>
                <a:tab pos="966469" algn="l"/>
                <a:tab pos="2228850" algn="l"/>
                <a:tab pos="392366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Eğer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isteniyorsa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uygunsuzluklar	derecelendirilmeli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(Büyük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küçük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</a:t>
            </a:r>
            <a:r>
              <a:rPr sz="2000" spc="-9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gibi)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978395" y="3483864"/>
            <a:ext cx="1892807" cy="2176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0">
              <a:lnSpc>
                <a:spcPct val="100000"/>
              </a:lnSpc>
            </a:pPr>
            <a:r>
              <a:rPr spc="-15" dirty="0">
                <a:latin typeface="Calibri"/>
                <a:cs typeface="Calibri"/>
              </a:rPr>
              <a:t>UYGUNSUZLUKLAR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099690"/>
            <a:ext cx="7281545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Yasal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gerekliliklere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uymama,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Müşteri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şartlarına</a:t>
            </a:r>
            <a:r>
              <a:rPr sz="2000" spc="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uymama,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İlgili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Standardın şartlarına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uymama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Kuruluşun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kendi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belirlediği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şartlara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(prosedür,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talimat vs.)</a:t>
            </a:r>
            <a:r>
              <a:rPr sz="2000" spc="15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uymama,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76743" y="3471545"/>
            <a:ext cx="6642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ola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0392" y="3506089"/>
            <a:ext cx="6183630" cy="570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  <a:tabLst>
                <a:tab pos="1422400" algn="l"/>
                <a:tab pos="2976880" algn="l"/>
                <a:tab pos="3808095" algn="l"/>
                <a:tab pos="561403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durumlar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nı	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çer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ek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spc="-20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.	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yrı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gu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suzluklar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;	iç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k  aşağıdaki gibi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sınıflandırılmaktadır;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294504"/>
            <a:ext cx="7933690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Dokümanın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standard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şartlarını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sağlamaması</a:t>
            </a:r>
            <a:r>
              <a:rPr sz="2000" spc="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(Yeterlilik)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5600" algn="l"/>
                <a:tab pos="1757680" algn="l"/>
                <a:tab pos="3073400" algn="l"/>
                <a:tab pos="4167504" algn="l"/>
                <a:tab pos="5234305" algn="l"/>
                <a:tab pos="5805805" algn="l"/>
                <a:tab pos="6918959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Do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ümand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	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anı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nan	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odu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n	</a:t>
            </a: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apı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anla	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ynı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pa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	o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ama</a:t>
            </a:r>
            <a:r>
              <a:rPr sz="2000" spc="5" dirty="0">
                <a:solidFill>
                  <a:srgbClr val="333E50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ı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(Uygunluk)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Pratikte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yapılanların etkin olmaması</a:t>
            </a:r>
            <a:r>
              <a:rPr sz="2000" spc="1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(Etkinlik)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 idx="4294967295"/>
          </p:nvPr>
        </p:nvSpPr>
        <p:spPr>
          <a:xfrm>
            <a:off x="2823082" y="1049273"/>
            <a:ext cx="3497834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10" dirty="0"/>
              <a:t>TS </a:t>
            </a:r>
            <a:r>
              <a:rPr dirty="0"/>
              <a:t>EN ISO</a:t>
            </a:r>
            <a:r>
              <a:rPr spc="-55" dirty="0"/>
              <a:t> </a:t>
            </a:r>
            <a:r>
              <a:rPr spc="-5" dirty="0"/>
              <a:t>9001:2015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7861" y="2363342"/>
            <a:ext cx="2209165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333E50"/>
                </a:solidFill>
                <a:latin typeface="Calibri"/>
                <a:cs typeface="Calibri"/>
              </a:rPr>
              <a:t>GENEL</a:t>
            </a:r>
            <a:r>
              <a:rPr sz="3200" b="1" spc="-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333E50"/>
                </a:solidFill>
                <a:latin typeface="Calibri"/>
                <a:cs typeface="Calibri"/>
              </a:rPr>
              <a:t>BAKIŞ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39823" y="3589020"/>
            <a:ext cx="5749289" cy="2256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>
              <a:lnSpc>
                <a:spcPct val="100000"/>
              </a:lnSpc>
            </a:pPr>
            <a:r>
              <a:rPr spc="-10" dirty="0"/>
              <a:t>UYGUNSUZLUKLARIN</a:t>
            </a:r>
            <a:r>
              <a:rPr spc="-100" dirty="0"/>
              <a:t> </a:t>
            </a:r>
            <a:r>
              <a:rPr spc="-25" dirty="0"/>
              <a:t>KAYDEDİLMESİ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26183"/>
            <a:ext cx="6577330" cy="100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Uygunsuzluk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kayıtları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için aşağıdaki hususlar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dikkate</a:t>
            </a:r>
            <a:r>
              <a:rPr sz="2000" spc="4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alınmalıdır: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kriterinin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açıklaması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veya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kriterine</a:t>
            </a:r>
            <a:r>
              <a:rPr sz="2000" spc="18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atıf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1916" y="3177159"/>
            <a:ext cx="505015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7375" algn="l"/>
                <a:tab pos="1675130" algn="l"/>
                <a:tab pos="2774315" algn="l"/>
                <a:tab pos="41402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gili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anda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	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addes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,	</a:t>
            </a:r>
            <a:r>
              <a:rPr sz="2000" spc="-165" dirty="0">
                <a:solidFill>
                  <a:srgbClr val="333E50"/>
                </a:solidFill>
                <a:latin typeface="Calibri"/>
                <a:cs typeface="Calibri"/>
              </a:rPr>
              <a:t>Y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ö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n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t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elik,	</a:t>
            </a:r>
            <a:r>
              <a:rPr sz="2000" spc="-40" dirty="0">
                <a:solidFill>
                  <a:srgbClr val="333E50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uluşa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4406" y="3177159"/>
            <a:ext cx="1631314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245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ait	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dokümante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3451732"/>
            <a:ext cx="3136900" cy="1976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edilmiş bilgi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Uygunsuzluk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beyanı</a:t>
            </a:r>
            <a:r>
              <a:rPr sz="2000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(ifade)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333E5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delili (objektif</a:t>
            </a:r>
            <a:r>
              <a:rPr sz="2000" spc="3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delil)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333E50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İlgili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</a:t>
            </a: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bulguları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1267" y="3287267"/>
            <a:ext cx="512445" cy="120650"/>
          </a:xfrm>
          <a:custGeom>
            <a:avLst/>
            <a:gdLst/>
            <a:ahLst/>
            <a:cxnLst/>
            <a:rect l="l" t="t" r="r" b="b"/>
            <a:pathLst>
              <a:path w="512444" h="120650">
                <a:moveTo>
                  <a:pt x="451866" y="0"/>
                </a:moveTo>
                <a:lnTo>
                  <a:pt x="451866" y="30099"/>
                </a:lnTo>
                <a:lnTo>
                  <a:pt x="0" y="30099"/>
                </a:lnTo>
                <a:lnTo>
                  <a:pt x="0" y="90297"/>
                </a:lnTo>
                <a:lnTo>
                  <a:pt x="451866" y="90297"/>
                </a:lnTo>
                <a:lnTo>
                  <a:pt x="451866" y="120396"/>
                </a:lnTo>
                <a:lnTo>
                  <a:pt x="512063" y="60198"/>
                </a:lnTo>
                <a:lnTo>
                  <a:pt x="45186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1267" y="3287267"/>
            <a:ext cx="512445" cy="120650"/>
          </a:xfrm>
          <a:custGeom>
            <a:avLst/>
            <a:gdLst/>
            <a:ahLst/>
            <a:cxnLst/>
            <a:rect l="l" t="t" r="r" b="b"/>
            <a:pathLst>
              <a:path w="512444" h="120650">
                <a:moveTo>
                  <a:pt x="0" y="30099"/>
                </a:moveTo>
                <a:lnTo>
                  <a:pt x="451866" y="30099"/>
                </a:lnTo>
                <a:lnTo>
                  <a:pt x="451866" y="0"/>
                </a:lnTo>
                <a:lnTo>
                  <a:pt x="512063" y="60198"/>
                </a:lnTo>
                <a:lnTo>
                  <a:pt x="451866" y="120396"/>
                </a:lnTo>
                <a:lnTo>
                  <a:pt x="451866" y="90297"/>
                </a:lnTo>
                <a:lnTo>
                  <a:pt x="0" y="90297"/>
                </a:lnTo>
                <a:lnTo>
                  <a:pt x="0" y="30099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8067" y="4285488"/>
            <a:ext cx="198119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542" y="1049273"/>
            <a:ext cx="5290820" cy="126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4910">
              <a:lnSpc>
                <a:spcPct val="100000"/>
              </a:lnSpc>
            </a:pPr>
            <a:r>
              <a:rPr sz="3200" b="1" spc="-40" dirty="0">
                <a:solidFill>
                  <a:srgbClr val="333E50"/>
                </a:solidFill>
                <a:latin typeface="Calibri"/>
                <a:cs typeface="Calibri"/>
              </a:rPr>
              <a:t>PRATİK</a:t>
            </a:r>
            <a:r>
              <a:rPr sz="3200" b="1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33E50"/>
                </a:solidFill>
                <a:latin typeface="Calibri"/>
                <a:cs typeface="Calibri"/>
              </a:rPr>
              <a:t>ÇALIŞMA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50"/>
              </a:spcBef>
            </a:pPr>
            <a:r>
              <a:rPr sz="3200" b="1" i="1" spc="-25" dirty="0">
                <a:solidFill>
                  <a:srgbClr val="333E50"/>
                </a:solidFill>
                <a:latin typeface="Calibri"/>
                <a:cs typeface="Calibri"/>
              </a:rPr>
              <a:t>UYGUNSUZLUK</a:t>
            </a:r>
            <a:r>
              <a:rPr sz="3200" b="1" i="1" spc="-7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3200" b="1" i="1" spc="-45" dirty="0">
                <a:solidFill>
                  <a:srgbClr val="333E50"/>
                </a:solidFill>
                <a:latin typeface="Calibri"/>
                <a:cs typeface="Calibri"/>
              </a:rPr>
              <a:t>YAZIMI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255" y="3570732"/>
            <a:ext cx="3209544" cy="2125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31208" y="2852927"/>
            <a:ext cx="4507992" cy="332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868478"/>
              </p:ext>
            </p:extLst>
          </p:nvPr>
        </p:nvGraphicFramePr>
        <p:xfrm>
          <a:off x="331101" y="1285222"/>
          <a:ext cx="8663922" cy="4723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3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1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7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92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52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91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08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807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93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08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560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18034">
                <a:tc rowSpan="5" gridSpan="4">
                  <a:txBody>
                    <a:bodyPr/>
                    <a:lstStyle/>
                    <a:p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7365">
                        <a:lnSpc>
                          <a:spcPct val="10000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DÜZELTİCİ FAALİYET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(DF)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TALEP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FORMU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5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9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Doküman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Kod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239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Yayın</a:t>
                      </a:r>
                      <a:r>
                        <a:rPr sz="9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Tarihi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046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Revizyon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Tarihi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515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Revizyon</a:t>
                      </a:r>
                      <a:r>
                        <a:rPr sz="9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928"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79546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Sayfa</a:t>
                      </a:r>
                      <a:r>
                        <a:rPr sz="9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No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1270" algn="ctr">
                        <a:lnSpc>
                          <a:spcPts val="101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DF’ü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TALEP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EDEN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TARAFINDAN</a:t>
                      </a:r>
                      <a:r>
                        <a:rPr sz="900" b="1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DOLDURULUR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928">
                <a:tc>
                  <a:txBody>
                    <a:bodyPr/>
                    <a:lstStyle/>
                    <a:p>
                      <a:pPr marL="21590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Adı</a:t>
                      </a:r>
                      <a:r>
                        <a:rPr sz="9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Soyadı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14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928">
                <a:tc>
                  <a:txBody>
                    <a:bodyPr/>
                    <a:lstStyle/>
                    <a:p>
                      <a:pPr marL="21590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Görevi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14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8928">
                <a:tc>
                  <a:txBody>
                    <a:bodyPr/>
                    <a:lstStyle/>
                    <a:p>
                      <a:pPr marL="21590">
                        <a:lnSpc>
                          <a:spcPts val="10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Tarih/Saat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14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8928">
                <a:tc>
                  <a:txBody>
                    <a:bodyPr/>
                    <a:lstStyle/>
                    <a:p>
                      <a:pPr marL="21590">
                        <a:lnSpc>
                          <a:spcPts val="10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İmza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gridSpan="14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21590">
                        <a:lnSpc>
                          <a:spcPts val="101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İlgili Bölüm/Birim</a:t>
                      </a:r>
                      <a:r>
                        <a:rPr sz="900" b="1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Adı: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53340">
                        <a:lnSpc>
                          <a:spcPts val="1010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Uygunsuzluk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2637155">
                        <a:lnSpc>
                          <a:spcPts val="1015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SİSTEM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YÖNETİCİSİ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/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TETKİKÇİ 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TARAFINDAN</a:t>
                      </a:r>
                      <a:r>
                        <a:rPr sz="900" b="1" spc="10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DOLDURULUR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046">
                <a:tc gridSpan="4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Talebin</a:t>
                      </a:r>
                      <a:r>
                        <a:rPr sz="900" b="1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Türü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Uygunsuzluğun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Tespit</a:t>
                      </a:r>
                      <a:r>
                        <a:rPr sz="9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Şekli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553085">
                        <a:lnSpc>
                          <a:spcPts val="101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İlgili Yönetim</a:t>
                      </a:r>
                      <a:r>
                        <a:rPr sz="9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Sistemi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504">
                <a:tc gridSpan="4">
                  <a:txBody>
                    <a:bodyPr/>
                    <a:lstStyle/>
                    <a:p>
                      <a:pPr marL="364490" indent="-342900">
                        <a:lnSpc>
                          <a:spcPct val="100000"/>
                        </a:lnSpc>
                        <a:spcBef>
                          <a:spcPts val="1010"/>
                        </a:spcBef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Düzeltici</a:t>
                      </a:r>
                      <a:r>
                        <a:rPr sz="9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64490" indent="-342900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Diğer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459105" indent="-436880">
                        <a:lnSpc>
                          <a:spcPct val="100000"/>
                        </a:lnSpc>
                        <a:spcBef>
                          <a:spcPts val="1010"/>
                        </a:spcBef>
                        <a:buSzPct val="177777"/>
                        <a:buFont typeface="Wingdings"/>
                        <a:buChar char=""/>
                        <a:tabLst>
                          <a:tab pos="45974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İç</a:t>
                      </a:r>
                      <a:r>
                        <a:rPr sz="9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Tetkik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59105" indent="-436880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45974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Çalışan</a:t>
                      </a:r>
                      <a:r>
                        <a:rPr sz="9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Önerisi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59105" indent="-436880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459740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Uygun Olmayan</a:t>
                      </a:r>
                      <a:r>
                        <a:rPr sz="9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Ürün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428625" indent="-406400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429259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Müşteri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Geri</a:t>
                      </a:r>
                      <a:r>
                        <a:rPr sz="9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Beslemesi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marL="365760" indent="-343535">
                        <a:lnSpc>
                          <a:spcPct val="100000"/>
                        </a:lnSpc>
                        <a:spcBef>
                          <a:spcPts val="1010"/>
                        </a:spcBef>
                        <a:buSzPct val="177777"/>
                        <a:buFont typeface="Wingdings"/>
                        <a:buChar char=""/>
                        <a:tabLst>
                          <a:tab pos="36639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Kalite Yönetim</a:t>
                      </a:r>
                      <a:r>
                        <a:rPr sz="9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Sistemi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65760" indent="-343535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36639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İş Sağlığı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Güvenliği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Yönetim</a:t>
                      </a:r>
                      <a:r>
                        <a:rPr sz="900" b="1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Sistemi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65760" indent="-343535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366395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Çevre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Yönetim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Sistemi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365760" indent="-343535">
                        <a:lnSpc>
                          <a:spcPct val="100000"/>
                        </a:lnSpc>
                        <a:buSzPct val="177777"/>
                        <a:buFont typeface="Wingdings"/>
                        <a:buChar char=""/>
                        <a:tabLst>
                          <a:tab pos="36639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Enerji Yönetim</a:t>
                      </a:r>
                      <a:r>
                        <a:rPr sz="9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Sistemi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21590">
                        <a:lnSpc>
                          <a:spcPts val="101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Faaliyeti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Yapacak Bölüm</a:t>
                      </a:r>
                      <a:r>
                        <a:rPr sz="9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1167">
                <a:tc gridSpan="6">
                  <a:txBody>
                    <a:bodyPr/>
                    <a:lstStyle/>
                    <a:p>
                      <a:pPr marL="364490" indent="-342900">
                        <a:lnSpc>
                          <a:spcPct val="100000"/>
                        </a:lnSpc>
                        <a:spcBef>
                          <a:spcPts val="1015"/>
                        </a:spcBef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Başlatılsın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6">
                  <a:txBody>
                    <a:bodyPr/>
                    <a:lstStyle/>
                    <a:p>
                      <a:pPr marL="22225">
                        <a:lnSpc>
                          <a:spcPts val="101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ONAY: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5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TARİH: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931">
                <a:tc gridSpan="6">
                  <a:txBody>
                    <a:bodyPr/>
                    <a:lstStyle/>
                    <a:p>
                      <a:pPr marL="364490" indent="-342900">
                        <a:lnSpc>
                          <a:spcPct val="100000"/>
                        </a:lnSpc>
                        <a:spcBef>
                          <a:spcPts val="1015"/>
                        </a:spcBef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Başlatılmasın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6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860">
                        <a:lnSpc>
                          <a:spcPts val="101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DF</a:t>
                      </a:r>
                      <a:r>
                        <a:rPr sz="9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NO: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algn="ctr">
                        <a:lnSpc>
                          <a:spcPts val="1015"/>
                        </a:lnSpc>
                      </a:pP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FAALİYETİ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YAPACAK</a:t>
                      </a:r>
                      <a:r>
                        <a:rPr sz="900" b="1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BÖLÜM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21590">
                        <a:lnSpc>
                          <a:spcPts val="1015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Kök</a:t>
                      </a:r>
                      <a:r>
                        <a:rPr sz="900" b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Sebep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marL="21590">
                        <a:lnSpc>
                          <a:spcPts val="1015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latin typeface="Arial"/>
                          <a:cs typeface="Arial"/>
                        </a:rPr>
                        <a:t>Adımları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9046">
                <a:tc gridSpan="2">
                  <a:txBody>
                    <a:bodyPr/>
                    <a:lstStyle/>
                    <a:p>
                      <a:pPr marL="21590">
                        <a:lnSpc>
                          <a:spcPts val="1019"/>
                        </a:lnSpc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Planlanan Bitiş</a:t>
                      </a:r>
                      <a:r>
                        <a:rPr sz="900" b="1" spc="-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Tarihi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225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Adı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</a:pPr>
                      <a:r>
                        <a:rPr sz="900" b="1" spc="-10" dirty="0">
                          <a:latin typeface="Arial"/>
                          <a:cs typeface="Arial"/>
                        </a:rPr>
                        <a:t>Soyadı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İMZA: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8928">
                <a:tc gridSpan="2">
                  <a:txBody>
                    <a:bodyPr/>
                    <a:lstStyle/>
                    <a:p>
                      <a:pPr marL="21590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Uzatma</a:t>
                      </a:r>
                      <a:r>
                        <a:rPr sz="900" b="1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Tarihi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2225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Görevi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0118">
                <a:tc gridSpan="15"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DF’ü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TAKİP </a:t>
                      </a:r>
                      <a:r>
                        <a:rPr sz="9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EDEN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TARAFINDAN</a:t>
                      </a:r>
                      <a:r>
                        <a:rPr sz="900" b="1" spc="3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DOLDURULUR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118">
                <a:tc gridSpan="7">
                  <a:txBody>
                    <a:bodyPr/>
                    <a:lstStyle/>
                    <a:p>
                      <a:pPr marL="21590">
                        <a:lnSpc>
                          <a:spcPts val="1019"/>
                        </a:lnSpc>
                        <a:tabLst>
                          <a:tab pos="1219835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1.TAKİP	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Tarih: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 marL="22225">
                        <a:lnSpc>
                          <a:spcPts val="1019"/>
                        </a:lnSpc>
                        <a:tabLst>
                          <a:tab pos="1252220" algn="l"/>
                        </a:tabLst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2.TAKİP	</a:t>
                      </a:r>
                      <a:r>
                        <a:rPr sz="900" b="1" dirty="0">
                          <a:latin typeface="Arial"/>
                          <a:cs typeface="Arial"/>
                        </a:rPr>
                        <a:t>Tarih: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1168">
                <a:tc gridSpan="3">
                  <a:txBody>
                    <a:bodyPr/>
                    <a:lstStyle/>
                    <a:p>
                      <a:pPr marL="364490" indent="-342900">
                        <a:lnSpc>
                          <a:spcPct val="100000"/>
                        </a:lnSpc>
                        <a:spcBef>
                          <a:spcPts val="1015"/>
                        </a:spcBef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Yapılan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yeterli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22225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ONAY: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5125" indent="-342900">
                        <a:lnSpc>
                          <a:spcPct val="100000"/>
                        </a:lnSpc>
                        <a:spcBef>
                          <a:spcPts val="1015"/>
                        </a:spcBef>
                        <a:buSzPct val="177777"/>
                        <a:buFont typeface="Wingdings"/>
                        <a:buChar char=""/>
                        <a:tabLst>
                          <a:tab pos="36576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Yapılan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yeterli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 marL="22860">
                        <a:lnSpc>
                          <a:spcPts val="1019"/>
                        </a:lnSpc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ONAY: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8928">
                <a:tc gridSpan="3">
                  <a:txBody>
                    <a:bodyPr/>
                    <a:lstStyle/>
                    <a:p>
                      <a:pPr marL="364490" indent="-342900">
                        <a:lnSpc>
                          <a:spcPct val="100000"/>
                        </a:lnSpc>
                        <a:spcBef>
                          <a:spcPts val="1019"/>
                        </a:spcBef>
                        <a:buSzPct val="177777"/>
                        <a:buFont typeface="Wingdings"/>
                        <a:buChar char=""/>
                        <a:tabLst>
                          <a:tab pos="365125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Yapılan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yetersiz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4AACC5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65125" indent="-342900">
                        <a:lnSpc>
                          <a:spcPct val="100000"/>
                        </a:lnSpc>
                        <a:spcBef>
                          <a:spcPts val="1019"/>
                        </a:spcBef>
                        <a:buSzPct val="177777"/>
                        <a:buFont typeface="Wingdings"/>
                        <a:buChar char=""/>
                        <a:tabLst>
                          <a:tab pos="365760" algn="l"/>
                        </a:tabLst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Yapılan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faaliyet</a:t>
                      </a:r>
                      <a:r>
                        <a:rPr sz="9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latin typeface="Arial"/>
                          <a:cs typeface="Arial"/>
                        </a:rPr>
                        <a:t>yetersiz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  <a:solidFill>
                      <a:srgbClr val="DEEBF7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989631" y="6597421"/>
            <a:ext cx="52069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dirty="0">
                <a:latin typeface="Calibri"/>
                <a:cs typeface="Calibri"/>
              </a:rPr>
              <a:t>ı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0170">
              <a:lnSpc>
                <a:spcPct val="100000"/>
              </a:lnSpc>
            </a:pPr>
            <a:r>
              <a:rPr dirty="0"/>
              <a:t>ARA</a:t>
            </a:r>
            <a:r>
              <a:rPr spc="-75" dirty="0"/>
              <a:t> </a:t>
            </a:r>
            <a:r>
              <a:rPr spc="-5" dirty="0"/>
              <a:t>DEĞERLENDİRMELER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79563" y="1824990"/>
            <a:ext cx="7588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5" dirty="0">
                <a:latin typeface="Calibri"/>
                <a:cs typeface="Calibri"/>
              </a:rPr>
              <a:t>ve</a:t>
            </a:r>
            <a:r>
              <a:rPr sz="2000" spc="3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gün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1859534"/>
            <a:ext cx="6778625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spc="-15" dirty="0">
                <a:latin typeface="Calibri"/>
                <a:cs typeface="Calibri"/>
              </a:rPr>
              <a:t>Gözden </a:t>
            </a:r>
            <a:r>
              <a:rPr sz="2000" spc="-5" dirty="0">
                <a:latin typeface="Calibri"/>
                <a:cs typeface="Calibri"/>
              </a:rPr>
              <a:t>geçirme toplantısı, genellikle </a:t>
            </a:r>
            <a:r>
              <a:rPr sz="2000" spc="-5" dirty="0">
                <a:solidFill>
                  <a:srgbClr val="C00000"/>
                </a:solidFill>
                <a:latin typeface="Calibri"/>
                <a:cs typeface="Calibri"/>
              </a:rPr>
              <a:t>15 ile 20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dakika </a:t>
            </a:r>
            <a:r>
              <a:rPr sz="2000" spc="-5" dirty="0">
                <a:latin typeface="Calibri"/>
                <a:cs typeface="Calibri"/>
              </a:rPr>
              <a:t>sürebilir  sonunda </a:t>
            </a:r>
            <a:r>
              <a:rPr sz="2000" spc="-20" dirty="0">
                <a:latin typeface="Calibri"/>
                <a:cs typeface="Calibri"/>
              </a:rPr>
              <a:t>veya </a:t>
            </a:r>
            <a:r>
              <a:rPr sz="2000" spc="-5" dirty="0">
                <a:latin typeface="Calibri"/>
                <a:cs typeface="Calibri"/>
              </a:rPr>
              <a:t>bir </a:t>
            </a:r>
            <a:r>
              <a:rPr sz="2000" spc="-10" dirty="0">
                <a:latin typeface="Calibri"/>
                <a:cs typeface="Calibri"/>
              </a:rPr>
              <a:t>sonraki tetkik </a:t>
            </a:r>
            <a:r>
              <a:rPr sz="2000" dirty="0">
                <a:latin typeface="Calibri"/>
                <a:cs typeface="Calibri"/>
              </a:rPr>
              <a:t>gününün başlangıcında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yapılabilir.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542" y="2535047"/>
            <a:ext cx="7729220" cy="29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  <a:tabLst>
                <a:tab pos="415925" algn="l"/>
                <a:tab pos="1608455" algn="l"/>
                <a:tab pos="2690495" algn="l"/>
                <a:tab pos="3733165" algn="l"/>
                <a:tab pos="4716145" algn="l"/>
                <a:tab pos="5091430" algn="l"/>
                <a:tab pos="5691505" algn="l"/>
                <a:tab pos="6979920" algn="l"/>
              </a:tabLst>
            </a:pPr>
            <a:r>
              <a:rPr sz="2000" dirty="0">
                <a:latin typeface="Calibri"/>
                <a:cs typeface="Calibri"/>
              </a:rPr>
              <a:t>Bu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opla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tıda	aşağıdaki	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5" dirty="0">
                <a:latin typeface="Calibri"/>
                <a:cs typeface="Calibri"/>
              </a:rPr>
              <a:t>sus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7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,	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ön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tim	ile	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a	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erle	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ö</a:t>
            </a:r>
            <a:r>
              <a:rPr sz="2000" spc="-65" dirty="0">
                <a:latin typeface="Calibri"/>
                <a:cs typeface="Calibri"/>
              </a:rPr>
              <a:t>z</a:t>
            </a:r>
            <a:r>
              <a:rPr sz="2000" spc="-10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en  </a:t>
            </a:r>
            <a:r>
              <a:rPr sz="2000" spc="-5" dirty="0">
                <a:latin typeface="Calibri"/>
                <a:cs typeface="Calibri"/>
              </a:rPr>
              <a:t>geçirilir: </a:t>
            </a:r>
            <a:r>
              <a:rPr sz="2000" dirty="0">
                <a:latin typeface="Calibri"/>
                <a:cs typeface="Calibri"/>
              </a:rPr>
              <a:t>(1.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2. </a:t>
            </a:r>
            <a:r>
              <a:rPr sz="2000" spc="-15" dirty="0">
                <a:latin typeface="Calibri"/>
                <a:cs typeface="Calibri"/>
              </a:rPr>
              <a:t>taraf</a:t>
            </a:r>
            <a:r>
              <a:rPr sz="2000" spc="-5" dirty="0">
                <a:latin typeface="Calibri"/>
                <a:cs typeface="Calibri"/>
              </a:rPr>
              <a:t> tetkiklerinde)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88390" indent="-342900">
              <a:lnSpc>
                <a:spcPct val="100000"/>
              </a:lnSpc>
              <a:spcBef>
                <a:spcPts val="1595"/>
              </a:spcBef>
              <a:buFont typeface="Wingdings"/>
              <a:buChar char=""/>
              <a:tabLst>
                <a:tab pos="1089025" algn="l"/>
              </a:tabLst>
            </a:pPr>
            <a:r>
              <a:rPr sz="2000" dirty="0">
                <a:latin typeface="Calibri"/>
                <a:cs typeface="Calibri"/>
              </a:rPr>
              <a:t>Uygunsuzlukların </a:t>
            </a:r>
            <a:r>
              <a:rPr sz="2000" spc="-15" dirty="0">
                <a:latin typeface="Calibri"/>
                <a:cs typeface="Calibri"/>
              </a:rPr>
              <a:t>gözden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geçirilmesi</a:t>
            </a:r>
            <a:endParaRPr sz="2000">
              <a:latin typeface="Calibri"/>
              <a:cs typeface="Calibri"/>
            </a:endParaRPr>
          </a:p>
          <a:p>
            <a:pPr marL="1088390" indent="-34290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1089025" algn="l"/>
              </a:tabLst>
            </a:pPr>
            <a:r>
              <a:rPr sz="2000" spc="-10" dirty="0">
                <a:latin typeface="Calibri"/>
                <a:cs typeface="Calibri"/>
              </a:rPr>
              <a:t>Problemlerin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çözülmesi</a:t>
            </a:r>
            <a:endParaRPr sz="2000">
              <a:latin typeface="Calibri"/>
              <a:cs typeface="Calibri"/>
            </a:endParaRPr>
          </a:p>
          <a:p>
            <a:pPr marL="1088390" indent="-342900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1089025" algn="l"/>
              </a:tabLst>
            </a:pPr>
            <a:r>
              <a:rPr sz="2000" spc="-35" dirty="0">
                <a:latin typeface="Calibri"/>
                <a:cs typeface="Calibri"/>
              </a:rPr>
              <a:t>Tetkik </a:t>
            </a:r>
            <a:r>
              <a:rPr sz="2000" spc="-5" dirty="0">
                <a:latin typeface="Calibri"/>
                <a:cs typeface="Calibri"/>
              </a:rPr>
              <a:t>gelişiminin </a:t>
            </a:r>
            <a:r>
              <a:rPr sz="2000" spc="-10" dirty="0">
                <a:latin typeface="Calibri"/>
                <a:cs typeface="Calibri"/>
              </a:rPr>
              <a:t>rapor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edilmesi</a:t>
            </a:r>
            <a:endParaRPr sz="2000">
              <a:latin typeface="Calibri"/>
              <a:cs typeface="Calibri"/>
            </a:endParaRPr>
          </a:p>
          <a:p>
            <a:pPr marL="1088390" indent="-34290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1089025" algn="l"/>
              </a:tabLst>
            </a:pPr>
            <a:r>
              <a:rPr sz="2000" spc="-25" dirty="0">
                <a:latin typeface="Calibri"/>
                <a:cs typeface="Calibri"/>
              </a:rPr>
              <a:t>Yanlış </a:t>
            </a:r>
            <a:r>
              <a:rPr sz="2000" spc="-5" dirty="0">
                <a:latin typeface="Calibri"/>
                <a:cs typeface="Calibri"/>
              </a:rPr>
              <a:t>anlaşılmaların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giderilmesi</a:t>
            </a:r>
            <a:endParaRPr sz="2000">
              <a:latin typeface="Calibri"/>
              <a:cs typeface="Calibri"/>
            </a:endParaRPr>
          </a:p>
          <a:p>
            <a:pPr marL="1088390" indent="-34290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pos="1089025" algn="l"/>
              </a:tabLst>
            </a:pPr>
            <a:r>
              <a:rPr sz="2000" dirty="0">
                <a:latin typeface="Calibri"/>
                <a:cs typeface="Calibri"/>
              </a:rPr>
              <a:t>Uygunsuzluklarla ilgili </a:t>
            </a:r>
            <a:r>
              <a:rPr sz="2000" spc="-5" dirty="0">
                <a:latin typeface="Calibri"/>
                <a:cs typeface="Calibri"/>
              </a:rPr>
              <a:t>imzaların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alınması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15455" y="3657600"/>
            <a:ext cx="2638044" cy="173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4200">
              <a:lnSpc>
                <a:spcPct val="100000"/>
              </a:lnSpc>
            </a:pPr>
            <a:r>
              <a:rPr spc="-30" dirty="0"/>
              <a:t>KAPANIŞA</a:t>
            </a:r>
            <a:r>
              <a:rPr spc="-105" dirty="0"/>
              <a:t> </a:t>
            </a:r>
            <a:r>
              <a:rPr dirty="0"/>
              <a:t>HAZIRLIK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4928" y="1757507"/>
            <a:ext cx="7614284" cy="4197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875155">
              <a:lnSpc>
                <a:spcPct val="123700"/>
              </a:lnSpc>
            </a:pPr>
            <a:r>
              <a:rPr sz="1900" b="1" spc="-35" dirty="0">
                <a:latin typeface="Calibri"/>
                <a:cs typeface="Calibri"/>
              </a:rPr>
              <a:t>Tetkik </a:t>
            </a:r>
            <a:r>
              <a:rPr sz="1900" b="1" spc="-5" dirty="0">
                <a:latin typeface="Calibri"/>
                <a:cs typeface="Calibri"/>
              </a:rPr>
              <a:t>ekibi kapanış toplantısından önce bir </a:t>
            </a:r>
            <a:r>
              <a:rPr sz="1900" b="1" spc="-25" dirty="0">
                <a:latin typeface="Calibri"/>
                <a:cs typeface="Calibri"/>
              </a:rPr>
              <a:t>araya </a:t>
            </a:r>
            <a:r>
              <a:rPr sz="1900" b="1" spc="-10" dirty="0">
                <a:latin typeface="Calibri"/>
                <a:cs typeface="Calibri"/>
              </a:rPr>
              <a:t>gelerek  </a:t>
            </a:r>
            <a:r>
              <a:rPr sz="1900" b="1" spc="-5" dirty="0">
                <a:latin typeface="Calibri"/>
                <a:cs typeface="Calibri"/>
              </a:rPr>
              <a:t>aşağıdaki </a:t>
            </a:r>
            <a:r>
              <a:rPr sz="1900" b="1" spc="-10" dirty="0">
                <a:latin typeface="Calibri"/>
                <a:cs typeface="Calibri"/>
              </a:rPr>
              <a:t>konuları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görüşmelidir;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Calibri"/>
                <a:cs typeface="Calibri"/>
              </a:rPr>
              <a:t>Bulguların </a:t>
            </a:r>
            <a:r>
              <a:rPr sz="1900" spc="-20" dirty="0">
                <a:latin typeface="Calibri"/>
                <a:cs typeface="Calibri"/>
              </a:rPr>
              <a:t>ve </a:t>
            </a:r>
            <a:r>
              <a:rPr sz="1900" spc="-5" dirty="0">
                <a:latin typeface="Calibri"/>
                <a:cs typeface="Calibri"/>
              </a:rPr>
              <a:t>elde edilen </a:t>
            </a:r>
            <a:r>
              <a:rPr sz="1900" spc="-10" dirty="0">
                <a:latin typeface="Calibri"/>
                <a:cs typeface="Calibri"/>
              </a:rPr>
              <a:t>diğer </a:t>
            </a:r>
            <a:r>
              <a:rPr sz="1900" spc="-5" dirty="0">
                <a:latin typeface="Calibri"/>
                <a:cs typeface="Calibri"/>
              </a:rPr>
              <a:t>bilgilerin </a:t>
            </a:r>
            <a:r>
              <a:rPr sz="1900" spc="-10" dirty="0">
                <a:latin typeface="Calibri"/>
                <a:cs typeface="Calibri"/>
              </a:rPr>
              <a:t>kriterlere </a:t>
            </a:r>
            <a:r>
              <a:rPr sz="1900" spc="-20" dirty="0">
                <a:latin typeface="Calibri"/>
                <a:cs typeface="Calibri"/>
              </a:rPr>
              <a:t>göre </a:t>
            </a:r>
            <a:r>
              <a:rPr sz="1900" spc="-25" dirty="0">
                <a:latin typeface="Calibri"/>
                <a:cs typeface="Calibri"/>
              </a:rPr>
              <a:t>gözden</a:t>
            </a:r>
            <a:r>
              <a:rPr sz="1900" spc="3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geçirilmesi,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latin typeface="Calibri"/>
                <a:cs typeface="Calibri"/>
              </a:rPr>
              <a:t>Tetkik </a:t>
            </a:r>
            <a:r>
              <a:rPr sz="1900" spc="-5" dirty="0">
                <a:latin typeface="Calibri"/>
                <a:cs typeface="Calibri"/>
              </a:rPr>
              <a:t>sonuçları ile </a:t>
            </a:r>
            <a:r>
              <a:rPr sz="1900" spc="-10" dirty="0">
                <a:latin typeface="Calibri"/>
                <a:cs typeface="Calibri"/>
              </a:rPr>
              <a:t>ilgili </a:t>
            </a:r>
            <a:r>
              <a:rPr sz="1900" spc="-15" dirty="0">
                <a:latin typeface="Calibri"/>
                <a:cs typeface="Calibri"/>
              </a:rPr>
              <a:t>mutabakata </a:t>
            </a:r>
            <a:r>
              <a:rPr sz="1900" spc="-10" dirty="0">
                <a:latin typeface="Calibri"/>
                <a:cs typeface="Calibri"/>
              </a:rPr>
              <a:t>varılması, tetkikteki</a:t>
            </a:r>
            <a:r>
              <a:rPr sz="1900" spc="27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belirsizlikler,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latin typeface="Calibri"/>
                <a:cs typeface="Calibri"/>
              </a:rPr>
              <a:t>Tetkik </a:t>
            </a:r>
            <a:r>
              <a:rPr sz="1900" spc="-5" dirty="0">
                <a:latin typeface="Calibri"/>
                <a:cs typeface="Calibri"/>
              </a:rPr>
              <a:t>amaçlarında </a:t>
            </a:r>
            <a:r>
              <a:rPr sz="1900" spc="-15" dirty="0">
                <a:latin typeface="Calibri"/>
                <a:cs typeface="Calibri"/>
              </a:rPr>
              <a:t>var </a:t>
            </a:r>
            <a:r>
              <a:rPr sz="1900" spc="-5" dirty="0">
                <a:latin typeface="Calibri"/>
                <a:cs typeface="Calibri"/>
              </a:rPr>
              <a:t>ise </a:t>
            </a:r>
            <a:r>
              <a:rPr sz="1900" spc="-15" dirty="0">
                <a:latin typeface="Calibri"/>
                <a:cs typeface="Calibri"/>
              </a:rPr>
              <a:t>tavsiyelerin</a:t>
            </a:r>
            <a:r>
              <a:rPr sz="1900" spc="1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belirlenmesi,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Kapanış toplantısı </a:t>
            </a:r>
            <a:r>
              <a:rPr sz="1900" spc="-5" dirty="0">
                <a:latin typeface="Calibri"/>
                <a:cs typeface="Calibri"/>
              </a:rPr>
              <a:t>hakkında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plan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Ekip liderinin tetkik raporunu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hazırlaması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5" dirty="0">
                <a:latin typeface="Calibri"/>
                <a:cs typeface="Calibri"/>
              </a:rPr>
              <a:t>Sistem </a:t>
            </a:r>
            <a:r>
              <a:rPr sz="1900" spc="-5" dirty="0">
                <a:latin typeface="Calibri"/>
                <a:cs typeface="Calibri"/>
              </a:rPr>
              <a:t>etkinliğinin </a:t>
            </a:r>
            <a:r>
              <a:rPr sz="1900" spc="-25" dirty="0">
                <a:latin typeface="Calibri"/>
                <a:cs typeface="Calibri"/>
              </a:rPr>
              <a:t>gözden</a:t>
            </a:r>
            <a:r>
              <a:rPr sz="1900" spc="8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geçirilmesi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Uygunsuzluk raporlarının</a:t>
            </a:r>
            <a:r>
              <a:rPr sz="1900" spc="7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tamamlanması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10" dirty="0">
                <a:latin typeface="Calibri"/>
                <a:cs typeface="Calibri"/>
              </a:rPr>
              <a:t>Uygunsuzluk raporlarının  </a:t>
            </a:r>
            <a:r>
              <a:rPr sz="1900" spc="-25" dirty="0">
                <a:latin typeface="Calibri"/>
                <a:cs typeface="Calibri"/>
              </a:rPr>
              <a:t>gözden</a:t>
            </a:r>
            <a:r>
              <a:rPr sz="1900" spc="1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geçirilmesi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59067" y="4218432"/>
            <a:ext cx="2101595" cy="1658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spc="-5" dirty="0"/>
              <a:t>TETKİK</a:t>
            </a:r>
            <a:r>
              <a:rPr spc="-55" dirty="0"/>
              <a:t> </a:t>
            </a:r>
            <a:r>
              <a:rPr dirty="0"/>
              <a:t>RAPORU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0"/>
              </a:lnSpc>
            </a:pPr>
            <a:r>
              <a:rPr sz="1900" spc="-35" dirty="0">
                <a:latin typeface="Calibri"/>
                <a:cs typeface="Calibri"/>
              </a:rPr>
              <a:t>Tetkik </a:t>
            </a:r>
            <a:r>
              <a:rPr sz="1900" spc="-10" dirty="0"/>
              <a:t>raporu, tetkikin tam, </a:t>
            </a:r>
            <a:r>
              <a:rPr sz="1900" spc="-15" dirty="0"/>
              <a:t>kesin, öz </a:t>
            </a:r>
            <a:r>
              <a:rPr sz="1900" spc="-20" dirty="0"/>
              <a:t>ve </a:t>
            </a:r>
            <a:r>
              <a:rPr sz="1900" spc="-5" dirty="0"/>
              <a:t>açık </a:t>
            </a:r>
            <a:r>
              <a:rPr sz="1900" spc="-15" dirty="0"/>
              <a:t>kaydını </a:t>
            </a:r>
            <a:r>
              <a:rPr sz="1900" spc="-5" dirty="0"/>
              <a:t>sunmalı </a:t>
            </a:r>
            <a:r>
              <a:rPr sz="1900" spc="-20" dirty="0"/>
              <a:t>ve</a:t>
            </a:r>
            <a:r>
              <a:rPr sz="1900" spc="240" dirty="0"/>
              <a:t> </a:t>
            </a:r>
            <a:r>
              <a:rPr sz="1900" spc="-5" dirty="0"/>
              <a:t>aşağıdaki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</a:pPr>
            <a:r>
              <a:rPr sz="1900" spc="-5" dirty="0"/>
              <a:t>hususları içermeli </a:t>
            </a:r>
            <a:r>
              <a:rPr sz="1900" spc="-20" dirty="0"/>
              <a:t>veya </a:t>
            </a:r>
            <a:r>
              <a:rPr sz="1900" spc="-10" dirty="0"/>
              <a:t>atıfta</a:t>
            </a:r>
            <a:r>
              <a:rPr sz="1900" spc="50" dirty="0"/>
              <a:t> </a:t>
            </a:r>
            <a:r>
              <a:rPr sz="1900" spc="-5" dirty="0"/>
              <a:t>bulunmalıdır:</a:t>
            </a:r>
            <a:endParaRPr sz="1900"/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</a:t>
            </a:r>
            <a:r>
              <a:rPr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amacı,</a:t>
            </a:r>
            <a:endParaRPr sz="1900">
              <a:latin typeface="Calibri"/>
              <a:cs typeface="Calibri"/>
            </a:endParaRPr>
          </a:p>
          <a:p>
            <a:pPr marL="355600" marR="5080" indent="-342900">
              <a:lnSpc>
                <a:spcPts val="2050"/>
              </a:lnSpc>
              <a:spcBef>
                <a:spcPts val="102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000000"/>
                </a:solidFill>
              </a:rPr>
              <a:t>kapsamı, </a:t>
            </a:r>
            <a:r>
              <a:rPr sz="1900" spc="-15" dirty="0">
                <a:solidFill>
                  <a:srgbClr val="000000"/>
                </a:solidFill>
                <a:latin typeface="Calibri"/>
                <a:cs typeface="Calibri"/>
              </a:rPr>
              <a:t>özellikle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edilen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kurumsal 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z="1900" spc="-5" dirty="0">
                <a:solidFill>
                  <a:srgbClr val="000000"/>
                </a:solidFill>
              </a:rPr>
              <a:t>işlevsel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birimler 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veya  </a:t>
            </a:r>
            <a:r>
              <a:rPr sz="1900" spc="-30" dirty="0">
                <a:solidFill>
                  <a:srgbClr val="000000"/>
                </a:solidFill>
                <a:latin typeface="Calibri"/>
                <a:cs typeface="Calibri"/>
              </a:rPr>
              <a:t>prosesler,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</a:t>
            </a:r>
            <a:r>
              <a:rPr sz="1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00"/>
                </a:solidFill>
              </a:rPr>
              <a:t>müşterisi,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ekibi 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edilenin</a:t>
            </a:r>
            <a:r>
              <a:rPr sz="1900" spc="1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00"/>
                </a:solidFill>
              </a:rPr>
              <a:t>katılımcıları,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faaliyetlerinin </a:t>
            </a:r>
            <a:r>
              <a:rPr sz="1900" spc="-10" dirty="0">
                <a:solidFill>
                  <a:srgbClr val="000000"/>
                </a:solidFill>
              </a:rPr>
              <a:t>gerçekleştirildiği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tarih 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ve</a:t>
            </a:r>
            <a:r>
              <a:rPr sz="1900" spc="2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30" dirty="0">
                <a:solidFill>
                  <a:srgbClr val="000000"/>
                </a:solidFill>
                <a:latin typeface="Calibri"/>
                <a:cs typeface="Calibri"/>
              </a:rPr>
              <a:t>yerler,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</a:t>
            </a:r>
            <a:r>
              <a:rPr sz="19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kriterleri,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000000"/>
                </a:solidFill>
              </a:rPr>
              <a:t>bulguları </a:t>
            </a:r>
            <a:r>
              <a:rPr sz="1900" spc="-20" dirty="0">
                <a:solidFill>
                  <a:srgbClr val="000000"/>
                </a:solidFill>
                <a:latin typeface="Calibri"/>
                <a:cs typeface="Calibri"/>
              </a:rPr>
              <a:t>ve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bunlarla </a:t>
            </a:r>
            <a:r>
              <a:rPr sz="1900" spc="-5" dirty="0">
                <a:solidFill>
                  <a:srgbClr val="000000"/>
                </a:solidFill>
              </a:rPr>
              <a:t>ilişkili</a:t>
            </a:r>
            <a:r>
              <a:rPr sz="1900" spc="160" dirty="0">
                <a:solidFill>
                  <a:srgbClr val="000000"/>
                </a:solidFill>
              </a:rPr>
              <a:t> </a:t>
            </a:r>
            <a:r>
              <a:rPr sz="1900" spc="-25" dirty="0">
                <a:solidFill>
                  <a:srgbClr val="000000"/>
                </a:solidFill>
                <a:latin typeface="Calibri"/>
                <a:cs typeface="Calibri"/>
              </a:rPr>
              <a:t>deliller,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</a:t>
            </a:r>
            <a:r>
              <a:rPr sz="19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sonuçları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endParaRPr sz="19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35" dirty="0">
                <a:solidFill>
                  <a:srgbClr val="000000"/>
                </a:solidFill>
                <a:latin typeface="Calibri"/>
                <a:cs typeface="Calibri"/>
              </a:rPr>
              <a:t>Tetkik </a:t>
            </a:r>
            <a:r>
              <a:rPr sz="1900" spc="-5" dirty="0">
                <a:solidFill>
                  <a:srgbClr val="000000"/>
                </a:solidFill>
                <a:latin typeface="Calibri"/>
                <a:cs typeface="Calibri"/>
              </a:rPr>
              <a:t>kriterlerinin </a:t>
            </a:r>
            <a:r>
              <a:rPr sz="1900" spc="-10" dirty="0">
                <a:solidFill>
                  <a:srgbClr val="000000"/>
                </a:solidFill>
              </a:rPr>
              <a:t>karşılanma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derecesi </a:t>
            </a:r>
            <a:r>
              <a:rPr sz="1900" spc="-5" dirty="0">
                <a:solidFill>
                  <a:srgbClr val="000000"/>
                </a:solidFill>
              </a:rPr>
              <a:t>hakkındaki</a:t>
            </a:r>
            <a:r>
              <a:rPr sz="1900" spc="150" dirty="0">
                <a:solidFill>
                  <a:srgbClr val="000000"/>
                </a:solidFill>
              </a:rPr>
              <a:t> </a:t>
            </a:r>
            <a:r>
              <a:rPr sz="1900" spc="-10" dirty="0">
                <a:solidFill>
                  <a:srgbClr val="000000"/>
                </a:solidFill>
                <a:latin typeface="Calibri"/>
                <a:cs typeface="Calibri"/>
              </a:rPr>
              <a:t>beyan.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28232" y="3429000"/>
            <a:ext cx="2144267" cy="214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spc="-5" dirty="0"/>
              <a:t>TETKİK</a:t>
            </a:r>
            <a:r>
              <a:rPr spc="-55" dirty="0"/>
              <a:t> </a:t>
            </a:r>
            <a:r>
              <a:rPr dirty="0"/>
              <a:t>RAPORU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827021"/>
            <a:ext cx="7727315" cy="238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2165"/>
              </a:lnSpc>
              <a:buFont typeface="Arial"/>
              <a:buChar char="•"/>
              <a:tabLst>
                <a:tab pos="355600" algn="l"/>
                <a:tab pos="1065530" algn="l"/>
                <a:tab pos="2245360" algn="l"/>
                <a:tab pos="2870200" algn="l"/>
                <a:tab pos="3553460" algn="l"/>
                <a:tab pos="4244975" algn="l"/>
                <a:tab pos="5586730" algn="l"/>
                <a:tab pos="6173470" algn="l"/>
                <a:tab pos="6865620" algn="l"/>
              </a:tabLst>
            </a:pPr>
            <a:r>
              <a:rPr sz="1900" spc="-35" dirty="0">
                <a:latin typeface="Calibri"/>
                <a:cs typeface="Calibri"/>
              </a:rPr>
              <a:t>Tetkik	</a:t>
            </a:r>
            <a:r>
              <a:rPr sz="1900" spc="-10" dirty="0">
                <a:latin typeface="Calibri"/>
                <a:cs typeface="Calibri"/>
              </a:rPr>
              <a:t>raporunun	daha	</a:t>
            </a:r>
            <a:r>
              <a:rPr sz="1900" spc="-15" dirty="0">
                <a:latin typeface="Calibri"/>
                <a:cs typeface="Calibri"/>
              </a:rPr>
              <a:t>sonra	</a:t>
            </a:r>
            <a:r>
              <a:rPr sz="1900" spc="-10" dirty="0">
                <a:latin typeface="Calibri"/>
                <a:cs typeface="Calibri"/>
              </a:rPr>
              <a:t>tetkik	prosedürleri	</a:t>
            </a:r>
            <a:r>
              <a:rPr sz="1900" spc="-20" dirty="0">
                <a:latin typeface="Calibri"/>
                <a:cs typeface="Calibri"/>
              </a:rPr>
              <a:t>veya	</a:t>
            </a:r>
            <a:r>
              <a:rPr sz="1900" spc="-10" dirty="0">
                <a:latin typeface="Calibri"/>
                <a:cs typeface="Calibri"/>
              </a:rPr>
              <a:t>tetkik	</a:t>
            </a:r>
            <a:r>
              <a:rPr sz="1900" spc="-5" dirty="0">
                <a:latin typeface="Calibri"/>
                <a:cs typeface="Calibri"/>
              </a:rPr>
              <a:t>planında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spc="-5" dirty="0">
                <a:latin typeface="Calibri"/>
                <a:cs typeface="Calibri"/>
              </a:rPr>
              <a:t>tanımlandığı şekilde dağıtımı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yapılmalıdır.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ts val="2165"/>
              </a:lnSpc>
              <a:spcBef>
                <a:spcPts val="1645"/>
              </a:spcBef>
              <a:buFont typeface="Arial"/>
              <a:buChar char="•"/>
              <a:tabLst>
                <a:tab pos="355600" algn="l"/>
                <a:tab pos="1227455" algn="l"/>
                <a:tab pos="6176010" algn="l"/>
                <a:tab pos="6530340" algn="l"/>
              </a:tabLst>
            </a:pPr>
            <a:r>
              <a:rPr sz="1900" spc="-175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tkikle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il</a:t>
            </a:r>
            <a:r>
              <a:rPr sz="1900" spc="0" dirty="0">
                <a:latin typeface="Calibri"/>
                <a:cs typeface="Calibri"/>
              </a:rPr>
              <a:t>g</a:t>
            </a:r>
            <a:r>
              <a:rPr sz="1900" spc="-5" dirty="0">
                <a:latin typeface="Calibri"/>
                <a:cs typeface="Calibri"/>
              </a:rPr>
              <a:t>ili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1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dokümanl</a:t>
            </a:r>
            <a:r>
              <a:rPr sz="1900" spc="5" dirty="0">
                <a:latin typeface="Calibri"/>
                <a:cs typeface="Calibri"/>
              </a:rPr>
              <a:t>a</a:t>
            </a:r>
            <a:r>
              <a:rPr sz="1900" spc="-165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,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13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15" dirty="0">
                <a:latin typeface="Calibri"/>
                <a:cs typeface="Calibri"/>
              </a:rPr>
              <a:t>e</a:t>
            </a:r>
            <a:r>
              <a:rPr sz="1900" spc="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kik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13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p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dirty="0">
                <a:latin typeface="Calibri"/>
                <a:cs typeface="Calibri"/>
              </a:rPr>
              <a:t>o</a:t>
            </a:r>
            <a:r>
              <a:rPr sz="1900" spc="-5" dirty="0">
                <a:latin typeface="Calibri"/>
                <a:cs typeface="Calibri"/>
              </a:rPr>
              <a:t>g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5" dirty="0">
                <a:latin typeface="Calibri"/>
                <a:cs typeface="Calibri"/>
              </a:rPr>
              <a:t>am</a:t>
            </a:r>
            <a:r>
              <a:rPr sz="1900" dirty="0">
                <a:latin typeface="Calibri"/>
                <a:cs typeface="Calibri"/>
              </a:rPr>
              <a:t>ı, </a:t>
            </a:r>
            <a:r>
              <a:rPr sz="1900" spc="13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-45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ose</a:t>
            </a:r>
            <a:r>
              <a:rPr sz="1900" spc="0" dirty="0">
                <a:latin typeface="Calibri"/>
                <a:cs typeface="Calibri"/>
              </a:rPr>
              <a:t>d</a:t>
            </a:r>
            <a:r>
              <a:rPr sz="1900" spc="-10" dirty="0">
                <a:latin typeface="Calibri"/>
                <a:cs typeface="Calibri"/>
              </a:rPr>
              <a:t>ürl</a:t>
            </a:r>
            <a:r>
              <a:rPr sz="1900" spc="0" dirty="0">
                <a:latin typeface="Calibri"/>
                <a:cs typeface="Calibri"/>
              </a:rPr>
              <a:t>e</a:t>
            </a:r>
            <a:r>
              <a:rPr sz="1900" spc="-5" dirty="0">
                <a:latin typeface="Calibri"/>
                <a:cs typeface="Calibri"/>
              </a:rPr>
              <a:t>ri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35" dirty="0">
                <a:latin typeface="Calibri"/>
                <a:cs typeface="Calibri"/>
              </a:rPr>
              <a:t>v</a:t>
            </a:r>
            <a:r>
              <a:rPr sz="1900" spc="-5" dirty="0">
                <a:latin typeface="Calibri"/>
                <a:cs typeface="Calibri"/>
              </a:rPr>
              <a:t>e</a:t>
            </a:r>
            <a:r>
              <a:rPr sz="1900" dirty="0">
                <a:latin typeface="Calibri"/>
                <a:cs typeface="Calibri"/>
              </a:rPr>
              <a:t>	</a:t>
            </a:r>
            <a:r>
              <a:rPr sz="1900" spc="-5" dirty="0">
                <a:latin typeface="Calibri"/>
                <a:cs typeface="Calibri"/>
              </a:rPr>
              <a:t>yürür</a:t>
            </a:r>
            <a:r>
              <a:rPr sz="1900" spc="-15" dirty="0">
                <a:latin typeface="Calibri"/>
                <a:cs typeface="Calibri"/>
              </a:rPr>
              <a:t>l</a:t>
            </a:r>
            <a:r>
              <a:rPr sz="1900" spc="-10" dirty="0">
                <a:latin typeface="Calibri"/>
                <a:cs typeface="Calibri"/>
              </a:rPr>
              <a:t>ü</a:t>
            </a:r>
            <a:r>
              <a:rPr sz="1900" spc="-15" dirty="0">
                <a:latin typeface="Calibri"/>
                <a:cs typeface="Calibri"/>
              </a:rPr>
              <a:t>k</a:t>
            </a:r>
            <a:r>
              <a:rPr sz="1900" spc="-20" dirty="0">
                <a:latin typeface="Calibri"/>
                <a:cs typeface="Calibri"/>
              </a:rPr>
              <a:t>t</a:t>
            </a:r>
            <a:r>
              <a:rPr sz="1900" spc="-5" dirty="0">
                <a:latin typeface="Calibri"/>
                <a:cs typeface="Calibri"/>
              </a:rPr>
              <a:t>eki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spc="-10" dirty="0">
                <a:latin typeface="Calibri"/>
                <a:cs typeface="Calibri"/>
              </a:rPr>
              <a:t>şartlara </a:t>
            </a:r>
            <a:r>
              <a:rPr sz="1900" spc="-15" dirty="0">
                <a:latin typeface="Calibri"/>
                <a:cs typeface="Calibri"/>
              </a:rPr>
              <a:t>göre, mutabakata </a:t>
            </a:r>
            <a:r>
              <a:rPr sz="1900" spc="-10" dirty="0">
                <a:latin typeface="Calibri"/>
                <a:cs typeface="Calibri"/>
              </a:rPr>
              <a:t>varılarak </a:t>
            </a:r>
            <a:r>
              <a:rPr sz="1900" spc="-15" dirty="0">
                <a:latin typeface="Calibri"/>
                <a:cs typeface="Calibri"/>
              </a:rPr>
              <a:t>muhafaza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edilmelidir.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45"/>
              </a:spcBef>
              <a:buFont typeface="Arial"/>
              <a:buChar char="•"/>
              <a:tabLst>
                <a:tab pos="355600" algn="l"/>
              </a:tabLst>
            </a:pPr>
            <a:r>
              <a:rPr sz="1900" spc="-5" dirty="0">
                <a:latin typeface="Calibri"/>
                <a:cs typeface="Calibri"/>
              </a:rPr>
              <a:t>İlgili </a:t>
            </a:r>
            <a:r>
              <a:rPr sz="1900" spc="-10" dirty="0">
                <a:latin typeface="Calibri"/>
                <a:cs typeface="Calibri"/>
              </a:rPr>
              <a:t>dokümante </a:t>
            </a:r>
            <a:r>
              <a:rPr sz="1900" spc="-5" dirty="0">
                <a:latin typeface="Calibri"/>
                <a:cs typeface="Calibri"/>
              </a:rPr>
              <a:t>edilmiş bilgi, saklama </a:t>
            </a:r>
            <a:r>
              <a:rPr sz="1900" spc="-10" dirty="0">
                <a:latin typeface="Calibri"/>
                <a:cs typeface="Calibri"/>
              </a:rPr>
              <a:t>süresi sonunda imha</a:t>
            </a:r>
            <a:r>
              <a:rPr sz="1900" spc="19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edilebilir.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4203" y="4303776"/>
            <a:ext cx="2200655" cy="1799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1065">
              <a:lnSpc>
                <a:spcPct val="100000"/>
              </a:lnSpc>
            </a:pPr>
            <a:r>
              <a:rPr spc="-5" dirty="0"/>
              <a:t>TETKİK</a:t>
            </a:r>
            <a:r>
              <a:rPr spc="-55" dirty="0"/>
              <a:t> </a:t>
            </a:r>
            <a:r>
              <a:rPr dirty="0"/>
              <a:t>RAPORU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226183"/>
            <a:ext cx="3740785" cy="231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RAPOR</a:t>
            </a:r>
            <a:r>
              <a:rPr sz="2000" b="1" spc="-1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EKLERİ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Görüşülen </a:t>
            </a:r>
            <a:r>
              <a:rPr sz="2000" spc="-5" dirty="0">
                <a:latin typeface="Calibri"/>
                <a:cs typeface="Calibri"/>
              </a:rPr>
              <a:t>kişiler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listesi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5" dirty="0">
                <a:latin typeface="Calibri"/>
                <a:cs typeface="Calibri"/>
              </a:rPr>
              <a:t>Tetkik </a:t>
            </a:r>
            <a:r>
              <a:rPr sz="2000" spc="-10" dirty="0">
                <a:latin typeface="Calibri"/>
                <a:cs typeface="Calibri"/>
              </a:rPr>
              <a:t>programı </a:t>
            </a:r>
            <a:r>
              <a:rPr sz="2000" spc="-5" dirty="0">
                <a:latin typeface="Calibri"/>
                <a:cs typeface="Calibri"/>
              </a:rPr>
              <a:t>(son hali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ile)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Soru </a:t>
            </a:r>
            <a:r>
              <a:rPr sz="2000" spc="-10" dirty="0">
                <a:latin typeface="Calibri"/>
                <a:cs typeface="Calibri"/>
              </a:rPr>
              <a:t>listeleri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(varsa)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Uygunsuzluk raporları </a:t>
            </a:r>
            <a:r>
              <a:rPr sz="2000" spc="-10" dirty="0">
                <a:latin typeface="Calibri"/>
                <a:cs typeface="Calibri"/>
              </a:rPr>
              <a:t>(varsa)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vb.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7152" y="2927604"/>
            <a:ext cx="2247900" cy="2039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3235">
              <a:lnSpc>
                <a:spcPct val="100000"/>
              </a:lnSpc>
            </a:pPr>
            <a:r>
              <a:rPr spc="-30" dirty="0"/>
              <a:t>KAPANIŞ</a:t>
            </a:r>
            <a:r>
              <a:rPr spc="-75" dirty="0"/>
              <a:t> </a:t>
            </a:r>
            <a:r>
              <a:rPr spc="-15" dirty="0">
                <a:latin typeface="Calibri"/>
                <a:cs typeface="Calibri"/>
              </a:rPr>
              <a:t>TOPLANTISI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198242"/>
            <a:ext cx="7729220" cy="380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ts val="216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Ekip </a:t>
            </a:r>
            <a:r>
              <a:rPr sz="2000" spc="-5" dirty="0">
                <a:latin typeface="Calibri"/>
                <a:cs typeface="Calibri"/>
              </a:rPr>
              <a:t>liderini başkanlığında </a:t>
            </a:r>
            <a:r>
              <a:rPr sz="2000" spc="-10" dirty="0">
                <a:latin typeface="Calibri"/>
                <a:cs typeface="Calibri"/>
              </a:rPr>
              <a:t>tetkik </a:t>
            </a:r>
            <a:r>
              <a:rPr sz="2000" dirty="0">
                <a:latin typeface="Calibri"/>
                <a:cs typeface="Calibri"/>
              </a:rPr>
              <a:t>bulguları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dirty="0">
                <a:latin typeface="Calibri"/>
                <a:cs typeface="Calibri"/>
              </a:rPr>
              <a:t>sonuçların sunulması için  </a:t>
            </a:r>
            <a:r>
              <a:rPr sz="2000" spc="-5" dirty="0">
                <a:latin typeface="Calibri"/>
                <a:cs typeface="Calibri"/>
              </a:rPr>
              <a:t>bir kapanış toplantısı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yapılmalıdır.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ts val="2280"/>
              </a:lnSpc>
              <a:spcBef>
                <a:spcPts val="158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Yöneticiler,  </a:t>
            </a:r>
            <a:r>
              <a:rPr sz="2000" spc="-10" dirty="0">
                <a:latin typeface="Calibri"/>
                <a:cs typeface="Calibri"/>
              </a:rPr>
              <a:t>proses  </a:t>
            </a:r>
            <a:r>
              <a:rPr sz="2000" dirty="0">
                <a:latin typeface="Calibri"/>
                <a:cs typeface="Calibri"/>
              </a:rPr>
              <a:t>sorumluları  </a:t>
            </a:r>
            <a:r>
              <a:rPr sz="2000" spc="-15" dirty="0">
                <a:latin typeface="Calibri"/>
                <a:cs typeface="Calibri"/>
              </a:rPr>
              <a:t>ve  </a:t>
            </a:r>
            <a:r>
              <a:rPr sz="2000" spc="-10" dirty="0">
                <a:latin typeface="Calibri"/>
                <a:cs typeface="Calibri"/>
              </a:rPr>
              <a:t>gerekli  </a:t>
            </a:r>
            <a:r>
              <a:rPr sz="2000" spc="-5" dirty="0">
                <a:latin typeface="Calibri"/>
                <a:cs typeface="Calibri"/>
              </a:rPr>
              <a:t>görülen  </a:t>
            </a:r>
            <a:r>
              <a:rPr sz="2000" spc="-10" dirty="0">
                <a:latin typeface="Calibri"/>
                <a:cs typeface="Calibri"/>
              </a:rPr>
              <a:t>personel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toplantıya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spc="-25" dirty="0">
                <a:latin typeface="Calibri"/>
                <a:cs typeface="Calibri"/>
              </a:rPr>
              <a:t>katılmalıdır.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901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Ekip </a:t>
            </a:r>
            <a:r>
              <a:rPr sz="2000" spc="-5" dirty="0">
                <a:latin typeface="Calibri"/>
                <a:cs typeface="Calibri"/>
              </a:rPr>
              <a:t>lideri, </a:t>
            </a:r>
            <a:r>
              <a:rPr sz="2000" spc="-10" dirty="0">
                <a:latin typeface="Calibri"/>
                <a:cs typeface="Calibri"/>
              </a:rPr>
              <a:t>güveni </a:t>
            </a:r>
            <a:r>
              <a:rPr sz="2000" spc="-5" dirty="0">
                <a:latin typeface="Calibri"/>
                <a:cs typeface="Calibri"/>
              </a:rPr>
              <a:t>azaltabilecek </a:t>
            </a:r>
            <a:r>
              <a:rPr sz="2000" spc="-15" dirty="0">
                <a:latin typeface="Calibri"/>
                <a:cs typeface="Calibri"/>
              </a:rPr>
              <a:t>ve </a:t>
            </a:r>
            <a:r>
              <a:rPr sz="2000" spc="-5" dirty="0">
                <a:latin typeface="Calibri"/>
                <a:cs typeface="Calibri"/>
              </a:rPr>
              <a:t>tetkik sırasında karşılaşılan </a:t>
            </a:r>
            <a:r>
              <a:rPr sz="2000" dirty="0">
                <a:latin typeface="Calibri"/>
                <a:cs typeface="Calibri"/>
              </a:rPr>
              <a:t>durumlar  hakkında </a:t>
            </a:r>
            <a:r>
              <a:rPr sz="2000" spc="-5" dirty="0">
                <a:latin typeface="Calibri"/>
                <a:cs typeface="Calibri"/>
              </a:rPr>
              <a:t>önerilerde </a:t>
            </a:r>
            <a:r>
              <a:rPr sz="2000" spc="-20" dirty="0">
                <a:latin typeface="Calibri"/>
                <a:cs typeface="Calibri"/>
              </a:rPr>
              <a:t>bulunabilir. </a:t>
            </a:r>
            <a:r>
              <a:rPr sz="2000" dirty="0">
                <a:latin typeface="Calibri"/>
                <a:cs typeface="Calibri"/>
              </a:rPr>
              <a:t>Önerilerin </a:t>
            </a:r>
            <a:r>
              <a:rPr sz="2000" spc="-10" dirty="0">
                <a:latin typeface="Calibri"/>
                <a:cs typeface="Calibri"/>
              </a:rPr>
              <a:t>bağlayıcı </a:t>
            </a:r>
            <a:r>
              <a:rPr sz="2000" dirty="0">
                <a:latin typeface="Calibri"/>
                <a:cs typeface="Calibri"/>
              </a:rPr>
              <a:t>olmadığı  </a:t>
            </a:r>
            <a:r>
              <a:rPr sz="2000" spc="-15" dirty="0">
                <a:latin typeface="Calibri"/>
                <a:cs typeface="Calibri"/>
              </a:rPr>
              <a:t>vurgulanmalıdır.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62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Toplantı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süresi </a:t>
            </a:r>
            <a:r>
              <a:rPr sz="2000" dirty="0">
                <a:solidFill>
                  <a:srgbClr val="C00000"/>
                </a:solidFill>
                <a:latin typeface="Calibri"/>
                <a:cs typeface="Calibri"/>
              </a:rPr>
              <a:t>25-30 </a:t>
            </a:r>
            <a:r>
              <a:rPr sz="2000" spc="-10" dirty="0">
                <a:solidFill>
                  <a:srgbClr val="C00000"/>
                </a:solidFill>
                <a:latin typeface="Calibri"/>
                <a:cs typeface="Calibri"/>
              </a:rPr>
              <a:t>dakika</a:t>
            </a:r>
            <a:r>
              <a:rPr sz="2000" spc="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C00000"/>
                </a:solidFill>
                <a:latin typeface="Calibri"/>
                <a:cs typeface="Calibri"/>
              </a:rPr>
              <a:t>olmalıdır.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3235">
              <a:lnSpc>
                <a:spcPct val="100000"/>
              </a:lnSpc>
            </a:pPr>
            <a:r>
              <a:rPr spc="-30" dirty="0"/>
              <a:t>KAPANIŞ</a:t>
            </a:r>
            <a:r>
              <a:rPr spc="-75" dirty="0"/>
              <a:t> </a:t>
            </a:r>
            <a:r>
              <a:rPr spc="-15" dirty="0">
                <a:latin typeface="Calibri"/>
                <a:cs typeface="Calibri"/>
              </a:rPr>
              <a:t>TOPLANTISI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707542" y="1804161"/>
            <a:ext cx="7728915" cy="422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pc="-40" dirty="0"/>
              <a:t>Teşekkür</a:t>
            </a:r>
            <a:r>
              <a:rPr spc="-40" dirty="0">
                <a:latin typeface="Calibri"/>
                <a:cs typeface="Calibri"/>
              </a:rPr>
              <a:t>,</a:t>
            </a: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Kuruluşun </a:t>
            </a:r>
            <a:r>
              <a:rPr dirty="0"/>
              <a:t>güçlü </a:t>
            </a:r>
            <a:r>
              <a:rPr spc="-5" dirty="0"/>
              <a:t>yönlerinin</a:t>
            </a:r>
            <a:r>
              <a:rPr spc="-60" dirty="0"/>
              <a:t> </a:t>
            </a:r>
            <a:r>
              <a:rPr dirty="0"/>
              <a:t>açıklanması,</a:t>
            </a: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raporunun </a:t>
            </a:r>
            <a:r>
              <a:rPr dirty="0"/>
              <a:t>içeriğinin</a:t>
            </a:r>
            <a:r>
              <a:rPr spc="-5" dirty="0"/>
              <a:t> </a:t>
            </a:r>
            <a:r>
              <a:rPr dirty="0"/>
              <a:t>açıklanması,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25" dirty="0"/>
              <a:t>Toplanan </a:t>
            </a:r>
            <a:r>
              <a:rPr spc="-5" dirty="0"/>
              <a:t>deliller </a:t>
            </a:r>
            <a:r>
              <a:rPr spc="-15" dirty="0"/>
              <a:t>ve</a:t>
            </a:r>
            <a:r>
              <a:rPr spc="20" dirty="0"/>
              <a:t> </a:t>
            </a:r>
            <a:r>
              <a:rPr dirty="0"/>
              <a:t>açıklamaları,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35" dirty="0"/>
              <a:t>Tetkik </a:t>
            </a:r>
            <a:r>
              <a:rPr spc="-5" dirty="0"/>
              <a:t>sonrası süreç ile </a:t>
            </a:r>
            <a:r>
              <a:rPr dirty="0">
                <a:latin typeface="Calibri"/>
                <a:cs typeface="Calibri"/>
              </a:rPr>
              <a:t>ilgili</a:t>
            </a:r>
            <a:r>
              <a:rPr spc="7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bilgiler,</a:t>
            </a:r>
          </a:p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pc="-10" dirty="0"/>
              <a:t>İtiraz </a:t>
            </a:r>
            <a:r>
              <a:rPr spc="-15" dirty="0"/>
              <a:t>ve şikayetler</a:t>
            </a:r>
            <a:r>
              <a:rPr spc="40" dirty="0"/>
              <a:t> </a:t>
            </a:r>
            <a:r>
              <a:rPr spc="-10" dirty="0"/>
              <a:t>(varsa</a:t>
            </a:r>
            <a:r>
              <a:rPr spc="-10" dirty="0">
                <a:latin typeface="Calibri"/>
                <a:cs typeface="Calibri"/>
              </a:rPr>
              <a:t>),</a:t>
            </a:r>
          </a:p>
          <a:p>
            <a:pPr marL="355600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pc="-5" dirty="0"/>
              <a:t>Bağlayıcı </a:t>
            </a:r>
            <a:r>
              <a:rPr spc="-10" dirty="0"/>
              <a:t>olmayan </a:t>
            </a:r>
            <a:r>
              <a:rPr spc="-5" dirty="0"/>
              <a:t>iyileştirme </a:t>
            </a:r>
            <a:r>
              <a:rPr dirty="0"/>
              <a:t>için</a:t>
            </a:r>
            <a:r>
              <a:rPr spc="35" dirty="0"/>
              <a:t> </a:t>
            </a:r>
            <a:r>
              <a:rPr spc="-5" dirty="0"/>
              <a:t>önerileri.</a:t>
            </a:r>
          </a:p>
        </p:txBody>
      </p:sp>
      <p:sp>
        <p:nvSpPr>
          <p:cNvPr id="4" name="object 4"/>
          <p:cNvSpPr/>
          <p:nvPr/>
        </p:nvSpPr>
        <p:spPr>
          <a:xfrm>
            <a:off x="6227064" y="3636264"/>
            <a:ext cx="2148840" cy="2148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ct val="100000"/>
              </a:lnSpc>
            </a:pPr>
            <a:r>
              <a:rPr sz="2900" spc="-5" dirty="0"/>
              <a:t>YÜKSEK </a:t>
            </a:r>
            <a:r>
              <a:rPr sz="2900" dirty="0"/>
              <a:t>SEVİYELİ </a:t>
            </a:r>
            <a:r>
              <a:rPr sz="2900" spc="-60" dirty="0"/>
              <a:t>YAPI </a:t>
            </a:r>
            <a:r>
              <a:rPr sz="2900" spc="-40" dirty="0"/>
              <a:t>STANDARD</a:t>
            </a:r>
            <a:r>
              <a:rPr sz="2900" spc="-35" dirty="0"/>
              <a:t> </a:t>
            </a:r>
            <a:r>
              <a:rPr sz="2900" dirty="0"/>
              <a:t>MADDELERİ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707542" y="1855470"/>
            <a:ext cx="3074035" cy="3623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Kapsam</a:t>
            </a:r>
            <a:endParaRPr sz="200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3525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Atıf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Yapılan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 Standardlar</a:t>
            </a:r>
            <a:endParaRPr sz="200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sz="2000" spc="-30" dirty="0">
                <a:solidFill>
                  <a:srgbClr val="333E50"/>
                </a:solidFill>
                <a:latin typeface="Calibri"/>
                <a:cs typeface="Calibri"/>
              </a:rPr>
              <a:t>Terimler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</a:t>
            </a:r>
            <a:r>
              <a:rPr sz="2000" spc="1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Tarifler</a:t>
            </a:r>
            <a:endParaRPr sz="200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480"/>
              </a:spcBef>
              <a:buFont typeface="Calibri"/>
              <a:buAutoNum type="arabicPeriod"/>
              <a:tabLst>
                <a:tab pos="263525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Kuruluşun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Bağlamı</a:t>
            </a:r>
            <a:endParaRPr sz="2000">
              <a:latin typeface="Calibri"/>
              <a:cs typeface="Calibri"/>
            </a:endParaRPr>
          </a:p>
          <a:p>
            <a:pPr marL="262255" indent="-24955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289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Liderlik</a:t>
            </a:r>
            <a:endParaRPr sz="2000">
              <a:latin typeface="Calibri"/>
              <a:cs typeface="Calibri"/>
            </a:endParaRPr>
          </a:p>
          <a:p>
            <a:pPr marL="262255" indent="-24955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289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Planlama</a:t>
            </a:r>
            <a:endParaRPr sz="200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3525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Destek</a:t>
            </a:r>
            <a:endParaRPr sz="2000">
              <a:latin typeface="Calibri"/>
              <a:cs typeface="Calibri"/>
            </a:endParaRPr>
          </a:p>
          <a:p>
            <a:pPr marL="262255" indent="-24955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262890" algn="l"/>
              </a:tabLst>
            </a:pP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Operasyon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buFont typeface="Calibri"/>
              <a:buAutoNum type="arabicPeriod"/>
              <a:tabLst>
                <a:tab pos="262890" algn="l"/>
              </a:tabLst>
            </a:pP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Performans</a:t>
            </a:r>
            <a:r>
              <a:rPr sz="2000" spc="-6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Değerlendirme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10.İyileştirme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4500" y="2142743"/>
            <a:ext cx="2714244" cy="3500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4825">
              <a:lnSpc>
                <a:spcPct val="100000"/>
              </a:lnSpc>
            </a:pPr>
            <a:r>
              <a:rPr spc="-254" dirty="0"/>
              <a:t>T</a:t>
            </a:r>
            <a:r>
              <a:rPr dirty="0"/>
              <a:t>AKİP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928494"/>
            <a:ext cx="5867400" cy="420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76935">
              <a:lnSpc>
                <a:spcPts val="1920"/>
              </a:lnSpc>
            </a:pPr>
            <a:r>
              <a:rPr sz="2000" b="1" spc="-5" dirty="0">
                <a:latin typeface="Calibri"/>
                <a:cs typeface="Calibri"/>
              </a:rPr>
              <a:t>Başlatılan düzeltici faaliyetlerinin </a:t>
            </a:r>
            <a:r>
              <a:rPr sz="2000" b="1" dirty="0">
                <a:latin typeface="Calibri"/>
                <a:cs typeface="Calibri"/>
              </a:rPr>
              <a:t>etkinliği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takip  </a:t>
            </a:r>
            <a:r>
              <a:rPr sz="2000" b="1" spc="-20" dirty="0">
                <a:latin typeface="Calibri"/>
                <a:cs typeface="Calibri"/>
              </a:rPr>
              <a:t>edilmelidir.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55600" marR="304800" indent="-342900">
              <a:lnSpc>
                <a:spcPct val="80000"/>
              </a:lnSpc>
              <a:spcBef>
                <a:spcPts val="1639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Faaliyetler,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genellikle 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tarafından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karar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verilen, üzerinde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uzlaşılan 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zaman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diliminde  </a:t>
            </a:r>
            <a:r>
              <a:rPr sz="2000" spc="-20" dirty="0">
                <a:solidFill>
                  <a:srgbClr val="333E50"/>
                </a:solidFill>
                <a:latin typeface="Calibri"/>
                <a:cs typeface="Calibri"/>
              </a:rPr>
              <a:t>gerçekleştirilir.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33E5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341630" indent="-342900" algn="just">
              <a:lnSpc>
                <a:spcPct val="80000"/>
              </a:lnSpc>
              <a:spcBef>
                <a:spcPts val="162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Uygun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olduğu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durumlarda,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tetkik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edilen,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programı  yöneten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kişi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tetkik ekibini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durumu  hakkında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bilgilendirmelidir.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33E50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0000"/>
              </a:lnSpc>
              <a:spcBef>
                <a:spcPts val="161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</a:t>
            </a:r>
            <a:r>
              <a:rPr sz="2000" spc="-10" dirty="0">
                <a:solidFill>
                  <a:srgbClr val="333E50"/>
                </a:solidFill>
                <a:latin typeface="Calibri"/>
                <a:cs typeface="Calibri"/>
              </a:rPr>
              <a:t>faaliyetlerin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tamamlanması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ve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etkinliği  </a:t>
            </a:r>
            <a:r>
              <a:rPr sz="2000" spc="-15" dirty="0">
                <a:solidFill>
                  <a:srgbClr val="333E50"/>
                </a:solidFill>
                <a:latin typeface="Calibri"/>
                <a:cs typeface="Calibri"/>
              </a:rPr>
              <a:t>doğrulanmalıdır.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Bu doğrulama bir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sonraki tetkikin </a:t>
            </a:r>
            <a:r>
              <a:rPr sz="2000" dirty="0">
                <a:solidFill>
                  <a:srgbClr val="333E50"/>
                </a:solidFill>
                <a:latin typeface="Calibri"/>
                <a:cs typeface="Calibri"/>
              </a:rPr>
              <a:t>bir  </a:t>
            </a:r>
            <a:r>
              <a:rPr sz="2000" spc="-5" dirty="0">
                <a:solidFill>
                  <a:srgbClr val="333E50"/>
                </a:solidFill>
                <a:latin typeface="Calibri"/>
                <a:cs typeface="Calibri"/>
              </a:rPr>
              <a:t>parçası</a:t>
            </a:r>
            <a:r>
              <a:rPr sz="2000" spc="-85" dirty="0">
                <a:solidFill>
                  <a:srgbClr val="333E5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33E50"/>
                </a:solidFill>
                <a:latin typeface="Calibri"/>
                <a:cs typeface="Calibri"/>
              </a:rPr>
              <a:t>olabilir.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42531" y="2377439"/>
            <a:ext cx="2252472" cy="3130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2815862"/>
            <a:ext cx="3249295" cy="178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6840"/>
              </a:lnSpc>
            </a:pPr>
            <a:r>
              <a:rPr sz="6000" dirty="0">
                <a:solidFill>
                  <a:srgbClr val="FF0000"/>
                </a:solidFill>
              </a:rPr>
              <a:t>T</a:t>
            </a:r>
            <a:r>
              <a:rPr sz="6000" spc="-55" dirty="0">
                <a:solidFill>
                  <a:srgbClr val="FF0000"/>
                </a:solidFill>
              </a:rPr>
              <a:t>E</a:t>
            </a:r>
            <a:r>
              <a:rPr sz="6000" dirty="0">
                <a:solidFill>
                  <a:srgbClr val="FF0000"/>
                </a:solidFill>
              </a:rPr>
              <a:t>ŞEK</a:t>
            </a:r>
            <a:r>
              <a:rPr sz="6000" spc="-100" dirty="0">
                <a:solidFill>
                  <a:srgbClr val="FF0000"/>
                </a:solidFill>
              </a:rPr>
              <a:t>K</a:t>
            </a:r>
            <a:r>
              <a:rPr sz="6000" dirty="0">
                <a:solidFill>
                  <a:srgbClr val="FF0000"/>
                </a:solidFill>
              </a:rPr>
              <a:t>ÜR</a:t>
            </a:r>
            <a:endParaRPr sz="6000" dirty="0"/>
          </a:p>
          <a:p>
            <a:pPr algn="ctr">
              <a:lnSpc>
                <a:spcPts val="6840"/>
              </a:lnSpc>
            </a:pPr>
            <a:r>
              <a:rPr sz="6000" dirty="0">
                <a:solidFill>
                  <a:srgbClr val="FF0000"/>
                </a:solidFill>
              </a:rPr>
              <a:t>EDERİZ…</a:t>
            </a:r>
            <a:endParaRPr sz="6000" dirty="0"/>
          </a:p>
        </p:txBody>
      </p:sp>
      <p:sp>
        <p:nvSpPr>
          <p:cNvPr id="3" name="object 3"/>
          <p:cNvSpPr/>
          <p:nvPr/>
        </p:nvSpPr>
        <p:spPr>
          <a:xfrm>
            <a:off x="1115567" y="1342644"/>
            <a:ext cx="2142744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3170" y="1759330"/>
            <a:ext cx="4135120" cy="774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15" dirty="0">
                <a:latin typeface="Calibri"/>
                <a:cs typeface="Calibri"/>
              </a:rPr>
              <a:t>TS </a:t>
            </a:r>
            <a:r>
              <a:rPr sz="4800" dirty="0">
                <a:latin typeface="Calibri"/>
                <a:cs typeface="Calibri"/>
              </a:rPr>
              <a:t>EN ISO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dirty="0">
                <a:latin typeface="Calibri"/>
                <a:cs typeface="Calibri"/>
              </a:rPr>
              <a:t>19011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06523" y="2846832"/>
            <a:ext cx="5430012" cy="3051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6226" y="1049273"/>
            <a:ext cx="7051547" cy="521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99565">
              <a:lnSpc>
                <a:spcPct val="100000"/>
              </a:lnSpc>
            </a:pPr>
            <a:r>
              <a:rPr dirty="0"/>
              <a:t>TERİMLER VE</a:t>
            </a:r>
            <a:r>
              <a:rPr spc="-65" dirty="0"/>
              <a:t> </a:t>
            </a:r>
            <a:r>
              <a:rPr spc="-35" dirty="0"/>
              <a:t>TARİFLER</a:t>
            </a:r>
          </a:p>
        </p:txBody>
      </p:sp>
      <p:sp>
        <p:nvSpPr>
          <p:cNvPr id="3" name="object 3"/>
          <p:cNvSpPr/>
          <p:nvPr/>
        </p:nvSpPr>
        <p:spPr>
          <a:xfrm>
            <a:off x="2253995" y="2052827"/>
            <a:ext cx="4636008" cy="40706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</TotalTime>
  <Words>2542</Words>
  <Application>Microsoft Office PowerPoint</Application>
  <PresentationFormat>Ekran Gösterisi (4:3)</PresentationFormat>
  <Paragraphs>645</Paragraphs>
  <Slides>71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71</vt:i4>
      </vt:variant>
    </vt:vector>
  </HeadingPairs>
  <TitlesOfParts>
    <vt:vector size="78" baseType="lpstr">
      <vt:lpstr>Arial</vt:lpstr>
      <vt:lpstr>Calibri</vt:lpstr>
      <vt:lpstr>Comic Sans MS</vt:lpstr>
      <vt:lpstr>Times New Roman</vt:lpstr>
      <vt:lpstr>Verdana</vt:lpstr>
      <vt:lpstr>Wingdings</vt:lpstr>
      <vt:lpstr>Office Theme</vt:lpstr>
      <vt:lpstr>PowerPoint Sunusu</vt:lpstr>
      <vt:lpstr>EĞİTİM İÇERİĞİ</vt:lpstr>
      <vt:lpstr>TANIŞMA</vt:lpstr>
      <vt:lpstr>TSE TANITIMI</vt:lpstr>
      <vt:lpstr>EĞİTİMİN AMACI</vt:lpstr>
      <vt:lpstr>TS EN ISO 9001:2015</vt:lpstr>
      <vt:lpstr>YÜKSEK SEVİYELİ YAPI STANDARD MADDELERİ</vt:lpstr>
      <vt:lpstr>TS EN ISO 19011</vt:lpstr>
      <vt:lpstr>TERİMLER VE TARİFLER</vt:lpstr>
      <vt:lpstr>PowerPoint Sunusu</vt:lpstr>
      <vt:lpstr>PowerPoint Sunusu</vt:lpstr>
      <vt:lpstr>TETKİK BULGULARI</vt:lpstr>
      <vt:lpstr>TETKİK BİR DENGEDİR!</vt:lpstr>
      <vt:lpstr>PowerPoint Sunusu</vt:lpstr>
      <vt:lpstr>PowerPoint Sunusu</vt:lpstr>
      <vt:lpstr>PowerPoint Sunusu</vt:lpstr>
      <vt:lpstr>PowerPoint Sunusu</vt:lpstr>
      <vt:lpstr>OBJEKTİF DELİL KAVRAMI</vt:lpstr>
      <vt:lpstr>TETKİK PRENSİPLERİ</vt:lpstr>
      <vt:lpstr>Ahlaki Davranış: Profesyonelliğin Temeli</vt:lpstr>
      <vt:lpstr>Dürüst Sunum: Gerçek ve doğru bildirim mecburiyeti</vt:lpstr>
      <vt:lpstr>Bağımsızlık: Tetkikin tarafsızlık ve tetkik sonuçlarının objektiflik esası.</vt:lpstr>
      <vt:lpstr>TETKİKÇİ ÖZELLİKLERİ</vt:lpstr>
      <vt:lpstr>TETKİKÇİ KRİTERLERİ</vt:lpstr>
      <vt:lpstr>BAŞ TETKİK GÖREVLİSİ SORUMLULUKLARI</vt:lpstr>
      <vt:lpstr>TETKİK GÖREVLİSİ SORUMLULUKLARI</vt:lpstr>
      <vt:lpstr>TETKİK EDİLENİN SORUMLULUKLARI</vt:lpstr>
      <vt:lpstr>TETKİK TÜRLERİ</vt:lpstr>
      <vt:lpstr>TETKİK AŞAMALARI</vt:lpstr>
      <vt:lpstr>PowerPoint Sunusu</vt:lpstr>
      <vt:lpstr>TETKİKE HAZIRLIK</vt:lpstr>
      <vt:lpstr>SORU LİSTELERİ</vt:lpstr>
      <vt:lpstr>SORU LİSTELERİ</vt:lpstr>
      <vt:lpstr>SORU LİSTELERİ</vt:lpstr>
      <vt:lpstr>SORU LİSTELERİ</vt:lpstr>
      <vt:lpstr>TETKİKİN UYGULANMASI</vt:lpstr>
      <vt:lpstr>AÇILIŞ TOPLANTISI</vt:lpstr>
      <vt:lpstr>AÇILIŞ TOPLANTISI</vt:lpstr>
      <vt:lpstr>AÇILIŞ TOPLANTISI</vt:lpstr>
      <vt:lpstr>TETKİKİN GERÇEKLEŞTİRİLMESİ</vt:lpstr>
      <vt:lpstr>TETKİKİN GERÇEKLEŞTİRİLMESİ</vt:lpstr>
      <vt:lpstr>TETKİKİN GERÇEKLEŞTİRİLMESİ</vt:lpstr>
      <vt:lpstr>ÖRNEKLEME</vt:lpstr>
      <vt:lpstr>KARŞILIKLI GÖRÜŞMELER</vt:lpstr>
      <vt:lpstr>KARŞILIKLI GÖRÜŞMELER</vt:lpstr>
      <vt:lpstr>KARŞILIKLI GÖRÜŞMELER</vt:lpstr>
      <vt:lpstr>İLETİŞİM</vt:lpstr>
      <vt:lpstr>İLETİŞİM</vt:lpstr>
      <vt:lpstr>TETKİKİN UYGULANMASI</vt:lpstr>
      <vt:lpstr>BİR TETKİKÇİ NE YAPMALI?</vt:lpstr>
      <vt:lpstr>SORU TEKNİKLERİ</vt:lpstr>
      <vt:lpstr>bahsetmişken,..... şu</vt:lpstr>
      <vt:lpstr>SORU TEKNİKLERİ</vt:lpstr>
      <vt:lpstr>Tetkik</vt:lpstr>
      <vt:lpstr>DELİLLERİN TOPLANMASI</vt:lpstr>
      <vt:lpstr>Objektif Delillerin Kaydedilmesi (Not tutulması)</vt:lpstr>
      <vt:lpstr>Notlar, şu konularda referans olarak kullanılabilir:</vt:lpstr>
      <vt:lpstr>TETKİK DELİLLERİ</vt:lpstr>
      <vt:lpstr>UYGUNSUZLUKLAR</vt:lpstr>
      <vt:lpstr>UYGUNSUZLUKLARIN KAYDEDİLMESİ</vt:lpstr>
      <vt:lpstr>PowerPoint Sunusu</vt:lpstr>
      <vt:lpstr>PowerPoint Sunusu</vt:lpstr>
      <vt:lpstr>ARA DEĞERLENDİRMELER</vt:lpstr>
      <vt:lpstr>KAPANIŞA HAZIRLIK</vt:lpstr>
      <vt:lpstr>TETKİK RAPORU</vt:lpstr>
      <vt:lpstr>TETKİK RAPORU</vt:lpstr>
      <vt:lpstr>TETKİK RAPORU</vt:lpstr>
      <vt:lpstr>KAPANIŞ TOPLANTISI</vt:lpstr>
      <vt:lpstr>KAPANIŞ TOPLANTISI</vt:lpstr>
      <vt:lpstr>TAKİP</vt:lpstr>
      <vt:lpstr>TEŞEKKÜR EDERİZ…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Bilge IŞIKLAR</dc:creator>
  <cp:lastModifiedBy>Nevzat Kul</cp:lastModifiedBy>
  <cp:revision>5</cp:revision>
  <dcterms:created xsi:type="dcterms:W3CDTF">2016-08-29T11:45:39Z</dcterms:created>
  <dcterms:modified xsi:type="dcterms:W3CDTF">2019-03-07T13:32:25Z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2016-05-13T00:00:00Z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2016-08-29T00:00:00Z</vt:filetime>
  </property>
</Properties>
</file>