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53"/>
  </p:notesMasterIdLst>
  <p:handoutMasterIdLst>
    <p:handoutMasterId r:id="rId54"/>
  </p:handoutMasterIdLst>
  <p:sldIdLst>
    <p:sldId id="1033" r:id="rId2"/>
    <p:sldId id="1034" r:id="rId3"/>
    <p:sldId id="984" r:id="rId4"/>
    <p:sldId id="985" r:id="rId5"/>
    <p:sldId id="986" r:id="rId6"/>
    <p:sldId id="987" r:id="rId7"/>
    <p:sldId id="988" r:id="rId8"/>
    <p:sldId id="989" r:id="rId9"/>
    <p:sldId id="990" r:id="rId10"/>
    <p:sldId id="991" r:id="rId11"/>
    <p:sldId id="992" r:id="rId12"/>
    <p:sldId id="993" r:id="rId13"/>
    <p:sldId id="994" r:id="rId14"/>
    <p:sldId id="995" r:id="rId15"/>
    <p:sldId id="996" r:id="rId16"/>
    <p:sldId id="997" r:id="rId17"/>
    <p:sldId id="998" r:id="rId18"/>
    <p:sldId id="999" r:id="rId19"/>
    <p:sldId id="1000" r:id="rId20"/>
    <p:sldId id="1001" r:id="rId21"/>
    <p:sldId id="1002" r:id="rId22"/>
    <p:sldId id="1003" r:id="rId23"/>
    <p:sldId id="1004" r:id="rId24"/>
    <p:sldId id="1005" r:id="rId25"/>
    <p:sldId id="1006" r:id="rId26"/>
    <p:sldId id="1007" r:id="rId27"/>
    <p:sldId id="1008" r:id="rId28"/>
    <p:sldId id="1009" r:id="rId29"/>
    <p:sldId id="1010" r:id="rId30"/>
    <p:sldId id="1011" r:id="rId31"/>
    <p:sldId id="1012" r:id="rId32"/>
    <p:sldId id="1013" r:id="rId33"/>
    <p:sldId id="1014" r:id="rId34"/>
    <p:sldId id="1015" r:id="rId35"/>
    <p:sldId id="1016" r:id="rId36"/>
    <p:sldId id="1017" r:id="rId37"/>
    <p:sldId id="1018" r:id="rId38"/>
    <p:sldId id="1019" r:id="rId39"/>
    <p:sldId id="1020" r:id="rId40"/>
    <p:sldId id="1021" r:id="rId41"/>
    <p:sldId id="1022" r:id="rId42"/>
    <p:sldId id="1023" r:id="rId43"/>
    <p:sldId id="1024" r:id="rId44"/>
    <p:sldId id="1025" r:id="rId45"/>
    <p:sldId id="1026" r:id="rId46"/>
    <p:sldId id="1027" r:id="rId47"/>
    <p:sldId id="1028" r:id="rId48"/>
    <p:sldId id="1029" r:id="rId49"/>
    <p:sldId id="1030" r:id="rId50"/>
    <p:sldId id="1031" r:id="rId51"/>
    <p:sldId id="1032" r:id="rId52"/>
  </p:sldIdLst>
  <p:sldSz cx="9144000" cy="6858000" type="screen4x3"/>
  <p:notesSz cx="6794500" cy="9931400"/>
  <p:custShowLst>
    <p:custShow name="Sistemİsletim" id="0">
      <p:sldLst/>
    </p:custShow>
    <p:custShow name="SistemMerkezi" id="1">
      <p:sldLst/>
    </p:custShow>
    <p:custShow name="AlyapiSayisallastirma" id="2">
      <p:sldLst/>
    </p:custShow>
    <p:custShow name="Kadastro" id="3">
      <p:sldLst/>
    </p:custShow>
    <p:custShow name="VeriPaylasim" id="4">
      <p:sldLst/>
    </p:custShow>
    <p:custShow name="YonetimBilgiSistemi" id="5">
      <p:sldLst/>
    </p:custShow>
    <p:custShow name="Tübitak" id="6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8416"/>
    <a:srgbClr val="003192"/>
    <a:srgbClr val="002F8E"/>
    <a:srgbClr val="E7951D"/>
    <a:srgbClr val="339933"/>
    <a:srgbClr val="CC0000"/>
    <a:srgbClr val="CCECFF"/>
    <a:srgbClr val="B3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2" autoAdjust="0"/>
  </p:normalViewPr>
  <p:slideViewPr>
    <p:cSldViewPr snapToGrid="0">
      <p:cViewPr varScale="1">
        <p:scale>
          <a:sx n="105" d="100"/>
          <a:sy n="105" d="100"/>
        </p:scale>
        <p:origin x="13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84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25" tIns="47913" rIns="95825" bIns="47913" numCol="1" anchor="t" anchorCtr="0" compatLnSpc="1">
            <a:prstTxWarp prst="textNoShape">
              <a:avLst/>
            </a:prstTxWarp>
          </a:bodyPr>
          <a:lstStyle>
            <a:lvl1pPr defTabSz="958359" eaLnBrk="1" hangingPunct="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890" y="0"/>
            <a:ext cx="2945024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25" tIns="47913" rIns="95825" bIns="47913" numCol="1" anchor="t" anchorCtr="0" compatLnSpc="1">
            <a:prstTxWarp prst="textNoShape">
              <a:avLst/>
            </a:prstTxWarp>
          </a:bodyPr>
          <a:lstStyle>
            <a:lvl1pPr algn="r" defTabSz="958359" eaLnBrk="1" hangingPunct="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69338" y="9435862"/>
            <a:ext cx="1785104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25" tIns="47913" rIns="95825" bIns="47913" numCol="1" anchor="b" anchorCtr="0" compatLnSpc="1">
            <a:prstTxWarp prst="textNoShape">
              <a:avLst/>
            </a:prstTxWarp>
          </a:bodyPr>
          <a:lstStyle>
            <a:lvl1pPr defTabSz="958359" eaLnBrk="1" hangingPunct="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25161" y="9435862"/>
            <a:ext cx="495069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25" tIns="47913" rIns="95825" bIns="47913" numCol="1" anchor="b" anchorCtr="0" compatLnSpc="1">
            <a:prstTxWarp prst="textNoShape">
              <a:avLst/>
            </a:prstTxWarp>
          </a:bodyPr>
          <a:lstStyle>
            <a:lvl1pPr algn="r" defTabSz="955344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D61070-7FB3-467D-9E17-07106FA86A3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pic>
        <p:nvPicPr>
          <p:cNvPr id="16390" name="Picture 6" descr="g222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94" y="9442215"/>
            <a:ext cx="814007" cy="48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007251" y="9642336"/>
            <a:ext cx="3327432" cy="29859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5825" tIns="47913" rIns="95825" bIns="47913">
            <a:spAutoFit/>
          </a:bodyPr>
          <a:lstStyle>
            <a:lvl1pPr defTabSz="960438"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0438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0438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0438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0438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tr-TR" sz="1300">
                <a:latin typeface="Tahoma" pitchFamily="34" charset="0"/>
                <a:cs typeface="+mn-cs"/>
              </a:rPr>
              <a:t>TÜBİTAK/UEKAE tarafından hazırlanmıştır.</a:t>
            </a:r>
            <a:r>
              <a:rPr lang="en-US" altLang="tr-TR" sz="1000">
                <a:latin typeface="Tahoma" pitchFamily="34" charset="0"/>
                <a:cs typeface="+mn-cs"/>
              </a:rPr>
              <a:t> </a:t>
            </a:r>
            <a:endParaRPr lang="tr-TR" altLang="tr-TR" sz="1000">
              <a:latin typeface="Tahoma" pitchFamily="34" charset="0"/>
              <a:cs typeface="+mn-cs"/>
            </a:endParaRPr>
          </a:p>
        </p:txBody>
      </p:sp>
      <p:pic>
        <p:nvPicPr>
          <p:cNvPr id="16392" name="Picture 8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0" y="9167446"/>
            <a:ext cx="787032" cy="7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29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25" tIns="47913" rIns="95825" bIns="47913" numCol="1" anchor="t" anchorCtr="0" compatLnSpc="1">
            <a:prstTxWarp prst="textNoShape">
              <a:avLst/>
            </a:prstTxWarp>
          </a:bodyPr>
          <a:lstStyle>
            <a:lvl1pPr defTabSz="958359" eaLnBrk="1" hangingPunct="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25" tIns="47913" rIns="95825" bIns="47913" numCol="1" anchor="t" anchorCtr="0" compatLnSpc="1">
            <a:prstTxWarp prst="textNoShape">
              <a:avLst/>
            </a:prstTxWarp>
          </a:bodyPr>
          <a:lstStyle>
            <a:lvl1pPr algn="r" defTabSz="958359" eaLnBrk="1" hangingPunct="1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4755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>
          <a:xfrm>
            <a:off x="683893" y="4718726"/>
            <a:ext cx="5431474" cy="446777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3847890" y="9435862"/>
            <a:ext cx="2945024" cy="49394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C520C1-6256-40AF-AF51-283C58CB3DF0}" type="slidenum">
              <a:rPr lang="en-US" altLang="tr-TR" smtClean="0"/>
              <a:pPr>
                <a:defRPr/>
              </a:pPr>
              <a:t>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1483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" name="Group 14"/>
          <p:cNvGrpSpPr>
            <a:grpSpLocks/>
          </p:cNvGrpSpPr>
          <p:nvPr userDrawn="1"/>
        </p:nvGrpSpPr>
        <p:grpSpPr bwMode="auto">
          <a:xfrm>
            <a:off x="0" y="6482952"/>
            <a:ext cx="9144000" cy="65087"/>
            <a:chOff x="-12" y="3963"/>
            <a:chExt cx="5645" cy="68"/>
          </a:xfrm>
        </p:grpSpPr>
        <p:sp>
          <p:nvSpPr>
            <p:cNvPr id="9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tr-TR" altLang="tr-TR">
                <a:cs typeface="+mn-cs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defRPr/>
              </a:pPr>
              <a:endParaRPr lang="tr-TR" altLang="tr-TR" b="1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91002C"/>
                  </a:solidFill>
                  <a:latin typeface="Verdana" pitchFamily="34" charset="0"/>
                  <a:cs typeface="+mn-cs"/>
                </a:rPr>
                <a:t> </a:t>
              </a:r>
            </a:p>
          </p:txBody>
        </p:sp>
        <p:sp>
          <p:nvSpPr>
            <p:cNvPr id="12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</p:grpSp>
      <p:sp>
        <p:nvSpPr>
          <p:cNvPr id="16" name="19 Dikdörtgen"/>
          <p:cNvSpPr/>
          <p:nvPr userDrawn="1"/>
        </p:nvSpPr>
        <p:spPr>
          <a:xfrm>
            <a:off x="0" y="6568992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Nevzat KUL 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Manager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Ethics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Trainer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Inspector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QMS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Lead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Auditor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......... /......... / 2019                                                          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Ankara-Türkiye</a:t>
            </a:r>
            <a:endParaRPr lang="tr-TR" sz="1000" b="1" dirty="0"/>
          </a:p>
        </p:txBody>
      </p:sp>
      <p:pic>
        <p:nvPicPr>
          <p:cNvPr id="15" name="Picture 2" descr="C:\Users\vy\Desktop\is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27" y="6564364"/>
            <a:ext cx="509618" cy="27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 17"/>
          <p:cNvGrpSpPr/>
          <p:nvPr userDrawn="1"/>
        </p:nvGrpSpPr>
        <p:grpSpPr>
          <a:xfrm>
            <a:off x="-5444" y="-25849"/>
            <a:ext cx="9149443" cy="707886"/>
            <a:chOff x="-5443" y="-25849"/>
            <a:chExt cx="9232570" cy="707886"/>
          </a:xfrm>
        </p:grpSpPr>
        <p:grpSp>
          <p:nvGrpSpPr>
            <p:cNvPr id="14" name="Grup 13"/>
            <p:cNvGrpSpPr/>
            <p:nvPr userDrawn="1"/>
          </p:nvGrpSpPr>
          <p:grpSpPr>
            <a:xfrm>
              <a:off x="-5443" y="622215"/>
              <a:ext cx="9232570" cy="45719"/>
              <a:chOff x="-5443" y="622215"/>
              <a:chExt cx="9232570" cy="45719"/>
            </a:xfrm>
          </p:grpSpPr>
          <p:sp>
            <p:nvSpPr>
              <p:cNvPr id="3" name="Rectangle 7"/>
              <p:cNvSpPr/>
              <p:nvPr/>
            </p:nvSpPr>
            <p:spPr>
              <a:xfrm>
                <a:off x="-5443" y="622215"/>
                <a:ext cx="595991" cy="45719"/>
              </a:xfrm>
              <a:prstGeom prst="rect">
                <a:avLst/>
              </a:prstGeom>
              <a:solidFill>
                <a:srgbClr val="002F8E"/>
              </a:solidFill>
              <a:ln w="50800" cap="rnd" cmpd="dbl" algn="ctr">
                <a:noFill/>
                <a:prstDash val="solid"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" name="Rectangle 8"/>
              <p:cNvSpPr/>
              <p:nvPr/>
            </p:nvSpPr>
            <p:spPr>
              <a:xfrm>
                <a:off x="673677" y="622215"/>
                <a:ext cx="8553450" cy="45719"/>
              </a:xfrm>
              <a:prstGeom prst="rect">
                <a:avLst/>
              </a:prstGeom>
              <a:solidFill>
                <a:srgbClr val="E88416"/>
              </a:solidFill>
              <a:ln w="50800" cap="rnd" cmpd="dbl" algn="ctr">
                <a:noFill/>
                <a:prstDash val="solid"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Rectangle 20"/>
            <p:cNvSpPr/>
            <p:nvPr userDrawn="1"/>
          </p:nvSpPr>
          <p:spPr>
            <a:xfrm>
              <a:off x="1716114" y="-25849"/>
              <a:ext cx="5767449" cy="707886"/>
            </a:xfrm>
            <a:prstGeom prst="rect">
              <a:avLst/>
            </a:prstGeom>
            <a:noFill/>
            <a:effectLst>
              <a:outerShdw blurRad="127000" dist="330200" dir="5400000" sx="33000" sy="33000" algn="ctr" rotWithShape="0">
                <a:srgbClr val="0070C0">
                  <a:alpha val="79000"/>
                </a:srgbClr>
              </a:outerShdw>
            </a:effectLst>
            <a:scene3d>
              <a:camera prst="orthographicFront"/>
              <a:lightRig rig="glow" dir="tl">
                <a:rot lat="0" lon="0" rev="5400000"/>
              </a:lightRig>
            </a:scene3d>
            <a:sp3d>
              <a:bevelB w="114300" prst="artDeco"/>
            </a:sp3d>
          </p:spPr>
          <p:txBody>
            <a:bodyPr wrap="square">
              <a:sp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tr-TR" sz="20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T.C. Çevre ve Şehircilik Bakanlığı</a:t>
              </a:r>
            </a:p>
            <a:p>
              <a:pPr algn="ctr">
                <a:defRPr/>
              </a:pPr>
              <a:r>
                <a:rPr lang="tr-TR" sz="2000" b="1" dirty="0">
                  <a:ln w="11430"/>
                  <a:solidFill>
                    <a:srgbClr val="003192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Tapu ve </a:t>
              </a:r>
              <a:r>
                <a:rPr lang="tr-TR" sz="2000" b="0" dirty="0">
                  <a:ln w="11430"/>
                  <a:solidFill>
                    <a:srgbClr val="003192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Kadastro</a:t>
              </a:r>
              <a:r>
                <a:rPr lang="tr-TR" sz="2000" b="1" dirty="0">
                  <a:ln w="11430"/>
                  <a:solidFill>
                    <a:srgbClr val="003192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  <a:cs typeface="+mn-cs"/>
                </a:rPr>
                <a:t> Genel Müdürlüğü</a:t>
              </a:r>
              <a:endParaRPr lang="en-US" sz="2000" b="1" dirty="0">
                <a:ln w="11430"/>
                <a:solidFill>
                  <a:srgbClr val="00319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endParaRPr>
            </a:p>
          </p:txBody>
        </p:sp>
        <p:pic>
          <p:nvPicPr>
            <p:cNvPr id="7" name="Resim 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9856" y="1862"/>
              <a:ext cx="638647" cy="575021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3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Resim 18" descr="çşb.jpeg">
            <a:extLst>
              <a:ext uri="{FF2B5EF4-FFF2-40B4-BE49-F238E27FC236}">
                <a16:creationId xmlns:a16="http://schemas.microsoft.com/office/drawing/2014/main" id="{B69818F6-AC8E-4457-825C-5B416154975F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0" y="-3747"/>
            <a:ext cx="590625" cy="58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0"/>
          <p:cNvSpPr/>
          <p:nvPr userDrawn="1"/>
        </p:nvSpPr>
        <p:spPr>
          <a:xfrm>
            <a:off x="1692066" y="-56697"/>
            <a:ext cx="5768413" cy="707886"/>
          </a:xfrm>
          <a:prstGeom prst="rect">
            <a:avLst/>
          </a:prstGeom>
          <a:noFill/>
          <a:effectLst>
            <a:outerShdw blurRad="127000" dist="330200" dir="5400000" sx="33000" sy="33000" algn="ctr" rotWithShape="0">
              <a:srgbClr val="0070C0">
                <a:alpha val="79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B w="114300" prst="artDeco"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T.C. Çevre ve Şehircilik Bakanlığı</a:t>
            </a:r>
          </a:p>
          <a:p>
            <a:pPr algn="ctr">
              <a:defRPr/>
            </a:pPr>
            <a:r>
              <a:rPr lang="tr-TR" sz="2000" b="1" dirty="0">
                <a:ln w="11430"/>
                <a:solidFill>
                  <a:srgbClr val="00319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Tapu ve Kadastro Genel Müdürlüğü</a:t>
            </a:r>
            <a:endParaRPr lang="en-US" sz="2000" b="1" dirty="0">
              <a:ln w="11430"/>
              <a:solidFill>
                <a:srgbClr val="00319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3" name="Resim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375" y="0"/>
            <a:ext cx="590625" cy="5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Group 14"/>
          <p:cNvGrpSpPr>
            <a:grpSpLocks/>
          </p:cNvGrpSpPr>
          <p:nvPr userDrawn="1"/>
        </p:nvGrpSpPr>
        <p:grpSpPr bwMode="auto">
          <a:xfrm>
            <a:off x="0" y="6374024"/>
            <a:ext cx="9144000" cy="65087"/>
            <a:chOff x="-12" y="3963"/>
            <a:chExt cx="5645" cy="68"/>
          </a:xfrm>
        </p:grpSpPr>
        <p:sp>
          <p:nvSpPr>
            <p:cNvPr id="1038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tr-TR" altLang="tr-TR">
                <a:cs typeface="+mn-cs"/>
              </a:endParaRPr>
            </a:p>
          </p:txBody>
        </p:sp>
        <p:sp>
          <p:nvSpPr>
            <p:cNvPr id="1039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defRPr/>
              </a:pPr>
              <a:endParaRPr lang="tr-TR" altLang="tr-TR" b="1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91002C"/>
                  </a:solidFill>
                  <a:latin typeface="Verdana" pitchFamily="34" charset="0"/>
                  <a:cs typeface="+mn-cs"/>
                </a:rPr>
                <a:t> </a:t>
              </a:r>
            </a:p>
          </p:txBody>
        </p:sp>
        <p:sp>
          <p:nvSpPr>
            <p:cNvPr id="17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</p:grpSp>
      <p:pic>
        <p:nvPicPr>
          <p:cNvPr id="19" name="Picture 2" descr="C:\Users\vy\Desktop\iso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6469040"/>
            <a:ext cx="700118" cy="35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Dikdörtgen"/>
          <p:cNvSpPr/>
          <p:nvPr userDrawn="1"/>
        </p:nvSpPr>
        <p:spPr>
          <a:xfrm>
            <a:off x="0" y="6520316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Nevzat KUL 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Manager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Ethics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Trainer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Inspector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QMS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Lead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Auditor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……/……/ 2016                                                                               </a:t>
            </a: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Ankara-Türkiye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endParaRPr lang="tr-TR" sz="1000" b="1" dirty="0"/>
          </a:p>
        </p:txBody>
      </p:sp>
      <p:grpSp>
        <p:nvGrpSpPr>
          <p:cNvPr id="21" name="Grup 20"/>
          <p:cNvGrpSpPr/>
          <p:nvPr userDrawn="1"/>
        </p:nvGrpSpPr>
        <p:grpSpPr>
          <a:xfrm>
            <a:off x="-1" y="599981"/>
            <a:ext cx="9144001" cy="68767"/>
            <a:chOff x="83126" y="682037"/>
            <a:chExt cx="9144001" cy="68767"/>
          </a:xfrm>
        </p:grpSpPr>
        <p:sp>
          <p:nvSpPr>
            <p:cNvPr id="22" name="Rectangle 7"/>
            <p:cNvSpPr/>
            <p:nvPr/>
          </p:nvSpPr>
          <p:spPr>
            <a:xfrm>
              <a:off x="83126" y="682037"/>
              <a:ext cx="498876" cy="68767"/>
            </a:xfrm>
            <a:prstGeom prst="rect">
              <a:avLst/>
            </a:prstGeom>
            <a:solidFill>
              <a:srgbClr val="002F8E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8"/>
            <p:cNvSpPr/>
            <p:nvPr/>
          </p:nvSpPr>
          <p:spPr>
            <a:xfrm>
              <a:off x="673677" y="682037"/>
              <a:ext cx="8553450" cy="65087"/>
            </a:xfrm>
            <a:prstGeom prst="rect">
              <a:avLst/>
            </a:prstGeom>
            <a:solidFill>
              <a:srgbClr val="E88416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4" name="Resim 23" descr="çşb.jpeg">
            <a:extLst>
              <a:ext uri="{FF2B5EF4-FFF2-40B4-BE49-F238E27FC236}">
                <a16:creationId xmlns:a16="http://schemas.microsoft.com/office/drawing/2014/main" id="{F3F0A978-B239-46CD-9834-F8EFB9B15D8A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0" y="-3747"/>
            <a:ext cx="590625" cy="5806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7" r:id="rId1"/>
    <p:sldLayoutId id="2147485328" r:id="rId2"/>
    <p:sldLayoutId id="2147485329" r:id="rId3"/>
    <p:sldLayoutId id="214748533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66C7D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BB76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0.6.20.252\özel kalem\Slayt Sunumları\GENEL MÜDÜR SUNUM NİLÜFER RESİM İCONLAR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1262548"/>
            <a:ext cx="8635311" cy="50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Resi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33" y="1487279"/>
            <a:ext cx="3467979" cy="120848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1772412" y="3631490"/>
            <a:ext cx="2062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tr-TR" sz="1800" b="1" dirty="0">
                <a:solidFill>
                  <a:srgbClr val="003192"/>
                </a:solidFill>
                <a:latin typeface="Calibri" panose="020F0502020204030204" pitchFamily="34" charset="0"/>
              </a:rPr>
              <a:t>T</a:t>
            </a:r>
            <a:r>
              <a:rPr lang="tr-TR" sz="1800" b="1" dirty="0">
                <a:latin typeface="Calibri" panose="020F0502020204030204" pitchFamily="34" charset="0"/>
              </a:rPr>
              <a:t> </a:t>
            </a:r>
            <a:r>
              <a:rPr lang="tr-TR" sz="1800" b="1" dirty="0">
                <a:solidFill>
                  <a:srgbClr val="E88416"/>
                </a:solidFill>
                <a:latin typeface="Calibri" panose="020F0502020204030204" pitchFamily="34" charset="0"/>
              </a:rPr>
              <a:t>eknoloji</a:t>
            </a:r>
          </a:p>
          <a:p>
            <a:r>
              <a:rPr lang="tr-TR" sz="1800" b="1" dirty="0">
                <a:solidFill>
                  <a:srgbClr val="003192"/>
                </a:solidFill>
                <a:latin typeface="Calibri" panose="020F0502020204030204" pitchFamily="34" charset="0"/>
              </a:rPr>
              <a:t>K</a:t>
            </a:r>
            <a:r>
              <a:rPr lang="tr-TR" sz="1800" b="1" dirty="0">
                <a:latin typeface="Calibri" panose="020F0502020204030204" pitchFamily="34" charset="0"/>
              </a:rPr>
              <a:t> </a:t>
            </a:r>
            <a:r>
              <a:rPr lang="tr-TR" sz="1800" b="1" dirty="0">
                <a:solidFill>
                  <a:srgbClr val="E88416"/>
                </a:solidFill>
                <a:latin typeface="Calibri" panose="020F0502020204030204" pitchFamily="34" charset="0"/>
              </a:rPr>
              <a:t>alite</a:t>
            </a:r>
          </a:p>
          <a:p>
            <a:r>
              <a:rPr lang="tr-TR" sz="1800" b="1" dirty="0">
                <a:solidFill>
                  <a:srgbClr val="003192"/>
                </a:solidFill>
                <a:latin typeface="Calibri" panose="020F0502020204030204" pitchFamily="34" charset="0"/>
              </a:rPr>
              <a:t>G</a:t>
            </a:r>
            <a:r>
              <a:rPr lang="tr-TR" sz="1800" b="1" dirty="0">
                <a:latin typeface="Calibri" panose="020F0502020204030204" pitchFamily="34" charset="0"/>
              </a:rPr>
              <a:t> </a:t>
            </a:r>
            <a:r>
              <a:rPr lang="tr-TR" sz="1800" b="1" dirty="0">
                <a:solidFill>
                  <a:srgbClr val="E88416"/>
                </a:solidFill>
                <a:latin typeface="Calibri" panose="020F0502020204030204" pitchFamily="34" charset="0"/>
              </a:rPr>
              <a:t>üven</a:t>
            </a:r>
          </a:p>
          <a:p>
            <a:r>
              <a:rPr lang="tr-TR" sz="1800" b="1" dirty="0">
                <a:solidFill>
                  <a:srgbClr val="003192"/>
                </a:solidFill>
                <a:latin typeface="Calibri" panose="020F0502020204030204" pitchFamily="34" charset="0"/>
              </a:rPr>
              <a:t>M</a:t>
            </a:r>
            <a:r>
              <a:rPr lang="tr-TR" sz="1800" b="1" dirty="0">
                <a:latin typeface="Calibri" panose="020F0502020204030204" pitchFamily="34" charset="0"/>
              </a:rPr>
              <a:t> </a:t>
            </a:r>
            <a:r>
              <a:rPr lang="tr-TR" sz="1800" b="1" dirty="0">
                <a:solidFill>
                  <a:srgbClr val="E88416"/>
                </a:solidFill>
                <a:latin typeface="Calibri" panose="020F0502020204030204" pitchFamily="34" charset="0"/>
              </a:rPr>
              <a:t>emnuniyet</a:t>
            </a:r>
          </a:p>
        </p:txBody>
      </p:sp>
      <p:pic>
        <p:nvPicPr>
          <p:cNvPr id="5" name="4 Resim" descr="spinearth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601" y="5575340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2" descr="tse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636" y="1282417"/>
            <a:ext cx="981075" cy="514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400809"/>
            <a:ext cx="7669530" cy="174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ISO 9001:2015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versiyonunda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en önemli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revizyonlardan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“Önleyici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yaklaşım”ın Kalite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Yönetim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Sisteminin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 bileşeni olması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yerine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riski  baz alan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sistematik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yaklaşım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olarak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tüm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sisteme yayılmış</a:t>
            </a:r>
            <a:r>
              <a:rPr sz="2000" spc="1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olmasıdır.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“Risk tabanlı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düşünme”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kavramı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ISO 9001:2015’in giriş maddesinde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proses  yaklaşımının tamamlayıcı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kısmı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olarak</a:t>
            </a:r>
            <a:r>
              <a:rPr sz="2000" spc="7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anlatılmıştır.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55008" y="3738371"/>
            <a:ext cx="4509516" cy="2574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38682" y="1312925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ISO </a:t>
            </a:r>
            <a:r>
              <a:rPr spc="-5" dirty="0">
                <a:latin typeface="Calibri"/>
                <a:cs typeface="Calibri"/>
              </a:rPr>
              <a:t>9001:2015 </a:t>
            </a:r>
            <a:r>
              <a:rPr dirty="0">
                <a:latin typeface="Calibri"/>
                <a:cs typeface="Calibri"/>
              </a:rPr>
              <a:t>VE </a:t>
            </a:r>
            <a:r>
              <a:rPr spc="-5" dirty="0">
                <a:latin typeface="Calibri"/>
                <a:cs typeface="Calibri"/>
              </a:rPr>
              <a:t>RİSK </a:t>
            </a:r>
            <a:r>
              <a:rPr spc="-45" dirty="0">
                <a:latin typeface="Calibri"/>
                <a:cs typeface="Calibri"/>
              </a:rPr>
              <a:t>TABANLI</a:t>
            </a:r>
            <a:r>
              <a:rPr spc="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DÜŞÜNME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00605"/>
            <a:ext cx="7711440" cy="403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GİRİŞ -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Risk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tabanlı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düşünme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kavramı</a:t>
            </a:r>
            <a:r>
              <a:rPr sz="2000" spc="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açıklanmıştır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 marR="566420">
              <a:lnSpc>
                <a:spcPts val="1920"/>
              </a:lnSpc>
              <a:spcBef>
                <a:spcPts val="1610"/>
              </a:spcBef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Madde 4 -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 gerekli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Kalite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Sistemi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proseslerini belirlemeli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prosesler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risk 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ve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fırsatları</a:t>
            </a:r>
            <a:r>
              <a:rPr sz="2000" spc="1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tanımlamalıdır.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Madde 5 -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Üst</a:t>
            </a:r>
            <a:r>
              <a:rPr sz="2000" spc="-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Yönetim;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Risk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tabanlı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düşünmeyi</a:t>
            </a:r>
            <a:r>
              <a:rPr sz="2000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desteklemeli,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spcBef>
                <a:spcPts val="515"/>
              </a:spcBef>
              <a:buFont typeface="Courier New"/>
              <a:buChar char="o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Ürün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hizmet uygunluğunu etkileyen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risk 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ve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fırsatları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belirlemeli</a:t>
            </a:r>
            <a:r>
              <a:rPr sz="2000" spc="1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tanımlamalıdır.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1625"/>
              </a:spcBef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Madde 6 -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Kuruluş, KYS performansını etkileyen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risk 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ve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fırsatları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belirlemeli 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tanımlamalı, uygun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faaliyetleri</a:t>
            </a:r>
            <a:r>
              <a:rPr sz="2000" spc="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başlatmalıdır.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4135" y="5615940"/>
            <a:ext cx="1752600" cy="631190"/>
          </a:xfrm>
          <a:custGeom>
            <a:avLst/>
            <a:gdLst/>
            <a:ahLst/>
            <a:cxnLst/>
            <a:rect l="l" t="t" r="r" b="b"/>
            <a:pathLst>
              <a:path w="1752600" h="631189">
                <a:moveTo>
                  <a:pt x="1437132" y="0"/>
                </a:moveTo>
                <a:lnTo>
                  <a:pt x="1437132" y="157734"/>
                </a:lnTo>
                <a:lnTo>
                  <a:pt x="0" y="157734"/>
                </a:lnTo>
                <a:lnTo>
                  <a:pt x="0" y="473202"/>
                </a:lnTo>
                <a:lnTo>
                  <a:pt x="1437132" y="473202"/>
                </a:lnTo>
                <a:lnTo>
                  <a:pt x="1437132" y="630936"/>
                </a:lnTo>
                <a:lnTo>
                  <a:pt x="1752600" y="315468"/>
                </a:lnTo>
                <a:lnTo>
                  <a:pt x="1437132" y="0"/>
                </a:lnTo>
                <a:close/>
              </a:path>
            </a:pathLst>
          </a:custGeom>
          <a:solidFill>
            <a:srgbClr val="333E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07542" y="1824990"/>
            <a:ext cx="6630034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/>
              <a:t>Madde 7 - </a:t>
            </a:r>
            <a:r>
              <a:rPr sz="2000" b="0" spc="-5" dirty="0">
                <a:latin typeface="Calibri"/>
                <a:cs typeface="Calibri"/>
              </a:rPr>
              <a:t>Kuruluş, gerekli </a:t>
            </a:r>
            <a:r>
              <a:rPr sz="2000" b="0" spc="-10" dirty="0">
                <a:latin typeface="Calibri"/>
                <a:cs typeface="Calibri"/>
              </a:rPr>
              <a:t>kaynakları </a:t>
            </a:r>
            <a:r>
              <a:rPr sz="2000" b="0" spc="-5" dirty="0">
                <a:latin typeface="Calibri"/>
                <a:cs typeface="Calibri"/>
              </a:rPr>
              <a:t>belirlemeli </a:t>
            </a:r>
            <a:r>
              <a:rPr sz="2000" b="0" spc="-15" dirty="0">
                <a:latin typeface="Calibri"/>
                <a:cs typeface="Calibri"/>
              </a:rPr>
              <a:t>ve</a:t>
            </a:r>
            <a:r>
              <a:rPr sz="2000" b="0" spc="120" dirty="0">
                <a:latin typeface="Calibri"/>
                <a:cs typeface="Calibri"/>
              </a:rPr>
              <a:t> </a:t>
            </a:r>
            <a:r>
              <a:rPr sz="2000" b="0" spc="-20" dirty="0">
                <a:latin typeface="Calibri"/>
                <a:cs typeface="Calibri"/>
              </a:rPr>
              <a:t>sağlamalıdır.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2367980"/>
            <a:ext cx="7588250" cy="2724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Madde 8 -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Kuruluş, gerekli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operasyonel prosesleri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yönetmelidir. </a:t>
            </a:r>
            <a:r>
              <a:rPr sz="2000" i="1" spc="-5" dirty="0">
                <a:solidFill>
                  <a:srgbClr val="333E50"/>
                </a:solidFill>
                <a:latin typeface="Calibri"/>
                <a:cs typeface="Calibri"/>
              </a:rPr>
              <a:t>(Madde </a:t>
            </a:r>
            <a:r>
              <a:rPr sz="2000" i="1" dirty="0">
                <a:solidFill>
                  <a:srgbClr val="333E50"/>
                </a:solidFill>
                <a:latin typeface="Calibri"/>
                <a:cs typeface="Calibri"/>
              </a:rPr>
              <a:t>7  ve </a:t>
            </a:r>
            <a:r>
              <a:rPr sz="2000" i="1" spc="-30" dirty="0">
                <a:solidFill>
                  <a:srgbClr val="333E50"/>
                </a:solidFill>
                <a:latin typeface="Calibri"/>
                <a:cs typeface="Calibri"/>
              </a:rPr>
              <a:t>8’de </a:t>
            </a:r>
            <a:r>
              <a:rPr sz="2000" i="1" dirty="0">
                <a:solidFill>
                  <a:srgbClr val="C00000"/>
                </a:solidFill>
                <a:latin typeface="Calibri"/>
                <a:cs typeface="Calibri"/>
              </a:rPr>
              <a:t>Risk </a:t>
            </a:r>
            <a:r>
              <a:rPr sz="2000" i="1" spc="-10" dirty="0">
                <a:solidFill>
                  <a:srgbClr val="C00000"/>
                </a:solidFill>
                <a:latin typeface="Calibri"/>
                <a:cs typeface="Calibri"/>
              </a:rPr>
              <a:t>kavramı </a:t>
            </a:r>
            <a:r>
              <a:rPr sz="2000" i="1" dirty="0">
                <a:solidFill>
                  <a:srgbClr val="333E50"/>
                </a:solidFill>
                <a:latin typeface="Calibri"/>
                <a:cs typeface="Calibri"/>
              </a:rPr>
              <a:t>“uygun” </a:t>
            </a:r>
            <a:r>
              <a:rPr sz="2000" i="1" spc="-5" dirty="0">
                <a:solidFill>
                  <a:srgbClr val="333E50"/>
                </a:solidFill>
                <a:latin typeface="Calibri"/>
                <a:cs typeface="Calibri"/>
              </a:rPr>
              <a:t>tanımlamalarının </a:t>
            </a:r>
            <a:r>
              <a:rPr sz="2000" i="1" dirty="0">
                <a:solidFill>
                  <a:srgbClr val="333E50"/>
                </a:solidFill>
                <a:latin typeface="Calibri"/>
                <a:cs typeface="Calibri"/>
              </a:rPr>
              <a:t>içinde yer</a:t>
            </a:r>
            <a:r>
              <a:rPr sz="2000" i="1" spc="-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i="1" spc="-20" dirty="0">
                <a:solidFill>
                  <a:srgbClr val="333E50"/>
                </a:solidFill>
                <a:latin typeface="Calibri"/>
                <a:cs typeface="Calibri"/>
              </a:rPr>
              <a:t>almaktadır.)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373380">
              <a:lnSpc>
                <a:spcPts val="216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Madde 9 -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Kuruluş,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risk 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ve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fırsatlar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gerekli izleme, ölçme,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analiz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etkinlik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değerlendirme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faaliyetlerini</a:t>
            </a:r>
            <a:r>
              <a:rPr sz="2000" spc="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belirlemelidir.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537845">
              <a:lnSpc>
                <a:spcPts val="216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Madde 10 -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Kuruluş,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istenmeyen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sonuçları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düzeltmeli, önlemeli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azaltmalı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KYS’ni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iyileştirmeli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;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risk </a:t>
            </a:r>
            <a:r>
              <a:rPr sz="2000" spc="-15" dirty="0">
                <a:solidFill>
                  <a:srgbClr val="C00000"/>
                </a:solidFill>
                <a:latin typeface="Calibri"/>
                <a:cs typeface="Calibri"/>
              </a:rPr>
              <a:t>ve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fırsatları</a:t>
            </a:r>
            <a:r>
              <a:rPr sz="2000" spc="1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güncellemelidir.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46519" y="1279077"/>
            <a:ext cx="7471409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latin typeface="Calibri"/>
                <a:cs typeface="Calibri"/>
              </a:rPr>
              <a:t>9001:2015’in </a:t>
            </a:r>
            <a:r>
              <a:rPr sz="2900" spc="-5" dirty="0">
                <a:latin typeface="Calibri"/>
                <a:cs typeface="Calibri"/>
              </a:rPr>
              <a:t>DOKÜMANTE </a:t>
            </a:r>
            <a:r>
              <a:rPr sz="2900" dirty="0">
                <a:latin typeface="Calibri"/>
                <a:cs typeface="Calibri"/>
              </a:rPr>
              <a:t>EDİLMİŞ </a:t>
            </a:r>
            <a:r>
              <a:rPr sz="2900" spc="-10" dirty="0">
                <a:latin typeface="Calibri"/>
                <a:cs typeface="Calibri"/>
              </a:rPr>
              <a:t>BİLGİ</a:t>
            </a:r>
            <a:r>
              <a:rPr sz="2900" spc="-85" dirty="0">
                <a:latin typeface="Calibri"/>
                <a:cs typeface="Calibri"/>
              </a:rPr>
              <a:t> </a:t>
            </a:r>
            <a:r>
              <a:rPr sz="2900" spc="-40" dirty="0">
                <a:latin typeface="Calibri"/>
                <a:cs typeface="Calibri"/>
              </a:rPr>
              <a:t>TALEBİ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04161"/>
            <a:ext cx="6212205" cy="390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205" lvl="1" indent="-357505">
              <a:lnSpc>
                <a:spcPct val="100000"/>
              </a:lnSpc>
              <a:buAutoNum type="arabicPeriod" startAt="3"/>
              <a:tabLst>
                <a:tab pos="370840" algn="l"/>
              </a:tabLst>
            </a:pP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KYS</a:t>
            </a:r>
            <a:r>
              <a:rPr sz="1900" spc="-8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Kapsamı</a:t>
            </a:r>
            <a:endParaRPr sz="19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333E50"/>
              </a:buClr>
              <a:buFont typeface="Calibri"/>
              <a:buAutoNum type="arabicPeriod" startAt="3"/>
            </a:pPr>
            <a:endParaRPr sz="1900" dirty="0">
              <a:latin typeface="Times New Roman"/>
              <a:cs typeface="Times New Roman"/>
            </a:endParaRPr>
          </a:p>
          <a:p>
            <a:pPr marL="370205" lvl="1" indent="-357505">
              <a:lnSpc>
                <a:spcPct val="100000"/>
              </a:lnSpc>
              <a:spcBef>
                <a:spcPts val="1190"/>
              </a:spcBef>
              <a:buFont typeface="Calibri"/>
              <a:buAutoNum type="arabicPeriod" startAt="3"/>
              <a:tabLst>
                <a:tab pos="370840" algn="l"/>
              </a:tabLst>
            </a:pP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KYS </a:t>
            </a:r>
            <a:r>
              <a:rPr sz="1900" spc="-15" dirty="0">
                <a:solidFill>
                  <a:srgbClr val="333E50"/>
                </a:solidFill>
                <a:latin typeface="Calibri"/>
                <a:cs typeface="Calibri"/>
              </a:rPr>
              <a:t>ve</a:t>
            </a:r>
            <a:r>
              <a:rPr sz="1900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Prosesleri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marL="370205" lvl="1" indent="-357505">
              <a:lnSpc>
                <a:spcPct val="100000"/>
              </a:lnSpc>
              <a:spcBef>
                <a:spcPts val="1175"/>
              </a:spcBef>
              <a:buAutoNum type="arabicPeriod" startAt="2"/>
              <a:tabLst>
                <a:tab pos="370840" algn="l"/>
              </a:tabLst>
            </a:pPr>
            <a:r>
              <a:rPr sz="1900" spc="-15" dirty="0">
                <a:solidFill>
                  <a:srgbClr val="333E50"/>
                </a:solidFill>
                <a:latin typeface="Calibri"/>
                <a:cs typeface="Calibri"/>
              </a:rPr>
              <a:t>Kalite</a:t>
            </a:r>
            <a:r>
              <a:rPr sz="1900" spc="-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Politikası</a:t>
            </a:r>
            <a:endParaRPr sz="19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333E50"/>
              </a:buClr>
              <a:buFont typeface="Calibri"/>
              <a:buAutoNum type="arabicPeriod" startAt="2"/>
            </a:pPr>
            <a:endParaRPr sz="1900" dirty="0">
              <a:latin typeface="Times New Roman"/>
              <a:cs typeface="Times New Roman"/>
            </a:endParaRPr>
          </a:p>
          <a:p>
            <a:pPr marL="370205" lvl="1" indent="-357505">
              <a:lnSpc>
                <a:spcPct val="100000"/>
              </a:lnSpc>
              <a:spcBef>
                <a:spcPts val="1190"/>
              </a:spcBef>
              <a:buFont typeface="Calibri"/>
              <a:buAutoNum type="arabicPeriod" startAt="2"/>
              <a:tabLst>
                <a:tab pos="370840" algn="l"/>
              </a:tabLst>
            </a:pP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Kurumsal </a:t>
            </a:r>
            <a:r>
              <a:rPr sz="1900" spc="-35" dirty="0">
                <a:solidFill>
                  <a:srgbClr val="333E50"/>
                </a:solidFill>
                <a:latin typeface="Calibri"/>
                <a:cs typeface="Calibri"/>
              </a:rPr>
              <a:t>Görev, Yetki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ve</a:t>
            </a:r>
            <a:r>
              <a:rPr sz="1900" spc="1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Sorumluluklar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6.1.1 Genel- Risk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1900" spc="-25" dirty="0">
                <a:solidFill>
                  <a:srgbClr val="333E50"/>
                </a:solidFill>
                <a:latin typeface="Calibri"/>
                <a:cs typeface="Calibri"/>
              </a:rPr>
              <a:t>Fırsatlar,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Planlama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Planlamaya</a:t>
            </a:r>
            <a:r>
              <a:rPr sz="1900" spc="2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Uygunluk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6.2 </a:t>
            </a:r>
            <a:r>
              <a:rPr sz="1900" spc="-15" dirty="0">
                <a:solidFill>
                  <a:srgbClr val="333E50"/>
                </a:solidFill>
                <a:latin typeface="Calibri"/>
                <a:cs typeface="Calibri"/>
              </a:rPr>
              <a:t>Kalite</a:t>
            </a:r>
            <a:r>
              <a:rPr sz="1900" spc="-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Amaçları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68796" y="5282184"/>
            <a:ext cx="1752600" cy="624840"/>
          </a:xfrm>
          <a:custGeom>
            <a:avLst/>
            <a:gdLst/>
            <a:ahLst/>
            <a:cxnLst/>
            <a:rect l="l" t="t" r="r" b="b"/>
            <a:pathLst>
              <a:path w="1752600" h="624839">
                <a:moveTo>
                  <a:pt x="1440179" y="0"/>
                </a:moveTo>
                <a:lnTo>
                  <a:pt x="1440179" y="156209"/>
                </a:lnTo>
                <a:lnTo>
                  <a:pt x="0" y="156209"/>
                </a:lnTo>
                <a:lnTo>
                  <a:pt x="0" y="468629"/>
                </a:lnTo>
                <a:lnTo>
                  <a:pt x="1440179" y="468629"/>
                </a:lnTo>
                <a:lnTo>
                  <a:pt x="1440179" y="624839"/>
                </a:lnTo>
                <a:lnTo>
                  <a:pt x="1752600" y="312419"/>
                </a:lnTo>
                <a:lnTo>
                  <a:pt x="14401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8796" y="5282184"/>
            <a:ext cx="1752600" cy="624840"/>
          </a:xfrm>
          <a:custGeom>
            <a:avLst/>
            <a:gdLst/>
            <a:ahLst/>
            <a:cxnLst/>
            <a:rect l="l" t="t" r="r" b="b"/>
            <a:pathLst>
              <a:path w="1752600" h="624839">
                <a:moveTo>
                  <a:pt x="0" y="156209"/>
                </a:moveTo>
                <a:lnTo>
                  <a:pt x="1440179" y="156209"/>
                </a:lnTo>
                <a:lnTo>
                  <a:pt x="1440179" y="0"/>
                </a:lnTo>
                <a:lnTo>
                  <a:pt x="1752600" y="312419"/>
                </a:lnTo>
                <a:lnTo>
                  <a:pt x="1440179" y="624839"/>
                </a:lnTo>
                <a:lnTo>
                  <a:pt x="1440179" y="468629"/>
                </a:lnTo>
                <a:lnTo>
                  <a:pt x="0" y="468629"/>
                </a:lnTo>
                <a:lnTo>
                  <a:pt x="0" y="15620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86755" y="2115311"/>
            <a:ext cx="2618231" cy="1743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782826"/>
            <a:ext cx="5986145" cy="427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7.1.5 İzleme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Ölçme</a:t>
            </a:r>
            <a:r>
              <a:rPr sz="19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Kaynakları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7.1.5.1 Ölçümlerin İzlenebilirliği </a:t>
            </a:r>
            <a:r>
              <a:rPr sz="1900" spc="-15" dirty="0">
                <a:solidFill>
                  <a:srgbClr val="333E50"/>
                </a:solidFill>
                <a:latin typeface="Calibri"/>
                <a:cs typeface="Calibri"/>
              </a:rPr>
              <a:t>(Kalibrasyon,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Doğrulama</a:t>
            </a:r>
            <a:r>
              <a:rPr sz="1900" spc="1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vb.)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7.2</a:t>
            </a:r>
            <a:r>
              <a:rPr sz="1900" spc="-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333E50"/>
                </a:solidFill>
                <a:latin typeface="Calibri"/>
                <a:cs typeface="Calibri"/>
              </a:rPr>
              <a:t>Yeterlilik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7.5.3 Dış </a:t>
            </a:r>
            <a:r>
              <a:rPr sz="1900" spc="-15" dirty="0">
                <a:solidFill>
                  <a:srgbClr val="333E50"/>
                </a:solidFill>
                <a:latin typeface="Calibri"/>
                <a:cs typeface="Calibri"/>
              </a:rPr>
              <a:t>Kaynaklı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Dokümante Edilmiş</a:t>
            </a:r>
            <a:r>
              <a:rPr sz="1900" spc="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Bilgiler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8.1 </a:t>
            </a:r>
            <a:r>
              <a:rPr sz="1900" spc="-15" dirty="0">
                <a:solidFill>
                  <a:srgbClr val="333E50"/>
                </a:solidFill>
                <a:latin typeface="Calibri"/>
                <a:cs typeface="Calibri"/>
              </a:rPr>
              <a:t>Operasyonel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Planlama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1900" spc="-15" dirty="0">
                <a:solidFill>
                  <a:srgbClr val="333E50"/>
                </a:solidFill>
                <a:latin typeface="Calibri"/>
                <a:cs typeface="Calibri"/>
              </a:rPr>
              <a:t>Kontrol</a:t>
            </a:r>
            <a:r>
              <a:rPr sz="1900" spc="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Kayıtları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500">
              <a:latin typeface="Times New Roman"/>
              <a:cs typeface="Times New Roman"/>
            </a:endParaRPr>
          </a:p>
          <a:p>
            <a:pPr marL="553720" lvl="2" indent="-541020">
              <a:lnSpc>
                <a:spcPct val="100000"/>
              </a:lnSpc>
              <a:buAutoNum type="arabicPeriod" startAt="3"/>
              <a:tabLst>
                <a:tab pos="554355" algn="l"/>
              </a:tabLst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Ürün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Hizmetler İçin Şartların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Gözden</a:t>
            </a:r>
            <a:r>
              <a:rPr sz="1900" spc="1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Geçirilmesi</a:t>
            </a:r>
            <a:endParaRPr sz="19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Clr>
                <a:srgbClr val="333E50"/>
              </a:buClr>
              <a:buFont typeface="Calibri"/>
              <a:buAutoNum type="arabicPeriod" startAt="3"/>
            </a:pPr>
            <a:endParaRPr sz="2500">
              <a:latin typeface="Times New Roman"/>
              <a:cs typeface="Times New Roman"/>
            </a:endParaRPr>
          </a:p>
          <a:p>
            <a:pPr marL="553720" lvl="2" indent="-541020">
              <a:lnSpc>
                <a:spcPct val="100000"/>
              </a:lnSpc>
              <a:buFont typeface="Calibri"/>
              <a:buAutoNum type="arabicPeriod" startAt="3"/>
              <a:tabLst>
                <a:tab pos="553720" algn="l"/>
              </a:tabLst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Ürün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Hizmetler İçin Şartların</a:t>
            </a:r>
            <a:r>
              <a:rPr sz="1900" spc="8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Değişmesi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96811" y="3035807"/>
            <a:ext cx="2133599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06540" y="5132832"/>
            <a:ext cx="1751330" cy="626745"/>
          </a:xfrm>
          <a:custGeom>
            <a:avLst/>
            <a:gdLst/>
            <a:ahLst/>
            <a:cxnLst/>
            <a:rect l="l" t="t" r="r" b="b"/>
            <a:pathLst>
              <a:path w="1751329" h="626745">
                <a:moveTo>
                  <a:pt x="1437893" y="0"/>
                </a:moveTo>
                <a:lnTo>
                  <a:pt x="1437893" y="156591"/>
                </a:lnTo>
                <a:lnTo>
                  <a:pt x="0" y="156591"/>
                </a:lnTo>
                <a:lnTo>
                  <a:pt x="0" y="469773"/>
                </a:lnTo>
                <a:lnTo>
                  <a:pt x="1437893" y="469773"/>
                </a:lnTo>
                <a:lnTo>
                  <a:pt x="1437893" y="626364"/>
                </a:lnTo>
                <a:lnTo>
                  <a:pt x="1751076" y="313182"/>
                </a:lnTo>
                <a:lnTo>
                  <a:pt x="143789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06540" y="5132832"/>
            <a:ext cx="1751330" cy="626745"/>
          </a:xfrm>
          <a:custGeom>
            <a:avLst/>
            <a:gdLst/>
            <a:ahLst/>
            <a:cxnLst/>
            <a:rect l="l" t="t" r="r" b="b"/>
            <a:pathLst>
              <a:path w="1751329" h="626745">
                <a:moveTo>
                  <a:pt x="0" y="156591"/>
                </a:moveTo>
                <a:lnTo>
                  <a:pt x="1437893" y="156591"/>
                </a:lnTo>
                <a:lnTo>
                  <a:pt x="1437893" y="0"/>
                </a:lnTo>
                <a:lnTo>
                  <a:pt x="1751076" y="313182"/>
                </a:lnTo>
                <a:lnTo>
                  <a:pt x="1437893" y="626364"/>
                </a:lnTo>
                <a:lnTo>
                  <a:pt x="1437893" y="469773"/>
                </a:lnTo>
                <a:lnTo>
                  <a:pt x="0" y="469773"/>
                </a:lnTo>
                <a:lnTo>
                  <a:pt x="0" y="15659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804161"/>
            <a:ext cx="7183755" cy="413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205" lvl="1" indent="-357505">
              <a:lnSpc>
                <a:spcPts val="2050"/>
              </a:lnSpc>
              <a:buAutoNum type="arabicPeriod" startAt="3"/>
              <a:tabLst>
                <a:tab pos="370840" algn="l"/>
              </a:tabLst>
            </a:pP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Ürün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Hizmetin </a:t>
            </a:r>
            <a:r>
              <a:rPr sz="1900" spc="-25" dirty="0">
                <a:solidFill>
                  <a:srgbClr val="333E50"/>
                </a:solidFill>
                <a:latin typeface="Calibri"/>
                <a:cs typeface="Calibri"/>
              </a:rPr>
              <a:t>Tasarımı </a:t>
            </a:r>
            <a:r>
              <a:rPr sz="19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Geliştirilmesi (Planlama, </a:t>
            </a:r>
            <a:r>
              <a:rPr sz="1900" spc="-30" dirty="0">
                <a:solidFill>
                  <a:srgbClr val="333E50"/>
                </a:solidFill>
                <a:latin typeface="Calibri"/>
                <a:cs typeface="Calibri"/>
              </a:rPr>
              <a:t>girdiler,</a:t>
            </a:r>
            <a:r>
              <a:rPr sz="1900" spc="3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333E50"/>
                </a:solidFill>
                <a:latin typeface="Calibri"/>
                <a:cs typeface="Calibri"/>
              </a:rPr>
              <a:t>çıktılar,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değişiklikler</a:t>
            </a:r>
            <a:r>
              <a:rPr sz="1900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vb.)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70205" lvl="1" indent="-357505">
              <a:lnSpc>
                <a:spcPct val="100000"/>
              </a:lnSpc>
              <a:spcBef>
                <a:spcPts val="1190"/>
              </a:spcBef>
              <a:buFont typeface="Calibri"/>
              <a:buAutoNum type="arabicPeriod" startAt="4"/>
              <a:tabLst>
                <a:tab pos="370840" algn="l"/>
              </a:tabLst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Dış </a:t>
            </a:r>
            <a:r>
              <a:rPr sz="1900" spc="-30" dirty="0">
                <a:solidFill>
                  <a:srgbClr val="333E50"/>
                </a:solidFill>
                <a:latin typeface="Calibri"/>
                <a:cs typeface="Calibri"/>
              </a:rPr>
              <a:t>Tedarikçi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Değerlendirme</a:t>
            </a:r>
            <a:endParaRPr sz="19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333E50"/>
              </a:buClr>
              <a:buFont typeface="Calibri"/>
              <a:buAutoNum type="arabicPeriod" startAt="4"/>
            </a:pPr>
            <a:endParaRPr sz="1900">
              <a:latin typeface="Times New Roman"/>
              <a:cs typeface="Times New Roman"/>
            </a:endParaRPr>
          </a:p>
          <a:p>
            <a:pPr marL="370205" lvl="1" indent="-357505">
              <a:lnSpc>
                <a:spcPct val="100000"/>
              </a:lnSpc>
              <a:spcBef>
                <a:spcPts val="1175"/>
              </a:spcBef>
              <a:buAutoNum type="arabicPeriod" startAt="4"/>
              <a:tabLst>
                <a:tab pos="370840" algn="l"/>
              </a:tabLst>
            </a:pP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Üretim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Hizmetin</a:t>
            </a:r>
            <a:r>
              <a:rPr sz="1900" spc="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Sunumu</a:t>
            </a:r>
            <a:endParaRPr sz="19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333E50"/>
              </a:buClr>
              <a:buFont typeface="Calibri"/>
              <a:buAutoNum type="arabicPeriod" startAt="4"/>
            </a:pPr>
            <a:endParaRPr sz="1900">
              <a:latin typeface="Times New Roman"/>
              <a:cs typeface="Times New Roman"/>
            </a:endParaRPr>
          </a:p>
          <a:p>
            <a:pPr marL="553720" lvl="2" indent="-541020">
              <a:lnSpc>
                <a:spcPct val="100000"/>
              </a:lnSpc>
              <a:spcBef>
                <a:spcPts val="1185"/>
              </a:spcBef>
              <a:buAutoNum type="arabicPeriod" startAt="2"/>
              <a:tabLst>
                <a:tab pos="554355" algn="l"/>
              </a:tabLst>
            </a:pP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Tanımlama ve</a:t>
            </a:r>
            <a:r>
              <a:rPr sz="1900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İzlenebilirlik</a:t>
            </a:r>
            <a:endParaRPr sz="19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Clr>
                <a:srgbClr val="333E50"/>
              </a:buClr>
              <a:buFont typeface="Calibri"/>
              <a:buAutoNum type="arabicPeriod" startAt="2"/>
            </a:pPr>
            <a:endParaRPr sz="1900">
              <a:latin typeface="Times New Roman"/>
              <a:cs typeface="Times New Roman"/>
            </a:endParaRPr>
          </a:p>
          <a:p>
            <a:pPr marL="553720" lvl="2" indent="-541020">
              <a:lnSpc>
                <a:spcPct val="100000"/>
              </a:lnSpc>
              <a:spcBef>
                <a:spcPts val="1190"/>
              </a:spcBef>
              <a:buAutoNum type="arabicPeriod" startAt="2"/>
              <a:tabLst>
                <a:tab pos="554355" algn="l"/>
              </a:tabLst>
            </a:pP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Müşteri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Dış </a:t>
            </a:r>
            <a:r>
              <a:rPr sz="1900" spc="-25" dirty="0">
                <a:solidFill>
                  <a:srgbClr val="333E50"/>
                </a:solidFill>
                <a:latin typeface="Calibri"/>
                <a:cs typeface="Calibri"/>
              </a:rPr>
              <a:t>Tedarikçiye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Ait</a:t>
            </a:r>
            <a:r>
              <a:rPr sz="1900" spc="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Mülkiyet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8.5.6 Değişikliklerin </a:t>
            </a:r>
            <a:r>
              <a:rPr sz="1900" spc="-15" dirty="0">
                <a:solidFill>
                  <a:srgbClr val="333E50"/>
                </a:solidFill>
                <a:latin typeface="Calibri"/>
                <a:cs typeface="Calibri"/>
              </a:rPr>
              <a:t>Kontrolü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68796" y="5282184"/>
            <a:ext cx="1752600" cy="624840"/>
          </a:xfrm>
          <a:custGeom>
            <a:avLst/>
            <a:gdLst/>
            <a:ahLst/>
            <a:cxnLst/>
            <a:rect l="l" t="t" r="r" b="b"/>
            <a:pathLst>
              <a:path w="1752600" h="624839">
                <a:moveTo>
                  <a:pt x="1440179" y="0"/>
                </a:moveTo>
                <a:lnTo>
                  <a:pt x="1440179" y="156209"/>
                </a:lnTo>
                <a:lnTo>
                  <a:pt x="0" y="156209"/>
                </a:lnTo>
                <a:lnTo>
                  <a:pt x="0" y="468629"/>
                </a:lnTo>
                <a:lnTo>
                  <a:pt x="1440179" y="468629"/>
                </a:lnTo>
                <a:lnTo>
                  <a:pt x="1440179" y="624839"/>
                </a:lnTo>
                <a:lnTo>
                  <a:pt x="1752600" y="312419"/>
                </a:lnTo>
                <a:lnTo>
                  <a:pt x="14401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68796" y="5282184"/>
            <a:ext cx="1752600" cy="624840"/>
          </a:xfrm>
          <a:custGeom>
            <a:avLst/>
            <a:gdLst/>
            <a:ahLst/>
            <a:cxnLst/>
            <a:rect l="l" t="t" r="r" b="b"/>
            <a:pathLst>
              <a:path w="1752600" h="624839">
                <a:moveTo>
                  <a:pt x="0" y="156209"/>
                </a:moveTo>
                <a:lnTo>
                  <a:pt x="1440179" y="156209"/>
                </a:lnTo>
                <a:lnTo>
                  <a:pt x="1440179" y="0"/>
                </a:lnTo>
                <a:lnTo>
                  <a:pt x="1752600" y="312419"/>
                </a:lnTo>
                <a:lnTo>
                  <a:pt x="1440179" y="624839"/>
                </a:lnTo>
                <a:lnTo>
                  <a:pt x="1440179" y="468629"/>
                </a:lnTo>
                <a:lnTo>
                  <a:pt x="0" y="468629"/>
                </a:lnTo>
                <a:lnTo>
                  <a:pt x="0" y="15620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07023" y="2695955"/>
            <a:ext cx="2153412" cy="2124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800605"/>
            <a:ext cx="4191000" cy="403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890" lvl="1" indent="-377190">
              <a:lnSpc>
                <a:spcPct val="100000"/>
              </a:lnSpc>
              <a:buAutoNum type="arabicPeriod" startAt="6"/>
              <a:tabLst>
                <a:tab pos="390525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Ürün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Hizmetin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Sunumu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4"/>
              </a:spcBef>
              <a:buClr>
                <a:srgbClr val="333E50"/>
              </a:buClr>
              <a:buFont typeface="Calibri"/>
              <a:buAutoNum type="arabicPeriod" startAt="6"/>
            </a:pPr>
            <a:endParaRPr sz="2950">
              <a:latin typeface="Times New Roman"/>
              <a:cs typeface="Times New Roman"/>
            </a:endParaRPr>
          </a:p>
          <a:p>
            <a:pPr marL="389890" lvl="1" indent="-377190">
              <a:lnSpc>
                <a:spcPct val="100000"/>
              </a:lnSpc>
              <a:buFont typeface="Calibri"/>
              <a:buAutoNum type="arabicPeriod" startAt="6"/>
              <a:tabLst>
                <a:tab pos="390525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Olmayan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Çıktı</a:t>
            </a:r>
            <a:r>
              <a:rPr sz="2000" spc="-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Kontrolü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9.1.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İzleme-Ölçme-Analiz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Değerlendirme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950">
              <a:latin typeface="Times New Roman"/>
              <a:cs typeface="Times New Roman"/>
            </a:endParaRPr>
          </a:p>
          <a:p>
            <a:pPr marL="389890" lvl="1" indent="-377190">
              <a:lnSpc>
                <a:spcPct val="100000"/>
              </a:lnSpc>
              <a:buAutoNum type="arabicPeriod" startAt="2"/>
              <a:tabLst>
                <a:tab pos="390525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İç</a:t>
            </a:r>
            <a:r>
              <a:rPr sz="2000" spc="-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4"/>
              </a:spcBef>
              <a:buClr>
                <a:srgbClr val="333E50"/>
              </a:buClr>
              <a:buFont typeface="Calibri"/>
              <a:buAutoNum type="arabicPeriod" startAt="2"/>
            </a:pPr>
            <a:endParaRPr sz="2950">
              <a:latin typeface="Times New Roman"/>
              <a:cs typeface="Times New Roman"/>
            </a:endParaRPr>
          </a:p>
          <a:p>
            <a:pPr marL="389890" lvl="1" indent="-377190">
              <a:lnSpc>
                <a:spcPct val="100000"/>
              </a:lnSpc>
              <a:buAutoNum type="arabicPeriod" startAt="2"/>
              <a:tabLst>
                <a:tab pos="390525" algn="l"/>
              </a:tabLst>
            </a:pP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YGG</a:t>
            </a:r>
            <a:r>
              <a:rPr sz="2000" spc="-8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Kayıtları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10.2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Uygunsuzluk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Düzeltici</a:t>
            </a:r>
            <a:r>
              <a:rPr sz="2000" spc="-7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Faaliyetler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86044" y="2537460"/>
            <a:ext cx="3189731" cy="2881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81115" y="2732532"/>
            <a:ext cx="2619756" cy="2311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465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DOKÜMANTE </a:t>
            </a:r>
            <a:r>
              <a:rPr dirty="0">
                <a:latin typeface="Calibri"/>
                <a:cs typeface="Calibri"/>
              </a:rPr>
              <a:t>EDİLMİŞ </a:t>
            </a:r>
            <a:r>
              <a:rPr spc="-10" dirty="0">
                <a:latin typeface="Calibri"/>
                <a:cs typeface="Calibri"/>
              </a:rPr>
              <a:t>BİLGİNİN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ÖNEMİ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582701" y="2521457"/>
            <a:ext cx="7978597" cy="3709221"/>
          </a:xfrm>
          <a:prstGeom prst="rect">
            <a:avLst/>
          </a:prstGeom>
        </p:spPr>
        <p:txBody>
          <a:bodyPr vert="horz" wrap="square" lIns="0" tIns="117348" rIns="0" bIns="0" rtlCol="0">
            <a:spAutoFit/>
          </a:bodyPr>
          <a:lstStyle/>
          <a:p>
            <a:pPr marL="1826260" indent="-3429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26260" algn="l"/>
              </a:tabLst>
            </a:pPr>
            <a:r>
              <a:rPr sz="2000" b="0" spc="-25" dirty="0">
                <a:latin typeface="Calibri"/>
                <a:cs typeface="Calibri"/>
              </a:rPr>
              <a:t>Yönetim </a:t>
            </a:r>
            <a:r>
              <a:rPr sz="2000" b="0" spc="-10" dirty="0">
                <a:latin typeface="Calibri"/>
                <a:cs typeface="Calibri"/>
              </a:rPr>
              <a:t>sisteminin </a:t>
            </a:r>
            <a:r>
              <a:rPr sz="2000" b="0" spc="-5" dirty="0">
                <a:latin typeface="Calibri"/>
                <a:cs typeface="Calibri"/>
              </a:rPr>
              <a:t>etkin </a:t>
            </a:r>
            <a:r>
              <a:rPr sz="2000" b="0" spc="-10" dirty="0">
                <a:latin typeface="Calibri"/>
                <a:cs typeface="Calibri"/>
              </a:rPr>
              <a:t>olarak</a:t>
            </a:r>
            <a:r>
              <a:rPr sz="2000" b="0" spc="70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sürdürülmesi,</a:t>
            </a:r>
          </a:p>
          <a:p>
            <a:pPr marL="1826260" indent="-342900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Font typeface="Arial"/>
              <a:buChar char="•"/>
              <a:tabLst>
                <a:tab pos="1826260" algn="l"/>
              </a:tabLst>
            </a:pPr>
            <a:r>
              <a:rPr sz="2000" b="0" dirty="0">
                <a:latin typeface="Calibri"/>
                <a:cs typeface="Calibri"/>
              </a:rPr>
              <a:t>Amacın</a:t>
            </a:r>
            <a:r>
              <a:rPr sz="2000" b="0" spc="-60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iletilmesi,</a:t>
            </a:r>
          </a:p>
          <a:p>
            <a:pPr marL="1826260" indent="-3429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Font typeface="Arial"/>
              <a:buChar char="•"/>
              <a:tabLst>
                <a:tab pos="1826260" algn="l"/>
              </a:tabLst>
            </a:pPr>
            <a:r>
              <a:rPr sz="2000" b="0" spc="-10" dirty="0">
                <a:latin typeface="Calibri"/>
                <a:cs typeface="Calibri"/>
              </a:rPr>
              <a:t>Faaliyetlerin</a:t>
            </a:r>
            <a:r>
              <a:rPr sz="2000" b="0" spc="10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tutarlılığı,</a:t>
            </a:r>
          </a:p>
          <a:p>
            <a:pPr marL="1826260" indent="-342900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Font typeface="Arial"/>
              <a:buChar char="•"/>
              <a:tabLst>
                <a:tab pos="1826260" algn="l"/>
              </a:tabLst>
            </a:pPr>
            <a:r>
              <a:rPr sz="2000" b="0" spc="-20" dirty="0">
                <a:latin typeface="Calibri"/>
                <a:cs typeface="Calibri"/>
              </a:rPr>
              <a:t>Terminoloji</a:t>
            </a:r>
            <a:r>
              <a:rPr sz="2000" b="0" spc="-5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birliği,</a:t>
            </a:r>
          </a:p>
          <a:p>
            <a:pPr marL="1826260" indent="-342900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Font typeface="Arial"/>
              <a:buChar char="•"/>
              <a:tabLst>
                <a:tab pos="1826260" algn="l"/>
              </a:tabLst>
            </a:pPr>
            <a:r>
              <a:rPr sz="2000" b="0" spc="-10" dirty="0">
                <a:latin typeface="Calibri"/>
                <a:cs typeface="Calibri"/>
              </a:rPr>
              <a:t>Müşteri </a:t>
            </a:r>
            <a:r>
              <a:rPr sz="2000" b="0" spc="-5" dirty="0">
                <a:latin typeface="Calibri"/>
                <a:cs typeface="Calibri"/>
              </a:rPr>
              <a:t>şartlarına</a:t>
            </a:r>
            <a:r>
              <a:rPr sz="2000" b="0" spc="1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uygunluğu,</a:t>
            </a:r>
          </a:p>
          <a:p>
            <a:pPr marL="1826260" indent="-3429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Font typeface="Arial"/>
              <a:buChar char="•"/>
              <a:tabLst>
                <a:tab pos="1826260" algn="l"/>
              </a:tabLst>
            </a:pPr>
            <a:r>
              <a:rPr sz="2000" b="0" dirty="0">
                <a:latin typeface="Calibri"/>
                <a:cs typeface="Calibri"/>
              </a:rPr>
              <a:t>Eğitim,</a:t>
            </a:r>
          </a:p>
          <a:p>
            <a:pPr marL="1826260" indent="-342900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Font typeface="Arial"/>
              <a:buChar char="•"/>
              <a:tabLst>
                <a:tab pos="1826260" algn="l"/>
              </a:tabLst>
            </a:pPr>
            <a:r>
              <a:rPr sz="2000" b="0" spc="-5" dirty="0">
                <a:latin typeface="Calibri"/>
                <a:cs typeface="Calibri"/>
              </a:rPr>
              <a:t>Objektif</a:t>
            </a:r>
            <a:r>
              <a:rPr sz="2000" b="0" spc="-65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delil,</a:t>
            </a:r>
          </a:p>
          <a:p>
            <a:pPr marL="1826260" indent="-342900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Font typeface="Arial"/>
              <a:buChar char="•"/>
              <a:tabLst>
                <a:tab pos="1826260" algn="l"/>
              </a:tabLst>
            </a:pPr>
            <a:r>
              <a:rPr sz="2000" b="0" dirty="0">
                <a:latin typeface="Calibri"/>
                <a:cs typeface="Calibri"/>
              </a:rPr>
              <a:t>İzlenebilirlik,</a:t>
            </a:r>
          </a:p>
          <a:p>
            <a:pPr marL="1826260" indent="-34290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Font typeface="Arial"/>
              <a:buChar char="•"/>
              <a:tabLst>
                <a:tab pos="1826260" algn="l"/>
              </a:tabLst>
            </a:pPr>
            <a:r>
              <a:rPr sz="2000" b="0" spc="-5" dirty="0">
                <a:latin typeface="Calibri"/>
                <a:cs typeface="Calibri"/>
              </a:rPr>
              <a:t>Sürekli uygunluğun</a:t>
            </a:r>
            <a:r>
              <a:rPr sz="2000" b="0" spc="-10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değerlendirilmesi.</a:t>
            </a:r>
          </a:p>
        </p:txBody>
      </p:sp>
      <p:sp>
        <p:nvSpPr>
          <p:cNvPr id="4" name="object 4"/>
          <p:cNvSpPr/>
          <p:nvPr/>
        </p:nvSpPr>
        <p:spPr>
          <a:xfrm>
            <a:off x="6288023" y="2535935"/>
            <a:ext cx="2665476" cy="2642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5865">
              <a:lnSpc>
                <a:spcPts val="3304"/>
              </a:lnSpc>
            </a:pPr>
            <a:r>
              <a:rPr sz="2900" dirty="0">
                <a:latin typeface="Calibri"/>
                <a:cs typeface="Calibri"/>
              </a:rPr>
              <a:t>7.5 DOKÜMANTE EDİLMİŞ</a:t>
            </a:r>
            <a:r>
              <a:rPr sz="2900" spc="-15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BİLGİ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431861"/>
            <a:ext cx="7054850" cy="2202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7035">
              <a:lnSpc>
                <a:spcPts val="3304"/>
              </a:lnSpc>
            </a:pPr>
            <a:r>
              <a:rPr sz="2900" b="1" dirty="0">
                <a:solidFill>
                  <a:srgbClr val="333E50"/>
                </a:solidFill>
                <a:latin typeface="Calibri"/>
                <a:cs typeface="Calibri"/>
              </a:rPr>
              <a:t>7.5.1</a:t>
            </a:r>
            <a:r>
              <a:rPr sz="2900" b="1" spc="-9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900" b="1" spc="-5" dirty="0">
                <a:solidFill>
                  <a:srgbClr val="333E50"/>
                </a:solidFill>
                <a:latin typeface="Calibri"/>
                <a:cs typeface="Calibri"/>
              </a:rPr>
              <a:t>GENEL</a:t>
            </a: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000" spc="-5" dirty="0">
                <a:latin typeface="Calibri"/>
                <a:cs typeface="Calibri"/>
              </a:rPr>
              <a:t>Kuruluşun </a:t>
            </a:r>
            <a:r>
              <a:rPr sz="2000" spc="-25" dirty="0">
                <a:latin typeface="Calibri"/>
                <a:cs typeface="Calibri"/>
              </a:rPr>
              <a:t>KYS’si </a:t>
            </a:r>
            <a:r>
              <a:rPr sz="2000" dirty="0">
                <a:latin typeface="Calibri"/>
                <a:cs typeface="Calibri"/>
              </a:rPr>
              <a:t>aşağıdakileri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içermelidir: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lphaLcParenR"/>
              <a:tabLst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Bu </a:t>
            </a:r>
            <a:r>
              <a:rPr sz="2000" spc="-10" dirty="0">
                <a:latin typeface="Calibri"/>
                <a:cs typeface="Calibri"/>
              </a:rPr>
              <a:t>standardın gerektirdiği </a:t>
            </a:r>
            <a:r>
              <a:rPr sz="2000" b="1" spc="-5" dirty="0">
                <a:latin typeface="Calibri"/>
                <a:cs typeface="Calibri"/>
              </a:rPr>
              <a:t>dokümante </a:t>
            </a:r>
            <a:r>
              <a:rPr sz="2000" b="1" dirty="0">
                <a:latin typeface="Calibri"/>
                <a:cs typeface="Calibri"/>
              </a:rPr>
              <a:t>edilmiş bilgi,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ts val="2280"/>
              </a:lnSpc>
              <a:spcBef>
                <a:spcPts val="765"/>
              </a:spcBef>
              <a:buFont typeface="Calibri"/>
              <a:buAutoNum type="alphaLcParenR"/>
              <a:tabLst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Kuruluş </a:t>
            </a:r>
            <a:r>
              <a:rPr sz="2000" spc="-10" dirty="0">
                <a:latin typeface="Calibri"/>
                <a:cs typeface="Calibri"/>
              </a:rPr>
              <a:t>tarafından kalite </a:t>
            </a:r>
            <a:r>
              <a:rPr sz="2000" spc="-5" dirty="0">
                <a:latin typeface="Calibri"/>
                <a:cs typeface="Calibri"/>
              </a:rPr>
              <a:t>yönetim </a:t>
            </a:r>
            <a:r>
              <a:rPr sz="2000" spc="-10" dirty="0">
                <a:latin typeface="Calibri"/>
                <a:cs typeface="Calibri"/>
              </a:rPr>
              <a:t>sisteminin </a:t>
            </a:r>
            <a:r>
              <a:rPr sz="2000" spc="-5" dirty="0">
                <a:latin typeface="Calibri"/>
                <a:cs typeface="Calibri"/>
              </a:rPr>
              <a:t>etkinliği </a:t>
            </a:r>
            <a:r>
              <a:rPr sz="2000" dirty="0">
                <a:latin typeface="Calibri"/>
                <a:cs typeface="Calibri"/>
              </a:rPr>
              <a:t>için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gerekli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olduğu belirlenen </a:t>
            </a:r>
            <a:r>
              <a:rPr sz="2000" b="1" spc="-5" dirty="0">
                <a:latin typeface="Calibri"/>
                <a:cs typeface="Calibri"/>
              </a:rPr>
              <a:t>dokümante </a:t>
            </a:r>
            <a:r>
              <a:rPr sz="2000" b="1" dirty="0">
                <a:latin typeface="Calibri"/>
                <a:cs typeface="Calibri"/>
              </a:rPr>
              <a:t>edilmiş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bilgi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15767" y="4035552"/>
            <a:ext cx="5975604" cy="1857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4243" y="1560575"/>
            <a:ext cx="2496311" cy="4213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6529" y="1298702"/>
            <a:ext cx="6145530" cy="2484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Bir </a:t>
            </a:r>
            <a:r>
              <a:rPr sz="2000" spc="-5" dirty="0">
                <a:latin typeface="Calibri"/>
                <a:cs typeface="Calibri"/>
              </a:rPr>
              <a:t>KYS için </a:t>
            </a:r>
            <a:r>
              <a:rPr sz="2000" b="1" spc="-5" dirty="0">
                <a:latin typeface="Calibri"/>
                <a:cs typeface="Calibri"/>
              </a:rPr>
              <a:t>dokümante </a:t>
            </a:r>
            <a:r>
              <a:rPr sz="2000" b="1" dirty="0">
                <a:latin typeface="Calibri"/>
                <a:cs typeface="Calibri"/>
              </a:rPr>
              <a:t>edilmiş bilginin </a:t>
            </a:r>
            <a:r>
              <a:rPr sz="2000" dirty="0">
                <a:latin typeface="Calibri"/>
                <a:cs typeface="Calibri"/>
              </a:rPr>
              <a:t>boyutu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aşağıdakiler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temelinde </a:t>
            </a:r>
            <a:r>
              <a:rPr sz="2000" dirty="0">
                <a:latin typeface="Calibri"/>
                <a:cs typeface="Calibri"/>
              </a:rPr>
              <a:t>bir </a:t>
            </a:r>
            <a:r>
              <a:rPr sz="2000" spc="-10" dirty="0">
                <a:latin typeface="Calibri"/>
                <a:cs typeface="Calibri"/>
              </a:rPr>
              <a:t>kuruluştan </a:t>
            </a:r>
            <a:r>
              <a:rPr sz="2000" dirty="0">
                <a:latin typeface="Calibri"/>
                <a:cs typeface="Calibri"/>
              </a:rPr>
              <a:t>diğer </a:t>
            </a:r>
            <a:r>
              <a:rPr sz="2000" spc="-5" dirty="0">
                <a:latin typeface="Calibri"/>
                <a:cs typeface="Calibri"/>
              </a:rPr>
              <a:t>kuruluşa</a:t>
            </a:r>
            <a:r>
              <a:rPr sz="2000" dirty="0">
                <a:latin typeface="Calibri"/>
                <a:cs typeface="Calibri"/>
              </a:rPr>
              <a:t> değişebilir: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650">
              <a:latin typeface="Times New Roman"/>
              <a:cs typeface="Times New Roman"/>
            </a:endParaRPr>
          </a:p>
          <a:p>
            <a:pPr marL="355600" marR="321310" indent="-342900">
              <a:lnSpc>
                <a:spcPts val="2160"/>
              </a:lnSpc>
              <a:buFont typeface="Calibri"/>
              <a:buChar char="-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Kuruluşun </a:t>
            </a:r>
            <a:r>
              <a:rPr sz="2000" dirty="0">
                <a:latin typeface="Calibri"/>
                <a:cs typeface="Calibri"/>
              </a:rPr>
              <a:t>büyüklüğü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faaliyetlerinin, proseslerinin,  ürünlerinin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hizmetlerinin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türleri,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Char char="-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Proseslerin </a:t>
            </a:r>
            <a:r>
              <a:rPr sz="2000" spc="-5" dirty="0">
                <a:latin typeface="Calibri"/>
                <a:cs typeface="Calibri"/>
              </a:rPr>
              <a:t>karmaşıklığı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etkileşimleri,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Calibri"/>
              <a:buChar char="-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Kişilerin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yeterliliği.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5"/>
          <p:cNvGrpSpPr/>
          <p:nvPr/>
        </p:nvGrpSpPr>
        <p:grpSpPr>
          <a:xfrm>
            <a:off x="996288" y="1881305"/>
            <a:ext cx="7983940" cy="2540570"/>
            <a:chOff x="34273" y="-1383866"/>
            <a:chExt cx="6096000" cy="167290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/>
          </a:scene3d>
        </p:grpSpPr>
        <p:sp>
          <p:nvSpPr>
            <p:cNvPr id="3" name="Yuvarlatılmış Dikdörtgen 6"/>
            <p:cNvSpPr/>
            <p:nvPr/>
          </p:nvSpPr>
          <p:spPr>
            <a:xfrm>
              <a:off x="34273" y="-1383866"/>
              <a:ext cx="6096000" cy="167290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  <a:ln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2140045" y="-1299174"/>
              <a:ext cx="3858590" cy="1499197"/>
            </a:xfrm>
            <a:prstGeom prst="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42240" tIns="142240" rIns="142240" bIns="142240" spcCol="1270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4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Cooper Black" pitchFamily="18" charset="0"/>
                </a:rPr>
                <a:t>KALİTE YÖNETİM SİSTEMİ</a:t>
              </a:r>
            </a:p>
          </p:txBody>
        </p:sp>
      </p:grpSp>
      <p:grpSp>
        <p:nvGrpSpPr>
          <p:cNvPr id="5" name="Grup 11"/>
          <p:cNvGrpSpPr/>
          <p:nvPr/>
        </p:nvGrpSpPr>
        <p:grpSpPr>
          <a:xfrm>
            <a:off x="1419371" y="1119115"/>
            <a:ext cx="3425907" cy="5240742"/>
            <a:chOff x="1829752" y="359103"/>
            <a:chExt cx="4143374" cy="276225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6" name="Yuvarlatılmış Dikdörtgen 12"/>
            <p:cNvSpPr/>
            <p:nvPr/>
          </p:nvSpPr>
          <p:spPr>
            <a:xfrm>
              <a:off x="1829752" y="359103"/>
              <a:ext cx="4143374" cy="2762250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1994812" y="563262"/>
              <a:ext cx="3796364" cy="237348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47650" tIns="247650" rIns="247650" bIns="247650" spcCol="1270" anchor="ctr"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8000" b="1" dirty="0">
                  <a:ln w="50800"/>
                  <a:solidFill>
                    <a:prstClr val="white">
                      <a:shade val="50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Black" pitchFamily="18" charset="0"/>
                </a:rPr>
                <a:t>2019KYS</a:t>
              </a:r>
            </a:p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800" b="1" dirty="0">
                  <a:ln w="50800"/>
                  <a:solidFill>
                    <a:prstClr val="white">
                      <a:shade val="50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oper Black" pitchFamily="18" charset="0"/>
                </a:rPr>
                <a:t>TS EN ISO 9001:2015 Revizyon Eğitim Sunumu</a:t>
              </a:r>
            </a:p>
          </p:txBody>
        </p:sp>
      </p:grpSp>
      <p:pic>
        <p:nvPicPr>
          <p:cNvPr id="8" name="Picture 16" descr="060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69" y="5404513"/>
            <a:ext cx="832513" cy="100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8 Resim" descr="Açıklama: TKGM logo yan küçü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5572140"/>
            <a:ext cx="777922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Resim" descr="spinearth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8739" y="5602634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Resim" descr="flag_tr_eu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73553"/>
            <a:ext cx="1378424" cy="70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5790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7.5.2 </a:t>
            </a:r>
            <a:r>
              <a:rPr spc="-15" dirty="0">
                <a:latin typeface="Calibri"/>
                <a:cs typeface="Calibri"/>
              </a:rPr>
              <a:t>OLUŞTURMA </a:t>
            </a:r>
            <a:r>
              <a:rPr dirty="0">
                <a:latin typeface="Calibri"/>
                <a:cs typeface="Calibri"/>
              </a:rPr>
              <a:t>VE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GÜNCELLEME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24990"/>
            <a:ext cx="7708265" cy="275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Dokümante </a:t>
            </a:r>
            <a:r>
              <a:rPr sz="2000" b="1" dirty="0">
                <a:latin typeface="Calibri"/>
                <a:cs typeface="Calibri"/>
              </a:rPr>
              <a:t>edilmiş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bilgi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oluşturulacağı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güncelleneceği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zaman</a:t>
            </a:r>
            <a:r>
              <a:rPr sz="2000" spc="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650">
              <a:latin typeface="Times New Roman"/>
              <a:cs typeface="Times New Roman"/>
            </a:endParaRPr>
          </a:p>
          <a:p>
            <a:pPr marL="469900" marR="310515" indent="-457200">
              <a:lnSpc>
                <a:spcPts val="2160"/>
              </a:lnSpc>
              <a:buAutoNum type="alphaLcParenR"/>
              <a:tabLst>
                <a:tab pos="4699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tanımlamayı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açıklamayı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(örneğin; başlık,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tarih,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yazarı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 referans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numarası)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yapmalı,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ts val="2280"/>
              </a:lnSpc>
              <a:spcBef>
                <a:spcPts val="720"/>
              </a:spcBef>
              <a:buAutoNum type="alphaLcParenR"/>
              <a:tabLst>
                <a:tab pos="46990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Format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(örneğin; dil,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yazılım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sürümü,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grafik),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ortam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(örneğin;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kağıt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2280"/>
              </a:lnSpc>
            </a:pP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elektronik)</a:t>
            </a:r>
            <a:r>
              <a:rPr sz="2000" spc="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belirlemeli,</a:t>
            </a:r>
            <a:endParaRPr sz="2000">
              <a:latin typeface="Calibri"/>
              <a:cs typeface="Calibri"/>
            </a:endParaRPr>
          </a:p>
          <a:p>
            <a:pPr marL="469900" marR="5080" indent="-457200">
              <a:lnSpc>
                <a:spcPts val="2160"/>
              </a:lnSpc>
              <a:spcBef>
                <a:spcPts val="1025"/>
              </a:spcBef>
              <a:buAutoNum type="alphaLcParenR" startAt="3"/>
              <a:tabLst>
                <a:tab pos="4699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Uygunluk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yeterlilik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açısından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gözden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geçirilmesini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onaylanmasını 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sağlamalıdır.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39511" y="4604003"/>
            <a:ext cx="2971799" cy="1598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14832" y="1075816"/>
            <a:ext cx="751522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/>
              <a:t>7.5.3 </a:t>
            </a:r>
            <a:r>
              <a:rPr sz="2900" spc="-5" dirty="0">
                <a:solidFill>
                  <a:srgbClr val="000000"/>
                </a:solidFill>
                <a:latin typeface="Calibri"/>
                <a:cs typeface="Calibri"/>
              </a:rPr>
              <a:t>DOKÜMANTE </a:t>
            </a:r>
            <a:r>
              <a:rPr sz="2900" dirty="0">
                <a:solidFill>
                  <a:srgbClr val="000000"/>
                </a:solidFill>
                <a:latin typeface="Calibri"/>
                <a:cs typeface="Calibri"/>
              </a:rPr>
              <a:t>EDİLMİŞ </a:t>
            </a:r>
            <a:r>
              <a:rPr sz="2900" spc="-5" dirty="0">
                <a:latin typeface="Calibri"/>
                <a:cs typeface="Calibri"/>
              </a:rPr>
              <a:t>BİLGİNİN</a:t>
            </a:r>
            <a:r>
              <a:rPr sz="2900" spc="-114" dirty="0">
                <a:latin typeface="Calibri"/>
                <a:cs typeface="Calibri"/>
              </a:rPr>
              <a:t> </a:t>
            </a:r>
            <a:r>
              <a:rPr sz="2900" spc="-30" dirty="0">
                <a:latin typeface="Calibri"/>
                <a:cs typeface="Calibri"/>
              </a:rPr>
              <a:t>KONTROLÜ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24990"/>
            <a:ext cx="7660640" cy="2084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7.5.3.1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KYS’nin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standardın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gerektirdiği </a:t>
            </a:r>
            <a:r>
              <a:rPr sz="2000" b="1" spc="-5" dirty="0">
                <a:latin typeface="Calibri"/>
                <a:cs typeface="Calibri"/>
              </a:rPr>
              <a:t>dokümante </a:t>
            </a:r>
            <a:r>
              <a:rPr sz="2000" b="1" dirty="0">
                <a:latin typeface="Calibri"/>
                <a:cs typeface="Calibri"/>
              </a:rPr>
              <a:t>edilmiş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bilgi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aşağıdakileri sağlamak için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kontrol</a:t>
            </a:r>
            <a:r>
              <a:rPr sz="2000" spc="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edilmelidir: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625"/>
              </a:spcBef>
              <a:buAutoNum type="alphaLcParenR"/>
              <a:tabLst>
                <a:tab pos="469900" algn="l"/>
              </a:tabLst>
            </a:pP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Gereken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yerde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zamanda kullanım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kullanılabilir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</a:t>
            </a:r>
            <a:r>
              <a:rPr sz="2000" spc="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olması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ts val="2280"/>
              </a:lnSpc>
              <a:spcBef>
                <a:spcPts val="755"/>
              </a:spcBef>
              <a:buAutoNum type="alphaLcParenR"/>
              <a:tabLst>
                <a:tab pos="469900" algn="l"/>
              </a:tabLst>
            </a:pP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Yeterli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 şekilde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korunması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(örneğin, gizlilik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kaybından,</a:t>
            </a:r>
            <a:r>
              <a:rPr sz="2000" spc="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2280"/>
              </a:lnSpc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olmayan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kullanımdan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bütünlük</a:t>
            </a:r>
            <a:r>
              <a:rPr sz="2000" spc="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bozulmasından).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4827" y="4072128"/>
            <a:ext cx="2808731" cy="2106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3371" y="2764535"/>
            <a:ext cx="3500628" cy="3412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707542" y="1353769"/>
            <a:ext cx="4982845" cy="849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100"/>
              </a:lnSpc>
            </a:pPr>
            <a:r>
              <a:rPr sz="2000" dirty="0"/>
              <a:t>7.5.3.2 </a:t>
            </a:r>
            <a:r>
              <a:rPr sz="2000" spc="-5" dirty="0"/>
              <a:t>D</a:t>
            </a:r>
            <a:r>
              <a:rPr sz="2000" spc="-5" dirty="0">
                <a:solidFill>
                  <a:srgbClr val="000000"/>
                </a:solidFill>
              </a:rPr>
              <a:t>okümante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edilmiş </a:t>
            </a:r>
            <a:r>
              <a:rPr sz="2000" dirty="0"/>
              <a:t>bilginin </a:t>
            </a:r>
            <a:r>
              <a:rPr sz="2000" b="0" spc="-20" dirty="0">
                <a:latin typeface="Calibri"/>
                <a:cs typeface="Calibri"/>
              </a:rPr>
              <a:t>kontrolü  </a:t>
            </a:r>
            <a:r>
              <a:rPr sz="2000" b="0" dirty="0">
                <a:latin typeface="Calibri"/>
                <a:cs typeface="Calibri"/>
              </a:rPr>
              <a:t>için </a:t>
            </a:r>
            <a:r>
              <a:rPr sz="2000" b="0" spc="-5" dirty="0">
                <a:latin typeface="Calibri"/>
                <a:cs typeface="Calibri"/>
              </a:rPr>
              <a:t>Kuruluş, uygun olması </a:t>
            </a:r>
            <a:r>
              <a:rPr sz="2000" b="0" dirty="0">
                <a:latin typeface="Calibri"/>
                <a:cs typeface="Calibri"/>
              </a:rPr>
              <a:t>durumunda</a:t>
            </a:r>
            <a:r>
              <a:rPr sz="2000" b="0" spc="-4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aşağıdaki  </a:t>
            </a:r>
            <a:r>
              <a:rPr sz="2000" b="0" spc="-10" dirty="0">
                <a:latin typeface="Calibri"/>
                <a:cs typeface="Calibri"/>
              </a:rPr>
              <a:t>faaliyetleri </a:t>
            </a:r>
            <a:r>
              <a:rPr sz="2000" b="0" spc="-5" dirty="0">
                <a:latin typeface="Calibri"/>
                <a:cs typeface="Calibri"/>
              </a:rPr>
              <a:t>ele </a:t>
            </a:r>
            <a:r>
              <a:rPr sz="2000" b="0" dirty="0">
                <a:latin typeface="Calibri"/>
                <a:cs typeface="Calibri"/>
              </a:rPr>
              <a:t>almalıdır: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2675763"/>
            <a:ext cx="5020310" cy="2084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Calibri"/>
              <a:buAutoNum type="alphaLcParenR"/>
              <a:tabLst>
                <a:tab pos="4699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Dağıtım,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erişim, kullanım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tekrar</a:t>
            </a:r>
            <a:r>
              <a:rPr sz="2000" spc="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kullanım,</a:t>
            </a:r>
            <a:endParaRPr sz="2000" dirty="0">
              <a:latin typeface="Calibri"/>
              <a:cs typeface="Calibri"/>
            </a:endParaRPr>
          </a:p>
          <a:p>
            <a:pPr marL="469900" marR="506095" indent="-457200">
              <a:lnSpc>
                <a:spcPts val="2160"/>
              </a:lnSpc>
              <a:spcBef>
                <a:spcPts val="1030"/>
              </a:spcBef>
              <a:buFont typeface="Calibri"/>
              <a:buAutoNum type="alphaLcParenR"/>
              <a:tabLst>
                <a:tab pos="4699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Okunaklılığın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korunması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da dâhil olmak 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üzere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saklama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koruma,</a:t>
            </a:r>
            <a:endParaRPr sz="2000" dirty="0">
              <a:latin typeface="Calibri"/>
              <a:cs typeface="Calibri"/>
            </a:endParaRPr>
          </a:p>
          <a:p>
            <a:pPr marL="469900" marR="537845" indent="-457200">
              <a:lnSpc>
                <a:spcPts val="2160"/>
              </a:lnSpc>
              <a:spcBef>
                <a:spcPts val="994"/>
              </a:spcBef>
              <a:buFont typeface="Calibri"/>
              <a:buAutoNum type="alphaLcParenR"/>
              <a:tabLst>
                <a:tab pos="4699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Değişikliklerin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kontrolü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(örneğin sürüm 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kontrolü)</a:t>
            </a:r>
            <a:r>
              <a:rPr sz="2000" spc="-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40"/>
              </a:spcBef>
              <a:buAutoNum type="alphaLcParenR"/>
              <a:tabLst>
                <a:tab pos="46990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Muhafaza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elden</a:t>
            </a:r>
            <a:r>
              <a:rPr sz="2000" spc="-7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çıkarma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07542" y="1431925"/>
            <a:ext cx="6942455" cy="84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b="0" spc="-5" dirty="0">
                <a:latin typeface="Calibri"/>
                <a:cs typeface="Calibri"/>
              </a:rPr>
              <a:t>Kuruluş </a:t>
            </a:r>
            <a:r>
              <a:rPr sz="2000" b="0" spc="-10" dirty="0">
                <a:latin typeface="Calibri"/>
                <a:cs typeface="Calibri"/>
              </a:rPr>
              <a:t>tarafından KYS’nin </a:t>
            </a:r>
            <a:r>
              <a:rPr sz="2000" b="0" dirty="0">
                <a:latin typeface="Calibri"/>
                <a:cs typeface="Calibri"/>
              </a:rPr>
              <a:t>planlaması </a:t>
            </a:r>
            <a:r>
              <a:rPr sz="2000" b="0" spc="-15" dirty="0">
                <a:latin typeface="Calibri"/>
                <a:cs typeface="Calibri"/>
              </a:rPr>
              <a:t>ve </a:t>
            </a:r>
            <a:r>
              <a:rPr sz="2000" b="0" spc="-5" dirty="0">
                <a:latin typeface="Calibri"/>
                <a:cs typeface="Calibri"/>
              </a:rPr>
              <a:t>işletimi </a:t>
            </a:r>
            <a:r>
              <a:rPr sz="2000" b="0" dirty="0">
                <a:latin typeface="Calibri"/>
                <a:cs typeface="Calibri"/>
              </a:rPr>
              <a:t>için </a:t>
            </a:r>
            <a:r>
              <a:rPr sz="2000" b="0" spc="-5" dirty="0">
                <a:latin typeface="Calibri"/>
                <a:cs typeface="Calibri"/>
              </a:rPr>
              <a:t>gerekli </a:t>
            </a:r>
            <a:r>
              <a:rPr sz="2000" b="0" dirty="0">
                <a:latin typeface="Calibri"/>
                <a:cs typeface="Calibri"/>
              </a:rPr>
              <a:t>olduğu  </a:t>
            </a:r>
            <a:r>
              <a:rPr sz="2000" b="0" spc="-5" dirty="0">
                <a:latin typeface="Calibri"/>
                <a:cs typeface="Calibri"/>
              </a:rPr>
              <a:t>belirlenen </a:t>
            </a:r>
            <a:r>
              <a:rPr sz="2000" dirty="0">
                <a:latin typeface="Calibri"/>
                <a:cs typeface="Calibri"/>
              </a:rPr>
              <a:t>dış </a:t>
            </a:r>
            <a:r>
              <a:rPr sz="2000" spc="-10" dirty="0">
                <a:latin typeface="Calibri"/>
                <a:cs typeface="Calibri"/>
              </a:rPr>
              <a:t>kaynaklı </a:t>
            </a:r>
            <a:r>
              <a:rPr sz="2000" spc="-5" dirty="0">
                <a:solidFill>
                  <a:srgbClr val="000000"/>
                </a:solidFill>
              </a:rPr>
              <a:t>dokümante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edilmiş </a:t>
            </a:r>
            <a:r>
              <a:rPr sz="2000" spc="-20" dirty="0"/>
              <a:t>bilgiler, </a:t>
            </a:r>
            <a:r>
              <a:rPr sz="2000" b="0" spc="-5" dirty="0">
                <a:latin typeface="Calibri"/>
                <a:cs typeface="Calibri"/>
              </a:rPr>
              <a:t>uygun </a:t>
            </a:r>
            <a:r>
              <a:rPr sz="2000" b="0" dirty="0">
                <a:latin typeface="Calibri"/>
                <a:cs typeface="Calibri"/>
              </a:rPr>
              <a:t>şekilde  </a:t>
            </a:r>
            <a:r>
              <a:rPr sz="2000" b="0" spc="-5" dirty="0">
                <a:latin typeface="Calibri"/>
                <a:cs typeface="Calibri"/>
              </a:rPr>
              <a:t>tanımlanmalı </a:t>
            </a:r>
            <a:r>
              <a:rPr sz="2000" b="0" spc="-15" dirty="0">
                <a:latin typeface="Calibri"/>
                <a:cs typeface="Calibri"/>
              </a:rPr>
              <a:t>ve </a:t>
            </a:r>
            <a:r>
              <a:rPr sz="2000" b="0" spc="-20" dirty="0">
                <a:latin typeface="Calibri"/>
                <a:cs typeface="Calibri"/>
              </a:rPr>
              <a:t>kontrol</a:t>
            </a:r>
            <a:r>
              <a:rPr sz="2000" b="0" spc="25" dirty="0">
                <a:latin typeface="Calibri"/>
                <a:cs typeface="Calibri"/>
              </a:rPr>
              <a:t> </a:t>
            </a:r>
            <a:r>
              <a:rPr sz="2000" b="0" spc="-20" dirty="0">
                <a:latin typeface="Calibri"/>
                <a:cs typeface="Calibri"/>
              </a:rPr>
              <a:t>edilmelidir.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2784094"/>
            <a:ext cx="7728584" cy="192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17244">
              <a:lnSpc>
                <a:spcPts val="216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Uygunluğun delili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olarak muhafaza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edilen </a:t>
            </a:r>
            <a:r>
              <a:rPr sz="2000" b="1" u="heavy" spc="-5" dirty="0">
                <a:latin typeface="Calibri"/>
                <a:cs typeface="Calibri"/>
              </a:rPr>
              <a:t>dokümante </a:t>
            </a:r>
            <a:r>
              <a:rPr sz="2000" b="1" u="heavy" dirty="0">
                <a:latin typeface="Calibri"/>
                <a:cs typeface="Calibri"/>
              </a:rPr>
              <a:t>edilmiş</a:t>
            </a:r>
            <a:r>
              <a:rPr sz="2000" b="1" u="heavy" spc="-95" dirty="0"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333E50"/>
                </a:solidFill>
                <a:latin typeface="Calibri"/>
                <a:cs typeface="Calibri"/>
              </a:rPr>
              <a:t>bilgi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,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istenmeyen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değişikliklere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karşı</a:t>
            </a:r>
            <a:r>
              <a:rPr sz="2000" spc="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korunmalıdır.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160"/>
              </a:lnSpc>
            </a:pP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Not: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Erişim,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sadece </a:t>
            </a:r>
            <a:r>
              <a:rPr sz="2000" spc="-10" dirty="0">
                <a:latin typeface="Calibri"/>
                <a:cs typeface="Calibri"/>
              </a:rPr>
              <a:t>dokümante </a:t>
            </a:r>
            <a:r>
              <a:rPr sz="2000" dirty="0">
                <a:latin typeface="Calibri"/>
                <a:cs typeface="Calibri"/>
              </a:rPr>
              <a:t>edilmiş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bilgilerin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görüntülenmesi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konusunda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bir izin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kararını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spc="-10" dirty="0">
                <a:latin typeface="Calibri"/>
                <a:cs typeface="Calibri"/>
              </a:rPr>
              <a:t>dokümante </a:t>
            </a:r>
            <a:r>
              <a:rPr sz="2000" dirty="0">
                <a:latin typeface="Calibri"/>
                <a:cs typeface="Calibri"/>
              </a:rPr>
              <a:t>edilmiş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bilgileri görüntüleme 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değiştirmeye dair izin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yetkiyi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ifade</a:t>
            </a:r>
            <a:r>
              <a:rPr sz="2000" spc="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333E50"/>
                </a:solidFill>
                <a:latin typeface="Calibri"/>
                <a:cs typeface="Calibri"/>
              </a:rPr>
              <a:t>eder.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3610">
              <a:lnSpc>
                <a:spcPct val="100000"/>
              </a:lnSpc>
            </a:pPr>
            <a:r>
              <a:rPr spc="-15" dirty="0">
                <a:latin typeface="Calibri"/>
                <a:cs typeface="Calibri"/>
              </a:rPr>
              <a:t>KYS </a:t>
            </a:r>
            <a:r>
              <a:rPr spc="-5" dirty="0">
                <a:latin typeface="Calibri"/>
                <a:cs typeface="Calibri"/>
              </a:rPr>
              <a:t>KAPSAMININ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BELİRLENMESİ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1521" y="2372760"/>
            <a:ext cx="7640955" cy="3587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Kapsam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belirlenirken</a:t>
            </a:r>
            <a:endParaRPr sz="2000" dirty="0">
              <a:latin typeface="Calibri"/>
              <a:cs typeface="Calibri"/>
            </a:endParaRPr>
          </a:p>
          <a:p>
            <a:pPr marL="1155700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Dış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iç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konular</a:t>
            </a:r>
            <a:endParaRPr sz="2000" dirty="0">
              <a:latin typeface="Calibri"/>
              <a:cs typeface="Calibri"/>
            </a:endParaRPr>
          </a:p>
          <a:p>
            <a:pPr marL="1155700" indent="-22923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İlgili </a:t>
            </a:r>
            <a:r>
              <a:rPr sz="2000" spc="-10" dirty="0">
                <a:latin typeface="Calibri"/>
                <a:cs typeface="Calibri"/>
              </a:rPr>
              <a:t>tarafların ihtiyaç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beklentileri</a:t>
            </a:r>
            <a:endParaRPr sz="2000" dirty="0">
              <a:latin typeface="Calibri"/>
              <a:cs typeface="Calibri"/>
            </a:endParaRPr>
          </a:p>
          <a:p>
            <a:pPr marL="1155700" indent="-229235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Kuruluşun </a:t>
            </a:r>
            <a:r>
              <a:rPr sz="2000" dirty="0">
                <a:latin typeface="Calibri"/>
                <a:cs typeface="Calibri"/>
              </a:rPr>
              <a:t>ürün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hizmetleri </a:t>
            </a:r>
            <a:r>
              <a:rPr sz="2000" spc="-10" dirty="0">
                <a:latin typeface="Calibri"/>
                <a:cs typeface="Calibri"/>
              </a:rPr>
              <a:t>göz </a:t>
            </a:r>
            <a:r>
              <a:rPr sz="2000" dirty="0">
                <a:latin typeface="Calibri"/>
                <a:cs typeface="Calibri"/>
              </a:rPr>
              <a:t>önünde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bulundurulmalıdır.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  <a:spcBef>
                <a:spcPts val="1280"/>
              </a:spcBef>
            </a:pPr>
            <a:r>
              <a:rPr sz="2000" spc="-5" dirty="0">
                <a:latin typeface="Calibri"/>
                <a:cs typeface="Calibri"/>
              </a:rPr>
              <a:t>Kapsamda kuruluşun </a:t>
            </a:r>
            <a:r>
              <a:rPr sz="2000" dirty="0">
                <a:latin typeface="Calibri"/>
                <a:cs typeface="Calibri"/>
              </a:rPr>
              <a:t>ürün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hizmetleri, </a:t>
            </a:r>
            <a:r>
              <a:rPr sz="2000" spc="-10" dirty="0">
                <a:latin typeface="Calibri"/>
                <a:cs typeface="Calibri"/>
              </a:rPr>
              <a:t>uygulanamayan </a:t>
            </a:r>
            <a:r>
              <a:rPr sz="2000" dirty="0">
                <a:latin typeface="Calibri"/>
                <a:cs typeface="Calibri"/>
              </a:rPr>
              <a:t>maddelerin haklı  </a:t>
            </a:r>
            <a:r>
              <a:rPr sz="2000" spc="-10" dirty="0">
                <a:latin typeface="Calibri"/>
                <a:cs typeface="Calibri"/>
              </a:rPr>
              <a:t>gerekçeleri </a:t>
            </a:r>
            <a:r>
              <a:rPr sz="2000" spc="-5" dirty="0">
                <a:latin typeface="Calibri"/>
                <a:cs typeface="Calibri"/>
              </a:rPr>
              <a:t>yer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almalıdır.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2700" marR="755015">
              <a:lnSpc>
                <a:spcPct val="90100"/>
              </a:lnSpc>
            </a:pPr>
            <a:r>
              <a:rPr sz="2000" spc="-5" dirty="0">
                <a:latin typeface="Calibri"/>
                <a:cs typeface="Calibri"/>
              </a:rPr>
              <a:t>Uygulanamayan </a:t>
            </a:r>
            <a:r>
              <a:rPr sz="2000" dirty="0">
                <a:latin typeface="Calibri"/>
                <a:cs typeface="Calibri"/>
              </a:rPr>
              <a:t>durumlar; </a:t>
            </a:r>
            <a:r>
              <a:rPr sz="2000" spc="-5" dirty="0">
                <a:latin typeface="Calibri"/>
                <a:cs typeface="Calibri"/>
              </a:rPr>
              <a:t>kuruluşun uygun </a:t>
            </a:r>
            <a:r>
              <a:rPr sz="2000" dirty="0">
                <a:latin typeface="Calibri"/>
                <a:cs typeface="Calibri"/>
              </a:rPr>
              <a:t>ürün </a:t>
            </a:r>
            <a:r>
              <a:rPr sz="2000" spc="-20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hizmet </a:t>
            </a:r>
            <a:r>
              <a:rPr sz="2000" dirty="0">
                <a:latin typeface="Calibri"/>
                <a:cs typeface="Calibri"/>
              </a:rPr>
              <a:t>sunma  sorumluluğunu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müşteri </a:t>
            </a:r>
            <a:r>
              <a:rPr sz="2000" spc="-5" dirty="0">
                <a:latin typeface="Calibri"/>
                <a:cs typeface="Calibri"/>
              </a:rPr>
              <a:t>memnuniyetini artırma yeteneğini  </a:t>
            </a:r>
            <a:r>
              <a:rPr sz="2000" spc="-15" dirty="0">
                <a:latin typeface="Calibri"/>
                <a:cs typeface="Calibri"/>
              </a:rPr>
              <a:t>etkilememelidir.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2789">
              <a:lnSpc>
                <a:spcPct val="100000"/>
              </a:lnSpc>
            </a:pPr>
            <a:r>
              <a:rPr spc="-15" dirty="0">
                <a:latin typeface="Calibri"/>
                <a:cs typeface="Calibri"/>
              </a:rPr>
              <a:t>KYS </a:t>
            </a:r>
            <a:r>
              <a:rPr dirty="0">
                <a:latin typeface="Calibri"/>
                <a:cs typeface="Calibri"/>
              </a:rPr>
              <a:t>VE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PROSESLERİ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55165"/>
            <a:ext cx="7697470" cy="267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5090" algn="just">
              <a:lnSpc>
                <a:spcPct val="9010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Kuruluş, Standardın şartlarına uygun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kalite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yönetim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sistemini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prosesler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arası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etkileşimleri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içerecek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şekilde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oluşturmalı, uygulamalı, sürekliliğini 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sağlamalı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sürekli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iyileştirmelidir.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algn="just">
              <a:lnSpc>
                <a:spcPts val="2280"/>
              </a:lnSpc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Proseslerin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uygulanmasını desteklemek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 </a:t>
            </a:r>
            <a:r>
              <a:rPr sz="2000" b="1" u="heavy" spc="-5" dirty="0">
                <a:latin typeface="Calibri"/>
                <a:cs typeface="Calibri"/>
              </a:rPr>
              <a:t>dokümante </a:t>
            </a:r>
            <a:r>
              <a:rPr sz="2000" b="1" u="heavy" dirty="0">
                <a:latin typeface="Calibri"/>
                <a:cs typeface="Calibri"/>
              </a:rPr>
              <a:t>edilmiş</a:t>
            </a:r>
            <a:r>
              <a:rPr sz="2000" b="1" u="heavy" spc="100" dirty="0"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333E50"/>
                </a:solidFill>
                <a:latin typeface="Calibri"/>
                <a:cs typeface="Calibri"/>
              </a:rPr>
              <a:t>bilginin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ts val="228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sürekliliğini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sağlanmalı;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ts val="2280"/>
              </a:lnSpc>
              <a:spcBef>
                <a:spcPts val="755"/>
              </a:spcBef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Proseslerin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planlandığı şekilde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uygulanmasının güvence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altına alınması</a:t>
            </a:r>
            <a:r>
              <a:rPr sz="2000" spc="7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ts val="2280"/>
              </a:lnSpc>
            </a:pPr>
            <a:r>
              <a:rPr sz="2000" b="1" u="heavy" spc="-5" dirty="0">
                <a:latin typeface="Calibri"/>
                <a:cs typeface="Calibri"/>
              </a:rPr>
              <a:t>dokümante </a:t>
            </a:r>
            <a:r>
              <a:rPr sz="2000" b="1" u="heavy" dirty="0">
                <a:latin typeface="Calibri"/>
                <a:cs typeface="Calibri"/>
              </a:rPr>
              <a:t>edilmiş </a:t>
            </a:r>
            <a:r>
              <a:rPr sz="2000" b="1" u="heavy" dirty="0">
                <a:solidFill>
                  <a:srgbClr val="333E50"/>
                </a:solidFill>
                <a:latin typeface="Calibri"/>
                <a:cs typeface="Calibri"/>
              </a:rPr>
              <a:t>bilgi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muhafaza</a:t>
            </a:r>
            <a:r>
              <a:rPr sz="2000" spc="-1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edilmelidir.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66408" y="4202137"/>
            <a:ext cx="1897481" cy="2054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157473" y="1210817"/>
            <a:ext cx="2831465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latin typeface="Calibri"/>
                <a:cs typeface="Calibri"/>
              </a:rPr>
              <a:t>KALİTE</a:t>
            </a:r>
            <a:r>
              <a:rPr sz="2900" spc="-7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POLİTİKASI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582701" y="1707641"/>
            <a:ext cx="7978597" cy="4232910"/>
          </a:xfrm>
          <a:prstGeom prst="rect">
            <a:avLst/>
          </a:prstGeom>
        </p:spPr>
        <p:txBody>
          <a:bodyPr vert="horz" wrap="square" lIns="0" tIns="607822" rIns="0" bIns="0" rtlCol="0">
            <a:spAutoFit/>
          </a:bodyPr>
          <a:lstStyle/>
          <a:p>
            <a:pPr marL="694055" indent="-457200">
              <a:lnSpc>
                <a:spcPts val="2280"/>
              </a:lnSpc>
              <a:buFont typeface="Calibri"/>
              <a:buAutoNum type="alphaLcParenR"/>
              <a:tabLst>
                <a:tab pos="694690" algn="l"/>
              </a:tabLst>
            </a:pPr>
            <a:r>
              <a:rPr b="0" spc="-5" dirty="0">
                <a:latin typeface="Calibri"/>
                <a:cs typeface="Calibri"/>
              </a:rPr>
              <a:t>Kuruluşun </a:t>
            </a:r>
            <a:r>
              <a:rPr b="0" dirty="0">
                <a:latin typeface="Calibri"/>
                <a:cs typeface="Calibri"/>
              </a:rPr>
              <a:t>amacına </a:t>
            </a:r>
            <a:r>
              <a:rPr b="0" spc="-15" dirty="0">
                <a:latin typeface="Calibri"/>
                <a:cs typeface="Calibri"/>
              </a:rPr>
              <a:t>ve </a:t>
            </a:r>
            <a:r>
              <a:rPr b="0" dirty="0">
                <a:latin typeface="Calibri"/>
                <a:cs typeface="Calibri"/>
              </a:rPr>
              <a:t>içeriğine </a:t>
            </a:r>
            <a:r>
              <a:rPr b="0" spc="-5" dirty="0">
                <a:latin typeface="Calibri"/>
                <a:cs typeface="Calibri"/>
              </a:rPr>
              <a:t>uygun </a:t>
            </a:r>
            <a:r>
              <a:rPr b="0" dirty="0">
                <a:latin typeface="Calibri"/>
                <a:cs typeface="Calibri"/>
              </a:rPr>
              <a:t>olmalı </a:t>
            </a:r>
            <a:r>
              <a:rPr b="0" spc="-15" dirty="0">
                <a:latin typeface="Calibri"/>
                <a:cs typeface="Calibri"/>
              </a:rPr>
              <a:t>ve stratejik</a:t>
            </a:r>
            <a:r>
              <a:rPr b="0" spc="7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yönünü</a:t>
            </a:r>
          </a:p>
          <a:p>
            <a:pPr marL="694055">
              <a:lnSpc>
                <a:spcPts val="2280"/>
              </a:lnSpc>
            </a:pPr>
            <a:r>
              <a:rPr b="0" spc="-5" dirty="0">
                <a:latin typeface="Calibri"/>
                <a:cs typeface="Calibri"/>
              </a:rPr>
              <a:t>desteklemeli.</a:t>
            </a:r>
          </a:p>
          <a:p>
            <a:pPr marL="694055" indent="-457200">
              <a:lnSpc>
                <a:spcPct val="100000"/>
              </a:lnSpc>
              <a:spcBef>
                <a:spcPts val="770"/>
              </a:spcBef>
              <a:buAutoNum type="alphaLcParenR" startAt="2"/>
              <a:tabLst>
                <a:tab pos="694690" algn="l"/>
              </a:tabLst>
            </a:pPr>
            <a:r>
              <a:rPr b="0" spc="-15" dirty="0">
                <a:latin typeface="Calibri"/>
                <a:cs typeface="Calibri"/>
              </a:rPr>
              <a:t>Kalite </a:t>
            </a:r>
            <a:r>
              <a:rPr b="0" dirty="0">
                <a:latin typeface="Calibri"/>
                <a:cs typeface="Calibri"/>
              </a:rPr>
              <a:t>amaçlarının </a:t>
            </a:r>
            <a:r>
              <a:rPr b="0" spc="-5" dirty="0">
                <a:latin typeface="Calibri"/>
                <a:cs typeface="Calibri"/>
              </a:rPr>
              <a:t>oluşturulması </a:t>
            </a:r>
            <a:r>
              <a:rPr b="0" dirty="0">
                <a:latin typeface="Calibri"/>
                <a:cs typeface="Calibri"/>
              </a:rPr>
              <a:t>için bir </a:t>
            </a:r>
            <a:r>
              <a:rPr b="0" spc="-10" dirty="0">
                <a:latin typeface="Calibri"/>
                <a:cs typeface="Calibri"/>
              </a:rPr>
              <a:t>çerçeve</a:t>
            </a:r>
            <a:r>
              <a:rPr b="0" spc="14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sağlamalı.</a:t>
            </a:r>
          </a:p>
          <a:p>
            <a:pPr marL="694055" indent="-457200">
              <a:lnSpc>
                <a:spcPct val="100000"/>
              </a:lnSpc>
              <a:spcBef>
                <a:spcPts val="755"/>
              </a:spcBef>
              <a:buFont typeface="Calibri"/>
              <a:buAutoNum type="alphaLcParenR" startAt="2"/>
              <a:tabLst>
                <a:tab pos="694690" algn="l"/>
              </a:tabLst>
            </a:pPr>
            <a:r>
              <a:rPr b="0" spc="-5" dirty="0">
                <a:latin typeface="Calibri"/>
                <a:cs typeface="Calibri"/>
              </a:rPr>
              <a:t>Uygulanabilir şartları </a:t>
            </a:r>
            <a:r>
              <a:rPr b="0" spc="-10" dirty="0">
                <a:latin typeface="Calibri"/>
                <a:cs typeface="Calibri"/>
              </a:rPr>
              <a:t>karşılama </a:t>
            </a:r>
            <a:r>
              <a:rPr b="0" spc="-5" dirty="0">
                <a:latin typeface="Calibri"/>
                <a:cs typeface="Calibri"/>
              </a:rPr>
              <a:t>taahhüdü</a:t>
            </a:r>
            <a:r>
              <a:rPr b="0" spc="114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içermeli.</a:t>
            </a:r>
          </a:p>
          <a:p>
            <a:pPr marL="694055" indent="-457200">
              <a:lnSpc>
                <a:spcPct val="100000"/>
              </a:lnSpc>
              <a:spcBef>
                <a:spcPts val="755"/>
              </a:spcBef>
              <a:buFont typeface="Calibri"/>
              <a:buAutoNum type="alphaLcParenR" startAt="2"/>
              <a:tabLst>
                <a:tab pos="694690" algn="l"/>
              </a:tabLst>
            </a:pPr>
            <a:r>
              <a:rPr b="0" spc="-10" dirty="0">
                <a:latin typeface="Calibri"/>
                <a:cs typeface="Calibri"/>
              </a:rPr>
              <a:t>KYS’nin </a:t>
            </a:r>
            <a:r>
              <a:rPr b="0" spc="-5" dirty="0">
                <a:latin typeface="Calibri"/>
                <a:cs typeface="Calibri"/>
              </a:rPr>
              <a:t>sürekli iyileştirilmesi </a:t>
            </a:r>
            <a:r>
              <a:rPr b="0" dirty="0">
                <a:latin typeface="Calibri"/>
                <a:cs typeface="Calibri"/>
              </a:rPr>
              <a:t>taahhüdünü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içermeli.</a:t>
            </a:r>
          </a:p>
        </p:txBody>
      </p:sp>
      <p:sp>
        <p:nvSpPr>
          <p:cNvPr id="4" name="object 4"/>
          <p:cNvSpPr/>
          <p:nvPr/>
        </p:nvSpPr>
        <p:spPr>
          <a:xfrm>
            <a:off x="3144011" y="4459223"/>
            <a:ext cx="4384547" cy="1536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pc="-45" dirty="0"/>
              <a:t>PRATİK </a:t>
            </a:r>
            <a:r>
              <a:rPr dirty="0"/>
              <a:t>ÇALIŞMA</a:t>
            </a:r>
            <a:r>
              <a:rPr spc="-40" dirty="0"/>
              <a:t> </a:t>
            </a:r>
            <a:r>
              <a:rPr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532" y="1689989"/>
            <a:ext cx="264922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333E50"/>
                </a:solidFill>
                <a:latin typeface="Calibri"/>
                <a:cs typeface="Calibri"/>
              </a:rPr>
              <a:t>Kalite Politikası</a:t>
            </a:r>
            <a:r>
              <a:rPr sz="2000" b="1" spc="-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333E50"/>
                </a:solidFill>
                <a:latin typeface="Calibri"/>
                <a:cs typeface="Calibri"/>
              </a:rPr>
              <a:t>Yazılması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20111" y="1610866"/>
            <a:ext cx="6723887" cy="5167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6135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KALİTE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AMAÇLARI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2166" y="1877242"/>
            <a:ext cx="7479665" cy="4091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AutoNum type="alphaLcParenR"/>
              <a:tabLst>
                <a:tab pos="469900" algn="l"/>
              </a:tabLst>
            </a:pP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Kalite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politikasıyla tutarlı</a:t>
            </a:r>
            <a:r>
              <a:rPr sz="2000" spc="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olmalı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Font typeface="Calibri"/>
              <a:buAutoNum type="alphaLcParenR"/>
              <a:tabLst>
                <a:tab pos="4699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Ölçülebilir</a:t>
            </a:r>
            <a:r>
              <a:rPr sz="2000" spc="-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olmalı,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Font typeface="Calibri"/>
              <a:buAutoNum type="alphaLcParenR"/>
              <a:tabLst>
                <a:tab pos="4699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Uygulanabilir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şartlar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göz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önünde</a:t>
            </a:r>
            <a:r>
              <a:rPr sz="2000" spc="-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bulundurulmalı,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ts val="2280"/>
              </a:lnSpc>
              <a:spcBef>
                <a:spcPts val="755"/>
              </a:spcBef>
              <a:buFont typeface="Calibri"/>
              <a:buAutoNum type="alphaLcParenR"/>
              <a:tabLst>
                <a:tab pos="46990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Müşteri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memnuniyetinin artırılması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ürün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hizmet</a:t>
            </a:r>
            <a:r>
              <a:rPr sz="2000" spc="1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uygunluğuyla</a:t>
            </a:r>
            <a:endParaRPr sz="2000" dirty="0">
              <a:latin typeface="Calibri"/>
              <a:cs typeface="Calibri"/>
            </a:endParaRPr>
          </a:p>
          <a:p>
            <a:pPr marR="4829175" algn="ctr">
              <a:lnSpc>
                <a:spcPts val="228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bağlantılı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olmalı,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Font typeface="Calibri"/>
              <a:buAutoNum type="alphaLcParenR" startAt="5"/>
              <a:tabLst>
                <a:tab pos="4699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İzlenmeli,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Font typeface="Calibri"/>
              <a:buAutoNum type="alphaLcParenR" startAt="5"/>
              <a:tabLst>
                <a:tab pos="4699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Duyurulmalı,</a:t>
            </a:r>
            <a:endParaRPr sz="20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Font typeface="Calibri"/>
              <a:buAutoNum type="alphaLcParenR" startAt="5"/>
              <a:tabLst>
                <a:tab pos="4699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şekilde</a:t>
            </a:r>
            <a:r>
              <a:rPr sz="2000" spc="-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güncellenmelidir.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1625"/>
              </a:spcBef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Kuruluş,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kalite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amaçları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konusundaki </a:t>
            </a:r>
            <a:r>
              <a:rPr sz="2000" b="1" u="heavy" spc="-5" dirty="0">
                <a:latin typeface="Calibri"/>
                <a:cs typeface="Calibri"/>
              </a:rPr>
              <a:t>dokümante </a:t>
            </a:r>
            <a:r>
              <a:rPr sz="2000" b="1" u="heavy" dirty="0">
                <a:latin typeface="Calibri"/>
                <a:cs typeface="Calibri"/>
              </a:rPr>
              <a:t>edilmiş</a:t>
            </a:r>
            <a:r>
              <a:rPr sz="2000" b="1" u="heavy" spc="25" dirty="0">
                <a:latin typeface="Calibri"/>
                <a:cs typeface="Calibri"/>
              </a:rPr>
              <a:t> </a:t>
            </a:r>
            <a:r>
              <a:rPr sz="2000" b="1" u="heavy" dirty="0">
                <a:latin typeface="Calibri"/>
                <a:cs typeface="Calibri"/>
              </a:rPr>
              <a:t>bilginin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sürekliliğini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sağlamalıdır.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218438"/>
            <a:ext cx="4422775" cy="3288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kalite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amaçlarını nasıl</a:t>
            </a:r>
            <a:r>
              <a:rPr sz="2000" spc="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başaracağını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planlarken,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625"/>
              </a:spcBef>
              <a:buFont typeface="Calibri"/>
              <a:buAutoNum type="alphaLcParenR"/>
              <a:tabLst>
                <a:tab pos="4699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Ne</a:t>
            </a:r>
            <a:r>
              <a:rPr sz="2000" spc="-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yapılacağını,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Font typeface="Calibri"/>
              <a:buAutoNum type="alphaLcParenR"/>
              <a:tabLst>
                <a:tab pos="4699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Hangi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kaynakların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gerekli</a:t>
            </a:r>
            <a:r>
              <a:rPr sz="2000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olacağını,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Font typeface="Calibri"/>
              <a:buAutoNum type="alphaLcParenR"/>
              <a:tabLst>
                <a:tab pos="4699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Kimin sorumlu</a:t>
            </a:r>
            <a:r>
              <a:rPr sz="2000" spc="-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olacağını,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Font typeface="Calibri"/>
              <a:buAutoNum type="alphaLcParenR"/>
              <a:tabLst>
                <a:tab pos="4699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Ne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zaman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tamamlanacağını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ts val="2280"/>
              </a:lnSpc>
              <a:spcBef>
                <a:spcPts val="755"/>
              </a:spcBef>
              <a:buFont typeface="Calibri"/>
              <a:buAutoNum type="alphaLcParenR"/>
              <a:tabLst>
                <a:tab pos="4699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Sonuçların nasıl</a:t>
            </a:r>
            <a:r>
              <a:rPr sz="2000" spc="-8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değerlendirileceğini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228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belirlemelidir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07964" y="2741676"/>
            <a:ext cx="2759964" cy="2374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6969" y="2633598"/>
            <a:ext cx="5828665" cy="119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4560"/>
              </a:lnSpc>
            </a:pPr>
            <a:r>
              <a:rPr sz="4000" b="1" spc="-5" dirty="0">
                <a:solidFill>
                  <a:srgbClr val="333E50"/>
                </a:solidFill>
                <a:latin typeface="Calibri"/>
                <a:cs typeface="Calibri"/>
              </a:rPr>
              <a:t>KALİTE </a:t>
            </a:r>
            <a:r>
              <a:rPr sz="4000" b="1" spc="-30" dirty="0">
                <a:solidFill>
                  <a:srgbClr val="333E50"/>
                </a:solidFill>
                <a:latin typeface="Calibri"/>
                <a:cs typeface="Calibri"/>
              </a:rPr>
              <a:t>YÖNETİM</a:t>
            </a:r>
            <a:r>
              <a:rPr sz="4000" b="1" spc="-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333E50"/>
                </a:solidFill>
                <a:latin typeface="Calibri"/>
                <a:cs typeface="Calibri"/>
              </a:rPr>
              <a:t>SİSTEMİ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560"/>
              </a:lnSpc>
            </a:pPr>
            <a:r>
              <a:rPr sz="4000" b="1" spc="-50" dirty="0">
                <a:solidFill>
                  <a:srgbClr val="333E50"/>
                </a:solidFill>
                <a:latin typeface="Calibri"/>
                <a:cs typeface="Calibri"/>
              </a:rPr>
              <a:t>DOKÜMANTASYON</a:t>
            </a:r>
            <a:r>
              <a:rPr sz="4000" b="1" spc="-7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333E50"/>
                </a:solidFill>
                <a:latin typeface="Calibri"/>
                <a:cs typeface="Calibri"/>
              </a:rPr>
              <a:t>EĞİTİMİ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581148" y="1509521"/>
            <a:ext cx="598093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spc="-10" dirty="0"/>
              <a:t>   </a:t>
            </a:r>
            <a:r>
              <a:rPr spc="-10" dirty="0"/>
              <a:t>TS </a:t>
            </a:r>
            <a:r>
              <a:rPr spc="-5" dirty="0"/>
              <a:t>EN </a:t>
            </a:r>
            <a:r>
              <a:rPr dirty="0"/>
              <a:t>ISO</a:t>
            </a:r>
            <a:r>
              <a:rPr lang="tr-TR" spc="-5" dirty="0">
                <a:solidFill>
                  <a:srgbClr val="5A6378"/>
                </a:solidFill>
              </a:rPr>
              <a:t> 9001:2015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2747772" y="3992879"/>
            <a:ext cx="3811524" cy="2135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pc="-45" dirty="0"/>
              <a:t>PRATİK </a:t>
            </a:r>
            <a:r>
              <a:rPr dirty="0"/>
              <a:t>ÇALIŞMA</a:t>
            </a:r>
            <a:r>
              <a:rPr spc="-40" dirty="0"/>
              <a:t> </a:t>
            </a:r>
            <a:r>
              <a:rPr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532" y="1689989"/>
            <a:ext cx="350583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Hedef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(Amaç) </a:t>
            </a:r>
            <a:r>
              <a:rPr sz="2000" b="1" spc="-20" dirty="0">
                <a:solidFill>
                  <a:srgbClr val="333E50"/>
                </a:solidFill>
                <a:latin typeface="Calibri"/>
                <a:cs typeface="Calibri"/>
              </a:rPr>
              <a:t>Tablosu</a:t>
            </a:r>
            <a:r>
              <a:rPr sz="2000" b="1" spc="-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Oluşturma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31364" y="1780030"/>
            <a:ext cx="6612636" cy="5077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33703" y="1368171"/>
            <a:ext cx="727519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10" dirty="0">
                <a:latin typeface="Calibri"/>
                <a:cs typeface="Calibri"/>
              </a:rPr>
              <a:t>KURUMSAL </a:t>
            </a:r>
            <a:r>
              <a:rPr sz="2900" spc="-40" dirty="0">
                <a:latin typeface="Calibri"/>
                <a:cs typeface="Calibri"/>
              </a:rPr>
              <a:t>GÖREV, </a:t>
            </a:r>
            <a:r>
              <a:rPr sz="2900" dirty="0">
                <a:latin typeface="Calibri"/>
                <a:cs typeface="Calibri"/>
              </a:rPr>
              <a:t>YETKİ VE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SORUMLULUKLAR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2163698"/>
            <a:ext cx="3826510" cy="194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Üst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yönetim, kuruluş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içinde ilgili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görevler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sorumluluk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yetkilerin  atandığından, iletildiğinden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anlaşıldığından emin</a:t>
            </a:r>
            <a:r>
              <a:rPr sz="2000" spc="-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olmalıdır.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====</a:t>
            </a:r>
            <a:r>
              <a:rPr sz="2000" spc="-5" dirty="0">
                <a:solidFill>
                  <a:srgbClr val="C00000"/>
                </a:solidFill>
                <a:latin typeface="Wingdings"/>
                <a:cs typeface="Wingdings"/>
              </a:rPr>
              <a:t>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libri"/>
                <a:cs typeface="Calibri"/>
              </a:rPr>
              <a:t>Görev</a:t>
            </a:r>
            <a:r>
              <a:rPr sz="20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Tanımları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5820" y="1982723"/>
            <a:ext cx="3907535" cy="4037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0790">
              <a:lnSpc>
                <a:spcPct val="100000"/>
              </a:lnSpc>
            </a:pPr>
            <a:r>
              <a:rPr spc="-10" dirty="0">
                <a:latin typeface="Calibri"/>
                <a:cs typeface="Calibri"/>
              </a:rPr>
              <a:t>Görev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40" dirty="0">
                <a:latin typeface="Calibri"/>
                <a:cs typeface="Calibri"/>
              </a:rPr>
              <a:t>Tanımı</a:t>
            </a:r>
          </a:p>
        </p:txBody>
      </p:sp>
      <p:sp>
        <p:nvSpPr>
          <p:cNvPr id="3" name="object 3"/>
          <p:cNvSpPr/>
          <p:nvPr/>
        </p:nvSpPr>
        <p:spPr>
          <a:xfrm>
            <a:off x="526868" y="1602377"/>
            <a:ext cx="7813548" cy="4315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784351" y="1149603"/>
            <a:ext cx="7576184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RİSK VE </a:t>
            </a:r>
            <a:r>
              <a:rPr spc="-35" dirty="0">
                <a:latin typeface="Calibri"/>
                <a:cs typeface="Calibri"/>
              </a:rPr>
              <a:t>FIRSATLARI </a:t>
            </a:r>
            <a:r>
              <a:rPr dirty="0">
                <a:latin typeface="Calibri"/>
                <a:cs typeface="Calibri"/>
              </a:rPr>
              <a:t>BELİRLEME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FAALİYETLERİ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582701" y="1707641"/>
            <a:ext cx="7978597" cy="4232910"/>
          </a:xfrm>
          <a:prstGeom prst="rect">
            <a:avLst/>
          </a:prstGeom>
        </p:spPr>
        <p:txBody>
          <a:bodyPr vert="horz" wrap="square" lIns="0" tIns="518286" rIns="0" bIns="0" rtlCol="0">
            <a:spAutoFit/>
          </a:bodyPr>
          <a:lstStyle/>
          <a:p>
            <a:pPr marL="137160" marR="5080">
              <a:lnSpc>
                <a:spcPts val="2160"/>
              </a:lnSpc>
            </a:pPr>
            <a:r>
              <a:rPr b="0" spc="-5" dirty="0">
                <a:latin typeface="Calibri"/>
                <a:cs typeface="Calibri"/>
              </a:rPr>
              <a:t>KYS </a:t>
            </a:r>
            <a:r>
              <a:rPr b="0" dirty="0">
                <a:latin typeface="Calibri"/>
                <a:cs typeface="Calibri"/>
              </a:rPr>
              <a:t>için </a:t>
            </a:r>
            <a:r>
              <a:rPr b="0" spc="-5" dirty="0">
                <a:latin typeface="Calibri"/>
                <a:cs typeface="Calibri"/>
              </a:rPr>
              <a:t>planlama </a:t>
            </a:r>
            <a:r>
              <a:rPr b="0" spc="-10" dirty="0">
                <a:latin typeface="Calibri"/>
                <a:cs typeface="Calibri"/>
              </a:rPr>
              <a:t>yapılırken, </a:t>
            </a:r>
            <a:r>
              <a:rPr b="0" dirty="0">
                <a:latin typeface="Calibri"/>
                <a:cs typeface="Calibri"/>
              </a:rPr>
              <a:t>iç </a:t>
            </a:r>
            <a:r>
              <a:rPr b="0" spc="-15" dirty="0">
                <a:latin typeface="Calibri"/>
                <a:cs typeface="Calibri"/>
              </a:rPr>
              <a:t>ve </a:t>
            </a:r>
            <a:r>
              <a:rPr b="0" dirty="0">
                <a:latin typeface="Calibri"/>
                <a:cs typeface="Calibri"/>
              </a:rPr>
              <a:t>dış </a:t>
            </a:r>
            <a:r>
              <a:rPr b="0" spc="-30" dirty="0">
                <a:latin typeface="Calibri"/>
                <a:cs typeface="Calibri"/>
              </a:rPr>
              <a:t>konular, </a:t>
            </a:r>
            <a:r>
              <a:rPr b="0" spc="-5" dirty="0">
                <a:latin typeface="Calibri"/>
                <a:cs typeface="Calibri"/>
              </a:rPr>
              <a:t>ilgili </a:t>
            </a:r>
            <a:r>
              <a:rPr b="0" spc="-10" dirty="0">
                <a:latin typeface="Calibri"/>
                <a:cs typeface="Calibri"/>
              </a:rPr>
              <a:t>tarafların </a:t>
            </a:r>
            <a:r>
              <a:rPr b="0" spc="-5" dirty="0">
                <a:latin typeface="Calibri"/>
                <a:cs typeface="Calibri"/>
              </a:rPr>
              <a:t>gereksinimleri  </a:t>
            </a:r>
            <a:r>
              <a:rPr b="0" spc="-15" dirty="0">
                <a:latin typeface="Calibri"/>
                <a:cs typeface="Calibri"/>
              </a:rPr>
              <a:t>ve </a:t>
            </a:r>
            <a:r>
              <a:rPr b="0" spc="-5" dirty="0">
                <a:latin typeface="Calibri"/>
                <a:cs typeface="Calibri"/>
              </a:rPr>
              <a:t>beklentileri </a:t>
            </a:r>
            <a:r>
              <a:rPr b="0" spc="-10" dirty="0">
                <a:latin typeface="Calibri"/>
                <a:cs typeface="Calibri"/>
              </a:rPr>
              <a:t>göz </a:t>
            </a:r>
            <a:r>
              <a:rPr b="0" dirty="0">
                <a:latin typeface="Calibri"/>
                <a:cs typeface="Calibri"/>
              </a:rPr>
              <a:t>önüne almalı </a:t>
            </a:r>
            <a:r>
              <a:rPr b="0" spc="-15" dirty="0">
                <a:latin typeface="Calibri"/>
                <a:cs typeface="Calibri"/>
              </a:rPr>
              <a:t>ve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;</a:t>
            </a:r>
          </a:p>
          <a:p>
            <a:pPr marL="594360" indent="-457200">
              <a:lnSpc>
                <a:spcPct val="100000"/>
              </a:lnSpc>
              <a:spcBef>
                <a:spcPts val="735"/>
              </a:spcBef>
              <a:buFont typeface="Calibri"/>
              <a:buAutoNum type="alphaLcParenR"/>
              <a:tabLst>
                <a:tab pos="594995" algn="l"/>
              </a:tabLst>
            </a:pPr>
            <a:r>
              <a:rPr b="0" spc="-10" dirty="0">
                <a:latin typeface="Calibri"/>
                <a:cs typeface="Calibri"/>
              </a:rPr>
              <a:t>KYS’nin istenen </a:t>
            </a:r>
            <a:r>
              <a:rPr b="0" spc="-5" dirty="0">
                <a:latin typeface="Calibri"/>
                <a:cs typeface="Calibri"/>
              </a:rPr>
              <a:t>sonuçlara </a:t>
            </a:r>
            <a:r>
              <a:rPr b="0" dirty="0">
                <a:latin typeface="Calibri"/>
                <a:cs typeface="Calibri"/>
              </a:rPr>
              <a:t>ulaşması için </a:t>
            </a:r>
            <a:r>
              <a:rPr b="0" spc="-5" dirty="0">
                <a:latin typeface="Calibri"/>
                <a:cs typeface="Calibri"/>
              </a:rPr>
              <a:t>güvence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vermek,</a:t>
            </a:r>
          </a:p>
          <a:p>
            <a:pPr marL="594360" indent="-457200">
              <a:lnSpc>
                <a:spcPct val="100000"/>
              </a:lnSpc>
              <a:spcBef>
                <a:spcPts val="755"/>
              </a:spcBef>
              <a:buAutoNum type="alphaLcParenR"/>
              <a:tabLst>
                <a:tab pos="594995" algn="l"/>
              </a:tabLst>
            </a:pPr>
            <a:r>
              <a:rPr b="0" spc="-5" dirty="0">
                <a:latin typeface="Calibri"/>
                <a:cs typeface="Calibri"/>
              </a:rPr>
              <a:t>Olumlu etkileri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artırmak,</a:t>
            </a:r>
          </a:p>
          <a:p>
            <a:pPr marL="594360" indent="-457200">
              <a:lnSpc>
                <a:spcPct val="100000"/>
              </a:lnSpc>
              <a:spcBef>
                <a:spcPts val="755"/>
              </a:spcBef>
              <a:buFont typeface="Calibri"/>
              <a:buAutoNum type="alphaLcParenR"/>
              <a:tabLst>
                <a:tab pos="594995" algn="l"/>
              </a:tabLst>
            </a:pPr>
            <a:r>
              <a:rPr b="0" spc="-10" dirty="0">
                <a:latin typeface="Calibri"/>
                <a:cs typeface="Calibri"/>
              </a:rPr>
              <a:t>İstenmeyen </a:t>
            </a:r>
            <a:r>
              <a:rPr b="0" spc="-5" dirty="0">
                <a:latin typeface="Calibri"/>
                <a:cs typeface="Calibri"/>
              </a:rPr>
              <a:t>etkileri </a:t>
            </a:r>
            <a:r>
              <a:rPr b="0" dirty="0">
                <a:latin typeface="Calibri"/>
                <a:cs typeface="Calibri"/>
              </a:rPr>
              <a:t>önlemek </a:t>
            </a:r>
            <a:r>
              <a:rPr b="0" spc="-20" dirty="0">
                <a:latin typeface="Calibri"/>
                <a:cs typeface="Calibri"/>
              </a:rPr>
              <a:t>veya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azaltmak,</a:t>
            </a:r>
          </a:p>
          <a:p>
            <a:pPr marL="594360" indent="-457200">
              <a:lnSpc>
                <a:spcPct val="100000"/>
              </a:lnSpc>
              <a:spcBef>
                <a:spcPts val="770"/>
              </a:spcBef>
              <a:buFont typeface="Calibri"/>
              <a:buAutoNum type="alphaLcParenR"/>
              <a:tabLst>
                <a:tab pos="594995" algn="l"/>
              </a:tabLst>
            </a:pPr>
            <a:r>
              <a:rPr b="0" spc="-5" dirty="0">
                <a:latin typeface="Calibri"/>
                <a:cs typeface="Calibri"/>
              </a:rPr>
              <a:t>İyileştirmeyi </a:t>
            </a:r>
            <a:r>
              <a:rPr b="0" spc="-20" dirty="0">
                <a:latin typeface="Calibri"/>
                <a:cs typeface="Calibri"/>
              </a:rPr>
              <a:t>hayata </a:t>
            </a:r>
            <a:r>
              <a:rPr b="0" spc="-5" dirty="0">
                <a:latin typeface="Calibri"/>
                <a:cs typeface="Calibri"/>
              </a:rPr>
              <a:t>geçirmek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için</a:t>
            </a:r>
          </a:p>
          <a:p>
            <a:pPr marL="137160">
              <a:lnSpc>
                <a:spcPct val="100000"/>
              </a:lnSpc>
              <a:spcBef>
                <a:spcPts val="755"/>
              </a:spcBef>
            </a:pPr>
            <a:r>
              <a:rPr b="0" u="heavy" dirty="0">
                <a:latin typeface="Times New Roman"/>
                <a:cs typeface="Times New Roman"/>
              </a:rPr>
              <a:t>  </a:t>
            </a:r>
            <a:r>
              <a:rPr b="0" u="heavy" spc="-160" dirty="0">
                <a:latin typeface="Times New Roman"/>
                <a:cs typeface="Times New Roman"/>
              </a:rPr>
              <a:t> </a:t>
            </a:r>
            <a:r>
              <a:rPr b="0" u="heavy" spc="-5" dirty="0">
                <a:latin typeface="Calibri"/>
                <a:cs typeface="Calibri"/>
              </a:rPr>
              <a:t>risk </a:t>
            </a:r>
            <a:r>
              <a:rPr b="0" u="heavy" spc="-15" dirty="0">
                <a:latin typeface="Calibri"/>
                <a:cs typeface="Calibri"/>
              </a:rPr>
              <a:t>ve </a:t>
            </a:r>
            <a:r>
              <a:rPr b="0" u="heavy" spc="-10" dirty="0">
                <a:latin typeface="Calibri"/>
                <a:cs typeface="Calibri"/>
              </a:rPr>
              <a:t>fırsatları</a:t>
            </a:r>
            <a:r>
              <a:rPr b="0" u="heavy" spc="45" dirty="0">
                <a:latin typeface="Calibri"/>
                <a:cs typeface="Calibri"/>
              </a:rPr>
              <a:t> </a:t>
            </a:r>
            <a:r>
              <a:rPr b="0" u="heavy" spc="-15" dirty="0">
                <a:latin typeface="Calibri"/>
                <a:cs typeface="Calibri"/>
              </a:rPr>
              <a:t>belirlemelidir</a:t>
            </a:r>
            <a:r>
              <a:rPr b="0" spc="-15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5894832" y="4171188"/>
            <a:ext cx="2886456" cy="1780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895843" y="6647688"/>
            <a:ext cx="115824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00374"/>
              </p:ext>
            </p:extLst>
          </p:nvPr>
        </p:nvGraphicFramePr>
        <p:xfrm>
          <a:off x="182194" y="1065320"/>
          <a:ext cx="8779611" cy="5220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4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751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İÇSEL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DIŞSAL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674">
                <a:tc>
                  <a:txBody>
                    <a:bodyPr/>
                    <a:lstStyle/>
                    <a:p>
                      <a:pPr marL="72199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1" spc="-35" dirty="0">
                          <a:latin typeface="Arial"/>
                          <a:cs typeface="Arial"/>
                        </a:rPr>
                        <a:t>KAYNAK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RİSK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7232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1" spc="-35" dirty="0">
                          <a:latin typeface="Arial"/>
                          <a:cs typeface="Arial"/>
                        </a:rPr>
                        <a:t>KAYNAK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RİSK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91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İNSAN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KAYNAKLARI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832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Kalifiye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eleman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Maaş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İletişim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MÜŞTERİLER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1106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Satışlar  Sözleş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eler  İletişim  Beklentiler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859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MUHASEBE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385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Yasal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Raporlama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Finansal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Tahmin 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Vergi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İletişim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TEDARİKÇİLER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10121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atland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ı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  Kalite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6360" marR="153162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Lojistik  İletişim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Faturalandırma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859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OPERASYONEL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02640" algn="just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Satış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pazarlama 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Yatırım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yönetimi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Kalite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 marR="156400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Bakım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Ü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retim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40" dirty="0">
                          <a:latin typeface="Arial"/>
                          <a:cs typeface="Arial"/>
                        </a:rPr>
                        <a:t>YASAL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OTORİTE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3771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Mevzuat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Değişiklikleri  İptal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39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BİLGİ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TEKNOLOJİSİ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Erişim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Teknolojik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altyapı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Sistemin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entegrasyonu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TEKNOLOJİ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Modeli/yılı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Seçim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imkanı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608"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7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66925">
              <a:lnSpc>
                <a:spcPct val="100000"/>
              </a:lnSpc>
            </a:pPr>
            <a:r>
              <a:rPr spc="-45" dirty="0">
                <a:latin typeface="Calibri"/>
                <a:cs typeface="Calibri"/>
              </a:rPr>
              <a:t>PRATİK </a:t>
            </a:r>
            <a:r>
              <a:rPr dirty="0">
                <a:latin typeface="Calibri"/>
                <a:cs typeface="Calibri"/>
              </a:rPr>
              <a:t>ÇALIŞMA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3532" y="1689989"/>
            <a:ext cx="24923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Risk </a:t>
            </a:r>
            <a:r>
              <a:rPr sz="2000" b="1" spc="-20" dirty="0">
                <a:solidFill>
                  <a:srgbClr val="333E50"/>
                </a:solidFill>
                <a:latin typeface="Calibri"/>
                <a:cs typeface="Calibri"/>
              </a:rPr>
              <a:t>Tablosu</a:t>
            </a:r>
            <a:r>
              <a:rPr sz="2000" b="1" spc="-1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Oluşturma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31364" y="1780030"/>
            <a:ext cx="6612636" cy="5077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224116"/>
              </p:ext>
            </p:extLst>
          </p:nvPr>
        </p:nvGraphicFramePr>
        <p:xfrm>
          <a:off x="138369" y="1034888"/>
          <a:ext cx="8835753" cy="5238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10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5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48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94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137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82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 dirty="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PROSES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6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Prosesi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21">
                <a:tc>
                  <a:txBody>
                    <a:bodyPr/>
                    <a:lstStyle/>
                    <a:p>
                      <a:pPr marL="47625">
                        <a:lnSpc>
                          <a:spcPts val="158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Faaliyet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585"/>
                        </a:lnSpc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Risk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155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Riskin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47625" marR="80010">
                        <a:lnSpc>
                          <a:spcPts val="1450"/>
                        </a:lnSpc>
                        <a:spcBef>
                          <a:spcPts val="70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yn</a:t>
                      </a:r>
                      <a:r>
                        <a:rPr sz="105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ğı 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(İç-Dış)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155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Olasılık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ts val="1155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Şiddet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55"/>
                        </a:lnSpc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Derece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55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Mevcut</a:t>
                      </a:r>
                      <a:r>
                        <a:rPr sz="105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Önlem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55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Aksiyon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55"/>
                        </a:lnSpc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Sorumlu(lar)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155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Süre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155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Açıklama,</a:t>
                      </a:r>
                      <a:r>
                        <a:rPr sz="105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ilgili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Doküman</a:t>
                      </a:r>
                      <a:r>
                        <a:rPr sz="105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(varsa)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173">
                <a:tc rowSpan="4">
                  <a:txBody>
                    <a:bodyPr/>
                    <a:lstStyle/>
                    <a:p>
                      <a:pPr marL="47625" indent="349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47625" marR="45085">
                        <a:lnSpc>
                          <a:spcPct val="114999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Notların  ın  G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nderil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7625" indent="349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Eksik,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47625" marR="156210">
                        <a:lnSpc>
                          <a:spcPct val="114999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hatalı,  geç 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ö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deri  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iç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Kontrol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listesi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Kontrolün</a:t>
                      </a:r>
                      <a:r>
                        <a:rPr sz="14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en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8260" marR="263525">
                        <a:lnSpc>
                          <a:spcPct val="11499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az 2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yapılması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4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Müd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8260" marR="339090">
                        <a:lnSpc>
                          <a:spcPct val="11499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ürü,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idari  personel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Her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8260" marR="72390">
                        <a:lnSpc>
                          <a:spcPct val="114999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ön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erim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öncesi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Gerekli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8895" marR="55244">
                        <a:lnSpc>
                          <a:spcPct val="114999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durumlarda  Eğitmen,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eğitim  notlarının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sunumdan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fotokopi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ile 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ğ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altıl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asını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bu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arada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notların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gönderimi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için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gerekli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iletişimi  sağlar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19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7625" indent="457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dış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47625" marR="106680">
                        <a:lnSpc>
                          <a:spcPct val="114999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o)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Kargo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sözleşmesi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Kargo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8260" marR="53975">
                        <a:lnSpc>
                          <a:spcPct val="11499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ö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zl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şm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sinin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gözden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geçirilmesi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8260" indent="393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Eğitim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8260" marR="55880">
                        <a:lnSpc>
                          <a:spcPct val="11499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Dai.Bşk.,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Destek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Hiz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.Dai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Bşk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Her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8260" marR="107950" algn="just">
                        <a:lnSpc>
                          <a:spcPct val="11499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ö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zl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şme 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ile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süreci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3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3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365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1605"/>
                        </a:lnSpc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2655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PERFORMANS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DEĞERLENDİRME</a:t>
            </a:r>
          </a:p>
        </p:txBody>
      </p:sp>
      <p:sp>
        <p:nvSpPr>
          <p:cNvPr id="3" name="object 3"/>
          <p:cNvSpPr/>
          <p:nvPr/>
        </p:nvSpPr>
        <p:spPr>
          <a:xfrm>
            <a:off x="1260347" y="1825751"/>
            <a:ext cx="6531864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598" y="1134998"/>
            <a:ext cx="7508875" cy="399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4699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Neyin izlenmesi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ölçülmesi</a:t>
            </a:r>
            <a:r>
              <a:rPr sz="2000" spc="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gerektiğini,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Font typeface="Calibri"/>
              <a:buAutoNum type="alphaLcParenR"/>
              <a:tabLst>
                <a:tab pos="4699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İzleme,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ölçme, mümkün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ise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geçerli sonuçları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temin etmek için</a:t>
            </a:r>
            <a:r>
              <a:rPr sz="2000" spc="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analiz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değerlendirme</a:t>
            </a:r>
            <a:r>
              <a:rPr sz="2000" spc="-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metotlarını,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Font typeface="Calibri"/>
              <a:buAutoNum type="alphaLcParenR" startAt="3"/>
              <a:tabLst>
                <a:tab pos="4699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İzleme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ölçme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işleminin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ne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zaman</a:t>
            </a:r>
            <a:r>
              <a:rPr sz="2000" spc="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yapılacağını,</a:t>
            </a:r>
            <a:endParaRPr sz="2000">
              <a:latin typeface="Calibri"/>
              <a:cs typeface="Calibri"/>
            </a:endParaRPr>
          </a:p>
          <a:p>
            <a:pPr marL="469900" marR="5080" indent="-457200">
              <a:lnSpc>
                <a:spcPts val="2880"/>
              </a:lnSpc>
              <a:spcBef>
                <a:spcPts val="175"/>
              </a:spcBef>
              <a:buFont typeface="Calibri"/>
              <a:buAutoNum type="alphaLcParenR" startAt="3"/>
              <a:tabLst>
                <a:tab pos="4699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İzleme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ölçme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işlemlerinde elde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edilen sonuçların ne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zaman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analiz  edileceğini 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değerlendirileceğini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tespit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etmelidir.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KYS’nin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etkinliğini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kalite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performansını</a:t>
            </a:r>
            <a:r>
              <a:rPr sz="2000" spc="1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değerlendirmelidir.</a:t>
            </a:r>
            <a:endParaRPr sz="2000">
              <a:latin typeface="Calibri"/>
              <a:cs typeface="Calibri"/>
            </a:endParaRPr>
          </a:p>
          <a:p>
            <a:pPr marL="68580">
              <a:lnSpc>
                <a:spcPts val="2280"/>
              </a:lnSpc>
              <a:spcBef>
                <a:spcPts val="765"/>
              </a:spcBef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Sonuçların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kanıtı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olarak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 </a:t>
            </a:r>
            <a:r>
              <a:rPr sz="2000" b="1" u="heavy" spc="-5" dirty="0">
                <a:solidFill>
                  <a:srgbClr val="333E50"/>
                </a:solidFill>
                <a:latin typeface="Calibri"/>
                <a:cs typeface="Calibri"/>
              </a:rPr>
              <a:t>dokümante </a:t>
            </a:r>
            <a:r>
              <a:rPr sz="2000" b="1" u="heavy" dirty="0">
                <a:solidFill>
                  <a:srgbClr val="333E50"/>
                </a:solidFill>
                <a:latin typeface="Calibri"/>
                <a:cs typeface="Calibri"/>
              </a:rPr>
              <a:t>edilmiş bilgiyi</a:t>
            </a:r>
            <a:r>
              <a:rPr sz="2000" b="1" u="heavy" spc="-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muhafaza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etmelidir.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95871" y="4637532"/>
            <a:ext cx="2439924" cy="1763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9603" y="4308347"/>
            <a:ext cx="5126736" cy="1885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947419" y="1210817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ct val="100000"/>
              </a:lnSpc>
            </a:pPr>
            <a:r>
              <a:rPr sz="2900" spc="-5" dirty="0">
                <a:latin typeface="Calibri"/>
                <a:cs typeface="Calibri"/>
              </a:rPr>
              <a:t>MÜŞTERİ ALGISININ İZLENMESİ </a:t>
            </a:r>
            <a:r>
              <a:rPr sz="2900" dirty="0">
                <a:latin typeface="Calibri"/>
                <a:cs typeface="Calibri"/>
              </a:rPr>
              <a:t>İÇİN</a:t>
            </a:r>
            <a:r>
              <a:rPr sz="2900" spc="-6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ÖRNEKLER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4294967295"/>
          </p:nvPr>
        </p:nvSpPr>
        <p:spPr>
          <a:xfrm>
            <a:off x="582701" y="1707641"/>
            <a:ext cx="7978597" cy="4232910"/>
          </a:xfrm>
          <a:prstGeom prst="rect">
            <a:avLst/>
          </a:prstGeom>
        </p:spPr>
        <p:txBody>
          <a:bodyPr vert="horz" wrap="square" lIns="0" tIns="49784" rIns="0" bIns="0" rtlCol="0">
            <a:spAutoFit/>
          </a:bodyPr>
          <a:lstStyle/>
          <a:p>
            <a:pPr marL="418465" indent="-342900">
              <a:lnSpc>
                <a:spcPct val="100000"/>
              </a:lnSpc>
              <a:buFont typeface="Calibri"/>
              <a:buChar char="-"/>
              <a:tabLst>
                <a:tab pos="418465" algn="l"/>
              </a:tabLst>
            </a:pPr>
            <a:r>
              <a:rPr b="0" spc="-10" dirty="0">
                <a:latin typeface="Calibri"/>
                <a:cs typeface="Calibri"/>
              </a:rPr>
              <a:t>Müşteri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anketleri,</a:t>
            </a:r>
          </a:p>
          <a:p>
            <a:pPr marL="418465" indent="-342900">
              <a:lnSpc>
                <a:spcPct val="100000"/>
              </a:lnSpc>
              <a:spcBef>
                <a:spcPts val="480"/>
              </a:spcBef>
              <a:buChar char="-"/>
              <a:tabLst>
                <a:tab pos="418465" algn="l"/>
              </a:tabLst>
            </a:pPr>
            <a:r>
              <a:rPr b="0" spc="-35" dirty="0">
                <a:latin typeface="Calibri"/>
                <a:cs typeface="Calibri"/>
              </a:rPr>
              <a:t>Teslim </a:t>
            </a:r>
            <a:r>
              <a:rPr b="0" dirty="0">
                <a:latin typeface="Calibri"/>
                <a:cs typeface="Calibri"/>
              </a:rPr>
              <a:t>edilen ürün </a:t>
            </a:r>
            <a:r>
              <a:rPr b="0" spc="-15" dirty="0">
                <a:latin typeface="Calibri"/>
                <a:cs typeface="Calibri"/>
              </a:rPr>
              <a:t>ve </a:t>
            </a:r>
            <a:r>
              <a:rPr b="0" spc="-5" dirty="0">
                <a:latin typeface="Calibri"/>
                <a:cs typeface="Calibri"/>
              </a:rPr>
              <a:t>hizmet  </a:t>
            </a:r>
            <a:r>
              <a:rPr b="0" spc="-10" dirty="0">
                <a:latin typeface="Calibri"/>
                <a:cs typeface="Calibri"/>
              </a:rPr>
              <a:t>kalitesi </a:t>
            </a:r>
            <a:r>
              <a:rPr b="0" spc="-5" dirty="0">
                <a:latin typeface="Calibri"/>
                <a:cs typeface="Calibri"/>
              </a:rPr>
              <a:t>ile </a:t>
            </a:r>
            <a:r>
              <a:rPr b="0" dirty="0">
                <a:latin typeface="Calibri"/>
                <a:cs typeface="Calibri"/>
              </a:rPr>
              <a:t>ilgili </a:t>
            </a:r>
            <a:r>
              <a:rPr b="0" spc="-10" dirty="0">
                <a:latin typeface="Calibri"/>
                <a:cs typeface="Calibri"/>
              </a:rPr>
              <a:t>müşteri</a:t>
            </a:r>
            <a:r>
              <a:rPr b="0" spc="2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geribildirimleri,</a:t>
            </a:r>
          </a:p>
          <a:p>
            <a:pPr marL="418465" indent="-342900">
              <a:lnSpc>
                <a:spcPct val="100000"/>
              </a:lnSpc>
              <a:spcBef>
                <a:spcPts val="480"/>
              </a:spcBef>
              <a:buChar char="-"/>
              <a:tabLst>
                <a:tab pos="418465" algn="l"/>
              </a:tabLst>
            </a:pPr>
            <a:r>
              <a:rPr b="0" spc="-5" dirty="0">
                <a:latin typeface="Calibri"/>
                <a:cs typeface="Calibri"/>
              </a:rPr>
              <a:t>Müşteri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toplantıları,</a:t>
            </a:r>
          </a:p>
          <a:p>
            <a:pPr marL="418465" indent="-342900">
              <a:lnSpc>
                <a:spcPct val="100000"/>
              </a:lnSpc>
              <a:spcBef>
                <a:spcPts val="480"/>
              </a:spcBef>
              <a:buChar char="-"/>
              <a:tabLst>
                <a:tab pos="418465" algn="l"/>
              </a:tabLst>
            </a:pPr>
            <a:r>
              <a:rPr b="0" spc="-20" dirty="0">
                <a:latin typeface="Calibri"/>
                <a:cs typeface="Calibri"/>
              </a:rPr>
              <a:t>Pazar </a:t>
            </a:r>
            <a:r>
              <a:rPr b="0" spc="-10" dirty="0">
                <a:latin typeface="Calibri"/>
                <a:cs typeface="Calibri"/>
              </a:rPr>
              <a:t>payı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analizleri,</a:t>
            </a:r>
          </a:p>
          <a:p>
            <a:pPr marL="418465" indent="-342900">
              <a:lnSpc>
                <a:spcPct val="100000"/>
              </a:lnSpc>
              <a:spcBef>
                <a:spcPts val="480"/>
              </a:spcBef>
              <a:buChar char="-"/>
              <a:tabLst>
                <a:tab pos="418465" algn="l"/>
              </a:tabLst>
            </a:pPr>
            <a:r>
              <a:rPr b="0" spc="-40" dirty="0">
                <a:latin typeface="Calibri"/>
                <a:cs typeface="Calibri"/>
              </a:rPr>
              <a:t>Takdir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etmeler,</a:t>
            </a:r>
          </a:p>
          <a:p>
            <a:pPr marL="418465" indent="-342900">
              <a:lnSpc>
                <a:spcPct val="100000"/>
              </a:lnSpc>
              <a:spcBef>
                <a:spcPts val="480"/>
              </a:spcBef>
              <a:buChar char="-"/>
              <a:tabLst>
                <a:tab pos="418465" algn="l"/>
              </a:tabLst>
            </a:pPr>
            <a:r>
              <a:rPr b="0" spc="-10" dirty="0">
                <a:latin typeface="Calibri"/>
                <a:cs typeface="Calibri"/>
              </a:rPr>
              <a:t>Garanti </a:t>
            </a:r>
            <a:r>
              <a:rPr b="0" spc="-5" dirty="0">
                <a:latin typeface="Calibri"/>
                <a:cs typeface="Calibri"/>
              </a:rPr>
              <a:t>kapsamında gelen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talepler,</a:t>
            </a:r>
          </a:p>
          <a:p>
            <a:pPr marL="418465" indent="-342900">
              <a:lnSpc>
                <a:spcPct val="100000"/>
              </a:lnSpc>
              <a:spcBef>
                <a:spcPts val="480"/>
              </a:spcBef>
              <a:buChar char="-"/>
              <a:tabLst>
                <a:tab pos="418465" algn="l"/>
              </a:tabLst>
            </a:pPr>
            <a:r>
              <a:rPr b="0" spc="-5" dirty="0">
                <a:latin typeface="Calibri"/>
                <a:cs typeface="Calibri"/>
              </a:rPr>
              <a:t>Satıcılardan gelen </a:t>
            </a:r>
            <a:r>
              <a:rPr b="0" spc="-25" dirty="0">
                <a:latin typeface="Calibri"/>
                <a:cs typeface="Calibri"/>
              </a:rPr>
              <a:t>raporlar,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45" dirty="0">
                <a:latin typeface="Calibri"/>
                <a:cs typeface="Calibri"/>
              </a:rPr>
              <a:t>v.b.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054297" y="1425474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0830">
              <a:lnSpc>
                <a:spcPct val="100000"/>
              </a:lnSpc>
            </a:pPr>
            <a:r>
              <a:rPr spc="-254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ANIŞMA</a:t>
            </a:r>
          </a:p>
        </p:txBody>
      </p:sp>
      <p:sp>
        <p:nvSpPr>
          <p:cNvPr id="3" name="object 3"/>
          <p:cNvSpPr/>
          <p:nvPr/>
        </p:nvSpPr>
        <p:spPr>
          <a:xfrm>
            <a:off x="2523744" y="1913154"/>
            <a:ext cx="4096511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809746" y="1235202"/>
            <a:ext cx="159575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İÇ</a:t>
            </a:r>
            <a:r>
              <a:rPr spc="-9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TETKİK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336" y="1910841"/>
            <a:ext cx="7051675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16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Kuruluş,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Kalite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Yönetim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Sisteminin, belirlenen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planlanan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hususları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yerine getirip getirmediği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konusunda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bilgi elde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etmek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 planlanan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aralıklarda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tetkikler</a:t>
            </a:r>
            <a:r>
              <a:rPr sz="2000" spc="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gerçekleştirmelidir.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9655" y="3860291"/>
            <a:ext cx="2778252" cy="1923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42566" y="3883914"/>
            <a:ext cx="242125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333E50"/>
                </a:solidFill>
                <a:latin typeface="Calibri"/>
                <a:cs typeface="Calibri"/>
              </a:rPr>
              <a:t>TS </a:t>
            </a:r>
            <a:r>
              <a:rPr sz="2800" b="1" spc="-5" dirty="0">
                <a:solidFill>
                  <a:srgbClr val="333E50"/>
                </a:solidFill>
                <a:latin typeface="Calibri"/>
                <a:cs typeface="Calibri"/>
              </a:rPr>
              <a:t>EN ISO</a:t>
            </a:r>
            <a:r>
              <a:rPr sz="2800" b="1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333E50"/>
                </a:solidFill>
                <a:latin typeface="Calibri"/>
                <a:cs typeface="Calibri"/>
              </a:rPr>
              <a:t>19011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6844" y="3860291"/>
            <a:ext cx="1285240" cy="523240"/>
          </a:xfrm>
          <a:custGeom>
            <a:avLst/>
            <a:gdLst/>
            <a:ahLst/>
            <a:cxnLst/>
            <a:rect l="l" t="t" r="r" b="b"/>
            <a:pathLst>
              <a:path w="1285239" h="523239">
                <a:moveTo>
                  <a:pt x="1023366" y="0"/>
                </a:moveTo>
                <a:lnTo>
                  <a:pt x="1023366" y="130682"/>
                </a:lnTo>
                <a:lnTo>
                  <a:pt x="0" y="130682"/>
                </a:lnTo>
                <a:lnTo>
                  <a:pt x="0" y="392048"/>
                </a:lnTo>
                <a:lnTo>
                  <a:pt x="1023366" y="392048"/>
                </a:lnTo>
                <a:lnTo>
                  <a:pt x="1023366" y="522731"/>
                </a:lnTo>
                <a:lnTo>
                  <a:pt x="1284732" y="261365"/>
                </a:lnTo>
                <a:lnTo>
                  <a:pt x="102336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844" y="3860291"/>
            <a:ext cx="1285240" cy="523240"/>
          </a:xfrm>
          <a:custGeom>
            <a:avLst/>
            <a:gdLst/>
            <a:ahLst/>
            <a:cxnLst/>
            <a:rect l="l" t="t" r="r" b="b"/>
            <a:pathLst>
              <a:path w="1285239" h="523239">
                <a:moveTo>
                  <a:pt x="0" y="130682"/>
                </a:moveTo>
                <a:lnTo>
                  <a:pt x="1023366" y="130682"/>
                </a:lnTo>
                <a:lnTo>
                  <a:pt x="1023366" y="0"/>
                </a:lnTo>
                <a:lnTo>
                  <a:pt x="1284732" y="261365"/>
                </a:lnTo>
                <a:lnTo>
                  <a:pt x="1023366" y="522731"/>
                </a:lnTo>
                <a:lnTo>
                  <a:pt x="1023366" y="392048"/>
                </a:lnTo>
                <a:lnTo>
                  <a:pt x="0" y="392048"/>
                </a:lnTo>
                <a:lnTo>
                  <a:pt x="0" y="130682"/>
                </a:lnTo>
                <a:close/>
              </a:path>
            </a:pathLst>
          </a:custGeom>
          <a:ln w="12192">
            <a:solidFill>
              <a:srgbClr val="507D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269619" y="1171828"/>
            <a:ext cx="653034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>
                <a:latin typeface="Calibri"/>
                <a:cs typeface="Calibri"/>
              </a:rPr>
              <a:t>UYGUNSUZLUK </a:t>
            </a:r>
            <a:r>
              <a:rPr dirty="0">
                <a:latin typeface="Calibri"/>
                <a:cs typeface="Calibri"/>
              </a:rPr>
              <a:t>VE </a:t>
            </a:r>
            <a:r>
              <a:rPr spc="-30" dirty="0">
                <a:latin typeface="Calibri"/>
                <a:cs typeface="Calibri"/>
              </a:rPr>
              <a:t>DÜZELTİCİ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FAALİYET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2147" y="1975992"/>
            <a:ext cx="7414895" cy="177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Kuruluş,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aşağıdakilerin delili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olarak </a:t>
            </a:r>
            <a:r>
              <a:rPr sz="2000" b="1" u="heavy" spc="-5" dirty="0">
                <a:solidFill>
                  <a:srgbClr val="333E50"/>
                </a:solidFill>
                <a:latin typeface="Calibri"/>
                <a:cs typeface="Calibri"/>
              </a:rPr>
              <a:t>dokümante </a:t>
            </a:r>
            <a:r>
              <a:rPr sz="2000" b="1" u="heavy" dirty="0">
                <a:solidFill>
                  <a:srgbClr val="333E50"/>
                </a:solidFill>
                <a:latin typeface="Calibri"/>
                <a:cs typeface="Calibri"/>
              </a:rPr>
              <a:t>edilmiş bilgiyi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muhafaza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etmelidir: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595"/>
              </a:spcBef>
              <a:buFont typeface="Calibri"/>
              <a:buAutoNum type="alphaLcParenR"/>
              <a:tabLst>
                <a:tab pos="470534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Uygunsuzlukların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gerçekleştirilen müteakip eylemlerin</a:t>
            </a:r>
            <a:r>
              <a:rPr sz="2000" spc="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yapısını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Font typeface="Calibri"/>
              <a:buAutoNum type="alphaLcParenR"/>
              <a:tabLst>
                <a:tab pos="470534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Herhangi bir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düzeltici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faaliyetin</a:t>
            </a:r>
            <a:r>
              <a:rPr sz="2000" spc="-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sonuçları.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93620" y="3872484"/>
            <a:ext cx="4203191" cy="2205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207" y="963167"/>
            <a:ext cx="8855964" cy="5263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52016" y="1129301"/>
            <a:ext cx="72491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DOKÜMANTE </a:t>
            </a:r>
            <a:r>
              <a:rPr sz="2800" dirty="0">
                <a:latin typeface="Calibri"/>
                <a:cs typeface="Calibri"/>
              </a:rPr>
              <a:t>EDİLMİŞ </a:t>
            </a:r>
            <a:r>
              <a:rPr sz="2800" spc="-15" dirty="0">
                <a:latin typeface="Calibri"/>
                <a:cs typeface="Calibri"/>
              </a:rPr>
              <a:t>BİLGİ </a:t>
            </a:r>
            <a:r>
              <a:rPr sz="2800" spc="-65" dirty="0">
                <a:latin typeface="Calibri"/>
                <a:cs typeface="Calibri"/>
              </a:rPr>
              <a:t>ATIF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SEVİYESİ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29053"/>
            <a:ext cx="472694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  <a:tab pos="3929379" algn="l"/>
              </a:tabLst>
            </a:pP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1)	</a:t>
            </a:r>
            <a:r>
              <a:rPr sz="1800" spc="-15" dirty="0">
                <a:solidFill>
                  <a:srgbClr val="333E50"/>
                </a:solidFill>
                <a:latin typeface="Calibri"/>
                <a:cs typeface="Calibri"/>
              </a:rPr>
              <a:t>Politika/Amaç</a:t>
            </a:r>
            <a:r>
              <a:rPr sz="1800" spc="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ve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Hedefler	</a:t>
            </a: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1.Seviye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2478689"/>
            <a:ext cx="3313429" cy="770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marR="5080" indent="-367665">
              <a:lnSpc>
                <a:spcPct val="136100"/>
              </a:lnSpc>
              <a:tabLst>
                <a:tab pos="469265" algn="l"/>
              </a:tabLst>
            </a:pP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2)		</a:t>
            </a:r>
            <a:r>
              <a:rPr sz="1800" spc="-30" dirty="0">
                <a:solidFill>
                  <a:srgbClr val="333E50"/>
                </a:solidFill>
                <a:latin typeface="Calibri"/>
                <a:cs typeface="Calibri"/>
              </a:rPr>
              <a:t>Varsa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El</a:t>
            </a:r>
            <a:r>
              <a:rPr sz="1800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kitabı/Görev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33E50"/>
                </a:solidFill>
                <a:latin typeface="Calibri"/>
                <a:cs typeface="Calibri"/>
              </a:rPr>
              <a:t>Tanımları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Prosedürler/Planlar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27879" y="2951098"/>
            <a:ext cx="8096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2.Seviye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3600607"/>
            <a:ext cx="3014980" cy="770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645" marR="5080" indent="-449580">
              <a:lnSpc>
                <a:spcPct val="136100"/>
              </a:lnSpc>
              <a:tabLst>
                <a:tab pos="469265" algn="l"/>
              </a:tabLst>
            </a:pP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3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)		</a:t>
            </a:r>
            <a:r>
              <a:rPr sz="1800" spc="-145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al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m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ar/L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333E50"/>
                </a:solidFill>
                <a:latin typeface="Calibri"/>
                <a:cs typeface="Calibri"/>
              </a:rPr>
              <a:t>s</a:t>
            </a:r>
            <a:r>
              <a:rPr sz="1800" spc="-30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eler/</a:t>
            </a:r>
            <a:r>
              <a:rPr sz="1800" spc="-155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ablo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1800" spc="-160" dirty="0">
                <a:solidFill>
                  <a:srgbClr val="333E5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, 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Formlar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1596" y="4073017"/>
            <a:ext cx="8096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3.Seviye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542" y="4721829"/>
            <a:ext cx="3869054" cy="114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645" marR="5080" indent="-449580">
              <a:lnSpc>
                <a:spcPct val="136400"/>
              </a:lnSpc>
              <a:tabLst>
                <a:tab pos="469265" algn="l"/>
              </a:tabLst>
            </a:pP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4)		Dış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Kaynaklı Dokümante</a:t>
            </a:r>
            <a:r>
              <a:rPr sz="1800" spc="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Edilmiş</a:t>
            </a:r>
            <a:r>
              <a:rPr sz="1800" spc="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Bilgi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333E50"/>
                </a:solidFill>
                <a:latin typeface="Calibri"/>
                <a:cs typeface="Calibri"/>
              </a:rPr>
              <a:t>(Yasalar, </a:t>
            </a:r>
            <a:r>
              <a:rPr sz="1800" spc="-25" dirty="0">
                <a:solidFill>
                  <a:srgbClr val="333E50"/>
                </a:solidFill>
                <a:latin typeface="Calibri"/>
                <a:cs typeface="Calibri"/>
              </a:rPr>
              <a:t>Kanunlar, </a:t>
            </a:r>
            <a:r>
              <a:rPr sz="1800" spc="-20" dirty="0">
                <a:solidFill>
                  <a:srgbClr val="333E50"/>
                </a:solidFill>
                <a:latin typeface="Calibri"/>
                <a:cs typeface="Calibri"/>
              </a:rPr>
              <a:t>Standardlar,  </a:t>
            </a:r>
            <a:r>
              <a:rPr sz="1800" spc="-25" dirty="0">
                <a:solidFill>
                  <a:srgbClr val="333E50"/>
                </a:solidFill>
                <a:latin typeface="Calibri"/>
                <a:cs typeface="Calibri"/>
              </a:rPr>
              <a:t>Yönetmelikler,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Kayıtlar</a:t>
            </a:r>
            <a:r>
              <a:rPr sz="1800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vb.)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7503" y="5569915"/>
            <a:ext cx="8096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333E50"/>
                </a:solidFill>
                <a:latin typeface="Calibri"/>
                <a:cs typeface="Calibri"/>
              </a:rPr>
              <a:t>4.Seviye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117637" y="1513730"/>
            <a:ext cx="2449195" cy="4608956"/>
            <a:chOff x="5731764" y="1456944"/>
            <a:chExt cx="2449195" cy="4608956"/>
          </a:xfrm>
        </p:grpSpPr>
        <p:sp>
          <p:nvSpPr>
            <p:cNvPr id="21" name="object 10"/>
            <p:cNvSpPr/>
            <p:nvPr/>
          </p:nvSpPr>
          <p:spPr>
            <a:xfrm>
              <a:off x="6684264" y="1456944"/>
              <a:ext cx="548640" cy="1021080"/>
            </a:xfrm>
            <a:custGeom>
              <a:avLst/>
              <a:gdLst/>
              <a:ahLst/>
              <a:cxnLst/>
              <a:rect l="l" t="t" r="r" b="b"/>
              <a:pathLst>
                <a:path w="548640" h="1021080">
                  <a:moveTo>
                    <a:pt x="274319" y="0"/>
                  </a:moveTo>
                  <a:lnTo>
                    <a:pt x="0" y="1021079"/>
                  </a:lnTo>
                  <a:lnTo>
                    <a:pt x="548639" y="1021079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D7EB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2"/>
            <p:cNvSpPr/>
            <p:nvPr/>
          </p:nvSpPr>
          <p:spPr>
            <a:xfrm>
              <a:off x="6367271" y="2478023"/>
              <a:ext cx="1181100" cy="1199515"/>
            </a:xfrm>
            <a:custGeom>
              <a:avLst/>
              <a:gdLst/>
              <a:ahLst/>
              <a:cxnLst/>
              <a:rect l="l" t="t" r="r" b="b"/>
              <a:pathLst>
                <a:path w="1181100" h="1199514">
                  <a:moveTo>
                    <a:pt x="864616" y="0"/>
                  </a:moveTo>
                  <a:lnTo>
                    <a:pt x="316483" y="0"/>
                  </a:lnTo>
                  <a:lnTo>
                    <a:pt x="0" y="1199388"/>
                  </a:lnTo>
                  <a:lnTo>
                    <a:pt x="1181100" y="1199388"/>
                  </a:lnTo>
                  <a:lnTo>
                    <a:pt x="864616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4"/>
            <p:cNvSpPr/>
            <p:nvPr/>
          </p:nvSpPr>
          <p:spPr>
            <a:xfrm>
              <a:off x="6051803" y="3677411"/>
              <a:ext cx="1811020" cy="1196340"/>
            </a:xfrm>
            <a:custGeom>
              <a:avLst/>
              <a:gdLst/>
              <a:ahLst/>
              <a:cxnLst/>
              <a:rect l="l" t="t" r="r" b="b"/>
              <a:pathLst>
                <a:path w="1811020" h="1196339">
                  <a:moveTo>
                    <a:pt x="1494536" y="0"/>
                  </a:moveTo>
                  <a:lnTo>
                    <a:pt x="315849" y="0"/>
                  </a:lnTo>
                  <a:lnTo>
                    <a:pt x="0" y="1196339"/>
                  </a:lnTo>
                  <a:lnTo>
                    <a:pt x="1810512" y="1196339"/>
                  </a:lnTo>
                  <a:lnTo>
                    <a:pt x="1494536" y="0"/>
                  </a:lnTo>
                  <a:close/>
                </a:path>
              </a:pathLst>
            </a:custGeom>
            <a:solidFill>
              <a:srgbClr val="FFB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6"/>
            <p:cNvSpPr/>
            <p:nvPr/>
          </p:nvSpPr>
          <p:spPr>
            <a:xfrm>
              <a:off x="5731764" y="4867655"/>
              <a:ext cx="2449195" cy="1198245"/>
            </a:xfrm>
            <a:custGeom>
              <a:avLst/>
              <a:gdLst/>
              <a:ahLst/>
              <a:cxnLst/>
              <a:rect l="l" t="t" r="r" b="b"/>
              <a:pathLst>
                <a:path w="2449195" h="1198245">
                  <a:moveTo>
                    <a:pt x="2132330" y="0"/>
                  </a:moveTo>
                  <a:lnTo>
                    <a:pt x="316738" y="0"/>
                  </a:lnTo>
                  <a:lnTo>
                    <a:pt x="0" y="1197864"/>
                  </a:lnTo>
                  <a:lnTo>
                    <a:pt x="2449067" y="1197864"/>
                  </a:lnTo>
                  <a:lnTo>
                    <a:pt x="213233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6845">
              <a:lnSpc>
                <a:spcPct val="100000"/>
              </a:lnSpc>
            </a:pPr>
            <a:r>
              <a:rPr spc="-10" dirty="0"/>
              <a:t>PROSEDÜR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103373"/>
            <a:ext cx="7727950" cy="3262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055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Ne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yapılması</a:t>
            </a:r>
            <a:r>
              <a:rPr sz="1800" spc="-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gerekiyor?</a:t>
            </a:r>
            <a:endParaRPr sz="1800">
              <a:latin typeface="Calibri"/>
              <a:cs typeface="Calibri"/>
            </a:endParaRPr>
          </a:p>
          <a:p>
            <a:pPr marL="407034" indent="-394335">
              <a:lnSpc>
                <a:spcPts val="1945"/>
              </a:lnSpc>
              <a:buFont typeface="Arial"/>
              <a:buChar char="•"/>
              <a:tabLst>
                <a:tab pos="407670" algn="l"/>
              </a:tabLst>
            </a:pP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Kim</a:t>
            </a:r>
            <a:r>
              <a:rPr sz="1800" spc="-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yapacak?</a:t>
            </a:r>
            <a:endParaRPr sz="1800">
              <a:latin typeface="Calibri"/>
              <a:cs typeface="Calibri"/>
            </a:endParaRPr>
          </a:p>
          <a:p>
            <a:pPr marL="407034" indent="-394335">
              <a:lnSpc>
                <a:spcPts val="1945"/>
              </a:lnSpc>
              <a:buFont typeface="Arial"/>
              <a:buChar char="•"/>
              <a:tabLst>
                <a:tab pos="407670" algn="l"/>
              </a:tabLst>
            </a:pP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Ne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zaman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ve hangi </a:t>
            </a:r>
            <a:r>
              <a:rPr sz="1800" spc="-15" dirty="0">
                <a:solidFill>
                  <a:srgbClr val="333E50"/>
                </a:solidFill>
                <a:latin typeface="Calibri"/>
                <a:cs typeface="Calibri"/>
              </a:rPr>
              <a:t>sıra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ile</a:t>
            </a:r>
            <a:r>
              <a:rPr sz="1800" spc="7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yapılacak?</a:t>
            </a:r>
            <a:endParaRPr sz="1800">
              <a:latin typeface="Calibri"/>
              <a:cs typeface="Calibri"/>
            </a:endParaRPr>
          </a:p>
          <a:p>
            <a:pPr marL="407034" indent="-394335">
              <a:lnSpc>
                <a:spcPts val="1945"/>
              </a:lnSpc>
              <a:buFont typeface="Arial"/>
              <a:buChar char="•"/>
              <a:tabLst>
                <a:tab pos="407670" algn="l"/>
              </a:tabLst>
            </a:pP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Nasıl</a:t>
            </a:r>
            <a:r>
              <a:rPr sz="1800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yapılacak?</a:t>
            </a:r>
            <a:endParaRPr sz="1800">
              <a:latin typeface="Calibri"/>
              <a:cs typeface="Calibri"/>
            </a:endParaRPr>
          </a:p>
          <a:p>
            <a:pPr marL="407034" indent="-394335">
              <a:lnSpc>
                <a:spcPts val="1945"/>
              </a:lnSpc>
              <a:buFont typeface="Arial"/>
              <a:buChar char="•"/>
              <a:tabLst>
                <a:tab pos="407670" algn="l"/>
              </a:tabLst>
            </a:pP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Ne gibi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teçhizat,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alet </a:t>
            </a:r>
            <a:r>
              <a:rPr sz="1800" spc="-15" dirty="0">
                <a:solidFill>
                  <a:srgbClr val="333E50"/>
                </a:solidFill>
                <a:latin typeface="Calibri"/>
                <a:cs typeface="Calibri"/>
              </a:rPr>
              <a:t>ya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da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malzeme</a:t>
            </a:r>
            <a:r>
              <a:rPr sz="1800" spc="9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kullanılacak?</a:t>
            </a:r>
            <a:endParaRPr sz="1800">
              <a:latin typeface="Calibri"/>
              <a:cs typeface="Calibri"/>
            </a:endParaRPr>
          </a:p>
          <a:p>
            <a:pPr marL="407034" indent="-394335">
              <a:lnSpc>
                <a:spcPts val="2050"/>
              </a:lnSpc>
              <a:buFont typeface="Arial"/>
              <a:buChar char="•"/>
              <a:tabLst>
                <a:tab pos="407670" algn="l"/>
              </a:tabLst>
            </a:pP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Hangi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formlar </a:t>
            </a:r>
            <a:r>
              <a:rPr sz="1800" spc="-15" dirty="0">
                <a:solidFill>
                  <a:srgbClr val="333E50"/>
                </a:solidFill>
                <a:latin typeface="Calibri"/>
                <a:cs typeface="Calibri"/>
              </a:rPr>
              <a:t>ya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da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diğer dokümanlar</a:t>
            </a:r>
            <a:r>
              <a:rPr sz="1800" spc="1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kullanılacak?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407034" indent="-394335">
              <a:lnSpc>
                <a:spcPct val="100000"/>
              </a:lnSpc>
              <a:buFont typeface="Wingdings"/>
              <a:buChar char=""/>
              <a:tabLst>
                <a:tab pos="407670" algn="l"/>
              </a:tabLst>
            </a:pP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Kullanılan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tüm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formlar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için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prosedürde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bir</a:t>
            </a:r>
            <a:r>
              <a:rPr sz="1800" spc="9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açıklama(ek)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"/>
              </a:spcBef>
              <a:buClr>
                <a:srgbClr val="333E50"/>
              </a:buClr>
              <a:buFont typeface="Wingdings"/>
              <a:buChar char=""/>
            </a:pP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ts val="2050"/>
              </a:lnSpc>
              <a:buFont typeface="Wingdings"/>
              <a:buChar char=""/>
              <a:tabLst>
                <a:tab pos="355600" algn="l"/>
              </a:tabLst>
            </a:pP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Prosedürle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ilgili bir akış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şeması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(uygulanabilen durumlarda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eğer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anlaşılır  </a:t>
            </a:r>
            <a:r>
              <a:rPr sz="1800" spc="1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olursa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2050"/>
              </a:lnSpc>
            </a:pP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prosedür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akış </a:t>
            </a:r>
            <a:r>
              <a:rPr sz="1800" dirty="0">
                <a:solidFill>
                  <a:srgbClr val="333E50"/>
                </a:solidFill>
                <a:latin typeface="Calibri"/>
                <a:cs typeface="Calibri"/>
              </a:rPr>
              <a:t>şeması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şeklinde</a:t>
            </a:r>
            <a:r>
              <a:rPr sz="1800" spc="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olabilir)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500">
              <a:latin typeface="Times New Roman"/>
              <a:cs typeface="Times New Roman"/>
            </a:endParaRPr>
          </a:p>
          <a:p>
            <a:pPr marL="407034" indent="-394335">
              <a:lnSpc>
                <a:spcPct val="100000"/>
              </a:lnSpc>
              <a:buFont typeface="Wingdings"/>
              <a:buChar char=""/>
              <a:tabLst>
                <a:tab pos="407670" algn="l"/>
                <a:tab pos="6232525" algn="l"/>
              </a:tabLst>
            </a:pPr>
            <a:r>
              <a:rPr sz="1800" spc="-15" dirty="0">
                <a:solidFill>
                  <a:srgbClr val="333E50"/>
                </a:solidFill>
                <a:latin typeface="Calibri"/>
                <a:cs typeface="Calibri"/>
              </a:rPr>
              <a:t>Kontrollü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dağıtımlarda </a:t>
            </a:r>
            <a:r>
              <a:rPr sz="1800" spc="-15" dirty="0">
                <a:solidFill>
                  <a:srgbClr val="333E50"/>
                </a:solidFill>
                <a:latin typeface="Calibri"/>
                <a:cs typeface="Calibri"/>
              </a:rPr>
              <a:t>revizyon </a:t>
            </a:r>
            <a:r>
              <a:rPr sz="1800" spc="-20" dirty="0">
                <a:solidFill>
                  <a:srgbClr val="333E50"/>
                </a:solidFill>
                <a:latin typeface="Calibri"/>
                <a:cs typeface="Calibri"/>
              </a:rPr>
              <a:t>kontrolü 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altında</a:t>
            </a:r>
            <a:r>
              <a:rPr sz="1800" spc="27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imzalı,</a:t>
            </a:r>
            <a:r>
              <a:rPr sz="1800" spc="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E50"/>
                </a:solidFill>
                <a:latin typeface="Calibri"/>
                <a:cs typeface="Calibri"/>
              </a:rPr>
              <a:t>tarihli	</a:t>
            </a:r>
            <a:r>
              <a:rPr sz="1800" spc="-5" dirty="0">
                <a:solidFill>
                  <a:srgbClr val="333E50"/>
                </a:solidFill>
                <a:latin typeface="Calibri"/>
                <a:cs typeface="Calibri"/>
              </a:rPr>
              <a:t>yetkilendirme.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42888" y="1377696"/>
            <a:ext cx="2203704" cy="1807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2460">
              <a:lnSpc>
                <a:spcPct val="100000"/>
              </a:lnSpc>
            </a:pPr>
            <a:r>
              <a:rPr spc="-5" dirty="0"/>
              <a:t>PLAN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582701" y="1707641"/>
            <a:ext cx="7978597" cy="4232910"/>
          </a:xfrm>
          <a:prstGeom prst="rect">
            <a:avLst/>
          </a:prstGeom>
        </p:spPr>
        <p:txBody>
          <a:bodyPr vert="horz" wrap="square" lIns="0" tIns="518541" rIns="0" bIns="0" rtlCol="0">
            <a:spAutoFit/>
          </a:bodyPr>
          <a:lstStyle/>
          <a:p>
            <a:pPr marL="594360" indent="-457200">
              <a:lnSpc>
                <a:spcPct val="100000"/>
              </a:lnSpc>
              <a:buFont typeface="Wingdings"/>
              <a:buChar char=""/>
              <a:tabLst>
                <a:tab pos="594995" algn="l"/>
              </a:tabLst>
            </a:pPr>
            <a:r>
              <a:rPr b="0" dirty="0">
                <a:latin typeface="Calibri"/>
                <a:cs typeface="Calibri"/>
              </a:rPr>
              <a:t>Ne</a:t>
            </a:r>
            <a:r>
              <a:rPr b="0" spc="-8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yapılacak,</a:t>
            </a:r>
          </a:p>
          <a:p>
            <a:pPr marL="594360" indent="-457200">
              <a:lnSpc>
                <a:spcPct val="100000"/>
              </a:lnSpc>
              <a:spcBef>
                <a:spcPts val="765"/>
              </a:spcBef>
              <a:buFont typeface="Wingdings"/>
              <a:buChar char=""/>
              <a:tabLst>
                <a:tab pos="594995" algn="l"/>
              </a:tabLst>
            </a:pPr>
            <a:r>
              <a:rPr b="0" dirty="0">
                <a:latin typeface="Calibri"/>
                <a:cs typeface="Calibri"/>
              </a:rPr>
              <a:t>Hangi </a:t>
            </a:r>
            <a:r>
              <a:rPr b="0" spc="-10" dirty="0">
                <a:latin typeface="Calibri"/>
                <a:cs typeface="Calibri"/>
              </a:rPr>
              <a:t>kaynaklar </a:t>
            </a:r>
            <a:r>
              <a:rPr b="0" spc="-5" dirty="0">
                <a:latin typeface="Calibri"/>
                <a:cs typeface="Calibri"/>
              </a:rPr>
              <a:t>gerekli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olacak,</a:t>
            </a:r>
          </a:p>
          <a:p>
            <a:pPr marL="594360" indent="-457200">
              <a:lnSpc>
                <a:spcPct val="100000"/>
              </a:lnSpc>
              <a:spcBef>
                <a:spcPts val="755"/>
              </a:spcBef>
              <a:buFont typeface="Wingdings"/>
              <a:buChar char=""/>
              <a:tabLst>
                <a:tab pos="594995" algn="l"/>
              </a:tabLst>
            </a:pPr>
            <a:r>
              <a:rPr b="0" spc="-5" dirty="0">
                <a:latin typeface="Calibri"/>
                <a:cs typeface="Calibri"/>
              </a:rPr>
              <a:t>Sorumlu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kim,</a:t>
            </a:r>
          </a:p>
          <a:p>
            <a:pPr marL="594360" indent="-457200">
              <a:lnSpc>
                <a:spcPct val="100000"/>
              </a:lnSpc>
              <a:spcBef>
                <a:spcPts val="755"/>
              </a:spcBef>
              <a:buFont typeface="Wingdings"/>
              <a:buChar char=""/>
              <a:tabLst>
                <a:tab pos="594995" algn="l"/>
              </a:tabLst>
            </a:pPr>
            <a:r>
              <a:rPr b="0" dirty="0">
                <a:latin typeface="Calibri"/>
                <a:cs typeface="Calibri"/>
              </a:rPr>
              <a:t>Ne </a:t>
            </a:r>
            <a:r>
              <a:rPr b="0" spc="-10" dirty="0">
                <a:latin typeface="Calibri"/>
                <a:cs typeface="Calibri"/>
              </a:rPr>
              <a:t>zaman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tamamlanacak</a:t>
            </a:r>
          </a:p>
          <a:p>
            <a:pPr marL="594360" indent="-457200">
              <a:lnSpc>
                <a:spcPct val="100000"/>
              </a:lnSpc>
              <a:spcBef>
                <a:spcPts val="765"/>
              </a:spcBef>
              <a:buFont typeface="Wingdings"/>
              <a:buChar char=""/>
              <a:tabLst>
                <a:tab pos="594995" algn="l"/>
              </a:tabLst>
            </a:pPr>
            <a:r>
              <a:rPr b="0" dirty="0">
                <a:latin typeface="Calibri"/>
                <a:cs typeface="Calibri"/>
              </a:rPr>
              <a:t>Sonuçlar nasıl</a:t>
            </a:r>
            <a:r>
              <a:rPr b="0" spc="-5" dirty="0">
                <a:latin typeface="Calibri"/>
                <a:cs typeface="Calibri"/>
              </a:rPr>
              <a:t> değerlendirilecek</a:t>
            </a:r>
          </a:p>
        </p:txBody>
      </p:sp>
      <p:sp>
        <p:nvSpPr>
          <p:cNvPr id="4" name="object 4"/>
          <p:cNvSpPr/>
          <p:nvPr/>
        </p:nvSpPr>
        <p:spPr>
          <a:xfrm>
            <a:off x="4847844" y="2304288"/>
            <a:ext cx="3799332" cy="3715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0520">
              <a:lnSpc>
                <a:spcPct val="100000"/>
              </a:lnSpc>
            </a:pPr>
            <a:r>
              <a:rPr spc="-75" dirty="0">
                <a:latin typeface="Calibri"/>
                <a:cs typeface="Calibri"/>
              </a:rPr>
              <a:t>TALİMAT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582701" y="1707641"/>
            <a:ext cx="7978597" cy="4232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60"/>
              </a:lnSpc>
            </a:pPr>
            <a:r>
              <a:rPr spc="-25" dirty="0"/>
              <a:t>Talimat;</a:t>
            </a: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b="0" dirty="0">
                <a:latin typeface="Calibri"/>
                <a:cs typeface="Calibri"/>
              </a:rPr>
              <a:t>Bir </a:t>
            </a:r>
            <a:r>
              <a:rPr b="0" spc="-5" dirty="0">
                <a:latin typeface="Calibri"/>
                <a:cs typeface="Calibri"/>
              </a:rPr>
              <a:t>işi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anlatır</a:t>
            </a: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</a:tabLst>
            </a:pPr>
            <a:r>
              <a:rPr b="0" spc="-5" dirty="0">
                <a:latin typeface="Calibri"/>
                <a:cs typeface="Calibri"/>
              </a:rPr>
              <a:t>Emir </a:t>
            </a:r>
            <a:r>
              <a:rPr b="0" dirty="0">
                <a:latin typeface="Calibri"/>
                <a:cs typeface="Calibri"/>
              </a:rPr>
              <a:t>kipi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içerir</a:t>
            </a: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>
                <a:latin typeface="Calibri"/>
                <a:cs typeface="Calibri"/>
              </a:rPr>
              <a:t>Çalışma</a:t>
            </a:r>
            <a:r>
              <a:rPr spc="-10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Talimatı</a:t>
            </a:r>
            <a:r>
              <a:rPr spc="-20" dirty="0"/>
              <a:t>;</a:t>
            </a: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</a:tabLst>
            </a:pPr>
            <a:r>
              <a:rPr b="0" spc="-5" dirty="0">
                <a:latin typeface="Calibri"/>
                <a:cs typeface="Calibri"/>
              </a:rPr>
              <a:t>İşin </a:t>
            </a:r>
            <a:r>
              <a:rPr b="0" dirty="0">
                <a:latin typeface="Calibri"/>
                <a:cs typeface="Calibri"/>
              </a:rPr>
              <a:t>nasıl </a:t>
            </a:r>
            <a:r>
              <a:rPr b="0" spc="-5" dirty="0">
                <a:latin typeface="Calibri"/>
                <a:cs typeface="Calibri"/>
              </a:rPr>
              <a:t>yapılacağını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açıklar</a:t>
            </a: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</a:tabLst>
            </a:pPr>
            <a:r>
              <a:rPr b="0" spc="-5" dirty="0">
                <a:latin typeface="Calibri"/>
                <a:cs typeface="Calibri"/>
              </a:rPr>
              <a:t>Belirli bir işin </a:t>
            </a:r>
            <a:r>
              <a:rPr b="0" dirty="0">
                <a:latin typeface="Calibri"/>
                <a:cs typeface="Calibri"/>
              </a:rPr>
              <a:t>%100 nasıl </a:t>
            </a:r>
            <a:r>
              <a:rPr b="0" spc="-5" dirty="0">
                <a:latin typeface="Calibri"/>
                <a:cs typeface="Calibri"/>
              </a:rPr>
              <a:t>tamamlanacağı ile</a:t>
            </a:r>
            <a:r>
              <a:rPr b="0" spc="8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ilgilidir.</a:t>
            </a: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80000"/>
              </a:lnSpc>
            </a:pPr>
            <a:r>
              <a:rPr b="0" dirty="0">
                <a:latin typeface="Calibri"/>
                <a:cs typeface="Calibri"/>
              </a:rPr>
              <a:t>Genellikle, işi </a:t>
            </a:r>
            <a:r>
              <a:rPr b="0" spc="-5" dirty="0">
                <a:latin typeface="Calibri"/>
                <a:cs typeface="Calibri"/>
              </a:rPr>
              <a:t>yapan </a:t>
            </a:r>
            <a:r>
              <a:rPr b="0" spc="-10" dirty="0">
                <a:latin typeface="Calibri"/>
                <a:cs typeface="Calibri"/>
              </a:rPr>
              <a:t>personel tarafından </a:t>
            </a:r>
            <a:r>
              <a:rPr b="0" spc="-35" dirty="0">
                <a:latin typeface="Calibri"/>
                <a:cs typeface="Calibri"/>
              </a:rPr>
              <a:t>yazılır.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Çalışma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talimatları 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prosedürler kadar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genel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değildirler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ve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çok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fazla 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işe</a:t>
            </a:r>
            <a:r>
              <a:rPr b="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özeldir.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80000"/>
              </a:lnSpc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Bir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şeyin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nasıl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yapılacağını 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ya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da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kullanılacağını </a:t>
            </a:r>
            <a:r>
              <a:rPr b="0" spc="-15" dirty="0">
                <a:solidFill>
                  <a:srgbClr val="000000"/>
                </a:solidFill>
                <a:latin typeface="Calibri"/>
                <a:cs typeface="Calibri"/>
              </a:rPr>
              <a:t>söylemelidirler. 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(örneğin,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lehimin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nasıl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yapılacağı, yapıştırıcının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nasıl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kullanılacağı, bir  parçanın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nasıl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monte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edileceği, </a:t>
            </a:r>
            <a:r>
              <a:rPr b="0" spc="-5" dirty="0">
                <a:solidFill>
                  <a:srgbClr val="000000"/>
                </a:solidFill>
                <a:latin typeface="Calibri"/>
                <a:cs typeface="Calibri"/>
              </a:rPr>
              <a:t>gibi.).</a:t>
            </a:r>
          </a:p>
        </p:txBody>
      </p:sp>
      <p:sp>
        <p:nvSpPr>
          <p:cNvPr id="4" name="object 4"/>
          <p:cNvSpPr/>
          <p:nvPr/>
        </p:nvSpPr>
        <p:spPr>
          <a:xfrm>
            <a:off x="5990844" y="1687067"/>
            <a:ext cx="2494788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pc="-45" dirty="0"/>
              <a:t>PRATİK </a:t>
            </a:r>
            <a:r>
              <a:rPr dirty="0"/>
              <a:t>ÇALIŞMA</a:t>
            </a:r>
            <a:r>
              <a:rPr spc="-45" dirty="0"/>
              <a:t> </a:t>
            </a:r>
            <a:r>
              <a:rPr dirty="0">
                <a:latin typeface="Calibri"/>
                <a:cs typeface="Calibri"/>
              </a:rPr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0997" y="2069338"/>
            <a:ext cx="256286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333E50"/>
                </a:solidFill>
                <a:latin typeface="Calibri"/>
                <a:cs typeface="Calibri"/>
              </a:rPr>
              <a:t>Prosedür-Talimat</a:t>
            </a:r>
            <a:r>
              <a:rPr sz="1800" b="1" spc="-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333E50"/>
                </a:solidFill>
                <a:latin typeface="Calibri"/>
                <a:cs typeface="Calibri"/>
              </a:rPr>
              <a:t>Yazılması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4307" y="1690116"/>
            <a:ext cx="6679692" cy="5167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1975">
              <a:lnSpc>
                <a:spcPct val="100000"/>
              </a:lnSpc>
            </a:pPr>
            <a:r>
              <a:rPr spc="-20" dirty="0"/>
              <a:t>F</a:t>
            </a:r>
            <a:r>
              <a:rPr spc="-5" dirty="0"/>
              <a:t>ORM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81705" y="2226183"/>
            <a:ext cx="62801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bilgiyi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8532" y="2226183"/>
            <a:ext cx="132778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destekleyen,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6144" y="2226183"/>
            <a:ext cx="138366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dold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u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ul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8873" y="2226183"/>
            <a:ext cx="3841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3510" y="2226183"/>
            <a:ext cx="117411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tasarlanan,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542" y="2260727"/>
            <a:ext cx="2134235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  <a:tabLst>
                <a:tab pos="138303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üma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	edi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miş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formatlı</a:t>
            </a:r>
            <a:r>
              <a:rPr sz="2000" spc="-7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doküman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542" y="3303651"/>
            <a:ext cx="42329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*Bir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form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doldurulduğu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zaman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kayıt</a:t>
            </a:r>
            <a:r>
              <a:rPr sz="2000" spc="-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333E50"/>
                </a:solidFill>
                <a:latin typeface="Calibri"/>
                <a:cs typeface="Calibri"/>
              </a:rPr>
              <a:t>olur.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44311" y="3921252"/>
            <a:ext cx="1943099" cy="194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947419" y="1049273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6425">
              <a:lnSpc>
                <a:spcPct val="100000"/>
              </a:lnSpc>
            </a:pPr>
            <a:r>
              <a:rPr dirty="0"/>
              <a:t>K</a:t>
            </a:r>
            <a:r>
              <a:rPr spc="-265" dirty="0"/>
              <a:t>A</a:t>
            </a:r>
            <a:r>
              <a:rPr dirty="0"/>
              <a:t>YIT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099690"/>
            <a:ext cx="4716780" cy="3897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Özel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 doküman olup, sonuçları</a:t>
            </a:r>
            <a:r>
              <a:rPr sz="2000" spc="-1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gösterir.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Kayıtlar</a:t>
            </a:r>
            <a:r>
              <a:rPr sz="2000" spc="-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ts val="228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Kağıt üzerinde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elektronik</a:t>
            </a:r>
            <a:r>
              <a:rPr sz="2000" spc="-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ortamda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oluşturulur.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900">
              <a:latin typeface="Times New Roman"/>
              <a:cs typeface="Times New Roman"/>
            </a:endParaRPr>
          </a:p>
          <a:p>
            <a:pPr marL="355600" marR="635635" indent="-342900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ÇYS kayıtları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genellikle,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doldurulmuş 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formlardır.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E50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Neler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yapıldığını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gösteren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tüm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dokümante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edilmiş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bilgidir.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  <a:buClr>
                <a:srgbClr val="333E50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Performansı ispatlayan</a:t>
            </a:r>
            <a:r>
              <a:rPr sz="2000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kanıtlardır.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82867" y="1958339"/>
            <a:ext cx="2691384" cy="2691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7940" y="2153411"/>
            <a:ext cx="2121408" cy="2121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40541" y="1286780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9995">
              <a:lnSpc>
                <a:spcPct val="100000"/>
              </a:lnSpc>
            </a:pPr>
            <a:r>
              <a:rPr spc="-5" dirty="0"/>
              <a:t>TSE</a:t>
            </a:r>
            <a:r>
              <a:rPr spc="-65" dirty="0"/>
              <a:t> </a:t>
            </a:r>
            <a:r>
              <a:rPr spc="-35" dirty="0"/>
              <a:t>TANITIMI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69186"/>
            <a:ext cx="4504690" cy="416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0"/>
              </a:lnSpc>
            </a:pPr>
            <a:r>
              <a:rPr sz="2000" spc="-35" dirty="0">
                <a:latin typeface="Calibri"/>
                <a:cs typeface="Calibri"/>
              </a:rPr>
              <a:t>Türk </a:t>
            </a:r>
            <a:r>
              <a:rPr sz="2000" spc="-5" dirty="0">
                <a:latin typeface="Calibri"/>
                <a:cs typeface="Calibri"/>
              </a:rPr>
              <a:t>Standardları Enstitüsü; her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türlü</a:t>
            </a:r>
          </a:p>
          <a:p>
            <a:pPr marL="12700">
              <a:lnSpc>
                <a:spcPts val="1680"/>
              </a:lnSpc>
            </a:pPr>
            <a:r>
              <a:rPr sz="2000" dirty="0">
                <a:latin typeface="Calibri"/>
                <a:cs typeface="Calibri"/>
              </a:rPr>
              <a:t>madde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mamuller ile usul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hizmet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standardlarını yapmak </a:t>
            </a:r>
            <a:r>
              <a:rPr sz="2000" dirty="0">
                <a:latin typeface="Calibri"/>
                <a:cs typeface="Calibri"/>
              </a:rPr>
              <a:t>amacıyla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18.11.1960  </a:t>
            </a:r>
            <a:r>
              <a:rPr sz="2000" spc="-5" dirty="0">
                <a:latin typeface="Calibri"/>
                <a:cs typeface="Calibri"/>
              </a:rPr>
              <a:t>tarihli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132 </a:t>
            </a:r>
            <a:r>
              <a:rPr sz="2000" spc="-5" dirty="0">
                <a:latin typeface="Calibri"/>
                <a:cs typeface="Calibri"/>
              </a:rPr>
              <a:t>sayılı Kanunla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kurulmuştur.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 marR="137795">
              <a:lnSpc>
                <a:spcPct val="70000"/>
              </a:lnSpc>
              <a:spcBef>
                <a:spcPts val="1385"/>
              </a:spcBef>
            </a:pPr>
            <a:r>
              <a:rPr sz="2000" dirty="0">
                <a:latin typeface="Calibri"/>
                <a:cs typeface="Calibri"/>
              </a:rPr>
              <a:t>Enstitünün </a:t>
            </a:r>
            <a:r>
              <a:rPr sz="2000" spc="-5" dirty="0">
                <a:latin typeface="Calibri"/>
                <a:cs typeface="Calibri"/>
              </a:rPr>
              <a:t>ilgili </a:t>
            </a:r>
            <a:r>
              <a:rPr sz="2000" dirty="0">
                <a:latin typeface="Calibri"/>
                <a:cs typeface="Calibri"/>
              </a:rPr>
              <a:t>olduğu </a:t>
            </a:r>
            <a:r>
              <a:rPr sz="2000" spc="-5" dirty="0">
                <a:latin typeface="Calibri"/>
                <a:cs typeface="Calibri"/>
              </a:rPr>
              <a:t>bakanlık, Bilim,  </a:t>
            </a:r>
            <a:r>
              <a:rPr sz="2000" spc="-10" dirty="0">
                <a:latin typeface="Calibri"/>
                <a:cs typeface="Calibri"/>
              </a:rPr>
              <a:t>Sanayi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25" dirty="0">
                <a:latin typeface="Calibri"/>
                <a:cs typeface="Calibri"/>
              </a:rPr>
              <a:t>Teknoloji </a:t>
            </a:r>
            <a:r>
              <a:rPr sz="2000" spc="-30" dirty="0">
                <a:latin typeface="Calibri"/>
                <a:cs typeface="Calibri"/>
              </a:rPr>
              <a:t>Bakanlığı’dır. </a:t>
            </a:r>
            <a:r>
              <a:rPr sz="2000" spc="-5" dirty="0">
                <a:latin typeface="Calibri"/>
                <a:cs typeface="Calibri"/>
              </a:rPr>
              <a:t>Enstitü,  </a:t>
            </a:r>
            <a:r>
              <a:rPr sz="2000" spc="-10" dirty="0">
                <a:latin typeface="Calibri"/>
                <a:cs typeface="Calibri"/>
              </a:rPr>
              <a:t>tüzel </a:t>
            </a:r>
            <a:r>
              <a:rPr sz="2000" spc="-5" dirty="0">
                <a:latin typeface="Calibri"/>
                <a:cs typeface="Calibri"/>
              </a:rPr>
              <a:t>kişiliği </a:t>
            </a:r>
            <a:r>
              <a:rPr sz="2000" dirty="0">
                <a:latin typeface="Calibri"/>
                <a:cs typeface="Calibri"/>
              </a:rPr>
              <a:t>haiz, </a:t>
            </a:r>
            <a:r>
              <a:rPr sz="2000" spc="-20" dirty="0">
                <a:latin typeface="Calibri"/>
                <a:cs typeface="Calibri"/>
              </a:rPr>
              <a:t>özel </a:t>
            </a:r>
            <a:r>
              <a:rPr sz="2000" spc="-5" dirty="0">
                <a:latin typeface="Calibri"/>
                <a:cs typeface="Calibri"/>
              </a:rPr>
              <a:t>hukuk </a:t>
            </a:r>
            <a:r>
              <a:rPr sz="2000" dirty="0">
                <a:latin typeface="Calibri"/>
                <a:cs typeface="Calibri"/>
              </a:rPr>
              <a:t>hükümlerine  </a:t>
            </a:r>
            <a:r>
              <a:rPr sz="2000" spc="-10" dirty="0">
                <a:latin typeface="Calibri"/>
                <a:cs typeface="Calibri"/>
              </a:rPr>
              <a:t>göre </a:t>
            </a:r>
            <a:r>
              <a:rPr sz="2000" spc="-5" dirty="0">
                <a:latin typeface="Calibri"/>
                <a:cs typeface="Calibri"/>
              </a:rPr>
              <a:t>yönetilen </a:t>
            </a:r>
            <a:r>
              <a:rPr sz="2000" dirty="0">
                <a:latin typeface="Calibri"/>
                <a:cs typeface="Calibri"/>
              </a:rPr>
              <a:t>bir </a:t>
            </a:r>
            <a:r>
              <a:rPr sz="2000" spc="-10" dirty="0">
                <a:latin typeface="Calibri"/>
                <a:cs typeface="Calibri"/>
              </a:rPr>
              <a:t>kamu </a:t>
            </a:r>
            <a:r>
              <a:rPr sz="2000" spc="-5" dirty="0">
                <a:latin typeface="Calibri"/>
                <a:cs typeface="Calibri"/>
              </a:rPr>
              <a:t>kurumu </a:t>
            </a:r>
            <a:r>
              <a:rPr sz="2000" dirty="0">
                <a:latin typeface="Calibri"/>
                <a:cs typeface="Calibri"/>
              </a:rPr>
              <a:t>olup,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kısa  </a:t>
            </a:r>
            <a:r>
              <a:rPr sz="2000" dirty="0">
                <a:latin typeface="Calibri"/>
                <a:cs typeface="Calibri"/>
              </a:rPr>
              <a:t>adı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markası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TSE'dir.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 marR="65405">
              <a:lnSpc>
                <a:spcPct val="70000"/>
              </a:lnSpc>
              <a:spcBef>
                <a:spcPts val="1375"/>
              </a:spcBef>
            </a:pPr>
            <a:r>
              <a:rPr sz="2000" dirty="0">
                <a:latin typeface="Calibri"/>
                <a:cs typeface="Calibri"/>
              </a:rPr>
              <a:t>Bu </a:t>
            </a:r>
            <a:r>
              <a:rPr sz="2000" spc="-10" dirty="0">
                <a:latin typeface="Calibri"/>
                <a:cs typeface="Calibri"/>
              </a:rPr>
              <a:t>marka </a:t>
            </a:r>
            <a:r>
              <a:rPr sz="2000" dirty="0">
                <a:latin typeface="Calibri"/>
                <a:cs typeface="Calibri"/>
              </a:rPr>
              <a:t>çeşitli </a:t>
            </a:r>
            <a:r>
              <a:rPr sz="2000" spc="-5" dirty="0">
                <a:latin typeface="Calibri"/>
                <a:cs typeface="Calibri"/>
              </a:rPr>
              <a:t>şekillerde </a:t>
            </a:r>
            <a:r>
              <a:rPr sz="2000" spc="-25" dirty="0">
                <a:latin typeface="Calibri"/>
                <a:cs typeface="Calibri"/>
              </a:rPr>
              <a:t>gösterilir. </a:t>
            </a:r>
            <a:r>
              <a:rPr sz="2000" spc="-30" dirty="0">
                <a:latin typeface="Calibri"/>
                <a:cs typeface="Calibri"/>
              </a:rPr>
              <a:t>Türk  </a:t>
            </a:r>
            <a:r>
              <a:rPr sz="2000" spc="-5" dirty="0">
                <a:latin typeface="Calibri"/>
                <a:cs typeface="Calibri"/>
              </a:rPr>
              <a:t>Standardları Enstitüsü'nün </a:t>
            </a:r>
            <a:r>
              <a:rPr sz="2000" dirty="0">
                <a:latin typeface="Calibri"/>
                <a:cs typeface="Calibri"/>
              </a:rPr>
              <a:t>izni </a:t>
            </a:r>
            <a:r>
              <a:rPr sz="2000" spc="-5" dirty="0">
                <a:latin typeface="Calibri"/>
                <a:cs typeface="Calibri"/>
              </a:rPr>
              <a:t>olmadan bu  </a:t>
            </a:r>
            <a:r>
              <a:rPr sz="2000" spc="-10" dirty="0">
                <a:latin typeface="Calibri"/>
                <a:cs typeface="Calibri"/>
              </a:rPr>
              <a:t>marka </a:t>
            </a:r>
            <a:r>
              <a:rPr sz="2000" dirty="0">
                <a:latin typeface="Calibri"/>
                <a:cs typeface="Calibri"/>
              </a:rPr>
              <a:t>hiçbir şekil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şart altında  </a:t>
            </a:r>
            <a:r>
              <a:rPr sz="2000" spc="-5" dirty="0">
                <a:latin typeface="Calibri"/>
                <a:cs typeface="Calibri"/>
              </a:rPr>
              <a:t>kullanılamaz. </a:t>
            </a:r>
            <a:r>
              <a:rPr sz="2000" spc="-25" dirty="0">
                <a:latin typeface="Calibri"/>
                <a:cs typeface="Calibri"/>
              </a:rPr>
              <a:t>Yalnız </a:t>
            </a:r>
            <a:r>
              <a:rPr sz="2000" spc="-35" dirty="0">
                <a:latin typeface="Calibri"/>
                <a:cs typeface="Calibri"/>
              </a:rPr>
              <a:t>Türk </a:t>
            </a:r>
            <a:r>
              <a:rPr sz="2000" spc="-5" dirty="0">
                <a:latin typeface="Calibri"/>
                <a:cs typeface="Calibri"/>
              </a:rPr>
              <a:t>Standardları  Enstitüsü </a:t>
            </a:r>
            <a:r>
              <a:rPr sz="2000" spc="-10" dirty="0">
                <a:latin typeface="Calibri"/>
                <a:cs typeface="Calibri"/>
              </a:rPr>
              <a:t>tarafından kabul </a:t>
            </a:r>
            <a:r>
              <a:rPr sz="2000" dirty="0">
                <a:latin typeface="Calibri"/>
                <a:cs typeface="Calibri"/>
              </a:rPr>
              <a:t>edilen  </a:t>
            </a:r>
            <a:r>
              <a:rPr sz="2000" spc="-10" dirty="0">
                <a:latin typeface="Calibri"/>
                <a:cs typeface="Calibri"/>
              </a:rPr>
              <a:t>standardlar </a:t>
            </a:r>
            <a:r>
              <a:rPr sz="2000" spc="-30" dirty="0">
                <a:latin typeface="Calibri"/>
                <a:cs typeface="Calibri"/>
              </a:rPr>
              <a:t>Türk </a:t>
            </a:r>
            <a:r>
              <a:rPr sz="2000" spc="-5" dirty="0">
                <a:latin typeface="Calibri"/>
                <a:cs typeface="Calibri"/>
              </a:rPr>
              <a:t>Standardı </a:t>
            </a:r>
            <a:r>
              <a:rPr sz="2000" dirty="0">
                <a:latin typeface="Calibri"/>
                <a:cs typeface="Calibri"/>
              </a:rPr>
              <a:t>adını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alır.”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0011" y="2247900"/>
            <a:ext cx="3599688" cy="2513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592819" y="6388557"/>
            <a:ext cx="2825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>
              <a:lnSpc>
                <a:spcPts val="181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0030" y="1092580"/>
            <a:ext cx="6124575" cy="226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5950">
              <a:lnSpc>
                <a:spcPct val="100000"/>
              </a:lnSpc>
            </a:pPr>
            <a:r>
              <a:rPr sz="3200" b="1" dirty="0">
                <a:solidFill>
                  <a:srgbClr val="C00000"/>
                </a:solidFill>
                <a:latin typeface="Comic Sans MS"/>
                <a:cs typeface="Comic Sans MS"/>
              </a:rPr>
              <a:t>SÖZ</a:t>
            </a:r>
            <a:r>
              <a:rPr sz="3200" b="1" spc="-7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omic Sans MS"/>
                <a:cs typeface="Comic Sans MS"/>
              </a:rPr>
              <a:t>UÇAR,</a:t>
            </a:r>
            <a:endParaRPr sz="3200">
              <a:latin typeface="Comic Sans MS"/>
              <a:cs typeface="Comic Sans MS"/>
            </a:endParaRPr>
          </a:p>
          <a:p>
            <a:pPr marL="2386965" marR="5080" indent="-2374900">
              <a:lnSpc>
                <a:spcPct val="180100"/>
              </a:lnSpc>
            </a:pPr>
            <a:r>
              <a:rPr sz="3200" b="1" dirty="0">
                <a:solidFill>
                  <a:srgbClr val="C00000"/>
                </a:solidFill>
                <a:latin typeface="Comic Sans MS"/>
                <a:cs typeface="Comic Sans MS"/>
              </a:rPr>
              <a:t>DOKÜMANTE EDİLMİŞ</a:t>
            </a:r>
            <a:r>
              <a:rPr sz="3200" b="1" spc="-9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C00000"/>
                </a:solidFill>
                <a:latin typeface="Comic Sans MS"/>
                <a:cs typeface="Comic Sans MS"/>
              </a:rPr>
              <a:t>BİLGİ  KALIR!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6692" y="3575303"/>
            <a:ext cx="5896356" cy="2686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2950" y="2055240"/>
            <a:ext cx="3249295" cy="178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840"/>
              </a:lnSpc>
            </a:pPr>
            <a:r>
              <a:rPr sz="6000" b="1" dirty="0">
                <a:solidFill>
                  <a:srgbClr val="BE9000"/>
                </a:solidFill>
                <a:latin typeface="Calibri"/>
                <a:cs typeface="Calibri"/>
              </a:rPr>
              <a:t>T</a:t>
            </a:r>
            <a:r>
              <a:rPr sz="6000" b="1" spc="-55" dirty="0">
                <a:solidFill>
                  <a:srgbClr val="BE9000"/>
                </a:solidFill>
                <a:latin typeface="Calibri"/>
                <a:cs typeface="Calibri"/>
              </a:rPr>
              <a:t>E</a:t>
            </a:r>
            <a:r>
              <a:rPr sz="6000" b="1" dirty="0">
                <a:solidFill>
                  <a:srgbClr val="BE9000"/>
                </a:solidFill>
                <a:latin typeface="Calibri"/>
                <a:cs typeface="Calibri"/>
              </a:rPr>
              <a:t>ŞEK</a:t>
            </a:r>
            <a:r>
              <a:rPr sz="6000" b="1" spc="-100" dirty="0">
                <a:solidFill>
                  <a:srgbClr val="BE9000"/>
                </a:solidFill>
                <a:latin typeface="Calibri"/>
                <a:cs typeface="Calibri"/>
              </a:rPr>
              <a:t>K</a:t>
            </a:r>
            <a:r>
              <a:rPr sz="6000" b="1" dirty="0">
                <a:solidFill>
                  <a:srgbClr val="BE9000"/>
                </a:solidFill>
                <a:latin typeface="Calibri"/>
                <a:cs typeface="Calibri"/>
              </a:rPr>
              <a:t>ÜR</a:t>
            </a:r>
            <a:endParaRPr sz="6000">
              <a:latin typeface="Calibri"/>
              <a:cs typeface="Calibri"/>
            </a:endParaRPr>
          </a:p>
          <a:p>
            <a:pPr algn="ctr">
              <a:lnSpc>
                <a:spcPts val="6840"/>
              </a:lnSpc>
            </a:pPr>
            <a:r>
              <a:rPr sz="6000" b="1" dirty="0">
                <a:solidFill>
                  <a:srgbClr val="BE9000"/>
                </a:solidFill>
                <a:latin typeface="Calibri"/>
                <a:cs typeface="Calibri"/>
              </a:rPr>
              <a:t>EDERİZ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5567" y="1342644"/>
            <a:ext cx="2142744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115811"/>
            <a:ext cx="9144000" cy="45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89230">
              <a:lnSpc>
                <a:spcPct val="100000"/>
              </a:lnSpc>
            </a:pPr>
            <a:endParaRPr sz="1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93775"/>
          </a:xfrm>
          <a:custGeom>
            <a:avLst/>
            <a:gdLst/>
            <a:ahLst/>
            <a:cxnLst/>
            <a:rect l="l" t="t" r="r" b="b"/>
            <a:pathLst>
              <a:path w="9144000" h="993775">
                <a:moveTo>
                  <a:pt x="0" y="993648"/>
                </a:moveTo>
                <a:lnTo>
                  <a:pt x="9144000" y="993648"/>
                </a:lnTo>
                <a:lnTo>
                  <a:pt x="9144000" y="0"/>
                </a:lnTo>
                <a:lnTo>
                  <a:pt x="0" y="0"/>
                </a:lnTo>
                <a:lnTo>
                  <a:pt x="0" y="993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2819398" y="1399795"/>
            <a:ext cx="4563745" cy="826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0695" marR="5080" indent="-468630">
              <a:lnSpc>
                <a:spcPts val="3160"/>
              </a:lnSpc>
            </a:pPr>
            <a:r>
              <a:rPr sz="2900" spc="-5" dirty="0">
                <a:latin typeface="Calibri"/>
                <a:cs typeface="Calibri"/>
              </a:rPr>
              <a:t>EĞİTİME </a:t>
            </a:r>
            <a:r>
              <a:rPr sz="2900" spc="-10" dirty="0">
                <a:latin typeface="Calibri"/>
                <a:cs typeface="Calibri"/>
              </a:rPr>
              <a:t>BAŞLAMADAN</a:t>
            </a:r>
            <a:r>
              <a:rPr sz="2900" spc="-9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ÖNCE  </a:t>
            </a:r>
            <a:r>
              <a:rPr sz="2900" spc="-5" dirty="0">
                <a:latin typeface="Calibri"/>
                <a:cs typeface="Calibri"/>
              </a:rPr>
              <a:t>BİRKAÇ </a:t>
            </a:r>
            <a:r>
              <a:rPr sz="2900" spc="-45" dirty="0">
                <a:latin typeface="Calibri"/>
                <a:cs typeface="Calibri"/>
              </a:rPr>
              <a:t>HATIRLATMA</a:t>
            </a:r>
            <a:r>
              <a:rPr sz="2900" spc="-85" dirty="0">
                <a:latin typeface="Calibri"/>
                <a:cs typeface="Calibri"/>
              </a:rPr>
              <a:t> </a:t>
            </a:r>
            <a:r>
              <a:rPr sz="2900" b="0" dirty="0">
                <a:latin typeface="Wingdings"/>
                <a:cs typeface="Wingdings"/>
              </a:rPr>
              <a:t></a:t>
            </a:r>
            <a:endParaRPr sz="2900" dirty="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43728" y="3868623"/>
            <a:ext cx="38239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333E50"/>
                </a:solidFill>
                <a:latin typeface="Calibri"/>
                <a:cs typeface="Calibri"/>
              </a:rPr>
              <a:t>Kayıt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cihazlarını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lütfen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eğitimde</a:t>
            </a:r>
            <a:r>
              <a:rPr sz="1600" spc="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kullanmayınız.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580" y="2678083"/>
            <a:ext cx="853439" cy="1071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3077" y="2682436"/>
            <a:ext cx="1036319" cy="1036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7384" y="2678083"/>
            <a:ext cx="3451860" cy="1097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2189" y="3868623"/>
            <a:ext cx="346392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333E50"/>
                </a:solidFill>
                <a:latin typeface="Calibri"/>
                <a:cs typeface="Calibri"/>
              </a:rPr>
              <a:t>Telefonlarınızı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lütfen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sessiz moduna</a:t>
            </a:r>
            <a:r>
              <a:rPr sz="1600" spc="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alınız.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4945" y="5785815"/>
            <a:ext cx="417258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333E50"/>
                </a:solidFill>
                <a:latin typeface="Calibri"/>
                <a:cs typeface="Calibri"/>
              </a:rPr>
              <a:t>Kişisel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eşyalarınızı lütfen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güvenli bir </a:t>
            </a:r>
            <a:r>
              <a:rPr sz="1600" spc="-15" dirty="0">
                <a:solidFill>
                  <a:srgbClr val="333E50"/>
                </a:solidFill>
                <a:latin typeface="Calibri"/>
                <a:cs typeface="Calibri"/>
              </a:rPr>
              <a:t>yerde</a:t>
            </a:r>
            <a:r>
              <a:rPr sz="1600" spc="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tutunuz.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68906" y="4135323"/>
            <a:ext cx="1650492" cy="1650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89220" y="4378452"/>
            <a:ext cx="3332987" cy="1223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16803" y="5796284"/>
            <a:ext cx="3350895" cy="857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Lütfen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acil çıkışları</a:t>
            </a:r>
            <a:r>
              <a:rPr sz="1600" spc="-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öğreniniz.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15" name="Rectangle 20"/>
          <p:cNvSpPr/>
          <p:nvPr/>
        </p:nvSpPr>
        <p:spPr>
          <a:xfrm>
            <a:off x="0" y="54401"/>
            <a:ext cx="9144000" cy="830997"/>
          </a:xfrm>
          <a:prstGeom prst="rect">
            <a:avLst/>
          </a:prstGeom>
          <a:noFill/>
          <a:effectLst>
            <a:outerShdw blurRad="127000" dist="330200" dir="5400000" sx="33000" sy="33000" algn="ctr" rotWithShape="0">
              <a:srgbClr val="0070C0">
                <a:alpha val="79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B w="114300" prst="artDeco"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T.C. Çevre ve Şehircilik Bakanlığı</a:t>
            </a:r>
          </a:p>
          <a:p>
            <a:pPr algn="ctr">
              <a:defRPr/>
            </a:pPr>
            <a:r>
              <a:rPr lang="tr-TR" sz="2400" b="1" dirty="0">
                <a:ln w="11430"/>
                <a:solidFill>
                  <a:srgbClr val="00319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TAPU VE KADASTRO GENEL MÜDÜRLÜĞÜ</a:t>
            </a:r>
            <a:endParaRPr lang="en-US" sz="2400" b="1" dirty="0">
              <a:ln w="11430"/>
              <a:solidFill>
                <a:srgbClr val="00319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17" name="Resi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19" y="0"/>
            <a:ext cx="9683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0461" y="926276"/>
            <a:ext cx="6355378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34720" y="1222121"/>
            <a:ext cx="326009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Calibri"/>
                <a:cs typeface="Calibri"/>
              </a:rPr>
              <a:t>EĞİTİM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PROGRAMI</a:t>
            </a:r>
          </a:p>
        </p:txBody>
      </p:sp>
      <p:sp>
        <p:nvSpPr>
          <p:cNvPr id="5" name="object 5" hidden="1"/>
          <p:cNvSpPr txBox="1">
            <a:spLocks noGrp="1"/>
          </p:cNvSpPr>
          <p:nvPr>
            <p:ph type="sldNum" sz="quarter" idx="4294967295"/>
          </p:nvPr>
        </p:nvSpPr>
        <p:spPr>
          <a:xfrm>
            <a:off x="8592819" y="6388557"/>
            <a:ext cx="2825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>
              <a:lnSpc>
                <a:spcPts val="181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9" name="Metin Yer Tutucusu 8"/>
          <p:cNvSpPr>
            <a:spLocks noGrp="1"/>
          </p:cNvSpPr>
          <p:nvPr>
            <p:ph type="body" idx="4294967295"/>
          </p:nvPr>
        </p:nvSpPr>
        <p:spPr>
          <a:xfrm>
            <a:off x="1770234" y="3040085"/>
            <a:ext cx="6162483" cy="3031096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dirty="0"/>
              <a:t>	</a:t>
            </a:r>
            <a:r>
              <a:rPr lang="tr-TR" sz="1400" dirty="0">
                <a:solidFill>
                  <a:schemeClr val="tx1"/>
                </a:solidFill>
              </a:rPr>
              <a:t>Tanışma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/>
                </a:solidFill>
              </a:rPr>
              <a:t>	TSE Tanıtımı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/>
                </a:solidFill>
              </a:rPr>
              <a:t>	Eğitimin Amacı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/>
                </a:solidFill>
              </a:rPr>
              <a:t>	2008-2015 Doküman Korelasyon Matrisi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/>
                </a:solidFill>
              </a:rPr>
              <a:t>	9001:2015’te Risk Kavramı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/>
                </a:solidFill>
              </a:rPr>
              <a:t>	9001:2015’te </a:t>
            </a:r>
            <a:r>
              <a:rPr lang="tr-TR" sz="1400" dirty="0" err="1">
                <a:solidFill>
                  <a:schemeClr val="tx1"/>
                </a:solidFill>
              </a:rPr>
              <a:t>Dokümante</a:t>
            </a:r>
            <a:r>
              <a:rPr lang="tr-TR" sz="1400" dirty="0">
                <a:solidFill>
                  <a:schemeClr val="tx1"/>
                </a:solidFill>
              </a:rPr>
              <a:t> Edilmiş Bilgi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/>
                </a:solidFill>
              </a:rPr>
              <a:t>	Kavramı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/>
                </a:solidFill>
              </a:rPr>
              <a:t>	9001:2015’te </a:t>
            </a:r>
            <a:r>
              <a:rPr lang="tr-TR" sz="1400" dirty="0" err="1">
                <a:solidFill>
                  <a:schemeClr val="tx1"/>
                </a:solidFill>
              </a:rPr>
              <a:t>Dokümante</a:t>
            </a:r>
            <a:r>
              <a:rPr lang="tr-TR" sz="1400" dirty="0">
                <a:solidFill>
                  <a:schemeClr val="tx1"/>
                </a:solidFill>
              </a:rPr>
              <a:t> Edilmiş Bilgi İsteği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/>
                </a:solidFill>
              </a:rPr>
              <a:t>	</a:t>
            </a:r>
            <a:r>
              <a:rPr lang="tr-TR" sz="1400" dirty="0" err="1">
                <a:solidFill>
                  <a:schemeClr val="tx1"/>
                </a:solidFill>
              </a:rPr>
              <a:t>Standard</a:t>
            </a:r>
            <a:r>
              <a:rPr lang="tr-TR" sz="1400" dirty="0">
                <a:solidFill>
                  <a:schemeClr val="tx1"/>
                </a:solidFill>
              </a:rPr>
              <a:t> Maddeleri ve Dokümantasyon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/>
                </a:solidFill>
              </a:rPr>
              <a:t>	Pratik Çalışmalar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40541" y="1263029"/>
            <a:ext cx="72491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3290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EĞİTİMİN</a:t>
            </a:r>
            <a:r>
              <a:rPr spc="-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AMACI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59534"/>
            <a:ext cx="5110480" cy="328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2069" indent="-342900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TS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EN ISO 9001:2015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“Kalite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Yönetim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Sistemi”  Standardına genel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</a:t>
            </a:r>
            <a:r>
              <a:rPr sz="2000" spc="-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bakış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201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Farklı 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dokümanların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belirlenmesi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Tipik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doküman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formatlarının</a:t>
            </a:r>
            <a:r>
              <a:rPr sz="2000" spc="-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anlaşılması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Doküman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oluştururken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adımların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belirlenmesi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Dokümante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edilmiş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bilgi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kontrol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 şartlarının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anlaşılması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Mevcut dokümanlara</a:t>
            </a:r>
            <a:r>
              <a:rPr sz="2000" spc="-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adaptasyon</a:t>
            </a:r>
            <a:endParaRPr sz="2000" dirty="0">
              <a:latin typeface="Calibri"/>
              <a:cs typeface="Calibri"/>
            </a:endParaRPr>
          </a:p>
          <a:p>
            <a:pPr marL="355600" marR="273685" indent="-342900">
              <a:lnSpc>
                <a:spcPts val="2160"/>
              </a:lnSpc>
              <a:spcBef>
                <a:spcPts val="15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KYS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dokümanlarının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yazılması ile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ilgili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pratik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çalışmalar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201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Tetkikçilerin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dokümanlara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nasıl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baktığının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anlaşılması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29007" y="3572372"/>
            <a:ext cx="2705099" cy="2487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48449" y="1021080"/>
          <a:ext cx="5942265" cy="5003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5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7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390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900" b="1" spc="-5" dirty="0">
                          <a:latin typeface="Calibri"/>
                          <a:cs typeface="Calibri"/>
                        </a:rPr>
                        <a:t>9001:2008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900" b="1" spc="-5" dirty="0">
                          <a:latin typeface="Calibri"/>
                          <a:cs typeface="Calibri"/>
                        </a:rPr>
                        <a:t>9001:2015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563">
                <a:tc>
                  <a:txBody>
                    <a:bodyPr/>
                    <a:lstStyle/>
                    <a:p>
                      <a:pPr marL="37465">
                        <a:lnSpc>
                          <a:spcPts val="158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4.2 Dokümantasyon</a:t>
                      </a:r>
                      <a:r>
                        <a:rPr sz="1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Şartları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ts val="1585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7.5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Dokümante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Edilmiş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Bilgi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768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4.2.1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Genel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7.5.1</a:t>
                      </a:r>
                      <a:r>
                        <a:rPr sz="14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Genel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1562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4.2.2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Kalite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Kitabı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- Başlık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kaldırılmıştır.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00" marR="715010">
                        <a:lnSpc>
                          <a:spcPct val="114999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4.3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Kalite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Yönetim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Sistemi Kapsamının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Belirlenmesi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7.5.1</a:t>
                      </a:r>
                      <a:r>
                        <a:rPr sz="14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Genel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4.4 Kalite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Yönetim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Sistemi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Prosesleri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248"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4.2.3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Dokümanların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kontrolü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37515" lvl="2" indent="-399415">
                        <a:lnSpc>
                          <a:spcPct val="100000"/>
                        </a:lnSpc>
                        <a:buFont typeface="Calibri"/>
                        <a:buAutoNum type="arabicPeriod" startAt="2"/>
                        <a:tabLst>
                          <a:tab pos="43815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Oluşturma ve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Güncelleme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437515" lvl="2" indent="-399415">
                        <a:lnSpc>
                          <a:spcPct val="100000"/>
                        </a:lnSpc>
                        <a:spcBef>
                          <a:spcPts val="250"/>
                        </a:spcBef>
                        <a:buAutoNum type="arabicPeriod" startAt="2"/>
                        <a:tabLst>
                          <a:tab pos="438150" algn="l"/>
                        </a:tabLst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Dokümante Edilmiş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Bilginin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Kontrolü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24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4.2.4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Kayıtların</a:t>
                      </a:r>
                      <a:r>
                        <a:rPr sz="1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Kontrolü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5838837" y="2178138"/>
            <a:ext cx="2847073" cy="3212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2475" y="2171826"/>
            <a:ext cx="2860040" cy="3225165"/>
          </a:xfrm>
          <a:custGeom>
            <a:avLst/>
            <a:gdLst/>
            <a:ahLst/>
            <a:cxnLst/>
            <a:rect l="l" t="t" r="r" b="b"/>
            <a:pathLst>
              <a:path w="2860040" h="3225165">
                <a:moveTo>
                  <a:pt x="0" y="823976"/>
                </a:moveTo>
                <a:lnTo>
                  <a:pt x="1687576" y="0"/>
                </a:lnTo>
                <a:lnTo>
                  <a:pt x="2859785" y="2400808"/>
                </a:lnTo>
                <a:lnTo>
                  <a:pt x="1172336" y="3224784"/>
                </a:lnTo>
                <a:lnTo>
                  <a:pt x="0" y="823976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Özel 6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C00000"/>
      </a:hlink>
      <a:folHlink>
        <a:srgbClr val="C0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25443</TotalTime>
  <Words>1817</Words>
  <Application>Microsoft Office PowerPoint</Application>
  <PresentationFormat>Ekran Gösterisi (4:3)</PresentationFormat>
  <Paragraphs>420</Paragraphs>
  <Slides>51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  <vt:variant>
        <vt:lpstr>Özel Gösteriler</vt:lpstr>
      </vt:variant>
      <vt:variant>
        <vt:i4>7</vt:i4>
      </vt:variant>
    </vt:vector>
  </HeadingPairs>
  <TitlesOfParts>
    <vt:vector size="70" baseType="lpstr">
      <vt:lpstr>Arial</vt:lpstr>
      <vt:lpstr>Calibri</vt:lpstr>
      <vt:lpstr>Comic Sans MS</vt:lpstr>
      <vt:lpstr>Cooper Black</vt:lpstr>
      <vt:lpstr>Courier New</vt:lpstr>
      <vt:lpstr>Tahoma</vt:lpstr>
      <vt:lpstr>Times New Roman</vt:lpstr>
      <vt:lpstr>Tw Cen MT</vt:lpstr>
      <vt:lpstr>Verdana</vt:lpstr>
      <vt:lpstr>Wingdings</vt:lpstr>
      <vt:lpstr>Wingdings 2</vt:lpstr>
      <vt:lpstr>Median</vt:lpstr>
      <vt:lpstr>PowerPoint Sunusu</vt:lpstr>
      <vt:lpstr>PowerPoint Sunusu</vt:lpstr>
      <vt:lpstr>   TS EN ISO 9001:2015</vt:lpstr>
      <vt:lpstr>TANIŞMA</vt:lpstr>
      <vt:lpstr>TSE TANITIMI</vt:lpstr>
      <vt:lpstr>EĞİTİME BAŞLAMADAN ÖNCE  BİRKAÇ HATIRLATMA </vt:lpstr>
      <vt:lpstr>EĞİTİM PROGRAMI</vt:lpstr>
      <vt:lpstr>EĞİTİMİN AMACI</vt:lpstr>
      <vt:lpstr>PowerPoint Sunusu</vt:lpstr>
      <vt:lpstr>PowerPoint Sunusu</vt:lpstr>
      <vt:lpstr>ISO 9001:2015 VE RİSK TABANLI DÜŞÜNME</vt:lpstr>
      <vt:lpstr>Madde 7 - Kuruluş, gerekli kaynakları belirlemeli ve sağlamalıdır.</vt:lpstr>
      <vt:lpstr>9001:2015’in DOKÜMANTE EDİLMİŞ BİLGİ TALEBİ</vt:lpstr>
      <vt:lpstr>PowerPoint Sunusu</vt:lpstr>
      <vt:lpstr>PowerPoint Sunusu</vt:lpstr>
      <vt:lpstr>PowerPoint Sunusu</vt:lpstr>
      <vt:lpstr>DOKÜMANTE EDİLMİŞ BİLGİNİN ÖNEMİ</vt:lpstr>
      <vt:lpstr>7.5 DOKÜMANTE EDİLMİŞ BİLGİ</vt:lpstr>
      <vt:lpstr>PowerPoint Sunusu</vt:lpstr>
      <vt:lpstr>7.5.2 OLUŞTURMA VE GÜNCELLEME</vt:lpstr>
      <vt:lpstr>7.5.3 DOKÜMANTE EDİLMİŞ BİLGİNİN KONTROLÜ</vt:lpstr>
      <vt:lpstr>7.5.3.2 Dokümante edilmiş bilginin kontrolü  için Kuruluş, uygun olması durumunda aşağıdaki  faaliyetleri ele almalıdır:</vt:lpstr>
      <vt:lpstr>Kuruluş tarafından KYS’nin planlaması ve işletimi için gerekli olduğu  belirlenen dış kaynaklı dokümante edilmiş bilgiler, uygun şekilde  tanımlanmalı ve kontrol edilmelidir.</vt:lpstr>
      <vt:lpstr>KYS KAPSAMININ BELİRLENMESİ</vt:lpstr>
      <vt:lpstr>KYS VE PROSESLERİ</vt:lpstr>
      <vt:lpstr>KALİTE POLİTİKASI</vt:lpstr>
      <vt:lpstr>PRATİK ÇALIŞMA 1</vt:lpstr>
      <vt:lpstr>KALİTE AMAÇLARI</vt:lpstr>
      <vt:lpstr>PowerPoint Sunusu</vt:lpstr>
      <vt:lpstr>PRATİK ÇALIŞMA 2</vt:lpstr>
      <vt:lpstr>KURUMSAL GÖREV, YETKİ VE SORUMLULUKLAR</vt:lpstr>
      <vt:lpstr>Görev Tanımı</vt:lpstr>
      <vt:lpstr>RİSK VE FIRSATLARI BELİRLEME FAALİYETLERİ</vt:lpstr>
      <vt:lpstr>PowerPoint Sunusu</vt:lpstr>
      <vt:lpstr>PRATİK ÇALIŞMA 3</vt:lpstr>
      <vt:lpstr>PowerPoint Sunusu</vt:lpstr>
      <vt:lpstr>PERFORMANS DEĞERLENDİRME</vt:lpstr>
      <vt:lpstr>PowerPoint Sunusu</vt:lpstr>
      <vt:lpstr>MÜŞTERİ ALGISININ İZLENMESİ İÇİN ÖRNEKLER</vt:lpstr>
      <vt:lpstr>İÇ TETKİK</vt:lpstr>
      <vt:lpstr>UYGUNSUZLUK VE DÜZELTİCİ FAALİYET</vt:lpstr>
      <vt:lpstr>PowerPoint Sunusu</vt:lpstr>
      <vt:lpstr>DOKÜMANTE EDİLMİŞ BİLGİ ATIF SEVİYESİ</vt:lpstr>
      <vt:lpstr>PROSEDÜR</vt:lpstr>
      <vt:lpstr>PLAN</vt:lpstr>
      <vt:lpstr>TALİMAT</vt:lpstr>
      <vt:lpstr>PRATİK ÇALIŞMA 4</vt:lpstr>
      <vt:lpstr>FORM</vt:lpstr>
      <vt:lpstr>KAYIT</vt:lpstr>
      <vt:lpstr>PowerPoint Sunusu</vt:lpstr>
      <vt:lpstr>PowerPoint Sunusu</vt:lpstr>
      <vt:lpstr>Sistemİsletim</vt:lpstr>
      <vt:lpstr>SistemMerkezi</vt:lpstr>
      <vt:lpstr>AlyapiSayisallastirma</vt:lpstr>
      <vt:lpstr>Kadastro</vt:lpstr>
      <vt:lpstr>VeriPaylasim</vt:lpstr>
      <vt:lpstr>YonetimBilgiSistemi</vt:lpstr>
      <vt:lpstr>Tübitak</vt:lpstr>
    </vt:vector>
  </TitlesOfParts>
  <Manager>Dr. Kivanç Dinçer</Manager>
  <Company>TUBITAK-UEKAE/G222</Company>
  <LinksUpToDate>false</LinksUpToDate>
  <SharedDoc>false</SharedDoc>
  <HyperlinkBase>http://g222.uekae.tubitak.gov.tr/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Bütünleşik Sosyal Yardım Hizmetleri Projesi</dc:title>
  <dc:subject>SYDGM Sn.Bakana Sunum</dc:subject>
  <dc:creator>Dr. Murat Güngör - Gülen Çelebi</dc:creator>
  <cp:keywords>SNT - BUTUNLESIK</cp:keywords>
  <dc:description>16 Nisan 2009 Fon Kurulunda Sunulmuştur</dc:description>
  <cp:lastModifiedBy>Nevzat Kul</cp:lastModifiedBy>
  <cp:revision>3671</cp:revision>
  <cp:lastPrinted>2016-01-05T10:37:57Z</cp:lastPrinted>
  <dcterms:created xsi:type="dcterms:W3CDTF">2009-03-23T10:21:31Z</dcterms:created>
  <dcterms:modified xsi:type="dcterms:W3CDTF">2019-03-07T13:09:22Z</dcterms:modified>
</cp:coreProperties>
</file>