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0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2" r:id="rId3"/>
    <p:sldId id="287" r:id="rId4"/>
    <p:sldId id="640" r:id="rId5"/>
    <p:sldId id="637" r:id="rId6"/>
    <p:sldId id="638" r:id="rId7"/>
    <p:sldId id="639" r:id="rId8"/>
    <p:sldId id="453" r:id="rId9"/>
  </p:sldIdLst>
  <p:sldSz cx="9144000" cy="6858000" type="screen4x3"/>
  <p:notesSz cx="6858000" cy="9979025"/>
  <p:defaultTextStyle>
    <a:defPPr>
      <a:defRPr lang="tr-TR"/>
    </a:defPPr>
    <a:lvl1pPr marL="0" algn="l" defTabSz="914400" rtl="0" eaLnBrk="1" latinLnBrk="0" hangingPunct="1">
      <a:defRPr lang="tr-T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tr-T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tr-T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tr-T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tr-T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tr-T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tr-T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tr-T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tr-T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şlık Bölümü" id="{779CC93D-E52E-4D84-901B-11D7331DD495}">
          <p14:sldIdLst>
            <p14:sldId id="259"/>
          </p14:sldIdLst>
        </p14:section>
        <p14:section name="Egitim İçeriği" id="{ABA716BF-3A5C-4ADB-94C9-CFEF84EBA240}">
          <p14:sldIdLst>
            <p14:sldId id="262"/>
            <p14:sldId id="287"/>
            <p14:sldId id="640"/>
            <p14:sldId id="637"/>
            <p14:sldId id="638"/>
            <p14:sldId id="639"/>
            <p14:sldId id="453"/>
          </p14:sldIdLst>
        </p14:section>
        <p14:section name="Ek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Yaza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EFCFF"/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7" autoAdjust="0"/>
    <p:restoredTop sz="91756" autoAdjust="0"/>
  </p:normalViewPr>
  <p:slideViewPr>
    <p:cSldViewPr>
      <p:cViewPr varScale="1">
        <p:scale>
          <a:sx n="66" d="100"/>
          <a:sy n="66" d="100"/>
        </p:scale>
        <p:origin x="16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15" y="-91"/>
      </p:cViewPr>
      <p:guideLst>
        <p:guide orient="horz" pos="314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tr-TR" sz="1200"/>
            </a:lvl1pPr>
          </a:lstStyle>
          <a:p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tr-TR" sz="1200"/>
            </a:lvl1pPr>
          </a:lstStyle>
          <a:p>
            <a:fld id="{D83FDC75-7F73-4A4A-A77C-09AADF00E0EA}" type="datetimeFigureOut">
              <a:rPr lang="tr-TR" smtClean="0"/>
              <a:pPr/>
              <a:t>5.12.2017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78342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tr-TR" sz="1200"/>
            </a:lvl1pPr>
          </a:lstStyle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78342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tr-TR" sz="1200"/>
            </a:lvl1pPr>
          </a:lstStyle>
          <a:p>
            <a:fld id="{459226BF-1F13-42D3-80DC-373E7ADD1EBC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7519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tr-TR" sz="1200"/>
            </a:lvl1pPr>
          </a:lstStyle>
          <a:p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tr-TR" sz="1200"/>
            </a:lvl1pPr>
          </a:lstStyle>
          <a:p>
            <a:fld id="{48AEF76B-3757-4A0B-AF93-28494465C1DD}" type="datetimeFigureOut">
              <a:rPr lang="tr-TR"/>
              <a:pPr/>
              <a:t>5.12.2017</a:t>
            </a:fld>
            <a:endParaRPr lang="tr-T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40037"/>
            <a:ext cx="5486400" cy="44905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tr-TR" sz="1200"/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78342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tr-TR" sz="1200"/>
            </a:lvl1pPr>
          </a:lstStyle>
          <a:p>
            <a:fld id="{75693FD4-8F83-4EF7-AC3F-0DC0388986B0}" type="slidenum">
              <a:rPr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7297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tr-TR" smtClean="0"/>
              <a:pPr/>
              <a:t>1</a:t>
            </a:fld>
            <a:endParaRPr lang="tr-T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lang="tr-TR"/>
            </a:pPr>
            <a:r>
              <a:rPr lang="tr-TR" sz="1200" dirty="0"/>
              <a:t>Bu,</a:t>
            </a:r>
            <a:r>
              <a:rPr lang="tr-TR" sz="1200" baseline="0" dirty="0"/>
              <a:t> Genel Bakış slaydı için başka bir seçenektir.</a:t>
            </a:r>
            <a:endParaRPr lang="tr-TR" sz="1200" dirty="0"/>
          </a:p>
          <a:p>
            <a:pPr marL="228600" indent="-228600">
              <a:buFont typeface="+mj-lt"/>
              <a:buNone/>
            </a:pPr>
            <a:endParaRPr lang="tr-TR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395288" y="549275"/>
            <a:ext cx="3432175" cy="2574925"/>
          </a:xfr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tr-TR"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tr-TR" smtClean="0"/>
              <a:pPr/>
              <a:t>3</a:t>
            </a:fld>
            <a:endParaRPr lang="tr-T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tr-TR"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tr-TR" smtClean="0"/>
              <a:pPr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4995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tr-TR"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tr-TR" smtClean="0"/>
              <a:pPr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6512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tr-TR"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tr-TR" smtClean="0"/>
              <a:pPr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4597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tr-TR"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tr-TR" smtClean="0"/>
              <a:pPr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7174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tr-TR" smtClean="0"/>
              <a:pPr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9965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6015-4626-497C-BF5B-51E77C21EB38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/>
              <a:pPr/>
              <a:t>‹#›</a:t>
            </a:fld>
            <a:endParaRPr kumimoji="0" lang="tr-TR" dirty="0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6015-4626-497C-BF5B-51E77C21EB38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/>
              <a:pPr/>
              <a:t>‹#›</a:t>
            </a:fld>
            <a:endParaRPr kumimoji="0" lang="tr-TR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3E11-AAB9-484B-AEE2-96001BAACADD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/>
              <a:pPr/>
              <a:t>‹#›</a:t>
            </a:fld>
            <a:endParaRPr kumimoji="0" lang="tr-TR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tr-TR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tr-TR"/>
              <a:t>Ana başlık stilini düzenlemek için tıklatın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tr-TR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tr-T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tr-T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tr-T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tr-T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tr-T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tr-T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tr-T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tr-T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tr-TR"/>
              <a:t>Asıl alt başlık stilini düzenlemek için tıklatın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tr-TR" sz="2000" baseline="0"/>
            </a:lvl1pPr>
          </a:lstStyle>
          <a:p>
            <a:r>
              <a:rPr kumimoji="0" lang="tr-TR" dirty="0"/>
              <a:t>Şirket Logosu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tr-TR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tr-TR"/>
              <a:t>Ana başlık stilini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8AEA-FCF1-41BE-ACE5-B7BE6BDB7428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tr-TR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tr-TR" sz="1800"/>
            </a:lvl1pPr>
          </a:lstStyle>
          <a:p>
            <a:r>
              <a:rPr kumimoji="0" lang="tr-TR" dirty="0"/>
              <a:t>Şirket Logosu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tr-TR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tr-TR"/>
              <a:t>Ana başlık stilini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8AEA-FCF1-41BE-ACE5-B7BE6BDB7428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tr-TR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tr-TR" sz="1800"/>
            </a:lvl1pPr>
          </a:lstStyle>
          <a:p>
            <a:r>
              <a:rPr kumimoji="0" lang="tr-TR" dirty="0"/>
              <a:t>Şirket Logosu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tr-TR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tr-TR"/>
              <a:t>Ana başlık stilini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8AEA-FCF1-41BE-ACE5-B7BE6BDB7428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tr-TR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tr-TR" sz="1800"/>
            </a:lvl1pPr>
          </a:lstStyle>
          <a:p>
            <a:r>
              <a:rPr kumimoji="0" lang="tr-TR" dirty="0"/>
              <a:t>Şirket Logosu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tr-TR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tr-TR"/>
              <a:t>Ana başlık stilini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8AEA-FCF1-41BE-ACE5-B7BE6BDB7428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tr-TR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tr-TR" sz="1800"/>
            </a:lvl1pPr>
          </a:lstStyle>
          <a:p>
            <a:r>
              <a:rPr kumimoji="0" lang="tr-TR" dirty="0"/>
              <a:t>Şirket Logosu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tr-TR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tr-TR"/>
              <a:t>Ana başlık stilini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8AEA-FCF1-41BE-ACE5-B7BE6BDB7428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tr-TR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tr-TR" sz="1800"/>
            </a:lvl1pPr>
          </a:lstStyle>
          <a:p>
            <a:r>
              <a:rPr kumimoji="0" lang="tr-TR" dirty="0"/>
              <a:t>Şirket Logosu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tr-TR"/>
            </a:lvl1pPr>
          </a:lstStyle>
          <a:p>
            <a:r>
              <a:rPr kumimoji="0" lang="tr-TR"/>
              <a:t>Ana başlık stilini düzenlemek için tıklatın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tr-TR" sz="3200">
                <a:latin typeface="+mn-lt"/>
              </a:defRPr>
            </a:lvl1pPr>
            <a:lvl2pPr eaLnBrk="1" latinLnBrk="0" hangingPunct="1">
              <a:defRPr kumimoji="0" lang="tr-TR" sz="2800">
                <a:latin typeface="+mn-lt"/>
              </a:defRPr>
            </a:lvl2pPr>
            <a:lvl3pPr eaLnBrk="1" latinLnBrk="0" hangingPunct="1">
              <a:defRPr kumimoji="0" lang="tr-TR" sz="2400">
                <a:latin typeface="+mn-lt"/>
              </a:defRPr>
            </a:lvl3pPr>
            <a:lvl4pPr eaLnBrk="1" latinLnBrk="0" hangingPunct="1">
              <a:defRPr kumimoji="0" lang="tr-TR" sz="2400">
                <a:latin typeface="+mn-lt"/>
              </a:defRPr>
            </a:lvl4pPr>
            <a:lvl5pPr eaLnBrk="1" latinLnBrk="0" hangingPunct="1">
              <a:defRPr kumimoji="0" lang="tr-TR" sz="2400">
                <a:latin typeface="+mn-lt"/>
              </a:defRPr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4DF1B-B91C-42B7-A573-AFE1DF8CB2E4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tr-TR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4DF1B-B91C-42B7-A573-AFE1DF8CB2E4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/>
              <a:pPr/>
              <a:t>‹#›</a:t>
            </a:fld>
            <a:endParaRPr kumimoji="0" lang="tr-TR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6015-4626-497C-BF5B-51E77C21EB38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/>
              <a:pPr/>
              <a:t>‹#›</a:t>
            </a:fld>
            <a:endParaRPr kumimoji="0" lang="tr-TR" dirty="0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7FD1-5216-42C2-8F7D-CA8986D7B8E1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/>
              <a:pPr/>
              <a:t>‹#›</a:t>
            </a:fld>
            <a:endParaRPr kumimoji="0" lang="tr-TR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3ADA-46B4-4BF2-A6CE-EEABEFDD1F96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/>
              <a:pPr/>
              <a:t>‹#›</a:t>
            </a:fld>
            <a:endParaRPr kumimoji="0" lang="tr-TR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86B9-2B71-4B88-A800-CB2B88643472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/>
              <a:pPr/>
              <a:t>‹#›</a:t>
            </a:fld>
            <a:endParaRPr kumimoji="0" lang="tr-TR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BD12-B419-4C01-BE3F-D623022CCBAD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/>
              <a:pPr/>
              <a:t>‹#›</a:t>
            </a:fld>
            <a:endParaRPr kumimoji="0" lang="tr-TR" dirty="0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6015-4626-497C-BF5B-51E77C21EB38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/>
              <a:pPr/>
              <a:t>‹#›</a:t>
            </a:fld>
            <a:endParaRPr kumimoji="0" lang="tr-TR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6015-4626-497C-BF5B-51E77C21EB38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/>
              <a:pPr/>
              <a:t>‹#›</a:t>
            </a:fld>
            <a:endParaRPr kumimoji="0" lang="tr-TR" dirty="0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39F6015-4626-497C-BF5B-51E77C21EB38}" type="datetime1">
              <a:rPr lang="tr-TR" smtClean="0"/>
              <a:pPr/>
              <a:t>5.12.2017</a:t>
            </a:fld>
            <a:endParaRPr kumimoji="0" lang="tr-TR" dirty="0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tr-TR" dirty="0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3D6E5A2-EC83-451F-A719-9AC1370DD5CF}" type="slidenum">
              <a:rPr lang="tr-TR" smtClean="0"/>
              <a:pPr/>
              <a:t>‹#›</a:t>
            </a:fld>
            <a:endParaRPr kumimoji="0" lang="tr-TR" dirty="0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50" r:id="rId18"/>
  </p:sldLayoutIdLst>
  <p:transition spd="slow">
    <p:wipe dir="d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214414" y="980728"/>
            <a:ext cx="7406640" cy="1948206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HASSAS GÖREVLER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432560" y="3676664"/>
            <a:ext cx="7406640" cy="1752600"/>
          </a:xfrm>
        </p:spPr>
        <p:txBody>
          <a:bodyPr>
            <a:noAutofit/>
          </a:bodyPr>
          <a:lstStyle/>
          <a:p>
            <a:pPr algn="r"/>
            <a:r>
              <a:rPr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Kamu</a:t>
            </a:r>
            <a:r>
              <a:rPr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İç</a:t>
            </a:r>
            <a:r>
              <a:rPr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Denetçileri</a:t>
            </a:r>
            <a:r>
              <a:rPr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Derneği</a:t>
            </a:r>
            <a:r>
              <a:rPr sz="3200" b="1" dirty="0">
                <a:latin typeface="Arial" panose="020B0604020202020204" pitchFamily="34" charset="0"/>
                <a:cs typeface="Arial" panose="020B0604020202020204" pitchFamily="34" charset="0"/>
              </a:rPr>
              <a:t> (KİDDER)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Aralık 2017</a:t>
            </a:r>
            <a:endParaRPr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56" y="269632"/>
            <a:ext cx="8077200" cy="1143000"/>
          </a:xfrm>
        </p:spPr>
        <p:txBody>
          <a:bodyPr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Tanım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>
                <a:solidFill>
                  <a:schemeClr val="tx1"/>
                </a:solidFill>
              </a:rPr>
              <a:pPr/>
              <a:t>2</a:t>
            </a:fld>
            <a:endParaRPr kumimoji="0" lang="tr-TR" dirty="0">
              <a:solidFill>
                <a:schemeClr val="tx1"/>
              </a:solidFill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1000100" y="1428736"/>
            <a:ext cx="81439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/>
              <a:t>Hassas görev, sahip olunan makam, pozisyon ve yetkinin ya da görev nedeniyle elde edilen bilgilerin kullanımı neticesinde  kurum hedeflerinin etkilenme olasılığının yüksek olduğu pozisyonlar olarak tanımlanabilir.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tr-TR" sz="2800" dirty="0"/>
              <a:t>Görevin hassasiyetini, görevdeki kişinin kendi şahsi özellikleri değil, görevin doğası belirler.</a:t>
            </a:r>
            <a:endParaRPr lang="tr-T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Hassas Görevler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24000"/>
            <a:ext cx="7550224" cy="49293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dirty="0"/>
              <a:t>Bazı görevler; </a:t>
            </a:r>
          </a:p>
          <a:p>
            <a:pPr lvl="1">
              <a:buFont typeface="Wingdings" pitchFamily="2" charset="2"/>
              <a:buChar char="ü"/>
            </a:pPr>
            <a:r>
              <a:rPr lang="tr-TR" dirty="0"/>
              <a:t>Doğası,</a:t>
            </a:r>
          </a:p>
          <a:p>
            <a:pPr lvl="1">
              <a:buFont typeface="Wingdings" pitchFamily="2" charset="2"/>
              <a:buChar char="ü"/>
            </a:pPr>
            <a:r>
              <a:rPr lang="tr-TR" dirty="0"/>
              <a:t>İdarenin itibarı, </a:t>
            </a:r>
          </a:p>
          <a:p>
            <a:pPr lvl="1">
              <a:buFont typeface="Wingdings" pitchFamily="2" charset="2"/>
              <a:buChar char="ü"/>
            </a:pPr>
            <a:r>
              <a:rPr lang="tr-TR" dirty="0"/>
              <a:t>Yolsuzluk riski, </a:t>
            </a:r>
          </a:p>
          <a:p>
            <a:pPr lvl="1">
              <a:buFont typeface="Wingdings" pitchFamily="2" charset="2"/>
              <a:buChar char="ü"/>
            </a:pPr>
            <a:r>
              <a:rPr lang="tr-TR" dirty="0"/>
              <a:t>Gizli bilgilerin açığa çıkması </a:t>
            </a:r>
          </a:p>
          <a:p>
            <a:pPr marL="402336" lvl="1" indent="0">
              <a:buNone/>
            </a:pPr>
            <a:r>
              <a:rPr lang="tr-TR" dirty="0"/>
              <a:t>gibi yönlerden diğer görevlerle kıyaslandığında çok daha büyük önem taşımaktadır.</a:t>
            </a:r>
          </a:p>
          <a:p>
            <a:pPr marL="365760" lvl="1" indent="-283464">
              <a:lnSpc>
                <a:spcPct val="110000"/>
              </a:lnSpc>
              <a:spcBef>
                <a:spcPts val="600"/>
              </a:spcBef>
              <a:buSzPct val="80000"/>
              <a:buFont typeface="Wingdings" pitchFamily="2" charset="2"/>
              <a:buChar char="ü"/>
            </a:pPr>
            <a:r>
              <a:rPr lang="tr-TR" sz="2800" dirty="0"/>
              <a:t>Yürütülen görev ve faaliyetlere bağlı olarak kurumdan kuruma değişiklik gösterir.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>
                <a:solidFill>
                  <a:schemeClr val="tx1"/>
                </a:solidFill>
              </a:rPr>
              <a:pPr/>
              <a:t>3</a:t>
            </a:fld>
            <a:endParaRPr kumimoji="0" lang="tr-TR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Hassas Görevler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24000"/>
            <a:ext cx="7982272" cy="478154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dirty="0"/>
              <a:t>Görevde bulunan şahsa geniş bir takdir yetkisinin tanındığı görevler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İşin aşırı teknik uzmanlık gerektirmesi nedeniyle görev yapanın çok geniş bir hareket alanının olduğu görevler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Devlete, kuruma, personele veya diğer kişilere ait gizli bilgileri bünyesinde barındıran görevler,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Gelir veya gider yönünden önemli mali büyüklüğü kapsayan görevler</a:t>
            </a:r>
            <a:endParaRPr lang="tr-TR" sz="28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>
                <a:solidFill>
                  <a:schemeClr val="tx1"/>
                </a:solidFill>
              </a:rPr>
              <a:pPr/>
              <a:t>4</a:t>
            </a:fld>
            <a:endParaRPr kumimoji="0" lang="tr-TR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189531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HG Analizinin Önemi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24001"/>
            <a:ext cx="7550224" cy="40481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dirty="0"/>
              <a:t>Risk Farkındalığı-Riskinizin farkında değilseniz, onu kontrol edemezsiniz</a:t>
            </a:r>
          </a:p>
          <a:p>
            <a:pPr>
              <a:buFont typeface="Wingdings" pitchFamily="2" charset="2"/>
              <a:buChar char="ü"/>
            </a:pPr>
            <a:endParaRPr lang="tr-TR" dirty="0"/>
          </a:p>
          <a:p>
            <a:pPr>
              <a:buFont typeface="Wingdings" pitchFamily="2" charset="2"/>
              <a:buChar char="ü"/>
            </a:pPr>
            <a:r>
              <a:rPr lang="tr-TR" dirty="0"/>
              <a:t>Hassas görevlere ilişkin mevcut durumun tespiti ve ilave tedbirlere ihtiyaç olup olmadığının belirlenmesi</a:t>
            </a:r>
            <a:endParaRPr lang="tr-T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>
                <a:solidFill>
                  <a:schemeClr val="tx1"/>
                </a:solidFill>
              </a:rPr>
              <a:pPr/>
              <a:t>5</a:t>
            </a:fld>
            <a:endParaRPr kumimoji="0" lang="tr-TR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25925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962592"/>
          </a:xfrm>
        </p:spPr>
        <p:txBody>
          <a:bodyPr>
            <a:normAutofit/>
          </a:bodyPr>
          <a:lstStyle/>
          <a:p>
            <a:r>
              <a:rPr lang="tr-T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HG Analizinde Kriter Örnekleri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>
                <a:solidFill>
                  <a:schemeClr val="tx1"/>
                </a:solidFill>
              </a:rPr>
              <a:pPr/>
              <a:t>6</a:t>
            </a:fld>
            <a:endParaRPr kumimoji="0" lang="tr-TR" dirty="0">
              <a:solidFill>
                <a:schemeClr val="tx1"/>
              </a:solidFill>
            </a:endParaRPr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82B1107F-D46E-4873-9F2E-FDC0D7B5752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>
            <a:off x="838200" y="1033359"/>
            <a:ext cx="8241320" cy="534796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2101459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HG Analizinin Aşamaları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24001"/>
            <a:ext cx="7910264" cy="404814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tr-TR" sz="2400" dirty="0"/>
              <a:t>Görev unvanlarının envanterini çıkartın ve karşılarına görev tanımı çerçevesinde yapılan işleri yazın</a:t>
            </a:r>
          </a:p>
          <a:p>
            <a:pPr>
              <a:buFont typeface="Wingdings" pitchFamily="2" charset="2"/>
              <a:buChar char="ü"/>
            </a:pPr>
            <a:r>
              <a:rPr lang="tr-TR" sz="2400" dirty="0"/>
              <a:t>Hassas görev kriterlerine göre söz konusu pozisyonların hassasiyetini puanlayın</a:t>
            </a:r>
          </a:p>
          <a:p>
            <a:pPr>
              <a:buFont typeface="Wingdings" pitchFamily="2" charset="2"/>
              <a:buChar char="ü"/>
            </a:pPr>
            <a:r>
              <a:rPr lang="tr-TR" sz="2400" dirty="0"/>
              <a:t>Seçilen hassas pozisyonların risk kriterleri çerçevesinde taşıdığı riskleri sıralayın</a:t>
            </a:r>
          </a:p>
          <a:p>
            <a:pPr>
              <a:buFont typeface="Wingdings" pitchFamily="2" charset="2"/>
              <a:buChar char="ü"/>
            </a:pPr>
            <a:r>
              <a:rPr lang="tr-TR" sz="2400" dirty="0"/>
              <a:t>Hassas pozisyonun taşımış olduğu risklere karşı mevcut kontrollerin yeterliliğini ve etkililiğini değerlendirin</a:t>
            </a:r>
          </a:p>
          <a:p>
            <a:pPr>
              <a:buFont typeface="Wingdings" pitchFamily="2" charset="2"/>
              <a:buChar char="ü"/>
            </a:pPr>
            <a:r>
              <a:rPr lang="tr-TR" sz="2400" dirty="0"/>
              <a:t>Değerlendirme sonucuna göre gerekirse ilave tedbirler/kontroller belirleyin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tr-TR" smtClean="0">
                <a:solidFill>
                  <a:schemeClr val="tx1"/>
                </a:solidFill>
              </a:rPr>
              <a:pPr/>
              <a:t>7</a:t>
            </a:fld>
            <a:endParaRPr kumimoji="0" lang="tr-TR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391265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0"/>
          <p:cNvSpPr txBox="1">
            <a:spLocks noChangeArrowheads="1"/>
          </p:cNvSpPr>
          <p:nvPr/>
        </p:nvSpPr>
        <p:spPr bwMode="auto">
          <a:xfrm>
            <a:off x="571472" y="3214686"/>
            <a:ext cx="8097838" cy="30162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60000"/>
              </a:lnSpc>
              <a:spcBef>
                <a:spcPct val="50000"/>
              </a:spcBef>
            </a:pPr>
            <a:r>
              <a:rPr lang="tr-TR" sz="4000" b="1" dirty="0">
                <a:solidFill>
                  <a:srgbClr val="FF0000"/>
                </a:solidFill>
              </a:rPr>
              <a:t>TEŞEKKÜRLER!</a:t>
            </a:r>
          </a:p>
          <a:p>
            <a:pPr algn="ctr">
              <a:spcBef>
                <a:spcPct val="50000"/>
              </a:spcBef>
            </a:pPr>
            <a:r>
              <a:rPr lang="tr-TR" sz="2800" b="1" dirty="0">
                <a:solidFill>
                  <a:srgbClr val="FF0000"/>
                </a:solidFill>
              </a:rPr>
              <a:t>SORULARINIZ </a:t>
            </a:r>
          </a:p>
          <a:p>
            <a:pPr algn="ctr">
              <a:spcBef>
                <a:spcPct val="50000"/>
              </a:spcBef>
            </a:pPr>
            <a:r>
              <a:rPr lang="tr-TR" sz="2800" b="1" dirty="0">
                <a:solidFill>
                  <a:srgbClr val="FF0000"/>
                </a:solidFill>
              </a:rPr>
              <a:t>VE</a:t>
            </a:r>
          </a:p>
          <a:p>
            <a:pPr algn="ctr">
              <a:spcBef>
                <a:spcPct val="50000"/>
              </a:spcBef>
            </a:pPr>
            <a:r>
              <a:rPr lang="tr-TR" sz="2800" b="1" dirty="0">
                <a:solidFill>
                  <a:srgbClr val="FF0000"/>
                </a:solidFill>
              </a:rPr>
              <a:t>GÖRÜŞLERİNİZ…</a:t>
            </a:r>
          </a:p>
        </p:txBody>
      </p:sp>
      <p:pic>
        <p:nvPicPr>
          <p:cNvPr id="3" name="Picture 7" descr="http://s1.hubimg.com/u/3566776_f5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634" y="142097"/>
            <a:ext cx="4997134" cy="330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D4B2-409F-40B4-B557-474766D51D1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15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262</Words>
  <Application>Microsoft Office PowerPoint</Application>
  <PresentationFormat>Ekran Gösterisi (4:3)</PresentationFormat>
  <Paragraphs>49</Paragraphs>
  <Slides>8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Arial</vt:lpstr>
      <vt:lpstr>Calibri</vt:lpstr>
      <vt:lpstr>Georgia</vt:lpstr>
      <vt:lpstr>Gill Sans MT</vt:lpstr>
      <vt:lpstr>Verdana</vt:lpstr>
      <vt:lpstr>Wingdings</vt:lpstr>
      <vt:lpstr>Wingdings 2</vt:lpstr>
      <vt:lpstr>Gündönümü</vt:lpstr>
      <vt:lpstr>HASSAS GÖREVLER</vt:lpstr>
      <vt:lpstr>Tanım </vt:lpstr>
      <vt:lpstr> Hassas Görevler</vt:lpstr>
      <vt:lpstr> Hassas Görevler</vt:lpstr>
      <vt:lpstr> HG Analizinin Önemi</vt:lpstr>
      <vt:lpstr> HG Analizinde Kriter Örnekleri</vt:lpstr>
      <vt:lpstr> HG Analizinin Aşamaları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2016-10-17T06:07:49Z</dcterms:created>
  <dcterms:modified xsi:type="dcterms:W3CDTF">2017-12-05T07:04:37Z</dcterms:modified>
</cp:coreProperties>
</file>