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8" r:id="rId4"/>
    <p:sldId id="284" r:id="rId5"/>
    <p:sldId id="285" r:id="rId6"/>
    <p:sldId id="286" r:id="rId7"/>
    <p:sldId id="259" r:id="rId8"/>
    <p:sldId id="260" r:id="rId9"/>
    <p:sldId id="261" r:id="rId10"/>
    <p:sldId id="262" r:id="rId11"/>
    <p:sldId id="264" r:id="rId12"/>
    <p:sldId id="266" r:id="rId13"/>
    <p:sldId id="267" r:id="rId14"/>
    <p:sldId id="268" r:id="rId15"/>
    <p:sldId id="269" r:id="rId16"/>
    <p:sldId id="270" r:id="rId17"/>
    <p:sldId id="272" r:id="rId18"/>
    <p:sldId id="271" r:id="rId19"/>
    <p:sldId id="273" r:id="rId20"/>
    <p:sldId id="274" r:id="rId21"/>
    <p:sldId id="276" r:id="rId22"/>
    <p:sldId id="277" r:id="rId23"/>
    <p:sldId id="278" r:id="rId24"/>
    <p:sldId id="287"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59" autoAdjust="0"/>
    <p:restoredTop sz="86380" autoAdjust="0"/>
  </p:normalViewPr>
  <p:slideViewPr>
    <p:cSldViewPr>
      <p:cViewPr varScale="1">
        <p:scale>
          <a:sx n="73" d="100"/>
          <a:sy n="73" d="100"/>
        </p:scale>
        <p:origin x="-1734"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860A37-515E-43D7-A17A-18E131EE69ED}" type="datetimeFigureOut">
              <a:rPr lang="tr-TR" smtClean="0"/>
              <a:pPr/>
              <a:t>20.6.2014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9A5E2-0337-43BA-9971-F364DBD4ED0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28</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C49A5E2-0337-43BA-9971-F364DBD4ED0B}"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8DA8E8C-A640-4202-8BCC-66C76BAAC368}" type="datetime1">
              <a:rPr lang="tr-TR" smtClean="0"/>
              <a:pPr/>
              <a:t>20.6.2014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54C1F1-0721-499B-81D3-05D8F14187F0}" type="datetime1">
              <a:rPr lang="tr-TR" smtClean="0"/>
              <a:pPr/>
              <a:t>20.6.2014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712702-0D30-4876-A463-7AE870F88B23}" type="datetime1">
              <a:rPr lang="tr-TR" smtClean="0"/>
              <a:pPr/>
              <a:t>20.6.2014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89E9626-EDF3-4A6F-9FFB-87816256EEC6}" type="datetime1">
              <a:rPr lang="tr-TR" smtClean="0"/>
              <a:pPr/>
              <a:t>20.6.2014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E6D5F6A-CBD7-4EE3-A2A8-6BC1684DFC97}" type="datetime1">
              <a:rPr lang="tr-TR" smtClean="0"/>
              <a:pPr/>
              <a:t>20.6.2014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EF0963E-BBA4-4307-8108-E4380C2AC684}" type="datetime1">
              <a:rPr lang="tr-TR" smtClean="0"/>
              <a:pPr/>
              <a:t>20.6.2014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00552BB-7E21-442B-A28B-101296D65340}" type="datetime1">
              <a:rPr lang="tr-TR" smtClean="0"/>
              <a:pPr/>
              <a:t>20.6.2014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58AB83D-E703-4BCD-81EC-2DA5C85CEB6C}" type="datetime1">
              <a:rPr lang="tr-TR" smtClean="0"/>
              <a:pPr/>
              <a:t>20.6.2014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300A9A3-1CB7-4C70-B649-41EAF1878486}" type="datetime1">
              <a:rPr lang="tr-TR" smtClean="0"/>
              <a:pPr/>
              <a:t>20.6.2014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C3018B7-67E4-4E53-BAF1-64153969E091}" type="datetime1">
              <a:rPr lang="tr-TR" smtClean="0"/>
              <a:pPr/>
              <a:t>20.6.2014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CA460B9-6418-42B6-B658-EB01CE5846EC}" type="datetime1">
              <a:rPr lang="tr-TR" smtClean="0"/>
              <a:pPr/>
              <a:t>20.6.2014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ED3E3-2B50-4247-8E7B-0DCE79E6F038}" type="datetime1">
              <a:rPr lang="tr-TR" smtClean="0"/>
              <a:pPr/>
              <a:t>20.6.2014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357166"/>
            <a:ext cx="7772400" cy="1470025"/>
          </a:xfrm>
        </p:spPr>
        <p:txBody>
          <a:bodyPr>
            <a:normAutofit/>
          </a:bodyPr>
          <a:lstStyle/>
          <a:p>
            <a:r>
              <a:rPr lang="tr-TR" dirty="0" smtClean="0"/>
              <a:t>Tapu Sicil Uygulamaları Açısından Mahkeme Kararlarının İnfazı</a:t>
            </a:r>
            <a:endParaRPr lang="tr-TR" dirty="0"/>
          </a:p>
        </p:txBody>
      </p:sp>
      <p:sp>
        <p:nvSpPr>
          <p:cNvPr id="4" name="3 Metin kutusu"/>
          <p:cNvSpPr txBox="1"/>
          <p:nvPr/>
        </p:nvSpPr>
        <p:spPr>
          <a:xfrm>
            <a:off x="571472" y="2214554"/>
            <a:ext cx="8286808" cy="1877437"/>
          </a:xfrm>
          <a:prstGeom prst="rect">
            <a:avLst/>
          </a:prstGeom>
          <a:noFill/>
        </p:spPr>
        <p:txBody>
          <a:bodyPr wrap="square" rtlCol="0">
            <a:spAutoFit/>
          </a:bodyPr>
          <a:lstStyle/>
          <a:p>
            <a:pPr algn="ctr"/>
            <a:r>
              <a:rPr lang="tr-TR" sz="3200" b="1" dirty="0" smtClean="0"/>
              <a:t>Niyazi KÜTÜK</a:t>
            </a:r>
          </a:p>
          <a:p>
            <a:pPr algn="ctr"/>
            <a:r>
              <a:rPr lang="tr-TR" sz="2800" dirty="0" smtClean="0"/>
              <a:t>Tapu ve Kadastro Uzmanı</a:t>
            </a:r>
          </a:p>
          <a:p>
            <a:pPr algn="ctr"/>
            <a:r>
              <a:rPr lang="tr-TR" sz="2800" dirty="0" smtClean="0"/>
              <a:t>Tapu Dairesi Başkanlığı </a:t>
            </a:r>
          </a:p>
          <a:p>
            <a:pPr algn="ctr"/>
            <a:r>
              <a:rPr lang="tr-TR" sz="2800" dirty="0" smtClean="0"/>
              <a:t>(Merkez ve Taşra Teşkilatı Tapu İşlemleri Birimi)</a:t>
            </a:r>
            <a:endParaRPr lang="tr-T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lnSpcReduction="10000"/>
          </a:bodyPr>
          <a:lstStyle/>
          <a:p>
            <a:r>
              <a:rPr lang="tr-TR" b="1" dirty="0" smtClean="0">
                <a:solidFill>
                  <a:srgbClr val="FF0000"/>
                </a:solidFill>
              </a:rPr>
              <a:t>ÖRNEK 1</a:t>
            </a:r>
          </a:p>
          <a:p>
            <a:pPr marL="0" indent="15875" algn="just">
              <a:buNone/>
            </a:pPr>
            <a:r>
              <a:rPr lang="tr-TR" dirty="0" smtClean="0">
                <a:solidFill>
                  <a:srgbClr val="FF0000"/>
                </a:solidFill>
              </a:rPr>
              <a:t>-Tescil:</a:t>
            </a:r>
          </a:p>
          <a:p>
            <a:pPr marL="0" indent="15875" algn="just">
              <a:buNone/>
            </a:pPr>
            <a:r>
              <a:rPr lang="tr-TR" dirty="0" smtClean="0">
                <a:solidFill>
                  <a:srgbClr val="FF0000"/>
                </a:solidFill>
              </a:rPr>
              <a:t>1. Durum: </a:t>
            </a:r>
            <a:r>
              <a:rPr lang="tr-TR" dirty="0" smtClean="0"/>
              <a:t>Miras bırakanın tüm mirasçıları adına (intikal gibi) tescil. (T)</a:t>
            </a:r>
          </a:p>
          <a:p>
            <a:pPr marL="0" indent="15875" algn="just">
              <a:buNone/>
            </a:pPr>
            <a:r>
              <a:rPr lang="tr-TR" dirty="0" smtClean="0">
                <a:solidFill>
                  <a:srgbClr val="FF0000"/>
                </a:solidFill>
              </a:rPr>
              <a:t>2. Durum: </a:t>
            </a:r>
            <a:r>
              <a:rPr lang="tr-TR" dirty="0" smtClean="0"/>
              <a:t>Davacılar adına miras payları oranında tescil, geriye kalan payların </a:t>
            </a:r>
            <a:r>
              <a:rPr lang="tr-TR" u="sng" dirty="0" smtClean="0">
                <a:solidFill>
                  <a:srgbClr val="FF0000"/>
                </a:solidFill>
              </a:rPr>
              <a:t>davalılar üzerinde </a:t>
            </a:r>
            <a:r>
              <a:rPr lang="tr-TR" dirty="0" smtClean="0"/>
              <a:t>bırakılması. (GM)</a:t>
            </a:r>
          </a:p>
          <a:p>
            <a:pPr marL="0" indent="15875" algn="just">
              <a:buNone/>
            </a:pPr>
            <a:r>
              <a:rPr lang="tr-TR" dirty="0" smtClean="0">
                <a:solidFill>
                  <a:srgbClr val="FF0000"/>
                </a:solidFill>
              </a:rPr>
              <a:t>3. Durum: </a:t>
            </a:r>
            <a:r>
              <a:rPr lang="tr-TR" dirty="0" smtClean="0"/>
              <a:t>Davacılar adına miras payları oranında tescil, geriye kalan payların </a:t>
            </a:r>
            <a:r>
              <a:rPr lang="tr-TR" u="sng" dirty="0" smtClean="0">
                <a:solidFill>
                  <a:srgbClr val="FF0000"/>
                </a:solidFill>
              </a:rPr>
              <a:t>miras bırakan</a:t>
            </a:r>
            <a:r>
              <a:rPr lang="tr-TR" u="sng" dirty="0" smtClean="0"/>
              <a:t> </a:t>
            </a:r>
            <a:r>
              <a:rPr lang="tr-TR" u="sng" dirty="0" smtClean="0">
                <a:solidFill>
                  <a:srgbClr val="FF0000"/>
                </a:solidFill>
              </a:rPr>
              <a:t>A</a:t>
            </a:r>
            <a:r>
              <a:rPr lang="tr-TR" u="sng" dirty="0" smtClean="0"/>
              <a:t> üzerinde</a:t>
            </a:r>
            <a:r>
              <a:rPr lang="tr-TR" dirty="0" smtClean="0"/>
              <a:t> bırakılması. (N)</a:t>
            </a:r>
          </a:p>
          <a:p>
            <a:pPr>
              <a:buNone/>
            </a:pPr>
            <a:r>
              <a:rPr lang="tr-TR" dirty="0" smtClean="0"/>
              <a:t>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77500" lnSpcReduction="20000"/>
          </a:bodyPr>
          <a:lstStyle/>
          <a:p>
            <a:r>
              <a:rPr lang="tr-TR" b="1" dirty="0" smtClean="0">
                <a:solidFill>
                  <a:srgbClr val="FF0000"/>
                </a:solidFill>
              </a:rPr>
              <a:t>ÖRNEK 2</a:t>
            </a:r>
          </a:p>
          <a:p>
            <a:pPr>
              <a:buNone/>
            </a:pPr>
            <a:r>
              <a:rPr lang="tr-TR" dirty="0" smtClean="0"/>
              <a:t>- Tapu İptali ve Tescil</a:t>
            </a:r>
          </a:p>
          <a:p>
            <a:pPr marL="0" indent="19050" algn="just">
              <a:buNone/>
            </a:pPr>
            <a:r>
              <a:rPr lang="tr-TR" dirty="0" smtClean="0"/>
              <a:t>- </a:t>
            </a:r>
            <a:r>
              <a:rPr lang="tr-TR" dirty="0" smtClean="0">
                <a:solidFill>
                  <a:srgbClr val="FF0000"/>
                </a:solidFill>
              </a:rPr>
              <a:t>Konu:</a:t>
            </a:r>
            <a:r>
              <a:rPr lang="tr-TR" dirty="0" smtClean="0"/>
              <a:t> kooperatif ile taşınmaz malikleri arasında kat karşılığı inşaat sözleşmesi akdedilmiş,</a:t>
            </a:r>
          </a:p>
          <a:p>
            <a:pPr marL="0" indent="19050" algn="just">
              <a:buNone/>
            </a:pPr>
            <a:r>
              <a:rPr lang="tr-TR" dirty="0" smtClean="0"/>
              <a:t>- sözleşme kapsamında inşa edilecek olan (edilen) bağımsız bölümlerden hangilerinin kooperatife bırakılacağının belirlenmiş,</a:t>
            </a:r>
          </a:p>
          <a:p>
            <a:pPr marL="0" indent="19050" algn="just">
              <a:buNone/>
            </a:pPr>
            <a:r>
              <a:rPr lang="tr-TR" dirty="0" smtClean="0"/>
              <a:t>- fakat bu bırakma/devir arsa sahiplerine ait bağımsız bölümlerin tamamlanmasından sonra teslimi şartına bağlanmış,</a:t>
            </a:r>
          </a:p>
          <a:p>
            <a:pPr marL="0" indent="19050" algn="just">
              <a:buNone/>
            </a:pPr>
            <a:r>
              <a:rPr lang="tr-TR" dirty="0" smtClean="0"/>
              <a:t>- davacı kooperatif tarafından, arsa sahiplerine ait bağımsız bölümlerin tamamlanmasına rağmen davalıların, kendisine bırakılacak bağımsız bölümlerin </a:t>
            </a:r>
            <a:r>
              <a:rPr lang="tr-TR" u="sng" dirty="0" smtClean="0"/>
              <a:t>satış yetkisini içerir vekaletname vermeye yanaşmadıkları</a:t>
            </a:r>
            <a:r>
              <a:rPr lang="tr-TR" dirty="0" smtClean="0"/>
              <a:t> gerekçesiyle</a:t>
            </a:r>
          </a:p>
          <a:p>
            <a:pPr marL="0" indent="19050" algn="just">
              <a:buNone/>
            </a:pPr>
            <a:r>
              <a:rPr lang="tr-TR" dirty="0" smtClean="0"/>
              <a:t>- Mahkemesinde açılan </a:t>
            </a:r>
            <a:r>
              <a:rPr lang="tr-TR" b="1" dirty="0" smtClean="0"/>
              <a:t>tapu iptali ve tescil </a:t>
            </a:r>
            <a:r>
              <a:rPr lang="tr-TR" dirty="0" smtClean="0"/>
              <a:t>davası sonunda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b="1" dirty="0" smtClean="0">
                <a:solidFill>
                  <a:srgbClr val="FF0000"/>
                </a:solidFill>
              </a:rPr>
              <a:t>ÖRNEK 2</a:t>
            </a:r>
          </a:p>
          <a:p>
            <a:pPr>
              <a:buNone/>
            </a:pPr>
            <a:r>
              <a:rPr lang="tr-TR" dirty="0" smtClean="0"/>
              <a:t>-</a:t>
            </a:r>
            <a:r>
              <a:rPr lang="tr-TR" dirty="0" smtClean="0">
                <a:solidFill>
                  <a:srgbClr val="FF0000"/>
                </a:solidFill>
              </a:rPr>
              <a:t> Karar:</a:t>
            </a:r>
          </a:p>
          <a:p>
            <a:pPr marL="0" indent="19050" algn="just">
              <a:buNone/>
            </a:pPr>
            <a:r>
              <a:rPr lang="tr-TR" b="1" dirty="0" smtClean="0"/>
              <a:t>“… </a:t>
            </a:r>
            <a:r>
              <a:rPr lang="tr-TR" b="1" i="1" dirty="0" smtClean="0"/>
              <a:t>DAVANIN KABULÜ ile … parseller yönüyle davacıya </a:t>
            </a:r>
            <a:r>
              <a:rPr lang="tr-TR" b="1" i="1" dirty="0" smtClean="0">
                <a:solidFill>
                  <a:srgbClr val="FF0000"/>
                </a:solidFill>
              </a:rPr>
              <a:t>SATIŞ YETKİSİNİN VERİLMESİNE</a:t>
            </a:r>
            <a:r>
              <a:rPr lang="tr-TR" b="1" i="1" dirty="0" smtClean="0"/>
              <a:t>, …”</a:t>
            </a: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b="1" dirty="0" smtClean="0">
                <a:solidFill>
                  <a:srgbClr val="FF0000"/>
                </a:solidFill>
              </a:rPr>
              <a:t>ÖRNEK 2</a:t>
            </a:r>
          </a:p>
          <a:p>
            <a:pPr>
              <a:buNone/>
            </a:pPr>
            <a:r>
              <a:rPr lang="tr-TR" dirty="0" smtClean="0"/>
              <a:t>-</a:t>
            </a:r>
            <a:r>
              <a:rPr lang="tr-TR" dirty="0" smtClean="0">
                <a:solidFill>
                  <a:srgbClr val="FF0000"/>
                </a:solidFill>
              </a:rPr>
              <a:t> Tescil:</a:t>
            </a:r>
          </a:p>
          <a:p>
            <a:pPr marL="0" indent="19050" algn="just">
              <a:buNone/>
            </a:pPr>
            <a:r>
              <a:rPr lang="tr-TR" b="1" dirty="0" smtClean="0"/>
              <a:t>1. Durum: “</a:t>
            </a:r>
            <a:r>
              <a:rPr lang="tr-TR" dirty="0" smtClean="0"/>
              <a:t>dava konusunun tapu iptali ve tescil olmasına karşın buna yönelik bir hüküm kurulmayarak davalı adına kayıtlı taşınmazların tapu iptali kararı verilmeden anılan kooperatife nasıl satış yetkisi verildiğinin anlaşılamadığı ve bu anlamda tereddüt hasıl olduğundan…” soru konusu edilmiştir.</a:t>
            </a:r>
            <a:endParaRPr lang="tr-TR" i="1"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b="1" dirty="0" smtClean="0">
                <a:solidFill>
                  <a:srgbClr val="FF0000"/>
                </a:solidFill>
              </a:rPr>
              <a:t>ÖRNEK 2</a:t>
            </a:r>
          </a:p>
          <a:p>
            <a:pPr>
              <a:buNone/>
            </a:pPr>
            <a:r>
              <a:rPr lang="tr-TR" dirty="0" smtClean="0"/>
              <a:t>-</a:t>
            </a:r>
            <a:r>
              <a:rPr lang="tr-TR" dirty="0" smtClean="0">
                <a:solidFill>
                  <a:srgbClr val="FF0000"/>
                </a:solidFill>
              </a:rPr>
              <a:t> Tescil:</a:t>
            </a:r>
          </a:p>
          <a:p>
            <a:pPr marL="0" indent="19050" algn="just">
              <a:buNone/>
            </a:pPr>
            <a:r>
              <a:rPr lang="tr-TR" b="1" dirty="0" smtClean="0"/>
              <a:t>2. Durum: </a:t>
            </a:r>
            <a:r>
              <a:rPr lang="tr-TR" dirty="0" smtClean="0"/>
              <a:t>“kooperatife bırakılması kararlaştırılan taşınmazların iptali ve davacı adına tesciline yönelik </a:t>
            </a:r>
            <a:r>
              <a:rPr lang="tr-TR" dirty="0" smtClean="0">
                <a:solidFill>
                  <a:srgbClr val="FF0000"/>
                </a:solidFill>
              </a:rPr>
              <a:t>yeni bir mahkeme kararı </a:t>
            </a:r>
            <a:r>
              <a:rPr lang="tr-TR" dirty="0" smtClean="0"/>
              <a:t>alınması,</a:t>
            </a:r>
          </a:p>
          <a:p>
            <a:pPr marL="0" indent="19050" algn="just">
              <a:buNone/>
            </a:pPr>
            <a:r>
              <a:rPr lang="tr-TR" dirty="0" smtClean="0"/>
              <a:t>- alınamıyorsa (alınamaması durumunda) beyanlar hanesine belirtme…” </a:t>
            </a:r>
            <a:endParaRPr lang="tr-TR" i="1"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b="1" dirty="0" smtClean="0">
                <a:solidFill>
                  <a:srgbClr val="FF0000"/>
                </a:solidFill>
              </a:rPr>
              <a:t>ÖRNEK 2</a:t>
            </a:r>
          </a:p>
          <a:p>
            <a:pPr>
              <a:buNone/>
            </a:pPr>
            <a:r>
              <a:rPr lang="tr-TR" dirty="0" smtClean="0"/>
              <a:t>-</a:t>
            </a:r>
            <a:r>
              <a:rPr lang="tr-TR" dirty="0" smtClean="0">
                <a:solidFill>
                  <a:srgbClr val="FF0000"/>
                </a:solidFill>
              </a:rPr>
              <a:t> Tescil:</a:t>
            </a:r>
          </a:p>
          <a:p>
            <a:pPr marL="0" indent="19050" algn="just">
              <a:buNone/>
            </a:pPr>
            <a:r>
              <a:rPr lang="tr-TR" b="1" dirty="0" smtClean="0"/>
              <a:t>3. Durum: </a:t>
            </a:r>
            <a:r>
              <a:rPr lang="tr-TR" dirty="0" smtClean="0"/>
              <a:t>“… davacıya satış yetkisi verildiği ve bu satış yetkisinin </a:t>
            </a:r>
            <a:r>
              <a:rPr lang="tr-TR" u="sng" dirty="0" smtClean="0">
                <a:solidFill>
                  <a:srgbClr val="FF0000"/>
                </a:solidFill>
              </a:rPr>
              <a:t>vekaletname gibi</a:t>
            </a:r>
            <a:r>
              <a:rPr lang="tr-TR" dirty="0" smtClean="0"/>
              <a:t> düşünülerek hükmen … Kooperatifi adına </a:t>
            </a:r>
            <a:r>
              <a:rPr lang="tr-TR" u="sng" dirty="0" smtClean="0">
                <a:solidFill>
                  <a:srgbClr val="FF0000"/>
                </a:solidFill>
              </a:rPr>
              <a:t>tescil edilmesi </a:t>
            </a:r>
            <a:r>
              <a:rPr lang="tr-TR" dirty="0" smtClean="0"/>
              <a:t>…“</a:t>
            </a: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10000"/>
          </a:bodyPr>
          <a:lstStyle/>
          <a:p>
            <a:r>
              <a:rPr lang="tr-TR" b="1" dirty="0" smtClean="0">
                <a:solidFill>
                  <a:srgbClr val="FF0000"/>
                </a:solidFill>
              </a:rPr>
              <a:t>ÖRNEK 2</a:t>
            </a:r>
          </a:p>
          <a:p>
            <a:pPr>
              <a:buNone/>
            </a:pPr>
            <a:r>
              <a:rPr lang="tr-TR" dirty="0" smtClean="0"/>
              <a:t>-</a:t>
            </a:r>
            <a:r>
              <a:rPr lang="tr-TR" dirty="0" smtClean="0">
                <a:solidFill>
                  <a:srgbClr val="FF0000"/>
                </a:solidFill>
              </a:rPr>
              <a:t> Tescil:</a:t>
            </a:r>
          </a:p>
          <a:p>
            <a:pPr marL="0" indent="19050" algn="just">
              <a:buNone/>
            </a:pPr>
            <a:r>
              <a:rPr lang="tr-TR" b="1" dirty="0" smtClean="0"/>
              <a:t>4. Durum</a:t>
            </a:r>
            <a:r>
              <a:rPr lang="tr-TR" dirty="0" smtClean="0"/>
              <a:t>: “… tapu iptal ve tescil davasına ilişkin kararın hüküm kısmının, tescil hükmü içermeyip satış yetkisi verilmesine dair hüküm içermesinin, kararın uygulanması ve buna dayanarak işlem tesisine engel bir husus olmadığı ve bu anlamda; hüküm kısmında satış yetkisi verilen bağımsız bölümler yönünden </a:t>
            </a:r>
            <a:r>
              <a:rPr lang="tr-TR" dirty="0" smtClean="0">
                <a:solidFill>
                  <a:srgbClr val="FF0000"/>
                </a:solidFill>
              </a:rPr>
              <a:t>mahkeme kararının</a:t>
            </a:r>
            <a:r>
              <a:rPr lang="tr-TR" dirty="0" smtClean="0"/>
              <a:t>, </a:t>
            </a:r>
            <a:r>
              <a:rPr lang="tr-TR" u="sng" dirty="0" smtClean="0"/>
              <a:t>davacıya satış yetkisi veren bir vekaletname gibi değerlendirilerek</a:t>
            </a:r>
            <a:r>
              <a:rPr lang="tr-TR" dirty="0" smtClean="0"/>
              <a:t> </a:t>
            </a:r>
            <a:r>
              <a:rPr lang="tr-TR" dirty="0" smtClean="0">
                <a:solidFill>
                  <a:srgbClr val="FF0000"/>
                </a:solidFill>
              </a:rPr>
              <a:t>bu kapsamda yapılacak satış talebinin karşılanması…”</a:t>
            </a:r>
            <a:endParaRPr lang="tr-TR"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85000" lnSpcReduction="10000"/>
          </a:bodyPr>
          <a:lstStyle/>
          <a:p>
            <a:r>
              <a:rPr lang="tr-TR" b="1" dirty="0" smtClean="0">
                <a:solidFill>
                  <a:srgbClr val="FF0000"/>
                </a:solidFill>
              </a:rPr>
              <a:t>ÖRNEK 3</a:t>
            </a:r>
          </a:p>
          <a:p>
            <a:pPr>
              <a:buNone/>
            </a:pPr>
            <a:r>
              <a:rPr lang="tr-TR" b="1" dirty="0" smtClean="0"/>
              <a:t>Menfi Tespit Davası</a:t>
            </a:r>
          </a:p>
          <a:p>
            <a:pPr>
              <a:buNone/>
            </a:pPr>
            <a:r>
              <a:rPr lang="tr-TR" dirty="0" smtClean="0">
                <a:solidFill>
                  <a:srgbClr val="FF0000"/>
                </a:solidFill>
              </a:rPr>
              <a:t>Konu:</a:t>
            </a:r>
          </a:p>
          <a:p>
            <a:pPr marL="0" indent="19050">
              <a:buNone/>
            </a:pPr>
            <a:r>
              <a:rPr lang="tr-TR" dirty="0" smtClean="0"/>
              <a:t>- Taşınmaz üzerinde </a:t>
            </a:r>
            <a:r>
              <a:rPr lang="tr-TR" dirty="0" smtClean="0">
                <a:solidFill>
                  <a:srgbClr val="FF0000"/>
                </a:solidFill>
              </a:rPr>
              <a:t>ihtiyati tedbir </a:t>
            </a:r>
            <a:r>
              <a:rPr lang="tr-TR" dirty="0" smtClean="0"/>
              <a:t>ve </a:t>
            </a:r>
            <a:r>
              <a:rPr lang="tr-TR" dirty="0" smtClean="0">
                <a:solidFill>
                  <a:srgbClr val="FF0000"/>
                </a:solidFill>
              </a:rPr>
              <a:t>haciz şerhleri</a:t>
            </a:r>
            <a:r>
              <a:rPr lang="tr-TR" dirty="0" smtClean="0"/>
              <a:t> bulunmaktadır.</a:t>
            </a:r>
          </a:p>
          <a:p>
            <a:pPr marL="0" indent="19050" algn="just">
              <a:buNone/>
            </a:pPr>
            <a:r>
              <a:rPr lang="tr-TR" dirty="0" smtClean="0"/>
              <a:t>- </a:t>
            </a:r>
            <a:r>
              <a:rPr lang="tr-TR" b="1" dirty="0" smtClean="0"/>
              <a:t>Karar:</a:t>
            </a:r>
            <a:r>
              <a:rPr lang="tr-TR" dirty="0" smtClean="0"/>
              <a:t> “</a:t>
            </a:r>
            <a:r>
              <a:rPr lang="tr-TR" i="1" dirty="0" smtClean="0"/>
              <a:t>… davacının </a:t>
            </a:r>
            <a:r>
              <a:rPr lang="tr-TR" i="1" u="sng" dirty="0" smtClean="0">
                <a:solidFill>
                  <a:srgbClr val="FF0000"/>
                </a:solidFill>
              </a:rPr>
              <a:t>hükmedilen alacağını karşılayacak oranda</a:t>
            </a:r>
            <a:r>
              <a:rPr lang="tr-TR" i="1" dirty="0" smtClean="0">
                <a:solidFill>
                  <a:srgbClr val="FF0000"/>
                </a:solidFill>
              </a:rPr>
              <a:t> </a:t>
            </a:r>
            <a:r>
              <a:rPr lang="tr-TR" i="1" dirty="0" smtClean="0"/>
              <a:t>davalı şirket adına tapuya kayıtlı taşınmazların  tapu kaydı üzerine </a:t>
            </a:r>
            <a:r>
              <a:rPr lang="tr-TR" i="1" dirty="0" smtClean="0">
                <a:solidFill>
                  <a:srgbClr val="FF0000"/>
                </a:solidFill>
              </a:rPr>
              <a:t>davacı lehine </a:t>
            </a:r>
            <a:r>
              <a:rPr lang="tr-TR" b="1" i="1" dirty="0" smtClean="0">
                <a:solidFill>
                  <a:srgbClr val="FF0000"/>
                </a:solidFill>
              </a:rPr>
              <a:t>kanuni ipotek hakkı bulunduğunun </a:t>
            </a:r>
            <a:r>
              <a:rPr lang="tr-TR" b="1" i="1" u="sng" dirty="0" smtClean="0">
                <a:solidFill>
                  <a:srgbClr val="FF0000"/>
                </a:solidFill>
              </a:rPr>
              <a:t>TESCİLİNE</a:t>
            </a:r>
            <a:r>
              <a:rPr lang="tr-TR" i="1" dirty="0" smtClean="0"/>
              <a:t>…”</a:t>
            </a:r>
          </a:p>
          <a:p>
            <a:pPr marL="0" indent="19050" algn="just">
              <a:buNone/>
            </a:pPr>
            <a:r>
              <a:rPr lang="tr-TR" i="1" dirty="0" smtClean="0"/>
              <a:t>- </a:t>
            </a:r>
            <a:r>
              <a:rPr lang="tr-TR" b="1" dirty="0" smtClean="0"/>
              <a:t>Mahkeme kararında ipotek işlemine esas; rehin miktarı ve süresine ilişkin net bir bilgi bulunmamaktadır. </a:t>
            </a:r>
            <a:endParaRPr lang="tr-TR" i="1" dirty="0" smtClean="0"/>
          </a:p>
          <a:p>
            <a:pPr marL="0" indent="19050" algn="just">
              <a:buNone/>
            </a:pPr>
            <a:r>
              <a:rPr lang="tr-TR" i="1" dirty="0" smtClean="0"/>
              <a:t>- </a:t>
            </a:r>
            <a:r>
              <a:rPr lang="tr-TR" dirty="0" smtClean="0"/>
              <a:t>Tapu Müdürlüğünce beyanlar hanesine hükme ilişkin belirtme yapılmıştır.</a:t>
            </a:r>
          </a:p>
          <a:p>
            <a:pPr marL="0" indent="19050" algn="just">
              <a:buNone/>
            </a:pPr>
            <a:endParaRPr lang="tr-TR" dirty="0" smtClean="0"/>
          </a:p>
          <a:p>
            <a:pPr>
              <a:buNone/>
            </a:pPr>
            <a:endParaRPr lang="tr-TR" dirty="0" smtClean="0">
              <a:solidFill>
                <a:srgbClr val="FF0000"/>
              </a:solidFill>
            </a:endParaRP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b="1" dirty="0" smtClean="0">
                <a:solidFill>
                  <a:srgbClr val="FF0000"/>
                </a:solidFill>
              </a:rPr>
              <a:t>ÖRNEK 3</a:t>
            </a:r>
          </a:p>
          <a:p>
            <a:pPr>
              <a:buNone/>
            </a:pPr>
            <a:endParaRPr lang="tr-TR" dirty="0" smtClean="0"/>
          </a:p>
          <a:p>
            <a:pPr>
              <a:buNone/>
            </a:pPr>
            <a:endParaRPr lang="tr-TR" dirty="0" smtClean="0"/>
          </a:p>
          <a:p>
            <a:pPr>
              <a:buNone/>
            </a:pPr>
            <a:r>
              <a:rPr lang="tr-TR" dirty="0" smtClean="0"/>
              <a:t>-</a:t>
            </a:r>
            <a:r>
              <a:rPr lang="tr-TR" dirty="0" smtClean="0">
                <a:solidFill>
                  <a:srgbClr val="FF0000"/>
                </a:solidFill>
              </a:rPr>
              <a:t> Talep: </a:t>
            </a:r>
            <a:r>
              <a:rPr lang="tr-TR" dirty="0" smtClean="0"/>
              <a:t>İpotek tesisine ilişkin esasların kararda bulunduğu iddiasıyla </a:t>
            </a:r>
            <a:r>
              <a:rPr lang="tr-TR" dirty="0" smtClean="0">
                <a:solidFill>
                  <a:srgbClr val="FF0000"/>
                </a:solidFill>
              </a:rPr>
              <a:t>İpoteğin tescili.</a:t>
            </a:r>
          </a:p>
          <a:p>
            <a:pPr>
              <a:buNone/>
            </a:pPr>
            <a:endParaRPr lang="tr-TR" dirty="0" smtClean="0"/>
          </a:p>
          <a:p>
            <a:pPr>
              <a:buNone/>
            </a:pPr>
            <a:endParaRPr lang="tr-TR" dirty="0" smtClean="0"/>
          </a:p>
          <a:p>
            <a:pPr>
              <a:buNone/>
            </a:pPr>
            <a:endParaRPr lang="tr-TR" dirty="0" smtClean="0">
              <a:solidFill>
                <a:srgbClr val="FF0000"/>
              </a:solidFill>
            </a:endParaRP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r>
              <a:rPr lang="tr-TR" b="1" dirty="0" smtClean="0">
                <a:solidFill>
                  <a:srgbClr val="FF0000"/>
                </a:solidFill>
              </a:rPr>
              <a:t>ÖRNEK 3</a:t>
            </a:r>
          </a:p>
          <a:p>
            <a:r>
              <a:rPr lang="tr-TR" dirty="0" smtClean="0">
                <a:solidFill>
                  <a:srgbClr val="FF0000"/>
                </a:solidFill>
              </a:rPr>
              <a:t>Tescil</a:t>
            </a:r>
          </a:p>
          <a:p>
            <a:pPr marL="0" indent="19050" algn="just">
              <a:buNone/>
            </a:pPr>
            <a:r>
              <a:rPr lang="tr-TR" b="1" dirty="0" smtClean="0">
                <a:solidFill>
                  <a:srgbClr val="FF0000"/>
                </a:solidFill>
              </a:rPr>
              <a:t>1. Durum</a:t>
            </a:r>
            <a:r>
              <a:rPr lang="tr-TR" dirty="0" smtClean="0">
                <a:solidFill>
                  <a:srgbClr val="FF0000"/>
                </a:solidFill>
              </a:rPr>
              <a:t>: </a:t>
            </a:r>
            <a:r>
              <a:rPr lang="tr-TR" dirty="0" smtClean="0"/>
              <a:t>Kararda rehin miktarı ve süresine ilişkin net bir bilgi bulunmamaktadır. Bu anlamda söz konusu </a:t>
            </a:r>
            <a:r>
              <a:rPr lang="tr-TR" dirty="0" smtClean="0">
                <a:solidFill>
                  <a:srgbClr val="FF0000"/>
                </a:solidFill>
              </a:rPr>
              <a:t>mahkeme kararı yorumlanarak</a:t>
            </a:r>
            <a:r>
              <a:rPr lang="tr-TR" dirty="0" smtClean="0"/>
              <a:t> ipotek faiz oranı, miktarı ve süresi ile diğer hususlar (</a:t>
            </a:r>
            <a:r>
              <a:rPr lang="tr-TR" i="1" dirty="0" smtClean="0"/>
              <a:t>6100 sayılı Hukuk Muhakemeleri Kanununun 297/2. maddesinin hükmü nedeniyle</a:t>
            </a:r>
            <a:r>
              <a:rPr lang="tr-TR" dirty="0" smtClean="0"/>
              <a:t>) belirlenemez.</a:t>
            </a:r>
          </a:p>
          <a:p>
            <a:pPr marL="0" indent="19050" algn="just">
              <a:buNone/>
            </a:pPr>
            <a:r>
              <a:rPr lang="tr-TR" dirty="0" smtClean="0"/>
              <a:t>- Bu durumda talep konusu kanuni ipotek tesisinin gerçekleştirilmesi için Tapu Sicili Tüzüğünde ifade edilen, ipoteğe ilişkin hususların açık ve net olarak; yoruma mahal bırakmayacak şekilde, bu hususların belirlenmesine yönelik 6100 sayılı Kanunun 305/1. maddesi kapsamında </a:t>
            </a:r>
            <a:r>
              <a:rPr lang="tr-TR" dirty="0" smtClean="0">
                <a:solidFill>
                  <a:srgbClr val="FF0000"/>
                </a:solidFill>
              </a:rPr>
              <a:t>tavzih kararı </a:t>
            </a:r>
            <a:r>
              <a:rPr lang="tr-TR" dirty="0" smtClean="0"/>
              <a:t>alınması gerekir.</a:t>
            </a:r>
          </a:p>
          <a:p>
            <a:pPr>
              <a:buNone/>
            </a:pPr>
            <a:endParaRPr lang="tr-TR" dirty="0" smtClean="0"/>
          </a:p>
          <a:p>
            <a:pPr>
              <a:buNone/>
            </a:pPr>
            <a:endParaRPr lang="tr-TR" dirty="0" smtClean="0">
              <a:solidFill>
                <a:srgbClr val="FF0000"/>
              </a:solidFill>
            </a:endParaRP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r>
              <a:rPr lang="tr-TR" b="1" dirty="0" smtClean="0">
                <a:solidFill>
                  <a:srgbClr val="FF0000"/>
                </a:solidFill>
              </a:rPr>
              <a:t>Anayasa Madde 138:</a:t>
            </a:r>
          </a:p>
          <a:p>
            <a:pPr algn="just">
              <a:buNone/>
            </a:pPr>
            <a:r>
              <a:rPr lang="tr-TR" dirty="0" smtClean="0"/>
              <a:t>- 1. fıkra: “Hâkimler, görevlerinde bağımsızdırlar; </a:t>
            </a:r>
            <a:r>
              <a:rPr lang="tr-TR" dirty="0" smtClean="0">
                <a:solidFill>
                  <a:srgbClr val="FF0000"/>
                </a:solidFill>
              </a:rPr>
              <a:t>Anayasaya, kanuna ve hukuka</a:t>
            </a:r>
            <a:r>
              <a:rPr lang="tr-TR" dirty="0" smtClean="0"/>
              <a:t> </a:t>
            </a:r>
            <a:r>
              <a:rPr lang="tr-TR" u="sng" dirty="0" smtClean="0"/>
              <a:t>uygun olarak </a:t>
            </a:r>
            <a:r>
              <a:rPr lang="tr-TR" dirty="0" smtClean="0"/>
              <a:t>vicdanî kanaatlerine göre </a:t>
            </a:r>
            <a:r>
              <a:rPr lang="tr-TR" b="1" dirty="0" smtClean="0"/>
              <a:t>hüküm verirler.</a:t>
            </a:r>
            <a:r>
              <a:rPr lang="tr-TR" dirty="0" smtClean="0"/>
              <a:t>”</a:t>
            </a:r>
          </a:p>
          <a:p>
            <a:pPr algn="just">
              <a:buNone/>
            </a:pPr>
            <a:endParaRPr lang="tr-TR" dirty="0" smtClean="0"/>
          </a:p>
          <a:p>
            <a:pPr algn="just">
              <a:buNone/>
            </a:pPr>
            <a:r>
              <a:rPr lang="tr-TR" dirty="0" smtClean="0"/>
              <a:t>- 4. fıkra: “Yasama ve yürütme organları ile </a:t>
            </a:r>
            <a:r>
              <a:rPr lang="tr-TR" u="sng" dirty="0" smtClean="0"/>
              <a:t>idare</a:t>
            </a:r>
            <a:r>
              <a:rPr lang="tr-TR" dirty="0" smtClean="0"/>
              <a:t>,</a:t>
            </a:r>
            <a:r>
              <a:rPr lang="tr-TR" u="sng" dirty="0" smtClean="0"/>
              <a:t> mahkeme kararlarına uymak zorundadır</a:t>
            </a:r>
            <a:r>
              <a:rPr lang="tr-TR" dirty="0" smtClean="0"/>
              <a:t>; bu organlar ve idare, mahkeme kararlarını </a:t>
            </a:r>
            <a:r>
              <a:rPr lang="tr-TR" dirty="0" smtClean="0">
                <a:solidFill>
                  <a:srgbClr val="FF0000"/>
                </a:solidFill>
              </a:rPr>
              <a:t>hiçbir suretle değiştiremez ve </a:t>
            </a:r>
            <a:r>
              <a:rPr lang="tr-TR" u="sng" dirty="0" smtClean="0">
                <a:solidFill>
                  <a:srgbClr val="FF0000"/>
                </a:solidFill>
              </a:rPr>
              <a:t>bunların yerine getirilmesini geciktiremez</a:t>
            </a:r>
            <a:r>
              <a:rPr lang="tr-TR" dirty="0" smtClean="0">
                <a:solidFill>
                  <a:srgbClr val="FF0000"/>
                </a:solidFill>
              </a:rPr>
              <a:t>.</a:t>
            </a:r>
            <a:r>
              <a:rPr lang="tr-TR" dirty="0" smtClean="0"/>
              <a:t>”</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47500" lnSpcReduction="20000"/>
          </a:bodyPr>
          <a:lstStyle/>
          <a:p>
            <a:r>
              <a:rPr lang="tr-TR" b="1" dirty="0" smtClean="0">
                <a:solidFill>
                  <a:srgbClr val="FF0000"/>
                </a:solidFill>
              </a:rPr>
              <a:t>ÖRNEK 3</a:t>
            </a:r>
          </a:p>
          <a:p>
            <a:r>
              <a:rPr lang="tr-TR" dirty="0" smtClean="0">
                <a:solidFill>
                  <a:srgbClr val="FF0000"/>
                </a:solidFill>
              </a:rPr>
              <a:t>Tescil</a:t>
            </a:r>
          </a:p>
          <a:p>
            <a:pPr marL="0" indent="19050" algn="just">
              <a:buNone/>
            </a:pPr>
            <a:r>
              <a:rPr lang="tr-TR" b="1" dirty="0" smtClean="0">
                <a:solidFill>
                  <a:srgbClr val="FF0000"/>
                </a:solidFill>
              </a:rPr>
              <a:t>2. Durum</a:t>
            </a:r>
            <a:r>
              <a:rPr lang="tr-TR" dirty="0" smtClean="0">
                <a:solidFill>
                  <a:srgbClr val="FF0000"/>
                </a:solidFill>
              </a:rPr>
              <a:t>:</a:t>
            </a:r>
            <a:r>
              <a:rPr lang="tr-TR" b="1" dirty="0" smtClean="0"/>
              <a:t> Bununla (1. durum ile)  birlikte; tapu kaydında mevcut ihtiyati tedbirlerden dolayı ilgili mahkemelere konu detaylı bir şekilde açıklanarak yazışma yapılması ve </a:t>
            </a:r>
          </a:p>
          <a:p>
            <a:pPr marL="0" indent="19050" algn="just">
              <a:buNone/>
            </a:pPr>
            <a:r>
              <a:rPr lang="tr-TR" b="1" dirty="0" smtClean="0"/>
              <a:t>- yazıda ihtiyati tedbire konu davalarda karar verilip verilmediği,</a:t>
            </a:r>
          </a:p>
          <a:p>
            <a:pPr marL="0" indent="19050" algn="just">
              <a:buNone/>
            </a:pPr>
            <a:r>
              <a:rPr lang="tr-TR" b="1" dirty="0" smtClean="0"/>
              <a:t>- karar verilmiş ise kararın kesinleşip kesinleşmediğinin,</a:t>
            </a:r>
          </a:p>
          <a:p>
            <a:pPr marL="0" indent="19050" algn="just">
              <a:buNone/>
            </a:pPr>
            <a:r>
              <a:rPr lang="tr-TR" b="1" dirty="0" smtClean="0"/>
              <a:t>- ve ayrıca ihtiyati tedbir şerhlerinin talep edilen ilamın infazını önleyici nitelikte verilmiş bir ihtiyati tedbir olup olmadığı hususlarının soru konusu edilmesi,</a:t>
            </a:r>
          </a:p>
          <a:p>
            <a:pPr marL="0" indent="19050" algn="just">
              <a:buNone/>
            </a:pPr>
            <a:r>
              <a:rPr lang="tr-TR" b="1" dirty="0" smtClean="0"/>
              <a:t>- alınacak cevabi yazılarda; ihtiyati tedbir şerhlerinin talebe konu ilamın infazını önleyici nitelikte verilmiş bir ihtiyati tedbir mahiyetinde olmadığı ve bununla birlikte karar verilmediği belirtilmiş ise ilamın infazı, </a:t>
            </a:r>
          </a:p>
          <a:p>
            <a:pPr marL="0" indent="19050" algn="just">
              <a:buNone/>
            </a:pPr>
            <a:r>
              <a:rPr lang="tr-TR" b="1" dirty="0" smtClean="0"/>
              <a:t>- karar verilmiş ancak kesinleşmemiş olduğu belirtilmiş ise beyanlar hanesine kararın varlığı yönünde belirtme yapılarak ilamın infazı,</a:t>
            </a:r>
          </a:p>
          <a:p>
            <a:pPr marL="0" indent="19050" algn="just">
              <a:buNone/>
            </a:pPr>
            <a:r>
              <a:rPr lang="tr-TR" b="1" dirty="0" smtClean="0"/>
              <a:t>- ve her iki halde de ilamın infazı sonucunda M.K.</a:t>
            </a:r>
            <a:r>
              <a:rPr lang="tr-TR" b="1" dirty="0" err="1" smtClean="0"/>
              <a:t>nun</a:t>
            </a:r>
            <a:r>
              <a:rPr lang="tr-TR" b="1" dirty="0" smtClean="0"/>
              <a:t> 1019. maddesi uyarınca ilgili mahkemelere bilgi verilmesi, </a:t>
            </a:r>
          </a:p>
          <a:p>
            <a:pPr marL="0" indent="19050" algn="just">
              <a:buNone/>
            </a:pPr>
            <a:r>
              <a:rPr lang="tr-TR" b="1" dirty="0" smtClean="0"/>
              <a:t>- ancak cevabi yazıda kararın verildiği ve kesinleştiği belirtilmiş ise kararların içeriğinin ve kararların kesinleşme tarihlerinin irdelenerek işleme yön verilmesi gerektiği ve</a:t>
            </a:r>
          </a:p>
          <a:p>
            <a:pPr marL="0" indent="19050" algn="just">
              <a:buNone/>
            </a:pPr>
            <a:r>
              <a:rPr lang="tr-TR" b="1" dirty="0" smtClean="0"/>
              <a:t>- İlamın infazı aşamasında ayrıca 6183 sayılı Kanunun 73. maddesi taşınmaz malikinin tasarrufunu engellediğinden kamu hacizleri yönüyle ise M.K.</a:t>
            </a:r>
            <a:r>
              <a:rPr lang="tr-TR" b="1" dirty="0" err="1" smtClean="0"/>
              <a:t>nun</a:t>
            </a:r>
            <a:r>
              <a:rPr lang="tr-TR" b="1" dirty="0" smtClean="0"/>
              <a:t> 705. maddesine istinaden söz konusu talebin ilamın infazına yönelik olması nedeniyle, infazı talep edenin </a:t>
            </a:r>
            <a:r>
              <a:rPr lang="tr-TR" b="1" dirty="0" err="1" smtClean="0"/>
              <a:t>icrai</a:t>
            </a:r>
            <a:r>
              <a:rPr lang="tr-TR" b="1" dirty="0" smtClean="0"/>
              <a:t> ve kamu hacizlerinin varlığını bilerek kararın infazını talep etmesi … </a:t>
            </a:r>
            <a:endParaRPr lang="tr-TR" dirty="0" smtClean="0"/>
          </a:p>
          <a:p>
            <a:pPr>
              <a:buNone/>
            </a:pPr>
            <a:endParaRPr lang="tr-TR" dirty="0" smtClean="0">
              <a:solidFill>
                <a:srgbClr val="FF0000"/>
              </a:solidFill>
            </a:endParaRP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r>
              <a:rPr lang="tr-TR" b="1" dirty="0" smtClean="0">
                <a:solidFill>
                  <a:srgbClr val="FF0000"/>
                </a:solidFill>
              </a:rPr>
              <a:t>ÖRNEK 3</a:t>
            </a:r>
          </a:p>
          <a:p>
            <a:r>
              <a:rPr lang="tr-TR" dirty="0" smtClean="0">
                <a:solidFill>
                  <a:srgbClr val="FF0000"/>
                </a:solidFill>
              </a:rPr>
              <a:t>Tescil</a:t>
            </a:r>
          </a:p>
          <a:p>
            <a:pPr marL="0" indent="19050" algn="just">
              <a:buNone/>
            </a:pPr>
            <a:r>
              <a:rPr lang="tr-TR" b="1" dirty="0" smtClean="0">
                <a:solidFill>
                  <a:srgbClr val="FF0000"/>
                </a:solidFill>
              </a:rPr>
              <a:t>2. Durum Özeti</a:t>
            </a:r>
            <a:r>
              <a:rPr lang="tr-TR" dirty="0" smtClean="0">
                <a:solidFill>
                  <a:srgbClr val="FF0000"/>
                </a:solidFill>
              </a:rPr>
              <a:t>:</a:t>
            </a:r>
            <a:r>
              <a:rPr lang="tr-TR" b="1" dirty="0" smtClean="0"/>
              <a:t> “</a:t>
            </a:r>
            <a:r>
              <a:rPr lang="tr-TR" dirty="0" smtClean="0"/>
              <a:t>İhtiyati tedbirlerden dolayı ilgili mahkemelere konunun detaylı bir şekilde açıklanarak yazışma yapılması ve ihtiyati tedbire konu davalarda karar verilip verilmediği, karar verilmiş ise kararın kesinleşip kesinleşmediği gibi hususların soru konusu edilmesi sonrasında alınacak cevaplara göre veya kararların kesinleşme durumları ve içeriklerinin irdelenerek işlemlere yön verilmesi ve infazı talep edenin </a:t>
            </a:r>
            <a:r>
              <a:rPr lang="tr-TR" dirty="0" err="1" smtClean="0"/>
              <a:t>icrai</a:t>
            </a:r>
            <a:r>
              <a:rPr lang="tr-TR" dirty="0" smtClean="0"/>
              <a:t> ve kamu hacizlerinin varlığını bilerek kararın infazını talep etmesi halinde kanuni ipotek tesisi talebinin karşılanması”</a:t>
            </a:r>
            <a:endParaRPr lang="tr-TR" dirty="0" smtClean="0">
              <a:solidFill>
                <a:srgbClr val="FF0000"/>
              </a:solidFill>
            </a:endParaRPr>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47500" lnSpcReduction="20000"/>
          </a:bodyPr>
          <a:lstStyle/>
          <a:p>
            <a:r>
              <a:rPr lang="tr-TR" b="1" dirty="0" smtClean="0">
                <a:solidFill>
                  <a:srgbClr val="FF0000"/>
                </a:solidFill>
              </a:rPr>
              <a:t>ÖRNEK 3</a:t>
            </a:r>
          </a:p>
          <a:p>
            <a:r>
              <a:rPr lang="tr-TR" dirty="0" smtClean="0">
                <a:solidFill>
                  <a:srgbClr val="FF0000"/>
                </a:solidFill>
              </a:rPr>
              <a:t>Tescil</a:t>
            </a:r>
          </a:p>
          <a:p>
            <a:pPr marL="0" indent="19050" algn="just">
              <a:buNone/>
            </a:pPr>
            <a:r>
              <a:rPr lang="tr-TR" b="1" dirty="0" smtClean="0">
                <a:solidFill>
                  <a:srgbClr val="FF0000"/>
                </a:solidFill>
              </a:rPr>
              <a:t>3. Durum</a:t>
            </a:r>
            <a:r>
              <a:rPr lang="tr-TR" dirty="0" smtClean="0">
                <a:solidFill>
                  <a:srgbClr val="FF0000"/>
                </a:solidFill>
              </a:rPr>
              <a:t>:</a:t>
            </a:r>
          </a:p>
          <a:p>
            <a:pPr marL="0" lvl="0" indent="19050" algn="just">
              <a:buNone/>
            </a:pPr>
            <a:r>
              <a:rPr lang="tr-TR" dirty="0" smtClean="0">
                <a:solidFill>
                  <a:srgbClr val="FF0000"/>
                </a:solidFill>
              </a:rPr>
              <a:t>- </a:t>
            </a:r>
            <a:r>
              <a:rPr lang="tr-TR" dirty="0" smtClean="0"/>
              <a:t>Kanuni ipotek tesisi/tescili talebinin mahkeme kararına dayanması,</a:t>
            </a:r>
          </a:p>
          <a:p>
            <a:pPr marL="0" lvl="0" indent="19050" algn="just">
              <a:buNone/>
            </a:pPr>
            <a:r>
              <a:rPr lang="tr-TR" dirty="0" smtClean="0"/>
              <a:t>- Tapu siciline hakim olan aleniyet ilkesi gereği, söz konusu tedbirlerin varlığından ve taşınmaz üzerindeki tüm </a:t>
            </a:r>
            <a:r>
              <a:rPr lang="tr-TR" dirty="0" err="1" smtClean="0"/>
              <a:t>takyidatlardan</a:t>
            </a:r>
            <a:r>
              <a:rPr lang="tr-TR" dirty="0" smtClean="0"/>
              <a:t> kanuni ipotek hakkına ilişkin kararı veren mahkemenin (dolayısıyla kanuni ipotek hakkı lehtarının) haberdar olduğu (olması gerektiği) karinesi,</a:t>
            </a:r>
          </a:p>
          <a:p>
            <a:pPr marL="0" indent="19050" algn="just">
              <a:buNone/>
            </a:pPr>
            <a:r>
              <a:rPr lang="tr-TR" dirty="0" smtClean="0"/>
              <a:t>- Kanuni ipotek tescilinin yapılmayarak bazı hususlar (yukarıda sayılan)  yönüyle mahkemeye soru konusu edilmesi ve mahkemelerden gelecek cevapların tapu müdürlüğünce değerlendirilerek işlemlere yön verilecek olması hususunun; tapu müdürlüğünü, tedbir koyan mahkemelerin kararları ile kanuni ipoteğe ilişkin karar veren mahkemenin kararı arasında bir değerlendirme ve üstünlük irdelemesi yapacak bir konuma sokması,</a:t>
            </a:r>
          </a:p>
          <a:p>
            <a:pPr marL="0" lvl="0" indent="19050" algn="just">
              <a:buNone/>
            </a:pPr>
            <a:r>
              <a:rPr lang="tr-TR" dirty="0" smtClean="0"/>
              <a:t>- Tedbir koyan mahkemelerden gelen cevabi yazıların hangi usul ve esasa göre değerlendirileceğinin net olmaması ve ayrıca bu değerlendirmenin tapu müdürlüğünü mahkemelerin üstünde bir konuma sokacak olması,</a:t>
            </a:r>
          </a:p>
          <a:p>
            <a:pPr marL="0" lvl="0" indent="19050" algn="just">
              <a:buNone/>
            </a:pPr>
            <a:r>
              <a:rPr lang="tr-TR" dirty="0" smtClean="0"/>
              <a:t>- Ayrıca taleple bağlı olan tapu müdürlüğünün ihtiyati tedbir koyan mahkemelerin yapmakta olduğu yargılamaların son durumunu sorgulaması gibi bir görevinin mevzuatımızda öngörülmemiş olması,</a:t>
            </a:r>
          </a:p>
          <a:p>
            <a:pPr marL="0" indent="19050" algn="just">
              <a:buNone/>
            </a:pPr>
            <a:r>
              <a:rPr lang="tr-TR" dirty="0" smtClean="0"/>
              <a:t>- Yargıtay 14. Hukuk Dairesi Başkanlığının 2009/2142 E. Ve  2009/5473 K. Sayılı kararında da;  </a:t>
            </a:r>
            <a:r>
              <a:rPr lang="tr-TR" b="1" dirty="0" smtClean="0"/>
              <a:t>‘İhtiyati tedbir şerhinin varlığına rağmen tesis edilen ipotek hakkının yolsuz tescil niteliğinde olduğu kabul edilemez</a:t>
            </a:r>
            <a:r>
              <a:rPr lang="tr-TR" dirty="0" smtClean="0"/>
              <a:t>. Ancak </a:t>
            </a:r>
            <a:r>
              <a:rPr lang="tr-TR" b="1" dirty="0" smtClean="0"/>
              <a:t>bu durumda ipotek alacaklısı ihtiyati tedbir koydurandan sonra hak sahibi olabilecektir</a:t>
            </a:r>
            <a:r>
              <a:rPr lang="tr-TR" dirty="0" smtClean="0"/>
              <a:t>.’ denilmesi ve bu anlamda tapu sicilinde </a:t>
            </a:r>
            <a:r>
              <a:rPr lang="tr-TR" dirty="0" err="1" smtClean="0"/>
              <a:t>takyidatların</a:t>
            </a:r>
            <a:r>
              <a:rPr lang="tr-TR" dirty="0" smtClean="0"/>
              <a:t> ve hakların birbirine üstünlüğünün belirli usul ve sıraya tabi olması</a:t>
            </a:r>
          </a:p>
          <a:p>
            <a:pPr marL="0" indent="19050" algn="just">
              <a:buNone/>
            </a:pPr>
            <a:r>
              <a:rPr lang="tr-TR" dirty="0" smtClean="0"/>
              <a:t>- gibi nedenlerle;</a:t>
            </a:r>
          </a:p>
          <a:p>
            <a:pPr marL="0" indent="19050" algn="just">
              <a:buNone/>
            </a:pPr>
            <a:r>
              <a:rPr lang="tr-TR" dirty="0" smtClean="0"/>
              <a:t>- </a:t>
            </a:r>
            <a:r>
              <a:rPr lang="tr-TR" dirty="0" smtClean="0">
                <a:solidFill>
                  <a:srgbClr val="FF0000"/>
                </a:solidFill>
              </a:rPr>
              <a:t>(</a:t>
            </a:r>
            <a:r>
              <a:rPr lang="tr-TR" b="1" u="sng" dirty="0" smtClean="0">
                <a:solidFill>
                  <a:srgbClr val="FF0000"/>
                </a:solidFill>
              </a:rPr>
              <a:t>Özet)</a:t>
            </a:r>
            <a:r>
              <a:rPr lang="tr-TR" dirty="0" smtClean="0">
                <a:solidFill>
                  <a:srgbClr val="FF0000"/>
                </a:solidFill>
              </a:rPr>
              <a:t> tavzih kararı alınması suretiyle kanuni ipoteğin tescil edilmesi ve sonrasında ihtiyati tedbirleri koyan mahkemeler ile kamu hacizlerini koyan idarelere ve diğer hak sahiplerine Türk Medeni Kanunu’ </a:t>
            </a:r>
            <a:r>
              <a:rPr lang="tr-TR" dirty="0" err="1" smtClean="0">
                <a:solidFill>
                  <a:srgbClr val="FF0000"/>
                </a:solidFill>
              </a:rPr>
              <a:t>nun</a:t>
            </a:r>
            <a:r>
              <a:rPr lang="tr-TR" dirty="0" smtClean="0">
                <a:solidFill>
                  <a:srgbClr val="FF0000"/>
                </a:solidFill>
              </a:rPr>
              <a:t> 1019. maddesi kapsamında bildirimde bulunulması gerekir.</a:t>
            </a:r>
          </a:p>
          <a:p>
            <a:pPr marL="0" lvl="0" indent="19050" algn="just">
              <a:buNone/>
            </a:pPr>
            <a:endParaRPr lang="tr-TR"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pPr marL="0" lvl="0" indent="19050" algn="just">
              <a:buNone/>
            </a:pPr>
            <a:r>
              <a:rPr lang="tr-TR" dirty="0" smtClean="0">
                <a:solidFill>
                  <a:srgbClr val="FF0000"/>
                </a:solidFill>
              </a:rPr>
              <a:t>Uygulanamayan mahkeme kararları ya da hatalı olduğu düşünülen mahkeme kararını uygularsak?</a:t>
            </a:r>
          </a:p>
          <a:p>
            <a:pPr marL="0" lvl="0" indent="19050" algn="just">
              <a:buNone/>
            </a:pPr>
            <a:r>
              <a:rPr lang="tr-TR" dirty="0" smtClean="0">
                <a:solidFill>
                  <a:srgbClr val="FF0000"/>
                </a:solidFill>
              </a:rPr>
              <a:t>Tapu Sicil Muhafızının cevabı:</a:t>
            </a:r>
            <a:endParaRPr lang="tr-TR" dirty="0" smtClean="0">
              <a:solidFill>
                <a:srgbClr val="FF0000"/>
              </a:solidFill>
            </a:endParaRPr>
          </a:p>
          <a:p>
            <a:pPr marL="0" lvl="0" indent="19050" algn="just">
              <a:buNone/>
            </a:pPr>
            <a:r>
              <a:rPr lang="tr-TR" dirty="0" smtClean="0">
                <a:solidFill>
                  <a:srgbClr val="FF0000"/>
                </a:solidFill>
              </a:rPr>
              <a:t>- Hakime bir şey olmaz ama benim başıma her şey gelebilir (1007)</a:t>
            </a:r>
            <a:endParaRPr lang="tr-TR" dirty="0" smtClean="0">
              <a:solidFill>
                <a:srgbClr val="FF000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lnSpcReduction="10000"/>
          </a:bodyPr>
          <a:lstStyle/>
          <a:p>
            <a:pPr marL="0" lvl="0" indent="19050" algn="just">
              <a:buNone/>
            </a:pPr>
            <a:r>
              <a:rPr lang="tr-TR" dirty="0" smtClean="0">
                <a:solidFill>
                  <a:srgbClr val="FF0000"/>
                </a:solidFill>
              </a:rPr>
              <a:t>4721 sayılı Türk Medeni Kanunu</a:t>
            </a:r>
          </a:p>
          <a:p>
            <a:pPr marL="0" lvl="0" indent="19050" algn="just">
              <a:buNone/>
            </a:pPr>
            <a:r>
              <a:rPr lang="tr-TR" dirty="0" smtClean="0">
                <a:solidFill>
                  <a:srgbClr val="FF0000"/>
                </a:solidFill>
              </a:rPr>
              <a:t>Madde 1019: </a:t>
            </a:r>
            <a:r>
              <a:rPr lang="tr-TR" dirty="0" smtClean="0"/>
              <a:t>Tapu memuru, ilgililerin bilgisi dışında yaptığı işlemleri onlara tebliğ etmekle yükümlüdür. </a:t>
            </a:r>
          </a:p>
          <a:p>
            <a:pPr marL="0" lvl="0" indent="19050" algn="just">
              <a:buNone/>
            </a:pPr>
            <a:r>
              <a:rPr lang="tr-TR" dirty="0" smtClean="0"/>
              <a:t>İlgililerin bu işlemlere karşı itiraz süresi, kendilerine yapılan tebliğ tarihinden işlemeye başlar</a:t>
            </a:r>
            <a:r>
              <a:rPr lang="tr-TR" dirty="0" smtClean="0"/>
              <a:t>.</a:t>
            </a:r>
          </a:p>
          <a:p>
            <a:pPr marL="0" lvl="0" indent="19050" algn="just">
              <a:buNone/>
            </a:pPr>
            <a:endParaRPr lang="tr-TR" dirty="0" smtClean="0"/>
          </a:p>
          <a:p>
            <a:pPr marL="0" lvl="0" indent="19050" algn="just">
              <a:buNone/>
            </a:pPr>
            <a:r>
              <a:rPr lang="tr-TR" dirty="0" smtClean="0"/>
              <a:t>- </a:t>
            </a:r>
            <a:r>
              <a:rPr lang="tr-TR" dirty="0" smtClean="0">
                <a:solidFill>
                  <a:srgbClr val="FF0000"/>
                </a:solidFill>
              </a:rPr>
              <a:t>İyimser ve rahat bakış açısı: </a:t>
            </a:r>
            <a:r>
              <a:rPr lang="tr-TR" dirty="0" smtClean="0"/>
              <a:t>Mahkeme ne hüküm eyledi ise uygularım 1019’ a göre de bilgi veririm; gerisini muhatabı düşünsün. </a:t>
            </a:r>
            <a:endParaRPr lang="tr-TR"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71480"/>
            <a:ext cx="5143504" cy="6286520"/>
          </a:xfrm>
        </p:spPr>
        <p:txBody>
          <a:bodyPr>
            <a:normAutofit lnSpcReduction="10000"/>
          </a:bodyPr>
          <a:lstStyle/>
          <a:p>
            <a:pPr marL="0" indent="12700">
              <a:buNone/>
            </a:pPr>
            <a:r>
              <a:rPr lang="tr-TR" b="1" dirty="0" smtClean="0">
                <a:solidFill>
                  <a:srgbClr val="FF0000"/>
                </a:solidFill>
              </a:rPr>
              <a:t>Azı zarar, çoğu da zarar;</a:t>
            </a:r>
          </a:p>
          <a:p>
            <a:pPr marL="0" indent="12700">
              <a:buNone/>
            </a:pPr>
            <a:r>
              <a:rPr lang="tr-TR" b="1" dirty="0" smtClean="0">
                <a:solidFill>
                  <a:srgbClr val="FF0000"/>
                </a:solidFill>
              </a:rPr>
              <a:t>Ortası karar:</a:t>
            </a:r>
          </a:p>
          <a:p>
            <a:pPr marL="0" indent="12700">
              <a:buNone/>
            </a:pPr>
            <a:r>
              <a:rPr lang="tr-TR" b="1" dirty="0" smtClean="0"/>
              <a:t>Tapu </a:t>
            </a:r>
            <a:r>
              <a:rPr lang="tr-TR" b="1" dirty="0" smtClean="0"/>
              <a:t>Sicil Muhafızı bakış açısı</a:t>
            </a:r>
          </a:p>
          <a:p>
            <a:pPr>
              <a:buNone/>
            </a:pPr>
            <a:r>
              <a:rPr lang="tr-TR" dirty="0" smtClean="0"/>
              <a:t>- Korumacı</a:t>
            </a:r>
          </a:p>
          <a:p>
            <a:pPr>
              <a:buNone/>
            </a:pPr>
            <a:r>
              <a:rPr lang="tr-TR" dirty="0" smtClean="0"/>
              <a:t>- Kuralcı (1007)</a:t>
            </a:r>
          </a:p>
          <a:p>
            <a:pPr>
              <a:buNone/>
            </a:pPr>
            <a:r>
              <a:rPr lang="tr-TR" dirty="0" smtClean="0"/>
              <a:t>- Endişeli (1007)</a:t>
            </a:r>
          </a:p>
          <a:p>
            <a:pPr>
              <a:buNone/>
            </a:pPr>
            <a:r>
              <a:rPr lang="tr-TR" dirty="0" smtClean="0"/>
              <a:t>- Detaycı</a:t>
            </a:r>
          </a:p>
          <a:p>
            <a:pPr>
              <a:buNone/>
            </a:pPr>
            <a:r>
              <a:rPr lang="tr-TR" dirty="0" smtClean="0"/>
              <a:t>- İnisiyatif almaya </a:t>
            </a:r>
            <a:r>
              <a:rPr lang="tr-TR" u="sng" dirty="0" smtClean="0"/>
              <a:t>daha</a:t>
            </a:r>
            <a:r>
              <a:rPr lang="tr-TR" dirty="0" smtClean="0"/>
              <a:t> uzak (1007)</a:t>
            </a:r>
          </a:p>
          <a:p>
            <a:pPr marL="4763" indent="20638" algn="just">
              <a:buNone/>
            </a:pPr>
            <a:r>
              <a:rPr lang="tr-TR" dirty="0" smtClean="0"/>
              <a:t>- Gelenekçi: Geçmişte verilen talimatların doğruluğundan </a:t>
            </a:r>
            <a:r>
              <a:rPr lang="tr-TR" u="sng" dirty="0" smtClean="0"/>
              <a:t>pek</a:t>
            </a:r>
            <a:r>
              <a:rPr lang="tr-TR" dirty="0" smtClean="0"/>
              <a:t> şüphe etmeyen. </a:t>
            </a:r>
          </a:p>
          <a:p>
            <a:pPr marL="4763" indent="20638"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
        <p:nvSpPr>
          <p:cNvPr id="1026" name="AutoShape 2" descr="http://www.mint.com.tr/zenginkizfakiroglan/wp-content/uploads/2012/08/kemal_bab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28" name="AutoShape 4" descr="http://www.mint.com.tr/zenginkizfakiroglan/wp-content/uploads/2012/08/kemal_bab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9" name="Picture 5" descr="C:\Users\tk36345\Desktop\kemal_baba.jpg"/>
          <p:cNvPicPr>
            <a:picLocks noChangeAspect="1" noChangeArrowheads="1"/>
          </p:cNvPicPr>
          <p:nvPr/>
        </p:nvPicPr>
        <p:blipFill>
          <a:blip r:embed="rId3" cstate="print"/>
          <a:srcRect/>
          <a:stretch>
            <a:fillRect/>
          </a:stretch>
        </p:blipFill>
        <p:spPr bwMode="auto">
          <a:xfrm>
            <a:off x="5072066" y="0"/>
            <a:ext cx="4071934" cy="6858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572132" y="0"/>
            <a:ext cx="3571868" cy="6858000"/>
          </a:xfrm>
        </p:spPr>
        <p:txBody>
          <a:bodyPr>
            <a:normAutofit/>
          </a:bodyPr>
          <a:lstStyle/>
          <a:p>
            <a:pPr marL="0" lvl="0" indent="19050" algn="just">
              <a:buNone/>
            </a:pPr>
            <a:endParaRPr lang="tr-TR" sz="6000" dirty="0" smtClean="0">
              <a:solidFill>
                <a:srgbClr val="FF0000"/>
              </a:solidFill>
            </a:endParaRPr>
          </a:p>
          <a:p>
            <a:pPr marL="0" lvl="0" indent="19050">
              <a:buNone/>
            </a:pPr>
            <a:r>
              <a:rPr lang="tr-TR" sz="6000" dirty="0" smtClean="0">
                <a:solidFill>
                  <a:srgbClr val="FF0000"/>
                </a:solidFill>
              </a:rPr>
              <a:t>Ne Zaman Mutlu ve Huzurlu Oluruz ?</a:t>
            </a:r>
            <a:endParaRPr lang="tr-TR" sz="6000"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pic>
        <p:nvPicPr>
          <p:cNvPr id="35842" name="Picture 2" descr="C:\Users\tk36345\Desktop\indir.jpg"/>
          <p:cNvPicPr>
            <a:picLocks noChangeAspect="1" noChangeArrowheads="1"/>
          </p:cNvPicPr>
          <p:nvPr/>
        </p:nvPicPr>
        <p:blipFill>
          <a:blip r:embed="rId3" cstate="print"/>
          <a:srcRect/>
          <a:stretch>
            <a:fillRect/>
          </a:stretch>
        </p:blipFill>
        <p:spPr bwMode="auto">
          <a:xfrm>
            <a:off x="0" y="0"/>
            <a:ext cx="5214942" cy="6858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pPr marL="0" lvl="0" indent="19050" algn="just">
              <a:buNone/>
            </a:pPr>
            <a:endParaRPr lang="tr-TR" sz="6000" dirty="0" smtClean="0">
              <a:solidFill>
                <a:srgbClr val="FF0000"/>
              </a:solidFill>
            </a:endParaRPr>
          </a:p>
          <a:p>
            <a:pPr marL="0" lvl="0" indent="19050" algn="just">
              <a:buNone/>
            </a:pPr>
            <a:r>
              <a:rPr lang="tr-TR" sz="6000" dirty="0" smtClean="0">
                <a:solidFill>
                  <a:srgbClr val="FF0000"/>
                </a:solidFill>
              </a:rPr>
              <a:t>- Daha makul bir 1007 olduğunda,</a:t>
            </a:r>
          </a:p>
          <a:p>
            <a:pPr marL="0" lvl="0" indent="19050" algn="just">
              <a:buNone/>
            </a:pPr>
            <a:r>
              <a:rPr lang="tr-TR" sz="6000" dirty="0" smtClean="0">
                <a:solidFill>
                  <a:srgbClr val="FF0000"/>
                </a:solidFill>
              </a:rPr>
              <a:t>- Akitli işlemlerden kurtulduğumuzda… </a:t>
            </a:r>
            <a:endParaRPr lang="tr-TR" sz="6000" dirty="0" smtClean="0"/>
          </a:p>
          <a:p>
            <a:pPr marL="0" indent="19050" algn="just">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pPr marL="0" lvl="0" indent="19050" algn="just">
              <a:buNone/>
            </a:pPr>
            <a:endParaRPr lang="tr-TR" sz="6000" dirty="0" smtClean="0">
              <a:solidFill>
                <a:srgbClr val="FF0000"/>
              </a:solidFill>
            </a:endParaRPr>
          </a:p>
          <a:p>
            <a:pPr marL="0" lvl="0" indent="19050" algn="ctr">
              <a:buNone/>
            </a:pPr>
            <a:r>
              <a:rPr lang="tr-TR" sz="6000" dirty="0" smtClean="0">
                <a:solidFill>
                  <a:srgbClr val="FF0000"/>
                </a:solidFill>
              </a:rPr>
              <a:t>TEŞEKKÜRLER</a:t>
            </a:r>
            <a:endParaRPr lang="tr-TR" sz="6000" dirty="0" smtClean="0"/>
          </a:p>
          <a:p>
            <a:pPr marL="0" indent="19050" algn="ct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r>
              <a:rPr lang="tr-TR" b="1" dirty="0" smtClean="0">
                <a:solidFill>
                  <a:srgbClr val="FF0000"/>
                </a:solidFill>
              </a:rPr>
              <a:t>6100 sayılı Hukuk Muhakemeleri Kanunu:</a:t>
            </a:r>
          </a:p>
          <a:p>
            <a:pPr algn="just">
              <a:buNone/>
            </a:pPr>
            <a:r>
              <a:rPr lang="tr-TR" dirty="0" smtClean="0"/>
              <a:t>- 2. fıkra: “Kişiler hukuku, aile hukuku ve </a:t>
            </a:r>
            <a:r>
              <a:rPr lang="tr-TR" dirty="0" smtClean="0">
                <a:solidFill>
                  <a:srgbClr val="FF0000"/>
                </a:solidFill>
              </a:rPr>
              <a:t>taşınmaz mal ile ilgili ayni haklara ilişkin kararlar</a:t>
            </a:r>
            <a:r>
              <a:rPr lang="tr-TR" dirty="0" smtClean="0"/>
              <a:t> </a:t>
            </a:r>
            <a:r>
              <a:rPr lang="tr-TR" u="sng" dirty="0" smtClean="0"/>
              <a:t>kesinleşmedikçe yerine getirilemez</a:t>
            </a:r>
            <a:r>
              <a:rPr lang="tr-TR" dirty="0" smtClean="0"/>
              <a:t>.”</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r>
              <a:rPr lang="tr-TR" dirty="0" smtClean="0">
                <a:solidFill>
                  <a:srgbClr val="FF0000"/>
                </a:solidFill>
              </a:rPr>
              <a:t>Mahkeme Kararlarının infazında yaşadığımız en önemli sorunlar:</a:t>
            </a:r>
          </a:p>
          <a:p>
            <a:pPr>
              <a:buNone/>
            </a:pPr>
            <a:r>
              <a:rPr lang="tr-TR" dirty="0" smtClean="0"/>
              <a:t>1- Mahkeme kararlarının, taşınmazın güncel durumunu üzerinden verilmemiş olması,</a:t>
            </a:r>
          </a:p>
          <a:p>
            <a:pPr>
              <a:buNone/>
            </a:pPr>
            <a:r>
              <a:rPr lang="tr-TR" dirty="0" smtClean="0"/>
              <a:t>2- Kararın hüküm kısmının net ve açık ifadeler içermemesi,</a:t>
            </a:r>
          </a:p>
          <a:p>
            <a:pPr>
              <a:buNone/>
            </a:pPr>
            <a:r>
              <a:rPr lang="tr-TR" dirty="0" smtClean="0"/>
              <a:t>3- Tapu sicil uygulamalarıyla örtüşmeyen kararlar verilmesi,</a:t>
            </a:r>
          </a:p>
          <a:p>
            <a:pPr>
              <a:buNone/>
            </a:pPr>
            <a:r>
              <a:rPr lang="tr-TR" dirty="0" smtClean="0"/>
              <a:t>4- Aynı taşınmaza ilişkin; birbirine çok yakın tarihlerde iki ayrı mahkeme kararı verilmesi (Birinin infazı diğerinin infazını imkansız hale getirmekte).</a:t>
            </a:r>
          </a:p>
          <a:p>
            <a:pPr>
              <a:buNone/>
            </a:pPr>
            <a:r>
              <a:rPr lang="tr-TR" dirty="0" smtClean="0"/>
              <a:t>…</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77500" lnSpcReduction="20000"/>
          </a:bodyPr>
          <a:lstStyle/>
          <a:p>
            <a:r>
              <a:rPr lang="tr-TR" dirty="0" smtClean="0">
                <a:solidFill>
                  <a:srgbClr val="FF0000"/>
                </a:solidFill>
              </a:rPr>
              <a:t>Mahkeme kararlarının infazında ortaya çıkan zorluklarda ne yapılmalı;</a:t>
            </a:r>
          </a:p>
          <a:p>
            <a:r>
              <a:rPr lang="tr-TR" dirty="0" smtClean="0"/>
              <a:t>Her kararın kendine özgü niteliği göz önünde bulundurulmalı;</a:t>
            </a:r>
          </a:p>
          <a:p>
            <a:pPr algn="just">
              <a:buNone/>
            </a:pPr>
            <a:r>
              <a:rPr lang="tr-TR" dirty="0" smtClean="0"/>
              <a:t>1– Taraflara kararın infazına ilişkin net olmayan durum açıklanarak 6100 sayılı Kanunun 305/1. maddesi kapsamında tavzih kararı alınması istenmeli,</a:t>
            </a:r>
          </a:p>
          <a:p>
            <a:pPr algn="just">
              <a:buNone/>
            </a:pPr>
            <a:r>
              <a:rPr lang="tr-TR" dirty="0" smtClean="0"/>
              <a:t>2-   Konuyla ilgili mahkeme ile yazışma yapılması (görüş sorulması),</a:t>
            </a:r>
          </a:p>
          <a:p>
            <a:pPr algn="just">
              <a:buNone/>
            </a:pPr>
            <a:r>
              <a:rPr lang="tr-TR" dirty="0" smtClean="0"/>
              <a:t>3-  Kararla tam olarak örtüşmeyen infaza ilişkin çözümün (ancak esasını bozmamak kaydıyla) uygulanabilmesi için tarafların/tarafın </a:t>
            </a:r>
            <a:r>
              <a:rPr lang="tr-TR" dirty="0" err="1" smtClean="0"/>
              <a:t>muvafakatının</a:t>
            </a:r>
            <a:r>
              <a:rPr lang="tr-TR" dirty="0" smtClean="0"/>
              <a:t> alınması,</a:t>
            </a:r>
          </a:p>
          <a:p>
            <a:pPr algn="just">
              <a:buNone/>
            </a:pPr>
            <a:r>
              <a:rPr lang="tr-TR" dirty="0" smtClean="0"/>
              <a:t>4- Çözümsüzlüğün (Uygulanamazlığın) çok net olması durumunda, taşınmazın beyanlar hanesine belirtme yapılması, infaza yönelik taraflarca ısrarcı olunması durumunda ret kararı verilmesi veya görüş sorulması.</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85000" lnSpcReduction="10000"/>
          </a:bodyPr>
          <a:lstStyle/>
          <a:p>
            <a:pPr algn="ctr">
              <a:buNone/>
            </a:pPr>
            <a:r>
              <a:rPr lang="tr-TR" b="1" dirty="0" smtClean="0">
                <a:solidFill>
                  <a:srgbClr val="FF0000"/>
                </a:solidFill>
              </a:rPr>
              <a:t>İhtiyati tedbir Şerhi Bulunan Taşınmazda İlamın İnfazı</a:t>
            </a:r>
          </a:p>
          <a:p>
            <a:pPr algn="just"/>
            <a:r>
              <a:rPr lang="tr-TR" b="1" dirty="0" smtClean="0">
                <a:solidFill>
                  <a:schemeClr val="accent1">
                    <a:lumMod val="75000"/>
                  </a:schemeClr>
                </a:solidFill>
              </a:rPr>
              <a:t> </a:t>
            </a:r>
            <a:r>
              <a:rPr lang="tr-TR" dirty="0" smtClean="0"/>
              <a:t>Üzerinde ihtiyati tedbir şerhi bulunan taşınmaz malla ilgili, başka bir davaya ilişkin olarak verilmiş bir mahkeme ilamının infazı talep edildiğinde, tedbiri koyduran mahkemeye, infazı istenen mahkeme ilamından söz edilerek </a:t>
            </a:r>
            <a:r>
              <a:rPr lang="tr-TR" dirty="0" smtClean="0">
                <a:solidFill>
                  <a:srgbClr val="FF0000"/>
                </a:solidFill>
              </a:rPr>
              <a:t>infazında</a:t>
            </a:r>
            <a:r>
              <a:rPr lang="tr-TR" dirty="0" smtClean="0"/>
              <a:t> </a:t>
            </a:r>
            <a:r>
              <a:rPr lang="tr-TR" dirty="0" smtClean="0">
                <a:solidFill>
                  <a:srgbClr val="FF0000"/>
                </a:solidFill>
              </a:rPr>
              <a:t>sakınca</a:t>
            </a:r>
            <a:r>
              <a:rPr lang="tr-TR" dirty="0" smtClean="0"/>
              <a:t> bulunup, bulunmadığının </a:t>
            </a:r>
            <a:r>
              <a:rPr lang="tr-TR" dirty="0" smtClean="0">
                <a:solidFill>
                  <a:srgbClr val="FF0000"/>
                </a:solidFill>
              </a:rPr>
              <a:t>soru konusu edilmesi</a:t>
            </a:r>
            <a:r>
              <a:rPr lang="tr-TR" dirty="0" smtClean="0"/>
              <a:t>, sakınca bulunmadığının bildirilmesi halinde infaz edilmesi ve sonucundan tedbir koyduran mahkemeye bilgi verilmesi gerekmektedir. ( TKGM. 28.4.1992 T. 1711 </a:t>
            </a:r>
            <a:r>
              <a:rPr lang="tr-TR" dirty="0" err="1" smtClean="0"/>
              <a:t>sy</a:t>
            </a:r>
            <a:r>
              <a:rPr lang="tr-TR" dirty="0" smtClean="0"/>
              <a:t>. </a:t>
            </a:r>
            <a:r>
              <a:rPr lang="tr-TR" dirty="0" smtClean="0">
                <a:solidFill>
                  <a:srgbClr val="FF0000"/>
                </a:solidFill>
              </a:rPr>
              <a:t>Talimat</a:t>
            </a:r>
            <a:r>
              <a:rPr lang="tr-TR" dirty="0" smtClean="0"/>
              <a:t>)</a:t>
            </a:r>
          </a:p>
          <a:p>
            <a:pPr algn="just"/>
            <a:r>
              <a:rPr lang="tr-TR" dirty="0" smtClean="0">
                <a:solidFill>
                  <a:srgbClr val="FF0000"/>
                </a:solidFill>
              </a:rPr>
              <a:t>Mahkemece herhangi bir cevap ya da görüş bildirilmezse ? </a:t>
            </a:r>
          </a:p>
          <a:p>
            <a:pPr algn="just">
              <a:buNone/>
            </a:pPr>
            <a:r>
              <a:rPr lang="tr-TR" dirty="0" smtClean="0">
                <a:solidFill>
                  <a:srgbClr val="FF0000"/>
                </a:solidFill>
              </a:rPr>
              <a:t>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5" name="4 Sağ Ok"/>
          <p:cNvSpPr/>
          <p:nvPr/>
        </p:nvSpPr>
        <p:spPr>
          <a:xfrm rot="10800000">
            <a:off x="928662" y="5643578"/>
            <a:ext cx="164307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lnSpcReduction="10000"/>
          </a:bodyPr>
          <a:lstStyle/>
          <a:p>
            <a:r>
              <a:rPr lang="tr-TR" b="1" dirty="0" smtClean="0">
                <a:solidFill>
                  <a:srgbClr val="FF0000"/>
                </a:solidFill>
              </a:rPr>
              <a:t>ÖRNEK 1</a:t>
            </a:r>
          </a:p>
          <a:p>
            <a:pPr>
              <a:buNone/>
            </a:pPr>
            <a:r>
              <a:rPr lang="tr-TR" dirty="0" smtClean="0"/>
              <a:t>- Tapu İptali ve Tescil</a:t>
            </a:r>
          </a:p>
          <a:p>
            <a:pPr>
              <a:buNone/>
            </a:pPr>
            <a:r>
              <a:rPr lang="tr-TR" dirty="0" smtClean="0"/>
              <a:t>- </a:t>
            </a:r>
            <a:r>
              <a:rPr lang="tr-TR" dirty="0" smtClean="0">
                <a:solidFill>
                  <a:srgbClr val="FF0000"/>
                </a:solidFill>
              </a:rPr>
              <a:t>Konu:</a:t>
            </a:r>
            <a:r>
              <a:rPr lang="tr-TR" dirty="0" smtClean="0"/>
              <a:t> Davacılar(… kişi) ve davalıların ortak miras bırakanı </a:t>
            </a:r>
            <a:r>
              <a:rPr lang="tr-TR" dirty="0" smtClean="0">
                <a:solidFill>
                  <a:srgbClr val="FF0000"/>
                </a:solidFill>
              </a:rPr>
              <a:t>A</a:t>
            </a:r>
            <a:r>
              <a:rPr lang="tr-TR" dirty="0" smtClean="0"/>
              <a:t>’ dan kalan; </a:t>
            </a:r>
          </a:p>
          <a:p>
            <a:pPr>
              <a:buNone/>
            </a:pPr>
            <a:r>
              <a:rPr lang="tr-TR" dirty="0" smtClean="0"/>
              <a:t>(</a:t>
            </a:r>
            <a:r>
              <a:rPr lang="tr-TR" dirty="0" smtClean="0">
                <a:solidFill>
                  <a:srgbClr val="FF0000"/>
                </a:solidFill>
              </a:rPr>
              <a:t>T1</a:t>
            </a:r>
            <a:r>
              <a:rPr lang="tr-TR" dirty="0" smtClean="0"/>
              <a:t>) taşınmazı, davalılar adına paylı olarak,</a:t>
            </a:r>
          </a:p>
          <a:p>
            <a:pPr>
              <a:buNone/>
            </a:pPr>
            <a:r>
              <a:rPr lang="tr-TR" dirty="0" smtClean="0"/>
              <a:t>(</a:t>
            </a:r>
            <a:r>
              <a:rPr lang="tr-TR" dirty="0" smtClean="0">
                <a:solidFill>
                  <a:srgbClr val="FF0000"/>
                </a:solidFill>
              </a:rPr>
              <a:t>T2</a:t>
            </a:r>
            <a:r>
              <a:rPr lang="tr-TR" dirty="0" smtClean="0"/>
              <a:t>) taşınmazı </a:t>
            </a:r>
            <a:r>
              <a:rPr lang="tr-TR" dirty="0" smtClean="0">
                <a:solidFill>
                  <a:srgbClr val="FF0000"/>
                </a:solidFill>
              </a:rPr>
              <a:t>D</a:t>
            </a:r>
            <a:r>
              <a:rPr lang="tr-TR" dirty="0" smtClean="0"/>
              <a:t> kişisi adına tam tespit ve tescil edilmiştir.</a:t>
            </a:r>
          </a:p>
          <a:p>
            <a:pPr marL="0" indent="15875" algn="just">
              <a:buNone/>
            </a:pPr>
            <a:r>
              <a:rPr lang="tr-TR" dirty="0" smtClean="0"/>
              <a:t>-   </a:t>
            </a:r>
            <a:r>
              <a:rPr lang="tr-TR" dirty="0" smtClean="0">
                <a:solidFill>
                  <a:srgbClr val="FF0000"/>
                </a:solidFill>
              </a:rPr>
              <a:t>Talep: </a:t>
            </a:r>
            <a:r>
              <a:rPr lang="tr-TR" dirty="0" smtClean="0"/>
              <a:t>Davalılar adına olan söz konusu taşınmazların tapu kayıtlarının iptali ile davacıların miras payları oranında tescili.</a:t>
            </a:r>
          </a:p>
          <a:p>
            <a:pPr algn="just">
              <a:buNone/>
            </a:pPr>
            <a:r>
              <a:rPr lang="tr-TR" dirty="0" smtClean="0"/>
              <a:t>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r>
              <a:rPr lang="tr-TR" b="1" dirty="0" smtClean="0">
                <a:solidFill>
                  <a:srgbClr val="FF0000"/>
                </a:solidFill>
              </a:rPr>
              <a:t>ÖRNEK 1</a:t>
            </a:r>
          </a:p>
          <a:p>
            <a:pPr>
              <a:buNone/>
            </a:pPr>
            <a:r>
              <a:rPr lang="tr-TR" dirty="0" smtClean="0">
                <a:solidFill>
                  <a:srgbClr val="FF0000"/>
                </a:solidFill>
              </a:rPr>
              <a:t>-Mahkeme Kararı:</a:t>
            </a:r>
          </a:p>
          <a:p>
            <a:pPr marL="0" indent="15875" algn="just">
              <a:buNone/>
            </a:pPr>
            <a:r>
              <a:rPr lang="tr-TR" dirty="0" smtClean="0"/>
              <a:t>Her iki taşınmaza ilişkin tapu kaydının iptali ile tarafların ortak miras bırakanı </a:t>
            </a:r>
            <a:r>
              <a:rPr lang="tr-TR" dirty="0" smtClean="0">
                <a:solidFill>
                  <a:srgbClr val="FF0000"/>
                </a:solidFill>
              </a:rPr>
              <a:t>A’ </a:t>
            </a:r>
            <a:r>
              <a:rPr lang="tr-TR" dirty="0" err="1" smtClean="0"/>
              <a:t>nın</a:t>
            </a:r>
            <a:r>
              <a:rPr lang="tr-TR" dirty="0" smtClean="0"/>
              <a:t> mirasçıları adına tapuya tesciline.</a:t>
            </a:r>
          </a:p>
          <a:p>
            <a:pPr>
              <a:buNone/>
            </a:pPr>
            <a:r>
              <a:rPr lang="tr-TR" dirty="0" smtClean="0">
                <a:solidFill>
                  <a:srgbClr val="FF0000"/>
                </a:solidFill>
              </a:rPr>
              <a:t>- Yargıtay’ </a:t>
            </a:r>
            <a:r>
              <a:rPr lang="tr-TR" dirty="0" err="1" smtClean="0">
                <a:solidFill>
                  <a:srgbClr val="FF0000"/>
                </a:solidFill>
              </a:rPr>
              <a:t>ın</a:t>
            </a:r>
            <a:r>
              <a:rPr lang="tr-TR" dirty="0" smtClean="0">
                <a:solidFill>
                  <a:srgbClr val="FF0000"/>
                </a:solidFill>
              </a:rPr>
              <a:t> Bozma Kararı: </a:t>
            </a:r>
          </a:p>
          <a:p>
            <a:pPr marL="0" indent="15875" algn="just">
              <a:buNone/>
            </a:pPr>
            <a:r>
              <a:rPr lang="tr-TR" dirty="0" smtClean="0"/>
              <a:t>1)Davada taraf olmayan  ve usulüne uygun istekte bulunmayan diğer mirasçılar adına iptal ve tescile karar verilmiş olması doğru değildir.</a:t>
            </a:r>
          </a:p>
          <a:p>
            <a:pPr algn="just">
              <a:buNone/>
            </a:pPr>
            <a:r>
              <a:rPr lang="tr-TR" dirty="0" smtClean="0"/>
              <a:t>2)Talep edilenden fazlasına karar verilmiştir.</a:t>
            </a:r>
          </a:p>
          <a:p>
            <a:pPr marL="0" indent="15875" algn="just">
              <a:buNone/>
            </a:pPr>
            <a:r>
              <a:rPr lang="tr-TR" dirty="0" smtClean="0"/>
              <a:t>3)Davacıların payları oranında iptal ve tescile karar verilmeliydi. </a:t>
            </a:r>
          </a:p>
          <a:p>
            <a:pPr>
              <a:buNone/>
            </a:pPr>
            <a:r>
              <a:rPr lang="tr-TR" dirty="0" smtClean="0"/>
              <a:t>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r>
              <a:rPr lang="tr-TR" b="1" dirty="0" smtClean="0">
                <a:solidFill>
                  <a:srgbClr val="FF0000"/>
                </a:solidFill>
              </a:rPr>
              <a:t>ÖRNEK 1</a:t>
            </a:r>
          </a:p>
          <a:p>
            <a:pPr marL="0" indent="15875" algn="just">
              <a:buNone/>
            </a:pPr>
            <a:r>
              <a:rPr lang="tr-TR" dirty="0" smtClean="0">
                <a:solidFill>
                  <a:srgbClr val="FF0000"/>
                </a:solidFill>
              </a:rPr>
              <a:t>-Yargıtay’ın bozma kararı üzerine verilen Mahkeme Kararı:</a:t>
            </a:r>
          </a:p>
          <a:p>
            <a:pPr marL="0" indent="15875" algn="just">
              <a:buNone/>
            </a:pPr>
            <a:r>
              <a:rPr lang="tr-TR" dirty="0" smtClean="0"/>
              <a:t>Davalılar adına olan </a:t>
            </a:r>
            <a:r>
              <a:rPr lang="tr-TR" u="sng" dirty="0" smtClean="0"/>
              <a:t>kaydın iptali</a:t>
            </a:r>
            <a:r>
              <a:rPr lang="tr-TR" dirty="0" smtClean="0"/>
              <a:t> ile </a:t>
            </a:r>
            <a:r>
              <a:rPr lang="tr-TR" u="sng" dirty="0" smtClean="0"/>
              <a:t>davacıların payları oranında tesciline</a:t>
            </a:r>
            <a:r>
              <a:rPr lang="tr-TR" dirty="0" smtClean="0"/>
              <a:t>. </a:t>
            </a:r>
          </a:p>
          <a:p>
            <a:pPr marL="0" indent="15875" algn="just">
              <a:buNone/>
            </a:pPr>
            <a:endParaRPr lang="tr-TR" dirty="0" smtClean="0"/>
          </a:p>
          <a:p>
            <a:pPr marL="0" indent="15875" algn="just">
              <a:buNone/>
            </a:pPr>
            <a:r>
              <a:rPr lang="tr-TR" b="1" dirty="0" smtClean="0">
                <a:solidFill>
                  <a:srgbClr val="FF0000"/>
                </a:solidFill>
              </a:rPr>
              <a:t>Soru: </a:t>
            </a:r>
            <a:r>
              <a:rPr lang="tr-TR" dirty="0" smtClean="0"/>
              <a:t>Davaya konu taşınmazların, davacılara denk gelen paylarının tescili sonrasında geriye kalan payların durumu nedir? (</a:t>
            </a:r>
            <a:r>
              <a:rPr lang="tr-TR" u="sng" dirty="0" smtClean="0"/>
              <a:t>Mahkeme kararında belirlenmemiştir.</a:t>
            </a:r>
            <a:r>
              <a:rPr lang="tr-TR" dirty="0" smtClean="0"/>
              <a:t>)</a:t>
            </a:r>
          </a:p>
          <a:p>
            <a:pPr marL="0" indent="15875" algn="just">
              <a:buNone/>
            </a:pPr>
            <a:endParaRPr lang="tr-TR" dirty="0" smtClean="0">
              <a:solidFill>
                <a:srgbClr val="FF0000"/>
              </a:solidFill>
            </a:endParaRPr>
          </a:p>
          <a:p>
            <a:pPr>
              <a:buNone/>
            </a:pPr>
            <a:r>
              <a:rPr lang="tr-TR" dirty="0" smtClean="0"/>
              <a:t>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1852</Words>
  <Application>Microsoft Office PowerPoint</Application>
  <PresentationFormat>Ekran Gösterisi (4:3)</PresentationFormat>
  <Paragraphs>201</Paragraphs>
  <Slides>28</Slides>
  <Notes>28</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Tapu Sicil Uygulamaları Açısından Mahkeme Kararlarının İnfazı</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Tapu Sicil Uygulamaları açısından Mahkeme Kararlarının İnfazı</dc:title>
  <dc:creator>Niyazi KÜTÜK</dc:creator>
  <cp:lastModifiedBy>Myg</cp:lastModifiedBy>
  <cp:revision>58</cp:revision>
  <dcterms:created xsi:type="dcterms:W3CDTF">2014-06-09T11:20:16Z</dcterms:created>
  <dcterms:modified xsi:type="dcterms:W3CDTF">2014-06-20T15:43:25Z</dcterms:modified>
</cp:coreProperties>
</file>