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820" r:id="rId2"/>
    <p:sldId id="1406" r:id="rId3"/>
    <p:sldId id="1422" r:id="rId4"/>
    <p:sldId id="1423" r:id="rId5"/>
    <p:sldId id="1424" r:id="rId6"/>
    <p:sldId id="1425" r:id="rId7"/>
    <p:sldId id="1426" r:id="rId8"/>
    <p:sldId id="1427" r:id="rId9"/>
    <p:sldId id="1428" r:id="rId10"/>
    <p:sldId id="1429" r:id="rId11"/>
    <p:sldId id="1430" r:id="rId12"/>
    <p:sldId id="1431" r:id="rId13"/>
    <p:sldId id="1432" r:id="rId14"/>
    <p:sldId id="1433" r:id="rId15"/>
    <p:sldId id="1434" r:id="rId16"/>
    <p:sldId id="1435" r:id="rId17"/>
    <p:sldId id="1436" r:id="rId18"/>
    <p:sldId id="1437" r:id="rId19"/>
    <p:sldId id="1438" r:id="rId20"/>
    <p:sldId id="1439" r:id="rId21"/>
    <p:sldId id="1440" r:id="rId22"/>
    <p:sldId id="1441" r:id="rId23"/>
    <p:sldId id="1442" r:id="rId24"/>
    <p:sldId id="1443" r:id="rId25"/>
    <p:sldId id="1444" r:id="rId26"/>
    <p:sldId id="1445" r:id="rId27"/>
    <p:sldId id="1446" r:id="rId28"/>
    <p:sldId id="1447" r:id="rId29"/>
    <p:sldId id="1448" r:id="rId30"/>
    <p:sldId id="1449" r:id="rId31"/>
    <p:sldId id="1450" r:id="rId32"/>
    <p:sldId id="1451" r:id="rId33"/>
    <p:sldId id="1452" r:id="rId34"/>
    <p:sldId id="1453" r:id="rId35"/>
    <p:sldId id="1454" r:id="rId36"/>
  </p:sldIdLst>
  <p:sldSz cx="9144000" cy="6858000" type="screen4x3"/>
  <p:notesSz cx="6918325" cy="10048875"/>
  <p:defaultTextStyle>
    <a:defPPr>
      <a:defRPr lang="tr-TR"/>
    </a:defPPr>
    <a:lvl1pPr algn="ctr" rtl="0" fontAlgn="base">
      <a:spcBef>
        <a:spcPct val="0"/>
      </a:spcBef>
      <a:spcAft>
        <a:spcPct val="0"/>
      </a:spcAft>
      <a:defRPr sz="3600" kern="1200">
        <a:solidFill>
          <a:schemeClr val="tx1"/>
        </a:solidFill>
        <a:latin typeface="Arial" charset="0"/>
        <a:ea typeface="+mn-ea"/>
        <a:cs typeface="+mn-cs"/>
      </a:defRPr>
    </a:lvl1pPr>
    <a:lvl2pPr marL="457200" algn="ctr" rtl="0" fontAlgn="base">
      <a:spcBef>
        <a:spcPct val="0"/>
      </a:spcBef>
      <a:spcAft>
        <a:spcPct val="0"/>
      </a:spcAft>
      <a:defRPr sz="3600" kern="1200">
        <a:solidFill>
          <a:schemeClr val="tx1"/>
        </a:solidFill>
        <a:latin typeface="Arial" charset="0"/>
        <a:ea typeface="+mn-ea"/>
        <a:cs typeface="+mn-cs"/>
      </a:defRPr>
    </a:lvl2pPr>
    <a:lvl3pPr marL="914400" algn="ctr" rtl="0" fontAlgn="base">
      <a:spcBef>
        <a:spcPct val="0"/>
      </a:spcBef>
      <a:spcAft>
        <a:spcPct val="0"/>
      </a:spcAft>
      <a:defRPr sz="3600" kern="1200">
        <a:solidFill>
          <a:schemeClr val="tx1"/>
        </a:solidFill>
        <a:latin typeface="Arial" charset="0"/>
        <a:ea typeface="+mn-ea"/>
        <a:cs typeface="+mn-cs"/>
      </a:defRPr>
    </a:lvl3pPr>
    <a:lvl4pPr marL="1371600" algn="ctr" rtl="0" fontAlgn="base">
      <a:spcBef>
        <a:spcPct val="0"/>
      </a:spcBef>
      <a:spcAft>
        <a:spcPct val="0"/>
      </a:spcAft>
      <a:defRPr sz="3600" kern="1200">
        <a:solidFill>
          <a:schemeClr val="tx1"/>
        </a:solidFill>
        <a:latin typeface="Arial" charset="0"/>
        <a:ea typeface="+mn-ea"/>
        <a:cs typeface="+mn-cs"/>
      </a:defRPr>
    </a:lvl4pPr>
    <a:lvl5pPr marL="1828800" algn="ctr" rtl="0" fontAlgn="base">
      <a:spcBef>
        <a:spcPct val="0"/>
      </a:spcBef>
      <a:spcAft>
        <a:spcPct val="0"/>
      </a:spcAft>
      <a:defRPr sz="3600" kern="1200">
        <a:solidFill>
          <a:schemeClr val="tx1"/>
        </a:solidFill>
        <a:latin typeface="Arial" charset="0"/>
        <a:ea typeface="+mn-ea"/>
        <a:cs typeface="+mn-cs"/>
      </a:defRPr>
    </a:lvl5pPr>
    <a:lvl6pPr marL="2286000" algn="l" defTabSz="914400" rtl="0" eaLnBrk="1" latinLnBrk="0" hangingPunct="1">
      <a:defRPr sz="3600" kern="1200">
        <a:solidFill>
          <a:schemeClr val="tx1"/>
        </a:solidFill>
        <a:latin typeface="Arial" charset="0"/>
        <a:ea typeface="+mn-ea"/>
        <a:cs typeface="+mn-cs"/>
      </a:defRPr>
    </a:lvl6pPr>
    <a:lvl7pPr marL="2743200" algn="l" defTabSz="914400" rtl="0" eaLnBrk="1" latinLnBrk="0" hangingPunct="1">
      <a:defRPr sz="3600" kern="1200">
        <a:solidFill>
          <a:schemeClr val="tx1"/>
        </a:solidFill>
        <a:latin typeface="Arial" charset="0"/>
        <a:ea typeface="+mn-ea"/>
        <a:cs typeface="+mn-cs"/>
      </a:defRPr>
    </a:lvl7pPr>
    <a:lvl8pPr marL="3200400" algn="l" defTabSz="914400" rtl="0" eaLnBrk="1" latinLnBrk="0" hangingPunct="1">
      <a:defRPr sz="3600" kern="1200">
        <a:solidFill>
          <a:schemeClr val="tx1"/>
        </a:solidFill>
        <a:latin typeface="Arial" charset="0"/>
        <a:ea typeface="+mn-ea"/>
        <a:cs typeface="+mn-cs"/>
      </a:defRPr>
    </a:lvl8pPr>
    <a:lvl9pPr marL="3657600" algn="l" defTabSz="914400" rtl="0" eaLnBrk="1" latinLnBrk="0" hangingPunct="1">
      <a:defRPr sz="3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useTimings="0">
    <p:present/>
    <p:sldAll/>
    <p:penClr>
      <a:srgbClr val="FF0000"/>
    </p:penClr>
  </p:showPr>
  <p:clrMru>
    <a:srgbClr val="666633"/>
    <a:srgbClr val="FBFBEB"/>
    <a:srgbClr val="0000FF"/>
    <a:srgbClr val="005696"/>
    <a:srgbClr val="F8F7D9"/>
    <a:srgbClr val="FFFF99"/>
    <a:srgbClr val="73710F"/>
    <a:srgbClr val="808000"/>
  </p:clrMru>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Orta Stil 1 - Vurgu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DA37D80-6434-44D0-A028-1B22A696006F}" styleName="Açık Stil 3 - Vurgu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8053" autoAdjust="0"/>
    <p:restoredTop sz="92549" autoAdjust="0"/>
  </p:normalViewPr>
  <p:slideViewPr>
    <p:cSldViewPr>
      <p:cViewPr>
        <p:scale>
          <a:sx n="100" d="100"/>
          <a:sy n="100" d="100"/>
        </p:scale>
        <p:origin x="-120" y="82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p:scale>
          <a:sx n="300" d="100"/>
          <a:sy n="300" d="100"/>
        </p:scale>
        <p:origin x="1548" y="7932"/>
      </p:cViewPr>
      <p:guideLst>
        <p:guide orient="horz" pos="3165"/>
        <p:guide pos="2179"/>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9378" name="Rectangle 2"/>
          <p:cNvSpPr>
            <a:spLocks noGrp="1" noChangeArrowheads="1"/>
          </p:cNvSpPr>
          <p:nvPr>
            <p:ph type="hdr" sz="quarter"/>
          </p:nvPr>
        </p:nvSpPr>
        <p:spPr bwMode="auto">
          <a:xfrm>
            <a:off x="0" y="0"/>
            <a:ext cx="2997200" cy="503238"/>
          </a:xfrm>
          <a:prstGeom prst="rect">
            <a:avLst/>
          </a:prstGeom>
          <a:noFill/>
          <a:ln w="9525">
            <a:noFill/>
            <a:miter lim="800000"/>
            <a:headEnd/>
            <a:tailEnd/>
          </a:ln>
          <a:effectLst/>
        </p:spPr>
        <p:txBody>
          <a:bodyPr vert="horz" wrap="square" lIns="91430" tIns="45715" rIns="91430" bIns="45715" numCol="1" anchor="t" anchorCtr="0" compatLnSpc="1">
            <a:prstTxWarp prst="textNoShape">
              <a:avLst/>
            </a:prstTxWarp>
          </a:bodyPr>
          <a:lstStyle>
            <a:lvl1pPr algn="l">
              <a:defRPr sz="1200">
                <a:latin typeface="Arial" pitchFamily="34" charset="0"/>
              </a:defRPr>
            </a:lvl1pPr>
          </a:lstStyle>
          <a:p>
            <a:pPr>
              <a:defRPr/>
            </a:pPr>
            <a:endParaRPr lang="tr-TR"/>
          </a:p>
        </p:txBody>
      </p:sp>
      <p:sp>
        <p:nvSpPr>
          <p:cNvPr id="869379" name="Rectangle 3"/>
          <p:cNvSpPr>
            <a:spLocks noGrp="1" noChangeArrowheads="1"/>
          </p:cNvSpPr>
          <p:nvPr>
            <p:ph type="dt" sz="quarter" idx="1"/>
          </p:nvPr>
        </p:nvSpPr>
        <p:spPr bwMode="auto">
          <a:xfrm>
            <a:off x="3919538" y="0"/>
            <a:ext cx="2997200" cy="503238"/>
          </a:xfrm>
          <a:prstGeom prst="rect">
            <a:avLst/>
          </a:prstGeom>
          <a:noFill/>
          <a:ln w="9525">
            <a:noFill/>
            <a:miter lim="800000"/>
            <a:headEnd/>
            <a:tailEnd/>
          </a:ln>
          <a:effectLst/>
        </p:spPr>
        <p:txBody>
          <a:bodyPr vert="horz" wrap="square" lIns="91430" tIns="45715" rIns="91430" bIns="45715" numCol="1" anchor="t" anchorCtr="0" compatLnSpc="1">
            <a:prstTxWarp prst="textNoShape">
              <a:avLst/>
            </a:prstTxWarp>
          </a:bodyPr>
          <a:lstStyle>
            <a:lvl1pPr algn="r">
              <a:defRPr sz="1200">
                <a:latin typeface="Arial" pitchFamily="34" charset="0"/>
              </a:defRPr>
            </a:lvl1pPr>
          </a:lstStyle>
          <a:p>
            <a:pPr>
              <a:defRPr/>
            </a:pPr>
            <a:endParaRPr lang="tr-TR"/>
          </a:p>
        </p:txBody>
      </p:sp>
      <p:sp>
        <p:nvSpPr>
          <p:cNvPr id="869380" name="Rectangle 4"/>
          <p:cNvSpPr>
            <a:spLocks noGrp="1" noChangeArrowheads="1"/>
          </p:cNvSpPr>
          <p:nvPr>
            <p:ph type="ftr" sz="quarter" idx="2"/>
          </p:nvPr>
        </p:nvSpPr>
        <p:spPr bwMode="auto">
          <a:xfrm>
            <a:off x="0" y="9544050"/>
            <a:ext cx="2997200" cy="503238"/>
          </a:xfrm>
          <a:prstGeom prst="rect">
            <a:avLst/>
          </a:prstGeom>
          <a:noFill/>
          <a:ln w="9525">
            <a:noFill/>
            <a:miter lim="800000"/>
            <a:headEnd/>
            <a:tailEnd/>
          </a:ln>
          <a:effectLst/>
        </p:spPr>
        <p:txBody>
          <a:bodyPr vert="horz" wrap="square" lIns="91430" tIns="45715" rIns="91430" bIns="45715" numCol="1" anchor="b" anchorCtr="0" compatLnSpc="1">
            <a:prstTxWarp prst="textNoShape">
              <a:avLst/>
            </a:prstTxWarp>
          </a:bodyPr>
          <a:lstStyle>
            <a:lvl1pPr algn="l">
              <a:defRPr sz="1200">
                <a:latin typeface="Arial" pitchFamily="34" charset="0"/>
              </a:defRPr>
            </a:lvl1pPr>
          </a:lstStyle>
          <a:p>
            <a:pPr>
              <a:defRPr/>
            </a:pPr>
            <a:r>
              <a:rPr lang="tr-TR"/>
              <a:t>Arşiv Dairesi Başkanlığı</a:t>
            </a:r>
          </a:p>
        </p:txBody>
      </p:sp>
      <p:sp>
        <p:nvSpPr>
          <p:cNvPr id="869381" name="Rectangle 5"/>
          <p:cNvSpPr>
            <a:spLocks noGrp="1" noChangeArrowheads="1"/>
          </p:cNvSpPr>
          <p:nvPr>
            <p:ph type="sldNum" sz="quarter" idx="3"/>
          </p:nvPr>
        </p:nvSpPr>
        <p:spPr bwMode="auto">
          <a:xfrm>
            <a:off x="3919538" y="9544050"/>
            <a:ext cx="2997200" cy="503238"/>
          </a:xfrm>
          <a:prstGeom prst="rect">
            <a:avLst/>
          </a:prstGeom>
          <a:noFill/>
          <a:ln w="9525">
            <a:noFill/>
            <a:miter lim="800000"/>
            <a:headEnd/>
            <a:tailEnd/>
          </a:ln>
          <a:effectLst/>
        </p:spPr>
        <p:txBody>
          <a:bodyPr vert="horz" wrap="square" lIns="91430" tIns="45715" rIns="91430" bIns="45715" numCol="1" anchor="b" anchorCtr="0" compatLnSpc="1">
            <a:prstTxWarp prst="textNoShape">
              <a:avLst/>
            </a:prstTxWarp>
          </a:bodyPr>
          <a:lstStyle>
            <a:lvl1pPr algn="r">
              <a:defRPr sz="1200">
                <a:latin typeface="Arial" pitchFamily="34" charset="0"/>
              </a:defRPr>
            </a:lvl1pPr>
          </a:lstStyle>
          <a:p>
            <a:pPr>
              <a:defRPr/>
            </a:pPr>
            <a:fld id="{BD67DF5A-8F69-423C-9425-387FCA8AA4EF}" type="slidenum">
              <a:rPr lang="tr-TR"/>
              <a:pPr>
                <a:defRPr/>
              </a:pPr>
              <a:t>‹#›</a:t>
            </a:fld>
            <a:endParaRPr lang="tr-TR"/>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97200" cy="503238"/>
          </a:xfrm>
          <a:prstGeom prst="rect">
            <a:avLst/>
          </a:prstGeom>
          <a:noFill/>
          <a:ln w="9525">
            <a:noFill/>
            <a:miter lim="800000"/>
            <a:headEnd/>
            <a:tailEnd/>
          </a:ln>
          <a:effectLst/>
        </p:spPr>
        <p:txBody>
          <a:bodyPr vert="horz" wrap="square" lIns="96943" tIns="48472" rIns="96943" bIns="48472" numCol="1" anchor="t" anchorCtr="0" compatLnSpc="1">
            <a:prstTxWarp prst="textNoShape">
              <a:avLst/>
            </a:prstTxWarp>
          </a:bodyPr>
          <a:lstStyle>
            <a:lvl1pPr algn="l" defTabSz="969963">
              <a:defRPr sz="1300">
                <a:latin typeface="Arial" pitchFamily="34" charset="0"/>
              </a:defRPr>
            </a:lvl1pPr>
          </a:lstStyle>
          <a:p>
            <a:pPr>
              <a:defRPr/>
            </a:pPr>
            <a:endParaRPr lang="tr-TR"/>
          </a:p>
        </p:txBody>
      </p:sp>
      <p:sp>
        <p:nvSpPr>
          <p:cNvPr id="3075" name="Rectangle 3"/>
          <p:cNvSpPr>
            <a:spLocks noGrp="1" noChangeArrowheads="1"/>
          </p:cNvSpPr>
          <p:nvPr>
            <p:ph type="dt" idx="1"/>
          </p:nvPr>
        </p:nvSpPr>
        <p:spPr bwMode="auto">
          <a:xfrm>
            <a:off x="3919538" y="0"/>
            <a:ext cx="2997200" cy="503238"/>
          </a:xfrm>
          <a:prstGeom prst="rect">
            <a:avLst/>
          </a:prstGeom>
          <a:noFill/>
          <a:ln w="9525">
            <a:noFill/>
            <a:miter lim="800000"/>
            <a:headEnd/>
            <a:tailEnd/>
          </a:ln>
          <a:effectLst/>
        </p:spPr>
        <p:txBody>
          <a:bodyPr vert="horz" wrap="square" lIns="96943" tIns="48472" rIns="96943" bIns="48472" numCol="1" anchor="t" anchorCtr="0" compatLnSpc="1">
            <a:prstTxWarp prst="textNoShape">
              <a:avLst/>
            </a:prstTxWarp>
          </a:bodyPr>
          <a:lstStyle>
            <a:lvl1pPr algn="r" defTabSz="969963">
              <a:defRPr sz="1300">
                <a:latin typeface="Arial" pitchFamily="34" charset="0"/>
              </a:defRPr>
            </a:lvl1pPr>
          </a:lstStyle>
          <a:p>
            <a:pPr>
              <a:defRPr/>
            </a:pPr>
            <a:endParaRPr lang="tr-TR"/>
          </a:p>
        </p:txBody>
      </p:sp>
      <p:sp>
        <p:nvSpPr>
          <p:cNvPr id="15364" name="Rectangle 4"/>
          <p:cNvSpPr>
            <a:spLocks noGrp="1" noRot="1" noChangeAspect="1" noChangeArrowheads="1" noTextEdit="1"/>
          </p:cNvSpPr>
          <p:nvPr>
            <p:ph type="sldImg" idx="2"/>
          </p:nvPr>
        </p:nvSpPr>
        <p:spPr bwMode="auto">
          <a:xfrm>
            <a:off x="947738" y="754063"/>
            <a:ext cx="5024437" cy="3768725"/>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92150" y="4773613"/>
            <a:ext cx="5534025" cy="4521200"/>
          </a:xfrm>
          <a:prstGeom prst="rect">
            <a:avLst/>
          </a:prstGeom>
          <a:noFill/>
          <a:ln w="9525">
            <a:noFill/>
            <a:miter lim="800000"/>
            <a:headEnd/>
            <a:tailEnd/>
          </a:ln>
          <a:effectLst/>
        </p:spPr>
        <p:txBody>
          <a:bodyPr vert="horz" wrap="square" lIns="96943" tIns="48472" rIns="96943" bIns="48472" numCol="1" anchor="t" anchorCtr="0" compatLnSpc="1">
            <a:prstTxWarp prst="textNoShape">
              <a:avLst/>
            </a:prstTxWarp>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3078" name="Rectangle 6"/>
          <p:cNvSpPr>
            <a:spLocks noGrp="1" noChangeArrowheads="1"/>
          </p:cNvSpPr>
          <p:nvPr>
            <p:ph type="ftr" sz="quarter" idx="4"/>
          </p:nvPr>
        </p:nvSpPr>
        <p:spPr bwMode="auto">
          <a:xfrm>
            <a:off x="0" y="9544050"/>
            <a:ext cx="2997200" cy="503238"/>
          </a:xfrm>
          <a:prstGeom prst="rect">
            <a:avLst/>
          </a:prstGeom>
          <a:noFill/>
          <a:ln w="9525">
            <a:noFill/>
            <a:miter lim="800000"/>
            <a:headEnd/>
            <a:tailEnd/>
          </a:ln>
          <a:effectLst/>
        </p:spPr>
        <p:txBody>
          <a:bodyPr vert="horz" wrap="square" lIns="96943" tIns="48472" rIns="96943" bIns="48472" numCol="1" anchor="b" anchorCtr="0" compatLnSpc="1">
            <a:prstTxWarp prst="textNoShape">
              <a:avLst/>
            </a:prstTxWarp>
          </a:bodyPr>
          <a:lstStyle>
            <a:lvl1pPr algn="l" defTabSz="969963">
              <a:defRPr sz="1300">
                <a:latin typeface="Arial" pitchFamily="34" charset="0"/>
              </a:defRPr>
            </a:lvl1pPr>
          </a:lstStyle>
          <a:p>
            <a:pPr>
              <a:defRPr/>
            </a:pPr>
            <a:r>
              <a:rPr lang="tr-TR"/>
              <a:t>Arşiv Dairesi Başkanlığı</a:t>
            </a:r>
          </a:p>
        </p:txBody>
      </p:sp>
      <p:sp>
        <p:nvSpPr>
          <p:cNvPr id="3079" name="Rectangle 7"/>
          <p:cNvSpPr>
            <a:spLocks noGrp="1" noChangeArrowheads="1"/>
          </p:cNvSpPr>
          <p:nvPr>
            <p:ph type="sldNum" sz="quarter" idx="5"/>
          </p:nvPr>
        </p:nvSpPr>
        <p:spPr bwMode="auto">
          <a:xfrm>
            <a:off x="3919538" y="9544050"/>
            <a:ext cx="2997200" cy="503238"/>
          </a:xfrm>
          <a:prstGeom prst="rect">
            <a:avLst/>
          </a:prstGeom>
          <a:noFill/>
          <a:ln w="9525">
            <a:noFill/>
            <a:miter lim="800000"/>
            <a:headEnd/>
            <a:tailEnd/>
          </a:ln>
          <a:effectLst/>
        </p:spPr>
        <p:txBody>
          <a:bodyPr vert="horz" wrap="square" lIns="96943" tIns="48472" rIns="96943" bIns="48472" numCol="1" anchor="b" anchorCtr="0" compatLnSpc="1">
            <a:prstTxWarp prst="textNoShape">
              <a:avLst/>
            </a:prstTxWarp>
          </a:bodyPr>
          <a:lstStyle>
            <a:lvl1pPr algn="r" defTabSz="969963">
              <a:defRPr sz="1300">
                <a:latin typeface="Arial" pitchFamily="34" charset="0"/>
              </a:defRPr>
            </a:lvl1pPr>
          </a:lstStyle>
          <a:p>
            <a:pPr>
              <a:defRPr/>
            </a:pPr>
            <a:fld id="{CC20811C-9EFC-4046-9E68-773C68C2AB6A}" type="slidenum">
              <a:rPr lang="tr-TR"/>
              <a:pPr>
                <a:defRPr/>
              </a:pPr>
              <a:t>‹#›</a:t>
            </a:fld>
            <a:endParaRPr lang="tr-T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ayt Görüntüsü Yer Tutucusu 1"/>
          <p:cNvSpPr>
            <a:spLocks noGrp="1" noRot="1" noChangeAspect="1" noTextEdit="1"/>
          </p:cNvSpPr>
          <p:nvPr>
            <p:ph type="sldImg"/>
          </p:nvPr>
        </p:nvSpPr>
        <p:spPr>
          <a:ln/>
        </p:spPr>
      </p:sp>
      <p:sp>
        <p:nvSpPr>
          <p:cNvPr id="16387" name="Not Yer Tutucusu 2"/>
          <p:cNvSpPr>
            <a:spLocks noGrp="1"/>
          </p:cNvSpPr>
          <p:nvPr>
            <p:ph type="body" idx="1"/>
          </p:nvPr>
        </p:nvSpPr>
        <p:spPr>
          <a:noFill/>
          <a:ln/>
        </p:spPr>
        <p:txBody>
          <a:bodyPr/>
          <a:lstStyle/>
          <a:p>
            <a:endParaRPr lang="tr-TR" dirty="0"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ayt Görüntüsü Yer Tutucusu 1"/>
          <p:cNvSpPr>
            <a:spLocks noGrp="1" noRot="1" noChangeAspect="1" noTextEdit="1"/>
          </p:cNvSpPr>
          <p:nvPr>
            <p:ph type="sldImg"/>
          </p:nvPr>
        </p:nvSpPr>
        <p:spPr>
          <a:ln/>
        </p:spPr>
      </p:sp>
      <p:sp>
        <p:nvSpPr>
          <p:cNvPr id="19459" name="Not Yer Tutucusu 2"/>
          <p:cNvSpPr>
            <a:spLocks noGrp="1"/>
          </p:cNvSpPr>
          <p:nvPr>
            <p:ph type="body" idx="1"/>
          </p:nvPr>
        </p:nvSpPr>
        <p:spPr>
          <a:noFill/>
          <a:ln/>
        </p:spPr>
        <p:txBody>
          <a:bodyPr/>
          <a:lstStyle/>
          <a:p>
            <a:endParaRPr lang="tr-TR" dirty="0" smtClean="0">
              <a:latin typeface="Arial" charset="0"/>
            </a:endParaRPr>
          </a:p>
        </p:txBody>
      </p:sp>
      <p:sp>
        <p:nvSpPr>
          <p:cNvPr id="19460" name="Slayt Numarası Yer Tutucusu 3"/>
          <p:cNvSpPr>
            <a:spLocks noGrp="1"/>
          </p:cNvSpPr>
          <p:nvPr>
            <p:ph type="sldNum" sz="quarter" idx="5"/>
          </p:nvPr>
        </p:nvSpPr>
        <p:spPr>
          <a:noFill/>
        </p:spPr>
        <p:txBody>
          <a:bodyPr/>
          <a:lstStyle/>
          <a:p>
            <a:fld id="{90116CBE-3AB6-4317-8C6B-B7E613332BDD}" type="slidenum">
              <a:rPr lang="tr-TR" smtClean="0">
                <a:latin typeface="Arial" charset="0"/>
              </a:rPr>
              <a:pPr/>
              <a:t>2</a:t>
            </a:fld>
            <a:endParaRPr lang="tr-TR" smtClean="0">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Başlık ve İçerik">
    <p:spTree>
      <p:nvGrpSpPr>
        <p:cNvPr id="1" name=""/>
        <p:cNvGrpSpPr/>
        <p:nvPr/>
      </p:nvGrpSpPr>
      <p:grpSpPr>
        <a:xfrm>
          <a:off x="0" y="0"/>
          <a:ext cx="0" cy="0"/>
          <a:chOff x="0" y="0"/>
          <a:chExt cx="0" cy="0"/>
        </a:xfrm>
      </p:grpSpPr>
      <p:sp>
        <p:nvSpPr>
          <p:cNvPr id="4" name="Text Box 12"/>
          <p:cNvSpPr txBox="1">
            <a:spLocks noChangeArrowheads="1"/>
          </p:cNvSpPr>
          <p:nvPr userDrawn="1"/>
        </p:nvSpPr>
        <p:spPr bwMode="auto">
          <a:xfrm>
            <a:off x="179388" y="6611938"/>
            <a:ext cx="8715375" cy="246221"/>
          </a:xfrm>
          <a:prstGeom prst="rect">
            <a:avLst/>
          </a:prstGeom>
          <a:noFill/>
          <a:ln w="9525">
            <a:noFill/>
            <a:miter lim="800000"/>
            <a:headEnd/>
            <a:tailEnd/>
          </a:ln>
        </p:spPr>
        <p:txBody>
          <a:bodyPr>
            <a:spAutoFit/>
          </a:bodyPr>
          <a:lstStyle/>
          <a:p>
            <a:pPr marL="0" marR="0" indent="0" algn="l" defTabSz="914400" rtl="0" eaLnBrk="1" fontAlgn="base" latinLnBrk="0" hangingPunct="1">
              <a:lnSpc>
                <a:spcPct val="100000"/>
              </a:lnSpc>
              <a:spcBef>
                <a:spcPct val="50000"/>
              </a:spcBef>
              <a:spcAft>
                <a:spcPct val="0"/>
              </a:spcAft>
              <a:buClrTx/>
              <a:buSzTx/>
              <a:buFontTx/>
              <a:buNone/>
              <a:tabLst/>
              <a:defRPr/>
            </a:pPr>
            <a:r>
              <a:rPr lang="tr-TR" sz="1000" dirty="0"/>
              <a:t>            </a:t>
            </a:r>
            <a:r>
              <a:rPr lang="tr-TR" sz="1000" dirty="0" smtClean="0">
                <a:latin typeface="Comic Sans MS" pitchFamily="66" charset="0"/>
              </a:rPr>
              <a:t>Tapu Dairesi Başkanlığı                                                  Eylül 2014 – ANKARA                                                  Alper KOCAOĞLU</a:t>
            </a:r>
            <a:endParaRPr lang="tr-TR" sz="1000" dirty="0"/>
          </a:p>
        </p:txBody>
      </p:sp>
      <p:sp>
        <p:nvSpPr>
          <p:cNvPr id="5" name="Text Box 5"/>
          <p:cNvSpPr txBox="1">
            <a:spLocks noChangeArrowheads="1"/>
          </p:cNvSpPr>
          <p:nvPr userDrawn="1"/>
        </p:nvSpPr>
        <p:spPr bwMode="auto">
          <a:xfrm>
            <a:off x="1222375" y="368300"/>
            <a:ext cx="7200900" cy="427038"/>
          </a:xfrm>
          <a:prstGeom prst="rect">
            <a:avLst/>
          </a:prstGeom>
          <a:noFill/>
          <a:ln>
            <a:noFill/>
          </a:ln>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defRPr/>
            </a:pPr>
            <a:r>
              <a:rPr lang="tr-TR" sz="2200" smtClean="0">
                <a:solidFill>
                  <a:schemeClr val="accent2"/>
                </a:solidFill>
                <a:latin typeface="Arial Black" pitchFamily="34" charset="0"/>
              </a:rPr>
              <a:t>TAPU VE KADASTRO GENEL MÜDÜRLÜĞÜ</a:t>
            </a:r>
          </a:p>
        </p:txBody>
      </p:sp>
      <p:grpSp>
        <p:nvGrpSpPr>
          <p:cNvPr id="6" name="Group 6"/>
          <p:cNvGrpSpPr>
            <a:grpSpLocks/>
          </p:cNvGrpSpPr>
          <p:nvPr userDrawn="1"/>
        </p:nvGrpSpPr>
        <p:grpSpPr bwMode="auto">
          <a:xfrm>
            <a:off x="-34925" y="819150"/>
            <a:ext cx="9144000" cy="107950"/>
            <a:chOff x="0" y="516"/>
            <a:chExt cx="5760" cy="68"/>
          </a:xfrm>
        </p:grpSpPr>
        <p:sp>
          <p:nvSpPr>
            <p:cNvPr id="7" name="Rectangle 7"/>
            <p:cNvSpPr>
              <a:spLocks noChangeArrowheads="1"/>
            </p:cNvSpPr>
            <p:nvPr userDrawn="1"/>
          </p:nvSpPr>
          <p:spPr bwMode="auto">
            <a:xfrm>
              <a:off x="0" y="516"/>
              <a:ext cx="581" cy="68"/>
            </a:xfrm>
            <a:prstGeom prst="rect">
              <a:avLst/>
            </a:prstGeom>
            <a:solidFill>
              <a:srgbClr val="97B92E"/>
            </a:solidFill>
            <a:ln w="9525">
              <a:noFill/>
              <a:miter lim="800000"/>
              <a:headEnd/>
              <a:tailEnd/>
            </a:ln>
          </p:spPr>
          <p:txBody>
            <a:bodyPr wrap="none" anchor="ctr"/>
            <a:lstStyle/>
            <a:p>
              <a:pPr algn="l"/>
              <a:endParaRPr lang="tr-TR" sz="2800"/>
            </a:p>
          </p:txBody>
        </p:sp>
        <p:sp>
          <p:nvSpPr>
            <p:cNvPr id="8" name="Rectangle 8"/>
            <p:cNvSpPr>
              <a:spLocks noChangeArrowheads="1"/>
            </p:cNvSpPr>
            <p:nvPr userDrawn="1"/>
          </p:nvSpPr>
          <p:spPr bwMode="auto">
            <a:xfrm>
              <a:off x="555" y="516"/>
              <a:ext cx="581" cy="68"/>
            </a:xfrm>
            <a:prstGeom prst="rect">
              <a:avLst/>
            </a:prstGeom>
            <a:solidFill>
              <a:srgbClr val="4492D2"/>
            </a:solidFill>
            <a:ln w="9525">
              <a:noFill/>
              <a:miter lim="800000"/>
              <a:headEnd/>
              <a:tailEnd/>
            </a:ln>
          </p:spPr>
          <p:txBody>
            <a:bodyPr wrap="none" anchor="ctr"/>
            <a:lstStyle/>
            <a:p>
              <a:endParaRPr lang="tr-TR" sz="1800" b="1">
                <a:latin typeface="Verdana" pitchFamily="34" charset="0"/>
              </a:endParaRPr>
            </a:p>
          </p:txBody>
        </p:sp>
        <p:sp>
          <p:nvSpPr>
            <p:cNvPr id="9" name="Rectangle 9"/>
            <p:cNvSpPr>
              <a:spLocks noChangeArrowheads="1"/>
            </p:cNvSpPr>
            <p:nvPr userDrawn="1"/>
          </p:nvSpPr>
          <p:spPr bwMode="auto">
            <a:xfrm>
              <a:off x="1122" y="516"/>
              <a:ext cx="581" cy="68"/>
            </a:xfrm>
            <a:prstGeom prst="rect">
              <a:avLst/>
            </a:prstGeom>
            <a:solidFill>
              <a:srgbClr val="800080"/>
            </a:solidFill>
            <a:ln w="9525">
              <a:noFill/>
              <a:miter lim="800000"/>
              <a:headEnd/>
              <a:tailEnd/>
            </a:ln>
          </p:spPr>
          <p:txBody>
            <a:bodyPr wrap="none" anchor="ctr"/>
            <a:lstStyle/>
            <a:p>
              <a:r>
                <a:rPr lang="tr-TR" sz="1800" b="1">
                  <a:solidFill>
                    <a:srgbClr val="91002C"/>
                  </a:solidFill>
                  <a:latin typeface="Verdana" pitchFamily="34" charset="0"/>
                </a:rPr>
                <a:t> </a:t>
              </a:r>
            </a:p>
          </p:txBody>
        </p:sp>
        <p:sp>
          <p:nvSpPr>
            <p:cNvPr id="10" name="Rectangle 10"/>
            <p:cNvSpPr>
              <a:spLocks noChangeArrowheads="1"/>
            </p:cNvSpPr>
            <p:nvPr userDrawn="1"/>
          </p:nvSpPr>
          <p:spPr bwMode="auto">
            <a:xfrm>
              <a:off x="1689" y="516"/>
              <a:ext cx="582" cy="68"/>
            </a:xfrm>
            <a:prstGeom prst="rect">
              <a:avLst/>
            </a:prstGeom>
            <a:solidFill>
              <a:schemeClr val="hlink"/>
            </a:solidFill>
            <a:ln w="9525">
              <a:noFill/>
              <a:miter lim="800000"/>
              <a:headEnd/>
              <a:tailEnd/>
            </a:ln>
          </p:spPr>
          <p:txBody>
            <a:bodyPr wrap="none" anchor="ctr"/>
            <a:lstStyle/>
            <a:p>
              <a:pPr algn="l"/>
              <a:endParaRPr lang="tr-TR" sz="2800"/>
            </a:p>
          </p:txBody>
        </p:sp>
        <p:sp>
          <p:nvSpPr>
            <p:cNvPr id="11" name="Rectangle 11"/>
            <p:cNvSpPr>
              <a:spLocks noChangeArrowheads="1"/>
            </p:cNvSpPr>
            <p:nvPr userDrawn="1"/>
          </p:nvSpPr>
          <p:spPr bwMode="auto">
            <a:xfrm>
              <a:off x="2256" y="516"/>
              <a:ext cx="3504" cy="68"/>
            </a:xfrm>
            <a:prstGeom prst="rect">
              <a:avLst/>
            </a:prstGeom>
            <a:solidFill>
              <a:srgbClr val="777777"/>
            </a:solidFill>
            <a:ln w="9525">
              <a:noFill/>
              <a:miter lim="800000"/>
              <a:headEnd/>
              <a:tailEnd/>
            </a:ln>
          </p:spPr>
          <p:txBody>
            <a:bodyPr wrap="none" anchor="ctr"/>
            <a:lstStyle/>
            <a:p>
              <a:pPr algn="l"/>
              <a:endParaRPr lang="tr-TR" sz="2800"/>
            </a:p>
          </p:txBody>
        </p:sp>
      </p:grpSp>
      <p:grpSp>
        <p:nvGrpSpPr>
          <p:cNvPr id="12" name="Group 14"/>
          <p:cNvGrpSpPr>
            <a:grpSpLocks/>
          </p:cNvGrpSpPr>
          <p:nvPr userDrawn="1"/>
        </p:nvGrpSpPr>
        <p:grpSpPr bwMode="auto">
          <a:xfrm>
            <a:off x="250825" y="6399213"/>
            <a:ext cx="8191500" cy="107950"/>
            <a:chOff x="-12" y="3963"/>
            <a:chExt cx="5160" cy="68"/>
          </a:xfrm>
        </p:grpSpPr>
        <p:sp>
          <p:nvSpPr>
            <p:cNvPr id="13" name="Rectangle 15"/>
            <p:cNvSpPr>
              <a:spLocks noChangeArrowheads="1"/>
            </p:cNvSpPr>
            <p:nvPr userDrawn="1"/>
          </p:nvSpPr>
          <p:spPr bwMode="auto">
            <a:xfrm>
              <a:off x="-12" y="3963"/>
              <a:ext cx="581" cy="68"/>
            </a:xfrm>
            <a:prstGeom prst="rect">
              <a:avLst/>
            </a:prstGeom>
            <a:solidFill>
              <a:srgbClr val="97B92E"/>
            </a:solidFill>
            <a:ln w="9525">
              <a:noFill/>
              <a:miter lim="800000"/>
              <a:headEnd/>
              <a:tailEnd/>
            </a:ln>
          </p:spPr>
          <p:txBody>
            <a:bodyPr wrap="none" anchor="ctr"/>
            <a:lstStyle/>
            <a:p>
              <a:pPr algn="l"/>
              <a:endParaRPr lang="tr-TR" sz="2800"/>
            </a:p>
          </p:txBody>
        </p:sp>
        <p:sp>
          <p:nvSpPr>
            <p:cNvPr id="14" name="Rectangle 16"/>
            <p:cNvSpPr>
              <a:spLocks noChangeArrowheads="1"/>
            </p:cNvSpPr>
            <p:nvPr userDrawn="1"/>
          </p:nvSpPr>
          <p:spPr bwMode="auto">
            <a:xfrm>
              <a:off x="543" y="3963"/>
              <a:ext cx="581" cy="68"/>
            </a:xfrm>
            <a:prstGeom prst="rect">
              <a:avLst/>
            </a:prstGeom>
            <a:solidFill>
              <a:srgbClr val="4492D2"/>
            </a:solidFill>
            <a:ln w="9525">
              <a:noFill/>
              <a:miter lim="800000"/>
              <a:headEnd/>
              <a:tailEnd/>
            </a:ln>
          </p:spPr>
          <p:txBody>
            <a:bodyPr wrap="none" anchor="ctr"/>
            <a:lstStyle/>
            <a:p>
              <a:endParaRPr lang="tr-TR" sz="1800" b="1">
                <a:latin typeface="Verdana" pitchFamily="34" charset="0"/>
              </a:endParaRPr>
            </a:p>
          </p:txBody>
        </p:sp>
        <p:sp>
          <p:nvSpPr>
            <p:cNvPr id="15" name="Rectangle 17"/>
            <p:cNvSpPr>
              <a:spLocks noChangeArrowheads="1"/>
            </p:cNvSpPr>
            <p:nvPr userDrawn="1"/>
          </p:nvSpPr>
          <p:spPr bwMode="auto">
            <a:xfrm>
              <a:off x="1110" y="3963"/>
              <a:ext cx="581" cy="68"/>
            </a:xfrm>
            <a:prstGeom prst="rect">
              <a:avLst/>
            </a:prstGeom>
            <a:solidFill>
              <a:srgbClr val="800080"/>
            </a:solidFill>
            <a:ln w="9525">
              <a:noFill/>
              <a:miter lim="800000"/>
              <a:headEnd/>
              <a:tailEnd/>
            </a:ln>
          </p:spPr>
          <p:txBody>
            <a:bodyPr wrap="none" anchor="ctr"/>
            <a:lstStyle/>
            <a:p>
              <a:r>
                <a:rPr lang="tr-TR" sz="1800" b="1">
                  <a:solidFill>
                    <a:srgbClr val="91002C"/>
                  </a:solidFill>
                  <a:latin typeface="Verdana" pitchFamily="34" charset="0"/>
                </a:rPr>
                <a:t> </a:t>
              </a:r>
            </a:p>
          </p:txBody>
        </p:sp>
        <p:sp>
          <p:nvSpPr>
            <p:cNvPr id="16" name="Rectangle 18"/>
            <p:cNvSpPr>
              <a:spLocks noChangeArrowheads="1"/>
            </p:cNvSpPr>
            <p:nvPr userDrawn="1"/>
          </p:nvSpPr>
          <p:spPr bwMode="auto">
            <a:xfrm>
              <a:off x="1677" y="3963"/>
              <a:ext cx="582" cy="68"/>
            </a:xfrm>
            <a:prstGeom prst="rect">
              <a:avLst/>
            </a:prstGeom>
            <a:solidFill>
              <a:schemeClr val="hlink"/>
            </a:solidFill>
            <a:ln w="9525">
              <a:noFill/>
              <a:miter lim="800000"/>
              <a:headEnd/>
              <a:tailEnd/>
            </a:ln>
          </p:spPr>
          <p:txBody>
            <a:bodyPr wrap="none" anchor="ctr"/>
            <a:lstStyle/>
            <a:p>
              <a:pPr algn="l"/>
              <a:endParaRPr lang="tr-TR" sz="2800"/>
            </a:p>
          </p:txBody>
        </p:sp>
        <p:sp>
          <p:nvSpPr>
            <p:cNvPr id="17" name="Rectangle 19"/>
            <p:cNvSpPr>
              <a:spLocks noChangeArrowheads="1"/>
            </p:cNvSpPr>
            <p:nvPr userDrawn="1"/>
          </p:nvSpPr>
          <p:spPr bwMode="auto">
            <a:xfrm>
              <a:off x="2244" y="3963"/>
              <a:ext cx="2904" cy="68"/>
            </a:xfrm>
            <a:prstGeom prst="rect">
              <a:avLst/>
            </a:prstGeom>
            <a:solidFill>
              <a:srgbClr val="777777"/>
            </a:solidFill>
            <a:ln w="9525">
              <a:noFill/>
              <a:miter lim="800000"/>
              <a:headEnd/>
              <a:tailEnd/>
            </a:ln>
          </p:spPr>
          <p:txBody>
            <a:bodyPr wrap="none" anchor="ctr"/>
            <a:lstStyle/>
            <a:p>
              <a:pPr algn="l"/>
              <a:endParaRPr lang="tr-TR" sz="2800"/>
            </a:p>
          </p:txBody>
        </p:sp>
      </p:grpSp>
      <p:pic>
        <p:nvPicPr>
          <p:cNvPr id="18" name="Picture 44" descr="Tapu ve Kadastro Yeni Logo yazısız"/>
          <p:cNvPicPr>
            <a:picLocks noChangeAspect="1" noChangeArrowheads="1"/>
          </p:cNvPicPr>
          <p:nvPr userDrawn="1"/>
        </p:nvPicPr>
        <p:blipFill>
          <a:blip r:embed="rId2" cstate="print"/>
          <a:srcRect/>
          <a:stretch>
            <a:fillRect/>
          </a:stretch>
        </p:blipFill>
        <p:spPr bwMode="auto">
          <a:xfrm>
            <a:off x="8316913" y="6021388"/>
            <a:ext cx="647700" cy="720725"/>
          </a:xfrm>
          <a:prstGeom prst="rect">
            <a:avLst/>
          </a:prstGeom>
          <a:noFill/>
          <a:ln w="9525">
            <a:noFill/>
            <a:miter lim="800000"/>
            <a:headEnd/>
            <a:tailEnd/>
          </a:ln>
        </p:spPr>
      </p:pic>
      <p:sp>
        <p:nvSpPr>
          <p:cNvPr id="2" name="1 Başlık"/>
          <p:cNvSpPr>
            <a:spLocks noGrp="1"/>
          </p:cNvSpPr>
          <p:nvPr>
            <p:ph type="title"/>
          </p:nvPr>
        </p:nvSpPr>
        <p:spPr/>
        <p:txBody>
          <a:bodyPr/>
          <a:lstStyle/>
          <a:p>
            <a:r>
              <a:rPr lang="tr-TR" dirty="0" smtClean="0"/>
              <a:t>Asıl başlık stili için tıklatın</a:t>
            </a:r>
            <a:endParaRPr lang="tr-TR" dirty="0"/>
          </a:p>
        </p:txBody>
      </p:sp>
      <p:sp>
        <p:nvSpPr>
          <p:cNvPr id="3" name="2 İçerik Yer Tutucusu"/>
          <p:cNvSpPr>
            <a:spLocks noGrp="1"/>
          </p:cNvSpPr>
          <p:nvPr>
            <p:ph idx="1"/>
          </p:nvPr>
        </p:nvSpPr>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Tree>
  </p:cSld>
  <p:clrMapOvr>
    <a:masterClrMapping/>
  </p:clrMapOvr>
  <p:transition>
    <p:cut/>
  </p:transition>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dirty="0" smtClean="0"/>
              <a:t>Asıl başlık stili için tıklatın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p>
        </p:txBody>
      </p:sp>
      <p:sp>
        <p:nvSpPr>
          <p:cNvPr id="1028" name="Text Box 12"/>
          <p:cNvSpPr txBox="1">
            <a:spLocks noChangeArrowheads="1"/>
          </p:cNvSpPr>
          <p:nvPr userDrawn="1"/>
        </p:nvSpPr>
        <p:spPr bwMode="auto">
          <a:xfrm>
            <a:off x="214313" y="6254772"/>
            <a:ext cx="8715375" cy="246062"/>
          </a:xfrm>
          <a:prstGeom prst="rect">
            <a:avLst/>
          </a:prstGeom>
          <a:noFill/>
          <a:ln>
            <a:noFill/>
          </a:ln>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l" eaLnBrk="1" hangingPunct="1">
              <a:spcBef>
                <a:spcPct val="50000"/>
              </a:spcBef>
              <a:defRPr/>
            </a:pPr>
            <a:r>
              <a:rPr lang="tr-TR" sz="1000" dirty="0" smtClean="0">
                <a:latin typeface="Comic Sans MS" pitchFamily="66" charset="0"/>
              </a:rPr>
              <a:t>Tapu Dairesi Başkanlığı                                                  Eylül 2014 – ANKARA                                                        Alper KOCAOĞLU</a:t>
            </a:r>
          </a:p>
        </p:txBody>
      </p:sp>
    </p:spTree>
  </p:cSld>
  <p:clrMap bg1="lt1" tx1="dk1" bg2="lt2" tx2="dk2" accent1="accent1" accent2="accent2" accent3="accent3" accent4="accent4" accent5="accent5" accent6="accent6" hlink="hlink" folHlink="folHlink"/>
  <p:sldLayoutIdLst>
    <p:sldLayoutId id="2147485271" r:id="rId1"/>
  </p:sldLayoutIdLst>
  <p:transition>
    <p:cut/>
  </p:transition>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mailto:alperkocaoglu@outlook.com.tr"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mailto:akocaoglu@tkgm.gov.tr" TargetMode="External"/><Relationship Id="rId4" Type="http://schemas.openxmlformats.org/officeDocument/2006/relationships/hyperlink" Target="mailto:alperkocaoglutkgm@gmail.co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p:cNvPicPr>
            <a:picLocks noGrp="1" noChangeAspect="1" noChangeArrowheads="1"/>
          </p:cNvPicPr>
          <p:nvPr>
            <p:ph idx="1"/>
          </p:nvPr>
        </p:nvPicPr>
        <p:blipFill>
          <a:blip r:embed="rId3" cstate="print"/>
          <a:stretch>
            <a:fillRect/>
          </a:stretch>
        </p:blipFill>
        <p:spPr>
          <a:xfrm>
            <a:off x="2128229" y="1600200"/>
            <a:ext cx="4887541" cy="4525963"/>
          </a:xfrm>
        </p:spPr>
      </p:pic>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nodeType="click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additive="base">
                                        <p:cTn id="7" dur="2000" fill="hold"/>
                                        <p:tgtEl>
                                          <p:spTgt spid="13314"/>
                                        </p:tgtEl>
                                        <p:attrNameLst>
                                          <p:attrName>ppt_x</p:attrName>
                                        </p:attrNameLst>
                                      </p:cBhvr>
                                      <p:tavLst>
                                        <p:tav tm="0">
                                          <p:val>
                                            <p:strVal val="#ppt_x"/>
                                          </p:val>
                                        </p:tav>
                                        <p:tav tm="100000">
                                          <p:val>
                                            <p:strVal val="#ppt_x"/>
                                          </p:val>
                                        </p:tav>
                                      </p:tavLst>
                                    </p:anim>
                                    <p:anim calcmode="lin" valueType="num">
                                      <p:cBhvr additive="base">
                                        <p:cTn id="8" dur="2000" fill="hold"/>
                                        <p:tgtEl>
                                          <p:spTgt spid="133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928670"/>
            <a:ext cx="8229600" cy="988162"/>
          </a:xfrm>
        </p:spPr>
        <p:txBody>
          <a:bodyPr/>
          <a:lstStyle/>
          <a:p>
            <a:r>
              <a:rPr lang="tr-TR" sz="5400" dirty="0" smtClean="0">
                <a:latin typeface="+mn-lt"/>
              </a:rPr>
              <a:t>Düzeltmenin Mali Yönü </a:t>
            </a:r>
            <a:endParaRPr lang="tr-TR" sz="5400" dirty="0">
              <a:latin typeface="+mn-lt"/>
            </a:endParaRPr>
          </a:p>
        </p:txBody>
      </p:sp>
      <p:sp>
        <p:nvSpPr>
          <p:cNvPr id="3" name="2 İçerik Yer Tutucusu"/>
          <p:cNvSpPr>
            <a:spLocks noGrp="1"/>
          </p:cNvSpPr>
          <p:nvPr>
            <p:ph idx="1"/>
          </p:nvPr>
        </p:nvSpPr>
        <p:spPr>
          <a:xfrm>
            <a:off x="467544" y="2204864"/>
            <a:ext cx="8186766" cy="3489251"/>
          </a:xfrm>
        </p:spPr>
        <p:txBody>
          <a:bodyPr/>
          <a:lstStyle/>
          <a:p>
            <a:pPr>
              <a:buFont typeface="Wingdings" pitchFamily="2" charset="2"/>
              <a:buChar char="Ø"/>
            </a:pPr>
            <a:r>
              <a:rPr lang="tr-TR" dirty="0" smtClean="0"/>
              <a:t>Tapu kütüğüne tescile tabi kimlik bilgilerinin düzeltilmesi için istem belgesi düzenlenir ve harç ve döner sermaye ücreti alınır. </a:t>
            </a:r>
          </a:p>
          <a:p>
            <a:pPr>
              <a:buFont typeface="Wingdings" pitchFamily="2" charset="2"/>
              <a:buChar char="Ø"/>
            </a:pPr>
            <a:r>
              <a:rPr lang="tr-TR" dirty="0" smtClean="0"/>
              <a:t>492 S.K. 4 sayılı tarifenin m. 13/c ( 81,30 TL )</a:t>
            </a:r>
          </a:p>
          <a:p>
            <a:pPr>
              <a:buFont typeface="Wingdings" pitchFamily="2" charset="2"/>
              <a:buChar char="Ø"/>
            </a:pPr>
            <a:r>
              <a:rPr lang="tr-TR" dirty="0" smtClean="0"/>
              <a:t>Döner sermaye ücreti</a:t>
            </a:r>
          </a:p>
          <a:p>
            <a:pPr lvl="1">
              <a:buNone/>
            </a:pPr>
            <a:endParaRPr lang="tr-TR" dirty="0" smtClean="0"/>
          </a:p>
          <a:p>
            <a:pPr lvl="1">
              <a:buNone/>
            </a:pPr>
            <a:endParaRPr lang="tr-TR" dirty="0" smtClean="0"/>
          </a:p>
        </p:txBody>
      </p:sp>
    </p:spTree>
  </p:cSld>
  <p:clrMapOvr>
    <a:masterClrMapping/>
  </p:clrMapOvr>
  <p:transition>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928670"/>
            <a:ext cx="8229600" cy="988162"/>
          </a:xfrm>
        </p:spPr>
        <p:txBody>
          <a:bodyPr/>
          <a:lstStyle/>
          <a:p>
            <a:r>
              <a:rPr lang="tr-TR" sz="5400" dirty="0" smtClean="0">
                <a:latin typeface="+mn-lt"/>
              </a:rPr>
              <a:t>Zeminde İnceleme </a:t>
            </a:r>
            <a:endParaRPr lang="tr-TR" sz="5400" dirty="0">
              <a:latin typeface="+mn-lt"/>
            </a:endParaRPr>
          </a:p>
        </p:txBody>
      </p:sp>
      <p:sp>
        <p:nvSpPr>
          <p:cNvPr id="3" name="2 İçerik Yer Tutucusu"/>
          <p:cNvSpPr>
            <a:spLocks noGrp="1"/>
          </p:cNvSpPr>
          <p:nvPr>
            <p:ph idx="1"/>
          </p:nvPr>
        </p:nvSpPr>
        <p:spPr>
          <a:xfrm>
            <a:off x="467544" y="1916832"/>
            <a:ext cx="8186766" cy="4464496"/>
          </a:xfrm>
        </p:spPr>
        <p:txBody>
          <a:bodyPr/>
          <a:lstStyle/>
          <a:p>
            <a:pPr algn="just">
              <a:buNone/>
            </a:pPr>
            <a:r>
              <a:rPr lang="tr-TR" sz="2600" dirty="0" smtClean="0"/>
              <a:t>Zeminde inceleme; tapu sicilinde kayıtlı kişi ile hak sahibi olduğu iddia edilen kişinin aynı kişi olduğunun tespit edilmesi amacıyla tapu müdürlüğüne yapılan başvuru sonrası, kadastro müdürlüğü/birimi personeli tarafından zemininde taşınmazın gösterilmesi, tanık ve bilirkişilerin ifadelerinin alınması, teknik rapor düzenlenmesi, inceleme komisyonu tarafından değerlendirilmesi, düzeltme kanaatine varılması halinde ilan edilmesi ve olası itirazların değerlendirilerek sonucunun tapu müdürlüğüne bildirilmesi aşamalarından oluşan işlemdir</a:t>
            </a:r>
            <a:r>
              <a:rPr lang="tr-TR" sz="2400" dirty="0" smtClean="0"/>
              <a:t>.  </a:t>
            </a:r>
          </a:p>
          <a:p>
            <a:pPr lvl="1">
              <a:buNone/>
            </a:pPr>
            <a:endParaRPr lang="tr-TR" dirty="0" smtClean="0"/>
          </a:p>
          <a:p>
            <a:pPr lvl="1">
              <a:buNone/>
            </a:pPr>
            <a:endParaRPr lang="tr-TR" dirty="0" smtClean="0"/>
          </a:p>
        </p:txBody>
      </p:sp>
    </p:spTree>
  </p:cSld>
  <p:clrMapOvr>
    <a:masterClrMapping/>
  </p:clrMapOvr>
  <p:transition>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928670"/>
            <a:ext cx="8229600" cy="988162"/>
          </a:xfrm>
        </p:spPr>
        <p:txBody>
          <a:bodyPr/>
          <a:lstStyle/>
          <a:p>
            <a:r>
              <a:rPr lang="tr-TR" sz="5400" dirty="0" smtClean="0">
                <a:latin typeface="+mn-lt"/>
              </a:rPr>
              <a:t>İstem ve Belgeler</a:t>
            </a:r>
            <a:endParaRPr lang="tr-TR" sz="5400" dirty="0">
              <a:latin typeface="+mn-lt"/>
            </a:endParaRPr>
          </a:p>
        </p:txBody>
      </p:sp>
      <p:sp>
        <p:nvSpPr>
          <p:cNvPr id="3" name="2 İçerik Yer Tutucusu"/>
          <p:cNvSpPr>
            <a:spLocks noGrp="1"/>
          </p:cNvSpPr>
          <p:nvPr>
            <p:ph idx="1"/>
          </p:nvPr>
        </p:nvSpPr>
        <p:spPr>
          <a:xfrm>
            <a:off x="467544" y="1916832"/>
            <a:ext cx="8186766" cy="4464496"/>
          </a:xfrm>
        </p:spPr>
        <p:txBody>
          <a:bodyPr/>
          <a:lstStyle/>
          <a:p>
            <a:pPr lvl="1">
              <a:buNone/>
            </a:pPr>
            <a:endParaRPr lang="tr-TR" dirty="0" smtClean="0"/>
          </a:p>
          <a:p>
            <a:pPr lvl="1">
              <a:buNone/>
            </a:pPr>
            <a:r>
              <a:rPr lang="tr-TR" sz="3200" dirty="0" smtClean="0"/>
              <a:t>Zeminde İnceleme İstem Formu (2 nüsha) düzenlenir. Dayanak belgelerinin örnekleri ile diğer belgelerin asılları veya örnekleri eklenerek kadastro müdürlüğüne gönderilir. </a:t>
            </a:r>
          </a:p>
          <a:p>
            <a:pPr lvl="1">
              <a:buNone/>
            </a:pPr>
            <a:r>
              <a:rPr lang="tr-TR" sz="3200" dirty="0" smtClean="0"/>
              <a:t>Kadastro müdürü/ birim sorumlusu zeminde incelemenin mümkün olan en kısa sürede bitirilmesinden sorumludur. </a:t>
            </a:r>
          </a:p>
        </p:txBody>
      </p:sp>
    </p:spTree>
  </p:cSld>
  <p:clrMapOvr>
    <a:masterClrMapping/>
  </p:clrMapOvr>
  <p:transition>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928670"/>
            <a:ext cx="8229600" cy="988162"/>
          </a:xfrm>
        </p:spPr>
        <p:txBody>
          <a:bodyPr/>
          <a:lstStyle/>
          <a:p>
            <a:r>
              <a:rPr lang="tr-TR" sz="5400" dirty="0" smtClean="0">
                <a:latin typeface="+mn-lt"/>
              </a:rPr>
              <a:t>İstem ve Belgeler</a:t>
            </a:r>
            <a:endParaRPr lang="tr-TR" sz="5400" dirty="0">
              <a:latin typeface="+mn-lt"/>
            </a:endParaRPr>
          </a:p>
        </p:txBody>
      </p:sp>
      <p:sp>
        <p:nvSpPr>
          <p:cNvPr id="3" name="2 İçerik Yer Tutucusu"/>
          <p:cNvSpPr>
            <a:spLocks noGrp="1"/>
          </p:cNvSpPr>
          <p:nvPr>
            <p:ph idx="1"/>
          </p:nvPr>
        </p:nvSpPr>
        <p:spPr>
          <a:xfrm>
            <a:off x="467544" y="1916832"/>
            <a:ext cx="8186766" cy="4464496"/>
          </a:xfrm>
        </p:spPr>
        <p:txBody>
          <a:bodyPr/>
          <a:lstStyle/>
          <a:p>
            <a:pPr lvl="1">
              <a:buNone/>
            </a:pPr>
            <a:r>
              <a:rPr lang="tr-TR" sz="3600" dirty="0" smtClean="0"/>
              <a:t>İlgilisince işin takip edilmemesi nedeniyle 30 gün içinde taşınmaza yönelik zeminde inceleme yapılamaz ise bütün belgeler tapu müdürlüğüne iade edilir. </a:t>
            </a:r>
          </a:p>
        </p:txBody>
      </p:sp>
    </p:spTree>
  </p:cSld>
  <p:clrMapOvr>
    <a:masterClrMapping/>
  </p:clrMapOvr>
  <p:transition>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928670"/>
            <a:ext cx="8229600" cy="988162"/>
          </a:xfrm>
        </p:spPr>
        <p:txBody>
          <a:bodyPr/>
          <a:lstStyle/>
          <a:p>
            <a:r>
              <a:rPr lang="tr-TR" sz="5400" dirty="0" smtClean="0">
                <a:latin typeface="+mn-lt"/>
              </a:rPr>
              <a:t>Zeminde İnceleme Ekibi </a:t>
            </a:r>
            <a:endParaRPr lang="tr-TR" sz="5400" dirty="0">
              <a:latin typeface="+mn-lt"/>
            </a:endParaRPr>
          </a:p>
        </p:txBody>
      </p:sp>
      <p:sp>
        <p:nvSpPr>
          <p:cNvPr id="3" name="2 İçerik Yer Tutucusu"/>
          <p:cNvSpPr>
            <a:spLocks noGrp="1"/>
          </p:cNvSpPr>
          <p:nvPr>
            <p:ph idx="1"/>
          </p:nvPr>
        </p:nvSpPr>
        <p:spPr>
          <a:xfrm>
            <a:off x="467544" y="1916832"/>
            <a:ext cx="8186766" cy="4464496"/>
          </a:xfrm>
        </p:spPr>
        <p:txBody>
          <a:bodyPr/>
          <a:lstStyle/>
          <a:p>
            <a:pPr lvl="1">
              <a:buNone/>
            </a:pPr>
            <a:r>
              <a:rPr lang="tr-TR" sz="3600" dirty="0" smtClean="0"/>
              <a:t>Kadastro müdürlüğünden </a:t>
            </a:r>
          </a:p>
          <a:p>
            <a:pPr lvl="1">
              <a:buNone/>
            </a:pPr>
            <a:r>
              <a:rPr lang="tr-TR" sz="3600" dirty="0" smtClean="0"/>
              <a:t>Teknik personel olan </a:t>
            </a:r>
          </a:p>
          <a:p>
            <a:pPr lvl="1">
              <a:buNone/>
            </a:pPr>
            <a:r>
              <a:rPr lang="tr-TR" sz="3600" dirty="0" smtClean="0"/>
              <a:t>En az iki kişiden oluşur.</a:t>
            </a:r>
          </a:p>
          <a:p>
            <a:pPr lvl="1">
              <a:buNone/>
            </a:pPr>
            <a:r>
              <a:rPr lang="tr-TR" sz="3600" dirty="0" smtClean="0"/>
              <a:t>Bölge veya tapu müdürlüğü personeli olamaz. Mühendis, kontrol mühendisi, kontrol memuru, teknisyen veya tekniker </a:t>
            </a:r>
            <a:r>
              <a:rPr lang="tr-TR" sz="3600" dirty="0" err="1" smtClean="0"/>
              <a:t>ünvanlarına</a:t>
            </a:r>
            <a:r>
              <a:rPr lang="tr-TR" sz="3600" dirty="0" smtClean="0"/>
              <a:t> sahip olmalıdır. </a:t>
            </a:r>
          </a:p>
          <a:p>
            <a:pPr lvl="1">
              <a:buNone/>
            </a:pPr>
            <a:endParaRPr lang="tr-TR" sz="3600" dirty="0" smtClean="0"/>
          </a:p>
        </p:txBody>
      </p:sp>
    </p:spTree>
  </p:cSld>
  <p:clrMapOvr>
    <a:masterClrMapping/>
  </p:clrMapOvr>
  <p:transition>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928670"/>
            <a:ext cx="8229600" cy="988162"/>
          </a:xfrm>
        </p:spPr>
        <p:txBody>
          <a:bodyPr/>
          <a:lstStyle/>
          <a:p>
            <a:r>
              <a:rPr lang="tr-TR" sz="5400" dirty="0" smtClean="0">
                <a:latin typeface="+mn-lt"/>
              </a:rPr>
              <a:t>Z.İ.E. </a:t>
            </a:r>
            <a:r>
              <a:rPr lang="tr-TR" sz="5400" dirty="0" err="1" smtClean="0">
                <a:latin typeface="+mn-lt"/>
              </a:rPr>
              <a:t>nin</a:t>
            </a:r>
            <a:r>
              <a:rPr lang="tr-TR" sz="5400" dirty="0" smtClean="0">
                <a:latin typeface="+mn-lt"/>
              </a:rPr>
              <a:t> Görevleri</a:t>
            </a:r>
            <a:endParaRPr lang="tr-TR" sz="5400" dirty="0">
              <a:latin typeface="+mn-lt"/>
            </a:endParaRPr>
          </a:p>
        </p:txBody>
      </p:sp>
      <p:sp>
        <p:nvSpPr>
          <p:cNvPr id="3" name="2 İçerik Yer Tutucusu"/>
          <p:cNvSpPr>
            <a:spLocks noGrp="1"/>
          </p:cNvSpPr>
          <p:nvPr>
            <p:ph idx="1"/>
          </p:nvPr>
        </p:nvSpPr>
        <p:spPr>
          <a:xfrm>
            <a:off x="467544" y="1916832"/>
            <a:ext cx="8186766" cy="4464496"/>
          </a:xfrm>
        </p:spPr>
        <p:txBody>
          <a:bodyPr/>
          <a:lstStyle/>
          <a:p>
            <a:pPr lvl="1">
              <a:buNone/>
            </a:pPr>
            <a:r>
              <a:rPr lang="tr-TR" sz="3600" dirty="0" smtClean="0"/>
              <a:t>Taşınmazları zeminde gösterir ve tanıkları dinler. </a:t>
            </a:r>
          </a:p>
          <a:p>
            <a:pPr lvl="1">
              <a:buNone/>
            </a:pPr>
            <a:r>
              <a:rPr lang="tr-TR" sz="3600" dirty="0" smtClean="0"/>
              <a:t>Zeminde inceleme tutanağını düzenler ve imzalatır.</a:t>
            </a:r>
          </a:p>
          <a:p>
            <a:pPr lvl="1">
              <a:buNone/>
            </a:pPr>
            <a:r>
              <a:rPr lang="tr-TR" sz="3600" dirty="0" smtClean="0"/>
              <a:t>Kanaat belirten bir Teknik Rapor düzenler. </a:t>
            </a:r>
          </a:p>
          <a:p>
            <a:pPr lvl="1">
              <a:buNone/>
            </a:pPr>
            <a:r>
              <a:rPr lang="tr-TR" sz="3600" dirty="0" smtClean="0"/>
              <a:t>Belgeleri ile birlikte verir.   </a:t>
            </a:r>
          </a:p>
          <a:p>
            <a:pPr lvl="1">
              <a:buNone/>
            </a:pPr>
            <a:endParaRPr lang="tr-TR" sz="3600" dirty="0" smtClean="0"/>
          </a:p>
        </p:txBody>
      </p:sp>
    </p:spTree>
  </p:cSld>
  <p:clrMapOvr>
    <a:masterClrMapping/>
  </p:clrMapOvr>
  <p:transition>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928670"/>
            <a:ext cx="8229600" cy="988162"/>
          </a:xfrm>
        </p:spPr>
        <p:txBody>
          <a:bodyPr/>
          <a:lstStyle/>
          <a:p>
            <a:r>
              <a:rPr lang="tr-TR" sz="5400" dirty="0" smtClean="0">
                <a:latin typeface="+mn-lt"/>
              </a:rPr>
              <a:t>Zeminde İnceleme Tutanağı </a:t>
            </a:r>
            <a:endParaRPr lang="tr-TR" sz="5400" dirty="0">
              <a:latin typeface="+mn-lt"/>
            </a:endParaRPr>
          </a:p>
        </p:txBody>
      </p:sp>
      <p:sp>
        <p:nvSpPr>
          <p:cNvPr id="3" name="2 İçerik Yer Tutucusu"/>
          <p:cNvSpPr>
            <a:spLocks noGrp="1"/>
          </p:cNvSpPr>
          <p:nvPr>
            <p:ph idx="1"/>
          </p:nvPr>
        </p:nvSpPr>
        <p:spPr>
          <a:xfrm>
            <a:off x="467544" y="1916832"/>
            <a:ext cx="8186766" cy="4464496"/>
          </a:xfrm>
        </p:spPr>
        <p:txBody>
          <a:bodyPr/>
          <a:lstStyle/>
          <a:p>
            <a:pPr lvl="1">
              <a:buNone/>
            </a:pPr>
            <a:r>
              <a:rPr lang="tr-TR" sz="3600" dirty="0" smtClean="0"/>
              <a:t>Her bir taşınmaz için ayrı düzenlenir.</a:t>
            </a:r>
          </a:p>
          <a:p>
            <a:pPr lvl="1">
              <a:buNone/>
            </a:pPr>
            <a:r>
              <a:rPr lang="tr-TR" sz="3600" dirty="0" smtClean="0"/>
              <a:t>Tek nüsha düzenlenir. </a:t>
            </a:r>
          </a:p>
          <a:p>
            <a:pPr lvl="1">
              <a:buNone/>
            </a:pPr>
            <a:r>
              <a:rPr lang="tr-TR" sz="3600" dirty="0" smtClean="0"/>
              <a:t>Elle veya bilgisayarla yazılır. </a:t>
            </a:r>
          </a:p>
          <a:p>
            <a:pPr lvl="1">
              <a:buNone/>
            </a:pPr>
            <a:r>
              <a:rPr lang="tr-TR" sz="3600" dirty="0" smtClean="0"/>
              <a:t>Tanıkların ifadeleri yazılır. </a:t>
            </a:r>
          </a:p>
          <a:p>
            <a:pPr lvl="1">
              <a:buNone/>
            </a:pPr>
            <a:r>
              <a:rPr lang="tr-TR" sz="3600" dirty="0" smtClean="0"/>
              <a:t>Tanıklara okutulup imza altına alınır. </a:t>
            </a:r>
          </a:p>
          <a:p>
            <a:pPr lvl="1">
              <a:buNone/>
            </a:pPr>
            <a:r>
              <a:rPr lang="tr-TR" sz="3600" dirty="0" smtClean="0"/>
              <a:t>Kullanım durumu, üzerindeki yapılar vs. belirtilir.   </a:t>
            </a:r>
          </a:p>
        </p:txBody>
      </p:sp>
    </p:spTree>
  </p:cSld>
  <p:clrMapOvr>
    <a:masterClrMapping/>
  </p:clrMapOvr>
  <p:transition>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928670"/>
            <a:ext cx="8229600" cy="988162"/>
          </a:xfrm>
        </p:spPr>
        <p:txBody>
          <a:bodyPr/>
          <a:lstStyle/>
          <a:p>
            <a:r>
              <a:rPr lang="tr-TR" sz="5400" dirty="0" smtClean="0">
                <a:latin typeface="+mn-lt"/>
              </a:rPr>
              <a:t>Zeminde İnceleme Tutanağı </a:t>
            </a:r>
            <a:endParaRPr lang="tr-TR" sz="5400" dirty="0">
              <a:latin typeface="+mn-lt"/>
            </a:endParaRPr>
          </a:p>
        </p:txBody>
      </p:sp>
      <p:sp>
        <p:nvSpPr>
          <p:cNvPr id="3" name="2 İçerik Yer Tutucusu"/>
          <p:cNvSpPr>
            <a:spLocks noGrp="1"/>
          </p:cNvSpPr>
          <p:nvPr>
            <p:ph idx="1"/>
          </p:nvPr>
        </p:nvSpPr>
        <p:spPr>
          <a:xfrm>
            <a:off x="467544" y="1916832"/>
            <a:ext cx="8186766" cy="4464496"/>
          </a:xfrm>
        </p:spPr>
        <p:txBody>
          <a:bodyPr/>
          <a:lstStyle/>
          <a:p>
            <a:pPr lvl="1">
              <a:buNone/>
            </a:pPr>
            <a:r>
              <a:rPr lang="tr-TR" sz="3600" dirty="0" smtClean="0"/>
              <a:t>İlk boş satıra, başka bilgi ve tanıklığına başvurulacak kimse kalmadığı ve ifadelerin doğru ve eksiksiz olarak tutanağa geçirildiği yazılır.Sayfa numarası verildikten sonra ZİE ve hazırda bulunanlar tarafından imzalanır. </a:t>
            </a:r>
          </a:p>
          <a:p>
            <a:pPr lvl="1">
              <a:buNone/>
            </a:pPr>
            <a:r>
              <a:rPr lang="tr-TR" sz="3600" dirty="0" smtClean="0"/>
              <a:t>Kazıntı veya silinti yapılamaz. </a:t>
            </a:r>
          </a:p>
        </p:txBody>
      </p:sp>
    </p:spTree>
  </p:cSld>
  <p:clrMapOvr>
    <a:masterClrMapping/>
  </p:clrMapOvr>
  <p:transition>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928670"/>
            <a:ext cx="8229600" cy="988162"/>
          </a:xfrm>
        </p:spPr>
        <p:txBody>
          <a:bodyPr/>
          <a:lstStyle/>
          <a:p>
            <a:r>
              <a:rPr lang="tr-TR" sz="5400" dirty="0" smtClean="0">
                <a:latin typeface="+mn-lt"/>
              </a:rPr>
              <a:t>Teknik Rapor </a:t>
            </a:r>
            <a:endParaRPr lang="tr-TR" sz="5400" dirty="0">
              <a:latin typeface="+mn-lt"/>
            </a:endParaRPr>
          </a:p>
        </p:txBody>
      </p:sp>
      <p:sp>
        <p:nvSpPr>
          <p:cNvPr id="3" name="2 İçerik Yer Tutucusu"/>
          <p:cNvSpPr>
            <a:spLocks noGrp="1"/>
          </p:cNvSpPr>
          <p:nvPr>
            <p:ph idx="1"/>
          </p:nvPr>
        </p:nvSpPr>
        <p:spPr>
          <a:xfrm>
            <a:off x="467544" y="1916832"/>
            <a:ext cx="8186766" cy="4464496"/>
          </a:xfrm>
        </p:spPr>
        <p:txBody>
          <a:bodyPr/>
          <a:lstStyle/>
          <a:p>
            <a:pPr lvl="1">
              <a:buNone/>
            </a:pPr>
            <a:r>
              <a:rPr lang="tr-TR" sz="3600" dirty="0" smtClean="0"/>
              <a:t>Kanaat belirten bir rapor olmadır.</a:t>
            </a:r>
          </a:p>
          <a:p>
            <a:pPr lvl="1">
              <a:buNone/>
            </a:pPr>
            <a:r>
              <a:rPr lang="tr-TR" sz="3600" dirty="0" smtClean="0"/>
              <a:t>Görüş ayrılığı varsa ekip üyeleri ayrı görüşlerini gerekçeleri ile birlikte belirtirler. </a:t>
            </a:r>
          </a:p>
          <a:p>
            <a:pPr lvl="1">
              <a:buNone/>
            </a:pPr>
            <a:r>
              <a:rPr lang="tr-TR" sz="3600" dirty="0" smtClean="0"/>
              <a:t>Har taşınmaz için ayrı düzenlenmesi esas olsa da gerekli hallerde birleştirilebilir. </a:t>
            </a:r>
          </a:p>
        </p:txBody>
      </p:sp>
    </p:spTree>
  </p:cSld>
  <p:clrMapOvr>
    <a:masterClrMapping/>
  </p:clrMapOvr>
  <p:transition>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928670"/>
            <a:ext cx="8229600" cy="988162"/>
          </a:xfrm>
        </p:spPr>
        <p:txBody>
          <a:bodyPr/>
          <a:lstStyle/>
          <a:p>
            <a:r>
              <a:rPr lang="tr-TR" sz="5400" dirty="0" smtClean="0">
                <a:latin typeface="+mn-lt"/>
              </a:rPr>
              <a:t>İnceleme Komisyonu</a:t>
            </a:r>
            <a:endParaRPr lang="tr-TR" sz="5400" dirty="0">
              <a:latin typeface="+mn-lt"/>
            </a:endParaRPr>
          </a:p>
        </p:txBody>
      </p:sp>
      <p:sp>
        <p:nvSpPr>
          <p:cNvPr id="3" name="2 İçerik Yer Tutucusu"/>
          <p:cNvSpPr>
            <a:spLocks noGrp="1"/>
          </p:cNvSpPr>
          <p:nvPr>
            <p:ph idx="1"/>
          </p:nvPr>
        </p:nvSpPr>
        <p:spPr>
          <a:xfrm>
            <a:off x="467544" y="1916832"/>
            <a:ext cx="8186766" cy="4464496"/>
          </a:xfrm>
        </p:spPr>
        <p:txBody>
          <a:bodyPr/>
          <a:lstStyle/>
          <a:p>
            <a:pPr lvl="1">
              <a:buNone/>
            </a:pPr>
            <a:r>
              <a:rPr lang="tr-TR" sz="3600" dirty="0" smtClean="0"/>
              <a:t>Kadastro müdürü/amiri görevlendirir.</a:t>
            </a:r>
          </a:p>
          <a:p>
            <a:pPr lvl="1">
              <a:buNone/>
            </a:pPr>
            <a:r>
              <a:rPr lang="tr-TR" sz="3600" dirty="0" smtClean="0"/>
              <a:t>Müdür/birim amiri başkanlık edebilir.</a:t>
            </a:r>
          </a:p>
          <a:p>
            <a:pPr lvl="1">
              <a:buNone/>
            </a:pPr>
            <a:r>
              <a:rPr lang="tr-TR" sz="3600" dirty="0" smtClean="0"/>
              <a:t>En az üç kişiden oluşur. </a:t>
            </a:r>
          </a:p>
          <a:p>
            <a:pPr lvl="1">
              <a:buNone/>
            </a:pPr>
            <a:r>
              <a:rPr lang="tr-TR" sz="3600" dirty="0" smtClean="0"/>
              <a:t>ZİE üyeleri komisyonda yer almaz.</a:t>
            </a:r>
          </a:p>
          <a:p>
            <a:pPr lvl="1">
              <a:buNone/>
            </a:pPr>
            <a:r>
              <a:rPr lang="tr-TR" sz="3600" dirty="0" smtClean="0"/>
              <a:t>Üyelerin teknik personel olması zorunlu değildir.  </a:t>
            </a:r>
          </a:p>
        </p:txBody>
      </p:sp>
    </p:spTree>
  </p:cSld>
  <p:clrMapOvr>
    <a:masterClrMapping/>
  </p:clrMapOvr>
  <p:transition>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2 Dikdörtgen"/>
          <p:cNvSpPr>
            <a:spLocks noChangeArrowheads="1"/>
          </p:cNvSpPr>
          <p:nvPr/>
        </p:nvSpPr>
        <p:spPr bwMode="auto">
          <a:xfrm>
            <a:off x="1042988" y="1597025"/>
            <a:ext cx="6913562" cy="4708981"/>
          </a:xfrm>
          <a:prstGeom prst="rect">
            <a:avLst/>
          </a:prstGeom>
          <a:noFill/>
          <a:ln w="9525">
            <a:noFill/>
            <a:miter lim="800000"/>
            <a:headEnd/>
            <a:tailEnd/>
          </a:ln>
        </p:spPr>
        <p:txBody>
          <a:bodyPr wrap="square">
            <a:spAutoFit/>
          </a:bodyPr>
          <a:lstStyle/>
          <a:p>
            <a:r>
              <a:rPr lang="tr-TR" sz="5400" b="1" dirty="0" smtClean="0">
                <a:solidFill>
                  <a:srgbClr val="0000FF"/>
                </a:solidFill>
                <a:latin typeface="Times New Roman" pitchFamily="18" charset="0"/>
                <a:cs typeface="Times New Roman" pitchFamily="18" charset="0"/>
              </a:rPr>
              <a:t>Tapu Sicilindeki Hataların Düzeltilmesi </a:t>
            </a:r>
            <a:endParaRPr lang="tr-TR" sz="5400" b="1" dirty="0">
              <a:solidFill>
                <a:srgbClr val="0000FF"/>
              </a:solidFill>
              <a:latin typeface="Times New Roman" pitchFamily="18" charset="0"/>
              <a:cs typeface="Times New Roman" pitchFamily="18" charset="0"/>
            </a:endParaRPr>
          </a:p>
          <a:p>
            <a:endParaRPr lang="tr-TR" b="1" dirty="0" smtClean="0">
              <a:solidFill>
                <a:srgbClr val="0000FF"/>
              </a:solidFill>
              <a:latin typeface="Times New Roman" pitchFamily="18" charset="0"/>
              <a:cs typeface="Times New Roman" pitchFamily="18" charset="0"/>
            </a:endParaRPr>
          </a:p>
          <a:p>
            <a:endParaRPr lang="tr-TR" b="1" dirty="0" smtClean="0">
              <a:solidFill>
                <a:srgbClr val="0000FF"/>
              </a:solidFill>
              <a:latin typeface="Times New Roman" pitchFamily="18" charset="0"/>
              <a:cs typeface="Times New Roman" pitchFamily="18" charset="0"/>
            </a:endParaRPr>
          </a:p>
          <a:p>
            <a:endParaRPr lang="tr-TR" b="1" dirty="0">
              <a:solidFill>
                <a:srgbClr val="0000FF"/>
              </a:solidFill>
              <a:latin typeface="Times New Roman" pitchFamily="18" charset="0"/>
              <a:cs typeface="Times New Roman" pitchFamily="18" charset="0"/>
            </a:endParaRPr>
          </a:p>
          <a:p>
            <a:r>
              <a:rPr lang="tr-TR" sz="2800" b="1" dirty="0" smtClean="0">
                <a:latin typeface="Times New Roman" pitchFamily="18" charset="0"/>
                <a:cs typeface="Times New Roman" pitchFamily="18" charset="0"/>
              </a:rPr>
              <a:t>Alper KOCAOĞLU</a:t>
            </a:r>
            <a:r>
              <a:rPr lang="tr-TR" sz="2800" b="1" dirty="0">
                <a:latin typeface="Times New Roman" pitchFamily="18" charset="0"/>
                <a:cs typeface="Times New Roman" pitchFamily="18" charset="0"/>
              </a:rPr>
              <a:t/>
            </a:r>
            <a:br>
              <a:rPr lang="tr-TR" sz="2800" b="1" dirty="0">
                <a:latin typeface="Times New Roman" pitchFamily="18" charset="0"/>
                <a:cs typeface="Times New Roman" pitchFamily="18" charset="0"/>
              </a:rPr>
            </a:br>
            <a:r>
              <a:rPr lang="tr-TR" sz="2800" b="1" dirty="0">
                <a:latin typeface="Times New Roman" pitchFamily="18" charset="0"/>
                <a:cs typeface="Times New Roman" pitchFamily="18" charset="0"/>
              </a:rPr>
              <a:t> </a:t>
            </a:r>
            <a:r>
              <a:rPr lang="tr-TR" sz="2800" b="1" dirty="0" smtClean="0">
                <a:latin typeface="Times New Roman" pitchFamily="18" charset="0"/>
                <a:cs typeface="Times New Roman" pitchFamily="18" charset="0"/>
              </a:rPr>
              <a:t>Tapu Dairesi </a:t>
            </a:r>
            <a:r>
              <a:rPr lang="tr-TR" sz="2800" b="1" dirty="0">
                <a:latin typeface="Times New Roman" pitchFamily="18" charset="0"/>
                <a:cs typeface="Times New Roman" pitchFamily="18" charset="0"/>
              </a:rPr>
              <a:t>Başkanlığı</a:t>
            </a:r>
            <a:br>
              <a:rPr lang="tr-TR" sz="2800" b="1" dirty="0">
                <a:latin typeface="Times New Roman" pitchFamily="18" charset="0"/>
                <a:cs typeface="Times New Roman" pitchFamily="18" charset="0"/>
              </a:rPr>
            </a:br>
            <a:r>
              <a:rPr lang="tr-TR" sz="2800" b="1" dirty="0" smtClean="0">
                <a:latin typeface="Times New Roman" pitchFamily="18" charset="0"/>
                <a:cs typeface="Times New Roman" pitchFamily="18" charset="0"/>
              </a:rPr>
              <a:t>Tapu ve Kadastro Uzmanı </a:t>
            </a:r>
            <a:endParaRPr lang="tr-TR" dirty="0"/>
          </a:p>
        </p:txBody>
      </p:sp>
    </p:spTree>
  </p:cSld>
  <p:clrMapOvr>
    <a:masterClrMapping/>
  </p:clrMapOvr>
  <p:transition>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928670"/>
            <a:ext cx="8229600" cy="988162"/>
          </a:xfrm>
        </p:spPr>
        <p:txBody>
          <a:bodyPr/>
          <a:lstStyle/>
          <a:p>
            <a:r>
              <a:rPr lang="tr-TR" sz="5400" dirty="0" smtClean="0">
                <a:latin typeface="+mn-lt"/>
              </a:rPr>
              <a:t>Komisyonun Görevleri </a:t>
            </a:r>
            <a:endParaRPr lang="tr-TR" sz="5400" dirty="0">
              <a:latin typeface="+mn-lt"/>
            </a:endParaRPr>
          </a:p>
        </p:txBody>
      </p:sp>
      <p:sp>
        <p:nvSpPr>
          <p:cNvPr id="3" name="2 İçerik Yer Tutucusu"/>
          <p:cNvSpPr>
            <a:spLocks noGrp="1"/>
          </p:cNvSpPr>
          <p:nvPr>
            <p:ph idx="1"/>
          </p:nvPr>
        </p:nvSpPr>
        <p:spPr>
          <a:xfrm>
            <a:off x="467544" y="1916832"/>
            <a:ext cx="8186766" cy="4464496"/>
          </a:xfrm>
        </p:spPr>
        <p:txBody>
          <a:bodyPr/>
          <a:lstStyle/>
          <a:p>
            <a:pPr lvl="1">
              <a:buNone/>
            </a:pPr>
            <a:r>
              <a:rPr lang="tr-TR" sz="3600" dirty="0" smtClean="0"/>
              <a:t>Belgeleri inceleyerek varsa eksiklikleri zeminde inceleme ekibine tamamlatır.</a:t>
            </a:r>
          </a:p>
          <a:p>
            <a:pPr lvl="1">
              <a:buNone/>
            </a:pPr>
            <a:r>
              <a:rPr lang="tr-TR" sz="3600" dirty="0" smtClean="0"/>
              <a:t>Eksiklik veya uygunsuzluk yoksa İnceleme Komisyonu Raporu düzenler.</a:t>
            </a:r>
          </a:p>
          <a:p>
            <a:pPr lvl="1">
              <a:buNone/>
            </a:pPr>
            <a:r>
              <a:rPr lang="tr-TR" sz="3600" dirty="0" smtClean="0"/>
              <a:t>Bilgilendirme İlanına itirazları değerlendirir</a:t>
            </a:r>
          </a:p>
          <a:p>
            <a:pPr lvl="1">
              <a:buNone/>
            </a:pPr>
            <a:r>
              <a:rPr lang="tr-TR" sz="3600" dirty="0" smtClean="0"/>
              <a:t>İnceleme Komisyonu Kararını düzenler.</a:t>
            </a:r>
          </a:p>
        </p:txBody>
      </p:sp>
    </p:spTree>
  </p:cSld>
  <p:clrMapOvr>
    <a:masterClrMapping/>
  </p:clrMapOvr>
  <p:transition>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928670"/>
            <a:ext cx="8229600" cy="988162"/>
          </a:xfrm>
        </p:spPr>
        <p:txBody>
          <a:bodyPr/>
          <a:lstStyle/>
          <a:p>
            <a:r>
              <a:rPr lang="tr-TR" sz="5400" dirty="0" smtClean="0">
                <a:latin typeface="+mn-lt"/>
              </a:rPr>
              <a:t>İnceleme Komisyonu </a:t>
            </a:r>
            <a:r>
              <a:rPr lang="tr-TR" sz="4800" dirty="0" smtClean="0">
                <a:latin typeface="+mn-lt"/>
              </a:rPr>
              <a:t>Raporu</a:t>
            </a:r>
            <a:r>
              <a:rPr lang="tr-TR" sz="5400" dirty="0" smtClean="0">
                <a:latin typeface="+mn-lt"/>
              </a:rPr>
              <a:t> </a:t>
            </a:r>
            <a:endParaRPr lang="tr-TR" sz="5400" dirty="0">
              <a:latin typeface="+mn-lt"/>
            </a:endParaRPr>
          </a:p>
        </p:txBody>
      </p:sp>
      <p:sp>
        <p:nvSpPr>
          <p:cNvPr id="3" name="2 İçerik Yer Tutucusu"/>
          <p:cNvSpPr>
            <a:spLocks noGrp="1"/>
          </p:cNvSpPr>
          <p:nvPr>
            <p:ph idx="1"/>
          </p:nvPr>
        </p:nvSpPr>
        <p:spPr>
          <a:xfrm>
            <a:off x="467544" y="1916832"/>
            <a:ext cx="8186766" cy="4464496"/>
          </a:xfrm>
        </p:spPr>
        <p:txBody>
          <a:bodyPr/>
          <a:lstStyle/>
          <a:p>
            <a:pPr lvl="1">
              <a:buNone/>
            </a:pPr>
            <a:r>
              <a:rPr lang="tr-TR" sz="3600" dirty="0" smtClean="0"/>
              <a:t>Rapor teknik raporun uygunluğuna ilişkindir. </a:t>
            </a:r>
          </a:p>
          <a:p>
            <a:pPr lvl="1">
              <a:buNone/>
            </a:pPr>
            <a:r>
              <a:rPr lang="tr-TR" sz="3600" dirty="0" smtClean="0"/>
              <a:t>Oy çokluğu ile karar verilir. </a:t>
            </a:r>
          </a:p>
          <a:p>
            <a:pPr lvl="1">
              <a:buNone/>
            </a:pPr>
            <a:r>
              <a:rPr lang="tr-TR" sz="3600" dirty="0" smtClean="0"/>
              <a:t>Ayrık kanaatler varsa kararı komisyon raporda verilir. </a:t>
            </a:r>
          </a:p>
          <a:p>
            <a:pPr lvl="1">
              <a:buNone/>
            </a:pPr>
            <a:r>
              <a:rPr lang="tr-TR" sz="3600" dirty="0" smtClean="0"/>
              <a:t>Düzeltmeye dair karar verilmesi halinde bilgilendirme ilanı yapılır.   </a:t>
            </a:r>
          </a:p>
        </p:txBody>
      </p:sp>
    </p:spTree>
  </p:cSld>
  <p:clrMapOvr>
    <a:masterClrMapping/>
  </p:clrMapOvr>
  <p:transition>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928670"/>
            <a:ext cx="8229600" cy="988162"/>
          </a:xfrm>
        </p:spPr>
        <p:txBody>
          <a:bodyPr/>
          <a:lstStyle/>
          <a:p>
            <a:r>
              <a:rPr lang="tr-TR" sz="5400" dirty="0" smtClean="0">
                <a:latin typeface="+mn-lt"/>
              </a:rPr>
              <a:t>Bilgilendirme İlanı </a:t>
            </a:r>
            <a:endParaRPr lang="tr-TR" sz="5400" dirty="0">
              <a:latin typeface="+mn-lt"/>
            </a:endParaRPr>
          </a:p>
        </p:txBody>
      </p:sp>
      <p:sp>
        <p:nvSpPr>
          <p:cNvPr id="3" name="2 İçerik Yer Tutucusu"/>
          <p:cNvSpPr>
            <a:spLocks noGrp="1"/>
          </p:cNvSpPr>
          <p:nvPr>
            <p:ph idx="1"/>
          </p:nvPr>
        </p:nvSpPr>
        <p:spPr>
          <a:xfrm>
            <a:off x="467544" y="1916832"/>
            <a:ext cx="8186766" cy="4464496"/>
          </a:xfrm>
        </p:spPr>
        <p:txBody>
          <a:bodyPr/>
          <a:lstStyle/>
          <a:p>
            <a:pPr lvl="1">
              <a:buNone/>
            </a:pPr>
            <a:r>
              <a:rPr lang="tr-TR" sz="3600" dirty="0" smtClean="0"/>
              <a:t>İKR ile uygun görülen teknik raporda düzeltmeye karar verilmiş ise kadastro müdürlüğü/birimi tarafından Bilgilendirme Duyuru Cetveli düzenlenir. </a:t>
            </a:r>
          </a:p>
          <a:p>
            <a:pPr lvl="1">
              <a:buNone/>
            </a:pPr>
            <a:r>
              <a:rPr lang="tr-TR" sz="3600" dirty="0" smtClean="0"/>
              <a:t>Bilgilendirme Duyuru Cetveli 15 gün süre ile kadastro </a:t>
            </a:r>
            <a:r>
              <a:rPr lang="tr-TR" sz="3600" dirty="0" err="1" smtClean="0"/>
              <a:t>müd</a:t>
            </a:r>
            <a:r>
              <a:rPr lang="tr-TR" sz="3600" dirty="0" smtClean="0"/>
              <a:t>/birimi, tapu, muhtarlık, varsa belediyede asılır. </a:t>
            </a:r>
          </a:p>
        </p:txBody>
      </p:sp>
    </p:spTree>
  </p:cSld>
  <p:clrMapOvr>
    <a:masterClrMapping/>
  </p:clrMapOvr>
  <p:transition>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928670"/>
            <a:ext cx="8229600" cy="988162"/>
          </a:xfrm>
        </p:spPr>
        <p:txBody>
          <a:bodyPr/>
          <a:lstStyle/>
          <a:p>
            <a:r>
              <a:rPr lang="tr-TR" sz="5400" dirty="0" smtClean="0">
                <a:latin typeface="+mn-lt"/>
              </a:rPr>
              <a:t>İtirazlar ve Değerlendirmesi</a:t>
            </a:r>
            <a:endParaRPr lang="tr-TR" sz="5400" dirty="0">
              <a:latin typeface="+mn-lt"/>
            </a:endParaRPr>
          </a:p>
        </p:txBody>
      </p:sp>
      <p:sp>
        <p:nvSpPr>
          <p:cNvPr id="3" name="2 İçerik Yer Tutucusu"/>
          <p:cNvSpPr>
            <a:spLocks noGrp="1"/>
          </p:cNvSpPr>
          <p:nvPr>
            <p:ph idx="1"/>
          </p:nvPr>
        </p:nvSpPr>
        <p:spPr>
          <a:xfrm>
            <a:off x="467544" y="1916832"/>
            <a:ext cx="8186766" cy="4464496"/>
          </a:xfrm>
        </p:spPr>
        <p:txBody>
          <a:bodyPr/>
          <a:lstStyle/>
          <a:p>
            <a:pPr lvl="1">
              <a:buNone/>
            </a:pPr>
            <a:r>
              <a:rPr lang="tr-TR" sz="3600" dirty="0" smtClean="0"/>
              <a:t>Bilgilendirme ilanı süresinde kadastro </a:t>
            </a:r>
            <a:r>
              <a:rPr lang="tr-TR" sz="3600" dirty="0" err="1" smtClean="0"/>
              <a:t>müd</a:t>
            </a:r>
            <a:r>
              <a:rPr lang="tr-TR" sz="3600" dirty="0" smtClean="0"/>
              <a:t>/birimine itiraz edilir.</a:t>
            </a:r>
          </a:p>
          <a:p>
            <a:pPr lvl="1">
              <a:buNone/>
            </a:pPr>
            <a:r>
              <a:rPr lang="tr-TR" sz="3600" dirty="0" smtClean="0"/>
              <a:t>Belgeye dayandırılması zorunlu değildir.</a:t>
            </a:r>
          </a:p>
          <a:p>
            <a:pPr lvl="1">
              <a:buNone/>
            </a:pPr>
            <a:r>
              <a:rPr lang="tr-TR" sz="3600" dirty="0" smtClean="0"/>
              <a:t>Hak iddiasında bulunmayanlar da itiraz edebilir ve itirazlar değerlendirilir. </a:t>
            </a:r>
          </a:p>
          <a:p>
            <a:pPr lvl="1">
              <a:buNone/>
            </a:pPr>
            <a:r>
              <a:rPr lang="tr-TR" sz="3600" dirty="0" smtClean="0"/>
              <a:t>Kimlik bilgilerine dair olmayan itirazlar reddedilir. </a:t>
            </a:r>
          </a:p>
        </p:txBody>
      </p:sp>
    </p:spTree>
  </p:cSld>
  <p:clrMapOvr>
    <a:masterClrMapping/>
  </p:clrMapOvr>
  <p:transition>
    <p:cu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928670"/>
            <a:ext cx="8229600" cy="988162"/>
          </a:xfrm>
        </p:spPr>
        <p:txBody>
          <a:bodyPr/>
          <a:lstStyle/>
          <a:p>
            <a:r>
              <a:rPr lang="tr-TR" sz="5400" dirty="0" smtClean="0">
                <a:latin typeface="+mn-lt"/>
              </a:rPr>
              <a:t>İnceleme Komisyonu Kararı</a:t>
            </a:r>
            <a:endParaRPr lang="tr-TR" sz="5400" dirty="0">
              <a:latin typeface="+mn-lt"/>
            </a:endParaRPr>
          </a:p>
        </p:txBody>
      </p:sp>
      <p:sp>
        <p:nvSpPr>
          <p:cNvPr id="3" name="2 İçerik Yer Tutucusu"/>
          <p:cNvSpPr>
            <a:spLocks noGrp="1"/>
          </p:cNvSpPr>
          <p:nvPr>
            <p:ph idx="1"/>
          </p:nvPr>
        </p:nvSpPr>
        <p:spPr>
          <a:xfrm>
            <a:off x="467544" y="1916832"/>
            <a:ext cx="8186766" cy="4464496"/>
          </a:xfrm>
        </p:spPr>
        <p:txBody>
          <a:bodyPr/>
          <a:lstStyle/>
          <a:p>
            <a:pPr lvl="1">
              <a:buNone/>
            </a:pPr>
            <a:r>
              <a:rPr lang="tr-TR" sz="3600" dirty="0" smtClean="0"/>
              <a:t>İlana itirazlar ilan süresinin bitiminden itibaren 15 gün içinde İnceleme Komisyonu tarafından İnceleme Komisyonu Kararı düzenlenir. </a:t>
            </a:r>
          </a:p>
          <a:p>
            <a:pPr lvl="1">
              <a:buNone/>
            </a:pPr>
            <a:r>
              <a:rPr lang="tr-TR" sz="3600" dirty="0" smtClean="0"/>
              <a:t>İKK </a:t>
            </a:r>
            <a:r>
              <a:rPr lang="tr-TR" sz="3600" dirty="0" err="1" smtClean="0"/>
              <a:t>na</a:t>
            </a:r>
            <a:r>
              <a:rPr lang="tr-TR" sz="3600" dirty="0" smtClean="0"/>
              <a:t> itiraz edilemez.</a:t>
            </a:r>
          </a:p>
          <a:p>
            <a:pPr lvl="1">
              <a:buNone/>
            </a:pPr>
            <a:r>
              <a:rPr lang="tr-TR" sz="3600" dirty="0" smtClean="0"/>
              <a:t>İtiraz edenlerle talep sahiplerine varılan kanaat yazılı olarak bildirilir. </a:t>
            </a:r>
          </a:p>
          <a:p>
            <a:pPr lvl="1">
              <a:buNone/>
            </a:pPr>
            <a:endParaRPr lang="tr-TR" sz="3600" dirty="0" smtClean="0"/>
          </a:p>
        </p:txBody>
      </p:sp>
    </p:spTree>
  </p:cSld>
  <p:clrMapOvr>
    <a:masterClrMapping/>
  </p:clrMapOvr>
  <p:transition>
    <p:cu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928670"/>
            <a:ext cx="8262660" cy="1636234"/>
          </a:xfrm>
        </p:spPr>
        <p:txBody>
          <a:bodyPr/>
          <a:lstStyle/>
          <a:p>
            <a:r>
              <a:rPr lang="tr-TR" sz="5400" dirty="0" smtClean="0">
                <a:latin typeface="+mn-lt"/>
              </a:rPr>
              <a:t>Zeminde İncelemenin Tapuda değerlendirilmesi </a:t>
            </a:r>
            <a:endParaRPr lang="tr-TR" sz="5400" dirty="0">
              <a:latin typeface="+mn-lt"/>
            </a:endParaRPr>
          </a:p>
        </p:txBody>
      </p:sp>
      <p:sp>
        <p:nvSpPr>
          <p:cNvPr id="3" name="2 İçerik Yer Tutucusu"/>
          <p:cNvSpPr>
            <a:spLocks noGrp="1"/>
          </p:cNvSpPr>
          <p:nvPr>
            <p:ph idx="1"/>
          </p:nvPr>
        </p:nvSpPr>
        <p:spPr>
          <a:xfrm>
            <a:off x="467544" y="2708920"/>
            <a:ext cx="8186766" cy="3672408"/>
          </a:xfrm>
        </p:spPr>
        <p:txBody>
          <a:bodyPr/>
          <a:lstStyle/>
          <a:p>
            <a:pPr lvl="1">
              <a:buNone/>
            </a:pPr>
            <a:r>
              <a:rPr lang="tr-TR" sz="3600" dirty="0" smtClean="0"/>
              <a:t>Aksini haklı kılan bir sebebe dayanmadıkça tapu müdürlüğü personeli zeminde inceleme sonucunda varılan kanaate uyar. </a:t>
            </a:r>
          </a:p>
          <a:p>
            <a:pPr lvl="1">
              <a:buNone/>
            </a:pPr>
            <a:r>
              <a:rPr lang="tr-TR" sz="3600" dirty="0" smtClean="0"/>
              <a:t>Talep karşılanamayacak ise bilgi verilir. </a:t>
            </a:r>
          </a:p>
          <a:p>
            <a:pPr lvl="1">
              <a:buNone/>
            </a:pPr>
            <a:endParaRPr lang="tr-TR" sz="3600" dirty="0" smtClean="0"/>
          </a:p>
        </p:txBody>
      </p:sp>
    </p:spTree>
  </p:cSld>
  <p:clrMapOvr>
    <a:masterClrMapping/>
  </p:clrMapOvr>
  <p:transition>
    <p:cu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928670"/>
            <a:ext cx="8262660" cy="1132178"/>
          </a:xfrm>
        </p:spPr>
        <p:txBody>
          <a:bodyPr/>
          <a:lstStyle/>
          <a:p>
            <a:r>
              <a:rPr lang="tr-TR" sz="5400" dirty="0" smtClean="0">
                <a:latin typeface="+mn-lt"/>
              </a:rPr>
              <a:t>Mali Yönü </a:t>
            </a:r>
            <a:endParaRPr lang="tr-TR" sz="5400" dirty="0">
              <a:latin typeface="+mn-lt"/>
            </a:endParaRPr>
          </a:p>
        </p:txBody>
      </p:sp>
      <p:sp>
        <p:nvSpPr>
          <p:cNvPr id="3" name="2 İçerik Yer Tutucusu"/>
          <p:cNvSpPr>
            <a:spLocks noGrp="1"/>
          </p:cNvSpPr>
          <p:nvPr>
            <p:ph idx="1"/>
          </p:nvPr>
        </p:nvSpPr>
        <p:spPr>
          <a:xfrm>
            <a:off x="467544" y="2204864"/>
            <a:ext cx="8186766" cy="4176464"/>
          </a:xfrm>
        </p:spPr>
        <p:txBody>
          <a:bodyPr/>
          <a:lstStyle/>
          <a:p>
            <a:pPr lvl="1">
              <a:buNone/>
            </a:pPr>
            <a:r>
              <a:rPr lang="tr-TR" sz="3600" dirty="0" smtClean="0"/>
              <a:t>6083 SK 3 sayılı tarife 1.11 uyarınca 112TL ve ilave her taşınmaz için 50TL (yöresel katsayı ile) döner sermaye ücreti tapu müdürlüğünce alınır.</a:t>
            </a:r>
          </a:p>
          <a:p>
            <a:pPr lvl="1">
              <a:buNone/>
            </a:pPr>
            <a:r>
              <a:rPr lang="tr-TR" sz="3600" dirty="0" smtClean="0"/>
              <a:t>Zeminde İnceleme İstek Formunda döner sermaye ücretinin alındığı belirtilir.  </a:t>
            </a:r>
          </a:p>
          <a:p>
            <a:pPr lvl="1">
              <a:buNone/>
            </a:pPr>
            <a:endParaRPr lang="tr-TR" sz="3600" dirty="0" smtClean="0"/>
          </a:p>
        </p:txBody>
      </p:sp>
    </p:spTree>
  </p:cSld>
  <p:clrMapOvr>
    <a:masterClrMapping/>
  </p:clrMapOvr>
  <p:transition>
    <p:cu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928670"/>
            <a:ext cx="8262660" cy="3004386"/>
          </a:xfrm>
        </p:spPr>
        <p:txBody>
          <a:bodyPr/>
          <a:lstStyle/>
          <a:p>
            <a:r>
              <a:rPr lang="tr-TR" sz="5400" dirty="0" smtClean="0">
                <a:latin typeface="+mn-lt"/>
              </a:rPr>
              <a:t>Taşınmazın Yüzölçümü veya Niteliğinde Yazım Hatalarının Düzeltilmesi </a:t>
            </a:r>
            <a:endParaRPr lang="tr-TR" sz="5400" dirty="0">
              <a:latin typeface="+mn-lt"/>
            </a:endParaRPr>
          </a:p>
        </p:txBody>
      </p:sp>
    </p:spTree>
  </p:cSld>
  <p:clrMapOvr>
    <a:masterClrMapping/>
  </p:clrMapOvr>
  <p:transition>
    <p:cu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928670"/>
            <a:ext cx="8262660" cy="1132178"/>
          </a:xfrm>
        </p:spPr>
        <p:txBody>
          <a:bodyPr/>
          <a:lstStyle/>
          <a:p>
            <a:r>
              <a:rPr lang="tr-TR" sz="5400" dirty="0" smtClean="0">
                <a:latin typeface="+mn-lt"/>
              </a:rPr>
              <a:t>Yöntemi </a:t>
            </a:r>
            <a:endParaRPr lang="tr-TR" sz="5400" dirty="0">
              <a:latin typeface="+mn-lt"/>
            </a:endParaRPr>
          </a:p>
        </p:txBody>
      </p:sp>
      <p:sp>
        <p:nvSpPr>
          <p:cNvPr id="3" name="2 İçerik Yer Tutucusu"/>
          <p:cNvSpPr>
            <a:spLocks noGrp="1"/>
          </p:cNvSpPr>
          <p:nvPr>
            <p:ph idx="1"/>
          </p:nvPr>
        </p:nvSpPr>
        <p:spPr>
          <a:xfrm>
            <a:off x="467544" y="2204864"/>
            <a:ext cx="8186766" cy="4176464"/>
          </a:xfrm>
        </p:spPr>
        <p:txBody>
          <a:bodyPr/>
          <a:lstStyle/>
          <a:p>
            <a:pPr lvl="1">
              <a:buNone/>
            </a:pPr>
            <a:r>
              <a:rPr lang="tr-TR" sz="3600" dirty="0" smtClean="0"/>
              <a:t>Belgesine aykırı yazım hatasından ibaret olmalı </a:t>
            </a:r>
          </a:p>
          <a:p>
            <a:pPr lvl="1">
              <a:buNone/>
            </a:pPr>
            <a:r>
              <a:rPr lang="tr-TR" sz="3600" dirty="0" smtClean="0"/>
              <a:t>Başka bir mevzuatın konusu olmamalı </a:t>
            </a:r>
          </a:p>
          <a:p>
            <a:pPr lvl="1">
              <a:buNone/>
            </a:pPr>
            <a:r>
              <a:rPr lang="tr-TR" sz="3600" dirty="0" smtClean="0"/>
              <a:t>Onaylı Rapor ve tescil bildirimi düzenlenmeli  </a:t>
            </a:r>
          </a:p>
          <a:p>
            <a:pPr lvl="1">
              <a:buNone/>
            </a:pPr>
            <a:r>
              <a:rPr lang="tr-TR" sz="3600" dirty="0" smtClean="0"/>
              <a:t>Kütüğün beyanlar sütununda belirtme yapılmalı </a:t>
            </a:r>
          </a:p>
        </p:txBody>
      </p:sp>
    </p:spTree>
  </p:cSld>
  <p:clrMapOvr>
    <a:masterClrMapping/>
  </p:clrMapOvr>
  <p:transition>
    <p:cu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928670"/>
            <a:ext cx="8262660" cy="1132178"/>
          </a:xfrm>
        </p:spPr>
        <p:txBody>
          <a:bodyPr/>
          <a:lstStyle/>
          <a:p>
            <a:r>
              <a:rPr lang="tr-TR" sz="5400" dirty="0" smtClean="0">
                <a:latin typeface="+mn-lt"/>
              </a:rPr>
              <a:t>Yöntemi </a:t>
            </a:r>
            <a:endParaRPr lang="tr-TR" sz="5400" dirty="0">
              <a:latin typeface="+mn-lt"/>
            </a:endParaRPr>
          </a:p>
        </p:txBody>
      </p:sp>
      <p:sp>
        <p:nvSpPr>
          <p:cNvPr id="3" name="2 İçerik Yer Tutucusu"/>
          <p:cNvSpPr>
            <a:spLocks noGrp="1"/>
          </p:cNvSpPr>
          <p:nvPr>
            <p:ph idx="1"/>
          </p:nvPr>
        </p:nvSpPr>
        <p:spPr>
          <a:xfrm>
            <a:off x="467544" y="2204864"/>
            <a:ext cx="8186766" cy="4176464"/>
          </a:xfrm>
        </p:spPr>
        <p:txBody>
          <a:bodyPr/>
          <a:lstStyle/>
          <a:p>
            <a:pPr lvl="1">
              <a:buNone/>
            </a:pPr>
            <a:r>
              <a:rPr lang="tr-TR" sz="3600" dirty="0" smtClean="0"/>
              <a:t>İlgililerin </a:t>
            </a:r>
            <a:r>
              <a:rPr lang="tr-TR" sz="3600" dirty="0" err="1" smtClean="0"/>
              <a:t>muvafakatının</a:t>
            </a:r>
            <a:r>
              <a:rPr lang="tr-TR" sz="3600" dirty="0" smtClean="0"/>
              <a:t> sağlanması halinde tapu müdürlüğünde istem belgesi düzenlenerek işlem yapılmalı</a:t>
            </a:r>
          </a:p>
          <a:p>
            <a:pPr lvl="1">
              <a:buNone/>
            </a:pPr>
            <a:r>
              <a:rPr lang="tr-TR" sz="3600" dirty="0" smtClean="0"/>
              <a:t>Aksi halde TST m.74/4 uyarınca dava açılmalı </a:t>
            </a:r>
          </a:p>
        </p:txBody>
      </p:sp>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928670"/>
            <a:ext cx="8229600" cy="1564226"/>
          </a:xfrm>
        </p:spPr>
        <p:txBody>
          <a:bodyPr/>
          <a:lstStyle/>
          <a:p>
            <a:r>
              <a:rPr lang="tr-TR" sz="5400" dirty="0" smtClean="0">
                <a:latin typeface="+mn-lt"/>
              </a:rPr>
              <a:t>Kadastro Çalışmalarından Kaynaklanan Hatalar</a:t>
            </a:r>
            <a:endParaRPr lang="tr-TR" sz="5400" dirty="0">
              <a:latin typeface="+mn-lt"/>
            </a:endParaRPr>
          </a:p>
        </p:txBody>
      </p:sp>
      <p:sp>
        <p:nvSpPr>
          <p:cNvPr id="3" name="2 İçerik Yer Tutucusu"/>
          <p:cNvSpPr>
            <a:spLocks noGrp="1"/>
          </p:cNvSpPr>
          <p:nvPr>
            <p:ph idx="1"/>
          </p:nvPr>
        </p:nvSpPr>
        <p:spPr>
          <a:xfrm>
            <a:off x="500034" y="2636912"/>
            <a:ext cx="8186766" cy="3489251"/>
          </a:xfrm>
        </p:spPr>
        <p:txBody>
          <a:bodyPr/>
          <a:lstStyle/>
          <a:p>
            <a:pPr>
              <a:buNone/>
            </a:pPr>
            <a:r>
              <a:rPr lang="tr-TR" smtClean="0"/>
              <a:t>	</a:t>
            </a:r>
            <a:r>
              <a:rPr lang="tr-TR" smtClean="0"/>
              <a:t>Kadastro </a:t>
            </a:r>
            <a:r>
              <a:rPr lang="tr-TR" dirty="0" smtClean="0"/>
              <a:t>çalışmaları sonucu hak sahibi olmuş gerçek kişilerin adı, soyadı ve baba adı ile diğer kimlik bilgileri ve tüzel kişilerin </a:t>
            </a:r>
            <a:r>
              <a:rPr lang="tr-TR" dirty="0" err="1" smtClean="0"/>
              <a:t>ünvan</a:t>
            </a:r>
            <a:r>
              <a:rPr lang="tr-TR" dirty="0" smtClean="0"/>
              <a:t> ve diğer tanıtıcı bilgilerindeki hata ve eksikliklerin giderilmesine ilişkin usul ve esasların düzenlenmesi amaçlanmaktadır.</a:t>
            </a:r>
          </a:p>
        </p:txBody>
      </p:sp>
    </p:spTree>
  </p:cSld>
  <p:clrMapOvr>
    <a:masterClrMapping/>
  </p:clrMapOvr>
  <p:transition>
    <p:cu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928670"/>
            <a:ext cx="8262660" cy="1132178"/>
          </a:xfrm>
        </p:spPr>
        <p:txBody>
          <a:bodyPr/>
          <a:lstStyle/>
          <a:p>
            <a:r>
              <a:rPr lang="tr-TR" sz="5400" dirty="0" smtClean="0">
                <a:latin typeface="+mn-lt"/>
              </a:rPr>
              <a:t>Mali Yönü</a:t>
            </a:r>
            <a:endParaRPr lang="tr-TR" sz="5400" dirty="0">
              <a:latin typeface="+mn-lt"/>
            </a:endParaRPr>
          </a:p>
        </p:txBody>
      </p:sp>
      <p:sp>
        <p:nvSpPr>
          <p:cNvPr id="3" name="2 İçerik Yer Tutucusu"/>
          <p:cNvSpPr>
            <a:spLocks noGrp="1"/>
          </p:cNvSpPr>
          <p:nvPr>
            <p:ph idx="1"/>
          </p:nvPr>
        </p:nvSpPr>
        <p:spPr>
          <a:xfrm>
            <a:off x="467544" y="2204864"/>
            <a:ext cx="8186766" cy="4176464"/>
          </a:xfrm>
        </p:spPr>
        <p:txBody>
          <a:bodyPr/>
          <a:lstStyle/>
          <a:p>
            <a:pPr lvl="1">
              <a:buNone/>
            </a:pPr>
            <a:r>
              <a:rPr lang="tr-TR" sz="3600" dirty="0" smtClean="0"/>
              <a:t>Tapu harcı ve döner sermaye ücretinden muaftır. </a:t>
            </a:r>
          </a:p>
        </p:txBody>
      </p:sp>
    </p:spTree>
  </p:cSld>
  <p:clrMapOvr>
    <a:masterClrMapping/>
  </p:clrMapOvr>
  <p:transition>
    <p:cu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988840"/>
            <a:ext cx="8334668" cy="1492218"/>
          </a:xfrm>
        </p:spPr>
        <p:txBody>
          <a:bodyPr/>
          <a:lstStyle/>
          <a:p>
            <a:r>
              <a:rPr lang="tr-TR" sz="5400" dirty="0" smtClean="0">
                <a:latin typeface="+mn-lt"/>
              </a:rPr>
              <a:t>TAKBİS verilerinin düzeltilmesi </a:t>
            </a:r>
            <a:br>
              <a:rPr lang="tr-TR" sz="5400" dirty="0" smtClean="0">
                <a:latin typeface="+mn-lt"/>
              </a:rPr>
            </a:br>
            <a:r>
              <a:rPr lang="tr-TR" sz="5400" dirty="0" smtClean="0">
                <a:latin typeface="+mn-lt"/>
              </a:rPr>
              <a:t/>
            </a:r>
            <a:br>
              <a:rPr lang="tr-TR" sz="5400" dirty="0" smtClean="0">
                <a:latin typeface="+mn-lt"/>
              </a:rPr>
            </a:br>
            <a:r>
              <a:rPr lang="tr-TR" sz="5400" dirty="0" smtClean="0">
                <a:latin typeface="+mn-lt"/>
              </a:rPr>
              <a:t>(VERİ DÜZELTME)</a:t>
            </a:r>
            <a:endParaRPr lang="tr-TR" sz="5400" dirty="0">
              <a:latin typeface="+mn-lt"/>
            </a:endParaRPr>
          </a:p>
        </p:txBody>
      </p:sp>
    </p:spTree>
  </p:cSld>
  <p:clrMapOvr>
    <a:masterClrMapping/>
  </p:clrMapOvr>
  <p:transition>
    <p:cu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928670"/>
            <a:ext cx="8262660" cy="1132178"/>
          </a:xfrm>
        </p:spPr>
        <p:txBody>
          <a:bodyPr/>
          <a:lstStyle/>
          <a:p>
            <a:r>
              <a:rPr lang="tr-TR" sz="5400" dirty="0" smtClean="0">
                <a:latin typeface="+mn-lt"/>
              </a:rPr>
              <a:t>Kapsamı </a:t>
            </a:r>
            <a:endParaRPr lang="tr-TR" sz="5400" dirty="0">
              <a:latin typeface="+mn-lt"/>
            </a:endParaRPr>
          </a:p>
        </p:txBody>
      </p:sp>
      <p:sp>
        <p:nvSpPr>
          <p:cNvPr id="3" name="2 İçerik Yer Tutucusu"/>
          <p:cNvSpPr>
            <a:spLocks noGrp="1"/>
          </p:cNvSpPr>
          <p:nvPr>
            <p:ph idx="1"/>
          </p:nvPr>
        </p:nvSpPr>
        <p:spPr>
          <a:xfrm>
            <a:off x="467544" y="2204864"/>
            <a:ext cx="8186766" cy="4176464"/>
          </a:xfrm>
        </p:spPr>
        <p:txBody>
          <a:bodyPr/>
          <a:lstStyle/>
          <a:p>
            <a:pPr lvl="1">
              <a:buNone/>
            </a:pPr>
            <a:r>
              <a:rPr lang="tr-TR" sz="3600" dirty="0" smtClean="0"/>
              <a:t>TAKBİS verilerinin tapu kütüğü, kat mülkiyeti kütüğü, aziller sicili ve yevmiye defterindeki tescile uygun hale getirilmesidir.</a:t>
            </a:r>
          </a:p>
        </p:txBody>
      </p:sp>
    </p:spTree>
  </p:cSld>
  <p:clrMapOvr>
    <a:masterClrMapping/>
  </p:clrMapOvr>
  <p:transition>
    <p:cu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928670"/>
            <a:ext cx="8262660" cy="1132178"/>
          </a:xfrm>
        </p:spPr>
        <p:txBody>
          <a:bodyPr/>
          <a:lstStyle/>
          <a:p>
            <a:r>
              <a:rPr lang="tr-TR" sz="5400" dirty="0" smtClean="0">
                <a:latin typeface="+mn-lt"/>
              </a:rPr>
              <a:t>Yöntemi </a:t>
            </a:r>
            <a:endParaRPr lang="tr-TR" sz="5400" dirty="0">
              <a:latin typeface="+mn-lt"/>
            </a:endParaRPr>
          </a:p>
        </p:txBody>
      </p:sp>
      <p:sp>
        <p:nvSpPr>
          <p:cNvPr id="3" name="2 İçerik Yer Tutucusu"/>
          <p:cNvSpPr>
            <a:spLocks noGrp="1"/>
          </p:cNvSpPr>
          <p:nvPr>
            <p:ph idx="1"/>
          </p:nvPr>
        </p:nvSpPr>
        <p:spPr>
          <a:xfrm>
            <a:off x="467544" y="2204864"/>
            <a:ext cx="8186766" cy="4176464"/>
          </a:xfrm>
        </p:spPr>
        <p:txBody>
          <a:bodyPr/>
          <a:lstStyle/>
          <a:p>
            <a:pPr lvl="1">
              <a:buNone/>
            </a:pPr>
            <a:r>
              <a:rPr lang="tr-TR" sz="3600" dirty="0" smtClean="0"/>
              <a:t>Tescil doğru olmasına rağmen TAKBİS kayıtları hatalı olması veya dayanak belgelerindeki bilgiler ile TAKBİS kayıtlarının örtüşmemesi halinde yapılır.</a:t>
            </a:r>
          </a:p>
          <a:p>
            <a:pPr lvl="1">
              <a:buNone/>
            </a:pPr>
            <a:r>
              <a:rPr lang="tr-TR" sz="3600" dirty="0" smtClean="0"/>
              <a:t>İşlem müdür veya yetkili müdür yrd tarafından havale edilir.  </a:t>
            </a:r>
          </a:p>
        </p:txBody>
      </p:sp>
    </p:spTree>
  </p:cSld>
  <p:clrMapOvr>
    <a:masterClrMapping/>
  </p:clrMapOvr>
  <p:transition>
    <p:cu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928670"/>
            <a:ext cx="8262660" cy="1132178"/>
          </a:xfrm>
        </p:spPr>
        <p:txBody>
          <a:bodyPr/>
          <a:lstStyle/>
          <a:p>
            <a:r>
              <a:rPr lang="tr-TR" sz="5400" dirty="0" smtClean="0">
                <a:latin typeface="+mn-lt"/>
              </a:rPr>
              <a:t>Yöntemi </a:t>
            </a:r>
            <a:endParaRPr lang="tr-TR" sz="5400" dirty="0">
              <a:latin typeface="+mn-lt"/>
            </a:endParaRPr>
          </a:p>
        </p:txBody>
      </p:sp>
      <p:sp>
        <p:nvSpPr>
          <p:cNvPr id="3" name="2 İçerik Yer Tutucusu"/>
          <p:cNvSpPr>
            <a:spLocks noGrp="1"/>
          </p:cNvSpPr>
          <p:nvPr>
            <p:ph idx="1"/>
          </p:nvPr>
        </p:nvSpPr>
        <p:spPr>
          <a:xfrm>
            <a:off x="467544" y="2204864"/>
            <a:ext cx="8186766" cy="4176464"/>
          </a:xfrm>
        </p:spPr>
        <p:txBody>
          <a:bodyPr/>
          <a:lstStyle/>
          <a:p>
            <a:pPr lvl="1">
              <a:buNone/>
            </a:pPr>
            <a:r>
              <a:rPr lang="tr-TR" sz="3600" dirty="0" smtClean="0"/>
              <a:t>Memur tarafından TAKBİS üzerinde hazırlanan işlem müdür veya yetkili müdür yardımcısı tarafından kontrol edildikten sonra sonuçlandırılır. </a:t>
            </a:r>
          </a:p>
          <a:p>
            <a:pPr lvl="1">
              <a:buNone/>
            </a:pPr>
            <a:r>
              <a:rPr lang="tr-TR" sz="3600" dirty="0" smtClean="0"/>
              <a:t>Herhangi bir yazılı belge üretilmez. Kayıtlar TAKBİS üzerinde tutulur.</a:t>
            </a:r>
          </a:p>
        </p:txBody>
      </p:sp>
    </p:spTree>
  </p:cSld>
  <p:clrMapOvr>
    <a:masterClrMapping/>
  </p:clrMapOvr>
  <p:transition>
    <p:cu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1052736"/>
            <a:ext cx="8334668" cy="5112568"/>
          </a:xfrm>
        </p:spPr>
        <p:txBody>
          <a:bodyPr/>
          <a:lstStyle/>
          <a:p>
            <a:r>
              <a:rPr lang="tr-TR" sz="3200" dirty="0" smtClean="0">
                <a:latin typeface="+mn-lt"/>
              </a:rPr>
              <a:t>Alper KOCAOĞLU </a:t>
            </a:r>
            <a:br>
              <a:rPr lang="tr-TR" sz="3200" dirty="0" smtClean="0">
                <a:latin typeface="+mn-lt"/>
              </a:rPr>
            </a:br>
            <a:r>
              <a:rPr lang="tr-TR" sz="3200" dirty="0" smtClean="0">
                <a:latin typeface="+mn-lt"/>
              </a:rPr>
              <a:t/>
            </a:r>
            <a:br>
              <a:rPr lang="tr-TR" sz="3200" dirty="0" smtClean="0">
                <a:latin typeface="+mn-lt"/>
              </a:rPr>
            </a:br>
            <a:r>
              <a:rPr lang="tr-TR" sz="3200" dirty="0" smtClean="0">
                <a:latin typeface="+mn-lt"/>
              </a:rPr>
              <a:t>0 312 551 4280</a:t>
            </a:r>
            <a:br>
              <a:rPr lang="tr-TR" sz="3200" dirty="0" smtClean="0">
                <a:latin typeface="+mn-lt"/>
              </a:rPr>
            </a:br>
            <a:r>
              <a:rPr lang="tr-TR" sz="3200" dirty="0" smtClean="0">
                <a:latin typeface="+mn-lt"/>
              </a:rPr>
              <a:t>IP (8312) 4280</a:t>
            </a:r>
            <a:br>
              <a:rPr lang="tr-TR" sz="3200" dirty="0" smtClean="0">
                <a:latin typeface="+mn-lt"/>
              </a:rPr>
            </a:br>
            <a:r>
              <a:rPr lang="tr-TR" sz="3200" dirty="0" smtClean="0">
                <a:latin typeface="+mn-lt"/>
              </a:rPr>
              <a:t/>
            </a:r>
            <a:br>
              <a:rPr lang="tr-TR" sz="3200" dirty="0" smtClean="0">
                <a:latin typeface="+mn-lt"/>
              </a:rPr>
            </a:br>
            <a:r>
              <a:rPr lang="tr-TR" sz="3200" dirty="0" err="1" smtClean="0">
                <a:latin typeface="+mn-lt"/>
                <a:hlinkClick r:id="rId3"/>
              </a:rPr>
              <a:t>alperkocaoglu</a:t>
            </a:r>
            <a:r>
              <a:rPr lang="tr-TR" sz="3200" dirty="0" smtClean="0">
                <a:latin typeface="+mn-lt"/>
                <a:hlinkClick r:id="rId3"/>
              </a:rPr>
              <a:t>@</a:t>
            </a:r>
            <a:r>
              <a:rPr lang="tr-TR" sz="3200" dirty="0" err="1" smtClean="0">
                <a:latin typeface="+mn-lt"/>
                <a:hlinkClick r:id="rId3"/>
              </a:rPr>
              <a:t>outlook</a:t>
            </a:r>
            <a:r>
              <a:rPr lang="tr-TR" sz="3200" dirty="0" smtClean="0">
                <a:latin typeface="+mn-lt"/>
                <a:hlinkClick r:id="rId3"/>
              </a:rPr>
              <a:t>.com.tr</a:t>
            </a:r>
            <a:r>
              <a:rPr lang="tr-TR" sz="3200" dirty="0" smtClean="0">
                <a:latin typeface="+mn-lt"/>
              </a:rPr>
              <a:t/>
            </a:r>
            <a:br>
              <a:rPr lang="tr-TR" sz="3200" dirty="0" smtClean="0">
                <a:latin typeface="+mn-lt"/>
              </a:rPr>
            </a:br>
            <a:r>
              <a:rPr lang="tr-TR" sz="3200" dirty="0" err="1" smtClean="0">
                <a:latin typeface="+mn-lt"/>
                <a:hlinkClick r:id="rId4"/>
              </a:rPr>
              <a:t>alperkocaoglutkgm</a:t>
            </a:r>
            <a:r>
              <a:rPr lang="tr-TR" sz="3200" dirty="0" smtClean="0">
                <a:latin typeface="+mn-lt"/>
                <a:hlinkClick r:id="rId4"/>
              </a:rPr>
              <a:t>@</a:t>
            </a:r>
            <a:r>
              <a:rPr lang="tr-TR" sz="3200" dirty="0" err="1" smtClean="0">
                <a:latin typeface="+mn-lt"/>
                <a:hlinkClick r:id="rId4"/>
              </a:rPr>
              <a:t>gmail</a:t>
            </a:r>
            <a:r>
              <a:rPr lang="tr-TR" sz="3200" dirty="0" smtClean="0">
                <a:latin typeface="+mn-lt"/>
                <a:hlinkClick r:id="rId4"/>
              </a:rPr>
              <a:t>.com</a:t>
            </a:r>
            <a:r>
              <a:rPr lang="tr-TR" sz="3200" dirty="0" smtClean="0">
                <a:latin typeface="+mn-lt"/>
              </a:rPr>
              <a:t/>
            </a:r>
            <a:br>
              <a:rPr lang="tr-TR" sz="3200" dirty="0" smtClean="0">
                <a:latin typeface="+mn-lt"/>
              </a:rPr>
            </a:br>
            <a:r>
              <a:rPr lang="tr-TR" sz="3200" dirty="0" err="1" smtClean="0">
                <a:latin typeface="+mn-lt"/>
                <a:hlinkClick r:id="rId5"/>
              </a:rPr>
              <a:t>akocaoglu</a:t>
            </a:r>
            <a:r>
              <a:rPr lang="tr-TR" sz="3200" dirty="0" smtClean="0">
                <a:latin typeface="+mn-lt"/>
                <a:hlinkClick r:id="rId5"/>
              </a:rPr>
              <a:t>@</a:t>
            </a:r>
            <a:r>
              <a:rPr lang="tr-TR" sz="3200" dirty="0" err="1" smtClean="0">
                <a:latin typeface="+mn-lt"/>
                <a:hlinkClick r:id="rId5"/>
              </a:rPr>
              <a:t>tkgm</a:t>
            </a:r>
            <a:r>
              <a:rPr lang="tr-TR" sz="3200" dirty="0" smtClean="0">
                <a:latin typeface="+mn-lt"/>
                <a:hlinkClick r:id="rId5"/>
              </a:rPr>
              <a:t>.gov.tr</a:t>
            </a:r>
            <a:endParaRPr lang="tr-TR" sz="3200" dirty="0">
              <a:latin typeface="+mn-lt"/>
            </a:endParaRPr>
          </a:p>
        </p:txBody>
      </p:sp>
    </p:spTree>
  </p:cSld>
  <p:clrMapOvr>
    <a:masterClrMapping/>
  </p:clrMapOvr>
  <p:transition>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928670"/>
            <a:ext cx="8229600" cy="844146"/>
          </a:xfrm>
        </p:spPr>
        <p:txBody>
          <a:bodyPr/>
          <a:lstStyle/>
          <a:p>
            <a:r>
              <a:rPr lang="tr-TR" sz="5400" dirty="0" smtClean="0">
                <a:latin typeface="+mn-lt"/>
              </a:rPr>
              <a:t>Kapsamı </a:t>
            </a:r>
            <a:endParaRPr lang="tr-TR" sz="5400" dirty="0">
              <a:latin typeface="+mn-lt"/>
            </a:endParaRPr>
          </a:p>
        </p:txBody>
      </p:sp>
      <p:sp>
        <p:nvSpPr>
          <p:cNvPr id="3" name="2 İçerik Yer Tutucusu"/>
          <p:cNvSpPr>
            <a:spLocks noGrp="1"/>
          </p:cNvSpPr>
          <p:nvPr>
            <p:ph idx="1"/>
          </p:nvPr>
        </p:nvSpPr>
        <p:spPr>
          <a:xfrm>
            <a:off x="467544" y="2204864"/>
            <a:ext cx="8186766" cy="3489251"/>
          </a:xfrm>
        </p:spPr>
        <p:txBody>
          <a:bodyPr/>
          <a:lstStyle/>
          <a:p>
            <a:pPr>
              <a:buNone/>
            </a:pPr>
            <a:r>
              <a:rPr lang="tr-TR" dirty="0" smtClean="0"/>
              <a:t>Kadastro, tapulama, orman kadastrosu, afet kadastrosu, yenileme vs. </a:t>
            </a:r>
          </a:p>
          <a:p>
            <a:pPr>
              <a:buNone/>
            </a:pPr>
            <a:r>
              <a:rPr lang="tr-TR" dirty="0" smtClean="0"/>
              <a:t>Kadastro ve tapulama mahkemesi kararları</a:t>
            </a:r>
          </a:p>
          <a:p>
            <a:pPr>
              <a:buNone/>
            </a:pPr>
            <a:r>
              <a:rPr lang="tr-TR" dirty="0" smtClean="0"/>
              <a:t>	Tespit gibi tesciline karar verilmesi </a:t>
            </a:r>
          </a:p>
          <a:p>
            <a:pPr>
              <a:buNone/>
            </a:pPr>
            <a:r>
              <a:rPr lang="tr-TR" dirty="0" smtClean="0"/>
              <a:t>	Farkı bir karar verilmesi </a:t>
            </a:r>
          </a:p>
          <a:p>
            <a:pPr>
              <a:buNone/>
            </a:pPr>
            <a:r>
              <a:rPr lang="tr-TR" dirty="0" smtClean="0"/>
              <a:t>Diğer mahkeme kararları </a:t>
            </a:r>
          </a:p>
        </p:txBody>
      </p:sp>
    </p:spTree>
  </p:cSld>
  <p:clrMapOvr>
    <a:masterClrMapping/>
  </p:clrMapOvr>
  <p:transition>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928670"/>
            <a:ext cx="8229600" cy="988162"/>
          </a:xfrm>
        </p:spPr>
        <p:txBody>
          <a:bodyPr/>
          <a:lstStyle/>
          <a:p>
            <a:r>
              <a:rPr lang="tr-TR" sz="5400" dirty="0" smtClean="0">
                <a:latin typeface="+mn-lt"/>
              </a:rPr>
              <a:t>Sınırı </a:t>
            </a:r>
            <a:endParaRPr lang="tr-TR" sz="5400" dirty="0">
              <a:latin typeface="+mn-lt"/>
            </a:endParaRPr>
          </a:p>
        </p:txBody>
      </p:sp>
      <p:sp>
        <p:nvSpPr>
          <p:cNvPr id="3" name="2 İçerik Yer Tutucusu"/>
          <p:cNvSpPr>
            <a:spLocks noGrp="1"/>
          </p:cNvSpPr>
          <p:nvPr>
            <p:ph idx="1"/>
          </p:nvPr>
        </p:nvSpPr>
        <p:spPr>
          <a:xfrm>
            <a:off x="467544" y="2204864"/>
            <a:ext cx="8186766" cy="3489251"/>
          </a:xfrm>
        </p:spPr>
        <p:txBody>
          <a:bodyPr/>
          <a:lstStyle/>
          <a:p>
            <a:pPr>
              <a:buNone/>
            </a:pPr>
            <a:r>
              <a:rPr lang="tr-TR" dirty="0" smtClean="0"/>
              <a:t>Düzeltme işlemi kadastro tespiti ile hak sahibi olan kişilerin kimlik bilgilerinin tespit edilmesi amacını taşır. </a:t>
            </a:r>
          </a:p>
          <a:p>
            <a:pPr>
              <a:buNone/>
            </a:pPr>
            <a:r>
              <a:rPr lang="tr-TR" dirty="0" smtClean="0"/>
              <a:t>Sicilde kayıtlı kişinin gerçek hak sahibi olup olmadığı düzeltmenin konusu değildir. </a:t>
            </a:r>
          </a:p>
          <a:p>
            <a:pPr>
              <a:buNone/>
            </a:pPr>
            <a:r>
              <a:rPr lang="tr-TR" dirty="0" smtClean="0"/>
              <a:t>Düzeltme yenilik doğurucu bir işlem değildir. </a:t>
            </a:r>
          </a:p>
        </p:txBody>
      </p:sp>
    </p:spTree>
  </p:cSld>
  <p:clrMapOvr>
    <a:masterClrMapping/>
  </p:clrMapOvr>
  <p:transition>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928670"/>
            <a:ext cx="8229600" cy="988162"/>
          </a:xfrm>
        </p:spPr>
        <p:txBody>
          <a:bodyPr/>
          <a:lstStyle/>
          <a:p>
            <a:r>
              <a:rPr lang="tr-TR" sz="5400" dirty="0" smtClean="0">
                <a:latin typeface="+mn-lt"/>
              </a:rPr>
              <a:t>Yöntem</a:t>
            </a:r>
            <a:endParaRPr lang="tr-TR" sz="5400" dirty="0">
              <a:latin typeface="+mn-lt"/>
            </a:endParaRPr>
          </a:p>
        </p:txBody>
      </p:sp>
      <p:sp>
        <p:nvSpPr>
          <p:cNvPr id="3" name="2 İçerik Yer Tutucusu"/>
          <p:cNvSpPr>
            <a:spLocks noGrp="1"/>
          </p:cNvSpPr>
          <p:nvPr>
            <p:ph idx="1"/>
          </p:nvPr>
        </p:nvSpPr>
        <p:spPr>
          <a:xfrm>
            <a:off x="467544" y="2204864"/>
            <a:ext cx="8186766" cy="3489251"/>
          </a:xfrm>
        </p:spPr>
        <p:txBody>
          <a:bodyPr/>
          <a:lstStyle/>
          <a:p>
            <a:pPr>
              <a:buFont typeface="Wingdings" pitchFamily="2" charset="2"/>
              <a:buChar char="Ø"/>
            </a:pPr>
            <a:r>
              <a:rPr lang="tr-TR" dirty="0" smtClean="0"/>
              <a:t>Kayda dayalı tespitlerde </a:t>
            </a:r>
          </a:p>
          <a:p>
            <a:pPr lvl="1">
              <a:buFont typeface="Wingdings" pitchFamily="2" charset="2"/>
              <a:buChar char="Ø"/>
            </a:pPr>
            <a:r>
              <a:rPr lang="tr-TR" dirty="0" smtClean="0"/>
              <a:t>Dayanağı belgeler incelenmeli, </a:t>
            </a:r>
          </a:p>
          <a:p>
            <a:pPr lvl="1">
              <a:buFont typeface="Wingdings" pitchFamily="2" charset="2"/>
              <a:buChar char="Ø"/>
            </a:pPr>
            <a:r>
              <a:rPr lang="tr-TR" dirty="0" smtClean="0"/>
              <a:t>Gerekli yazışmalar yapılmalı, </a:t>
            </a:r>
          </a:p>
          <a:p>
            <a:pPr lvl="1">
              <a:buNone/>
            </a:pPr>
            <a:endParaRPr lang="tr-TR" dirty="0" smtClean="0"/>
          </a:p>
        </p:txBody>
      </p:sp>
    </p:spTree>
  </p:cSld>
  <p:clrMapOvr>
    <a:masterClrMapping/>
  </p:clrMapOvr>
  <p:transition>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928670"/>
            <a:ext cx="8229600" cy="988162"/>
          </a:xfrm>
        </p:spPr>
        <p:txBody>
          <a:bodyPr/>
          <a:lstStyle/>
          <a:p>
            <a:r>
              <a:rPr lang="tr-TR" sz="5400" dirty="0" smtClean="0">
                <a:latin typeface="+mn-lt"/>
              </a:rPr>
              <a:t>Yöntem</a:t>
            </a:r>
            <a:endParaRPr lang="tr-TR" sz="5400" dirty="0">
              <a:latin typeface="+mn-lt"/>
            </a:endParaRPr>
          </a:p>
        </p:txBody>
      </p:sp>
      <p:sp>
        <p:nvSpPr>
          <p:cNvPr id="3" name="2 İçerik Yer Tutucusu"/>
          <p:cNvSpPr>
            <a:spLocks noGrp="1"/>
          </p:cNvSpPr>
          <p:nvPr>
            <p:ph idx="1"/>
          </p:nvPr>
        </p:nvSpPr>
        <p:spPr>
          <a:xfrm>
            <a:off x="467544" y="2204864"/>
            <a:ext cx="8186766" cy="3489251"/>
          </a:xfrm>
        </p:spPr>
        <p:txBody>
          <a:bodyPr/>
          <a:lstStyle/>
          <a:p>
            <a:pPr>
              <a:buFont typeface="Wingdings" pitchFamily="2" charset="2"/>
              <a:buChar char="Ø"/>
            </a:pPr>
            <a:r>
              <a:rPr lang="tr-TR" dirty="0" smtClean="0"/>
              <a:t>Senetsizden tespitlerde </a:t>
            </a:r>
          </a:p>
          <a:p>
            <a:pPr lvl="1">
              <a:buFont typeface="Wingdings" pitchFamily="2" charset="2"/>
              <a:buChar char="Ø"/>
            </a:pPr>
            <a:r>
              <a:rPr lang="tr-TR" dirty="0" smtClean="0"/>
              <a:t>Tutanaktaki kimlik bilgileri incelenmeli,</a:t>
            </a:r>
          </a:p>
          <a:p>
            <a:pPr lvl="1">
              <a:buFont typeface="Wingdings" pitchFamily="2" charset="2"/>
              <a:buChar char="Ø"/>
            </a:pPr>
            <a:r>
              <a:rPr lang="tr-TR" dirty="0" smtClean="0"/>
              <a:t>Edinme nedeni değerlendirilmeli, </a:t>
            </a:r>
          </a:p>
          <a:p>
            <a:pPr lvl="1">
              <a:buFont typeface="Wingdings" pitchFamily="2" charset="2"/>
              <a:buChar char="Ø"/>
            </a:pPr>
            <a:r>
              <a:rPr lang="tr-TR" dirty="0" smtClean="0"/>
              <a:t>Nüfus kayıt örneği incelenmeli</a:t>
            </a:r>
          </a:p>
          <a:p>
            <a:pPr lvl="1">
              <a:buFont typeface="Wingdings" pitchFamily="2" charset="2"/>
              <a:buChar char="Ø"/>
            </a:pPr>
            <a:r>
              <a:rPr lang="tr-TR" dirty="0" smtClean="0"/>
              <a:t>İlmühaber değerlendirilmeli </a:t>
            </a:r>
          </a:p>
          <a:p>
            <a:pPr lvl="1">
              <a:buFont typeface="Wingdings" pitchFamily="2" charset="2"/>
              <a:buChar char="Ø"/>
            </a:pPr>
            <a:r>
              <a:rPr lang="tr-TR" dirty="0" smtClean="0"/>
              <a:t>Gerekli yazışmalar yapılmalı</a:t>
            </a:r>
          </a:p>
          <a:p>
            <a:pPr lvl="1">
              <a:buNone/>
            </a:pPr>
            <a:endParaRPr lang="tr-TR" dirty="0" smtClean="0"/>
          </a:p>
        </p:txBody>
      </p:sp>
    </p:spTree>
  </p:cSld>
  <p:clrMapOvr>
    <a:masterClrMapping/>
  </p:clrMapOvr>
  <p:transition>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928670"/>
            <a:ext cx="8229600" cy="988162"/>
          </a:xfrm>
        </p:spPr>
        <p:txBody>
          <a:bodyPr/>
          <a:lstStyle/>
          <a:p>
            <a:r>
              <a:rPr lang="tr-TR" sz="5400" dirty="0" smtClean="0">
                <a:latin typeface="+mn-lt"/>
              </a:rPr>
              <a:t>Yöntem</a:t>
            </a:r>
            <a:endParaRPr lang="tr-TR" sz="5400" dirty="0">
              <a:latin typeface="+mn-lt"/>
            </a:endParaRPr>
          </a:p>
        </p:txBody>
      </p:sp>
      <p:sp>
        <p:nvSpPr>
          <p:cNvPr id="3" name="2 İçerik Yer Tutucusu"/>
          <p:cNvSpPr>
            <a:spLocks noGrp="1"/>
          </p:cNvSpPr>
          <p:nvPr>
            <p:ph idx="1"/>
          </p:nvPr>
        </p:nvSpPr>
        <p:spPr>
          <a:xfrm>
            <a:off x="467544" y="2204864"/>
            <a:ext cx="8186766" cy="3489251"/>
          </a:xfrm>
        </p:spPr>
        <p:txBody>
          <a:bodyPr/>
          <a:lstStyle/>
          <a:p>
            <a:pPr>
              <a:buFont typeface="Wingdings" pitchFamily="2" charset="2"/>
              <a:buChar char="Ø"/>
            </a:pPr>
            <a:r>
              <a:rPr lang="tr-TR" dirty="0" smtClean="0"/>
              <a:t>Senetsiz ve kayda dayalı tespitlerde daha sonra</a:t>
            </a:r>
          </a:p>
          <a:p>
            <a:pPr lvl="1">
              <a:buFont typeface="Wingdings" pitchFamily="2" charset="2"/>
              <a:buChar char="Ø"/>
            </a:pPr>
            <a:r>
              <a:rPr lang="tr-TR" dirty="0" smtClean="0"/>
              <a:t>Tanıklar dinlenmeli,</a:t>
            </a:r>
          </a:p>
          <a:p>
            <a:pPr lvl="1">
              <a:buFont typeface="Wingdings" pitchFamily="2" charset="2"/>
              <a:buChar char="Ø"/>
            </a:pPr>
            <a:r>
              <a:rPr lang="tr-TR" dirty="0" smtClean="0"/>
              <a:t>Tespit bilirkişileri dinlenmeli, </a:t>
            </a:r>
          </a:p>
          <a:p>
            <a:pPr lvl="1">
              <a:buFont typeface="Wingdings" pitchFamily="2" charset="2"/>
              <a:buChar char="Ø"/>
            </a:pPr>
            <a:r>
              <a:rPr lang="tr-TR" dirty="0" smtClean="0"/>
              <a:t>Zeminde inceleme yapılmalıdır. </a:t>
            </a:r>
          </a:p>
          <a:p>
            <a:pPr lvl="1">
              <a:buNone/>
            </a:pPr>
            <a:endParaRPr lang="tr-TR" dirty="0" smtClean="0"/>
          </a:p>
          <a:p>
            <a:pPr lvl="1">
              <a:buNone/>
            </a:pPr>
            <a:endParaRPr lang="tr-TR" dirty="0" smtClean="0"/>
          </a:p>
        </p:txBody>
      </p:sp>
    </p:spTree>
  </p:cSld>
  <p:clrMapOvr>
    <a:masterClrMapping/>
  </p:clrMapOvr>
  <p:transition>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928670"/>
            <a:ext cx="8229600" cy="988162"/>
          </a:xfrm>
        </p:spPr>
        <p:txBody>
          <a:bodyPr/>
          <a:lstStyle/>
          <a:p>
            <a:r>
              <a:rPr lang="tr-TR" sz="5400" dirty="0" smtClean="0">
                <a:latin typeface="+mn-lt"/>
              </a:rPr>
              <a:t>Yöntem</a:t>
            </a:r>
            <a:endParaRPr lang="tr-TR" sz="5400" dirty="0">
              <a:latin typeface="+mn-lt"/>
            </a:endParaRPr>
          </a:p>
        </p:txBody>
      </p:sp>
      <p:sp>
        <p:nvSpPr>
          <p:cNvPr id="3" name="2 İçerik Yer Tutucusu"/>
          <p:cNvSpPr>
            <a:spLocks noGrp="1"/>
          </p:cNvSpPr>
          <p:nvPr>
            <p:ph idx="1"/>
          </p:nvPr>
        </p:nvSpPr>
        <p:spPr>
          <a:xfrm>
            <a:off x="467544" y="2204864"/>
            <a:ext cx="8186766" cy="3489251"/>
          </a:xfrm>
        </p:spPr>
        <p:txBody>
          <a:bodyPr/>
          <a:lstStyle/>
          <a:p>
            <a:pPr>
              <a:buFont typeface="Wingdings" pitchFamily="2" charset="2"/>
              <a:buChar char="Ø"/>
            </a:pPr>
            <a:r>
              <a:rPr lang="tr-TR" dirty="0" smtClean="0"/>
              <a:t>Tapu müdürlüğü zeminde inceleme istemeden önce yazışmaları yapmış ve ilgili tarafından getirilen bütün belgeleri inceleyerek değerlendirmiş, tanık ve tespit bilirkişilerinin ifadelerini alarak yazılı hale getirmiş olmalıdır. Aksi halde zeminde inceleme yapılmaz. </a:t>
            </a:r>
          </a:p>
          <a:p>
            <a:pPr lvl="1">
              <a:buNone/>
            </a:pPr>
            <a:endParaRPr lang="tr-TR" dirty="0" smtClean="0"/>
          </a:p>
          <a:p>
            <a:pPr lvl="1">
              <a:buNone/>
            </a:pPr>
            <a:endParaRPr lang="tr-TR" dirty="0" smtClean="0"/>
          </a:p>
        </p:txBody>
      </p:sp>
    </p:spTree>
  </p:cSld>
  <p:clrMapOvr>
    <a:masterClrMapping/>
  </p:clrMapOvr>
  <p:transition>
    <p:cut/>
  </p:transition>
  <p:timing>
    <p:tnLst>
      <p:par>
        <p:cTn id="1" dur="indefinite" restart="never" nodeType="tmRoot"/>
      </p:par>
    </p:tnLst>
  </p:timing>
</p:sld>
</file>

<file path=ppt/theme/theme1.xml><?xml version="1.0" encoding="utf-8"?>
<a:theme xmlns:a="http://schemas.openxmlformats.org/drawingml/2006/main" name="Sunu2_Yuvarlak Logolu">
  <a:themeElements>
    <a:clrScheme name="Sunu2_Yuvarlak Logolu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Klasik">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unu2_Yuvarlak Logolu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unu2_Yuvarlak Logolu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unu2_Yuvarlak Logolu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unu2_Yuvarlak Logolu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unu2_Yuvarlak Logolu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unu2_Yuvarlak Logolu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unu2_Yuvarlak Logolu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unu2_Yuvarlak Logolu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unu2_Yuvarlak Logolu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unu2_Yuvarlak Logolu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unu2_Yuvarlak Logolu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unu2_Yuvarlak Logolu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8056</TotalTime>
  <Words>904</Words>
  <Application>Microsoft Office PowerPoint</Application>
  <PresentationFormat>Ekran Gösterisi (4:3)</PresentationFormat>
  <Paragraphs>127</Paragraphs>
  <Slides>35</Slides>
  <Notes>35</Notes>
  <HiddenSlides>0</HiddenSlides>
  <MMClips>0</MMClips>
  <ScaleCrop>false</ScaleCrop>
  <HeadingPairs>
    <vt:vector size="4" baseType="variant">
      <vt:variant>
        <vt:lpstr>Tema</vt:lpstr>
      </vt:variant>
      <vt:variant>
        <vt:i4>1</vt:i4>
      </vt:variant>
      <vt:variant>
        <vt:lpstr>Slayt Başlıkları</vt:lpstr>
      </vt:variant>
      <vt:variant>
        <vt:i4>35</vt:i4>
      </vt:variant>
    </vt:vector>
  </HeadingPairs>
  <TitlesOfParts>
    <vt:vector size="36" baseType="lpstr">
      <vt:lpstr>Sunu2_Yuvarlak Logolu</vt:lpstr>
      <vt:lpstr>Slayt 1</vt:lpstr>
      <vt:lpstr>Slayt 2</vt:lpstr>
      <vt:lpstr>Kadastro Çalışmalarından Kaynaklanan Hatalar</vt:lpstr>
      <vt:lpstr>Kapsamı </vt:lpstr>
      <vt:lpstr>Sınırı </vt:lpstr>
      <vt:lpstr>Yöntem</vt:lpstr>
      <vt:lpstr>Yöntem</vt:lpstr>
      <vt:lpstr>Yöntem</vt:lpstr>
      <vt:lpstr>Yöntem</vt:lpstr>
      <vt:lpstr>Düzeltmenin Mali Yönü </vt:lpstr>
      <vt:lpstr>Zeminde İnceleme </vt:lpstr>
      <vt:lpstr>İstem ve Belgeler</vt:lpstr>
      <vt:lpstr>İstem ve Belgeler</vt:lpstr>
      <vt:lpstr>Zeminde İnceleme Ekibi </vt:lpstr>
      <vt:lpstr>Z.İ.E. nin Görevleri</vt:lpstr>
      <vt:lpstr>Zeminde İnceleme Tutanağı </vt:lpstr>
      <vt:lpstr>Zeminde İnceleme Tutanağı </vt:lpstr>
      <vt:lpstr>Teknik Rapor </vt:lpstr>
      <vt:lpstr>İnceleme Komisyonu</vt:lpstr>
      <vt:lpstr>Komisyonun Görevleri </vt:lpstr>
      <vt:lpstr>İnceleme Komisyonu Raporu </vt:lpstr>
      <vt:lpstr>Bilgilendirme İlanı </vt:lpstr>
      <vt:lpstr>İtirazlar ve Değerlendirmesi</vt:lpstr>
      <vt:lpstr>İnceleme Komisyonu Kararı</vt:lpstr>
      <vt:lpstr>Zeminde İncelemenin Tapuda değerlendirilmesi </vt:lpstr>
      <vt:lpstr>Mali Yönü </vt:lpstr>
      <vt:lpstr>Taşınmazın Yüzölçümü veya Niteliğinde Yazım Hatalarının Düzeltilmesi </vt:lpstr>
      <vt:lpstr>Yöntemi </vt:lpstr>
      <vt:lpstr>Yöntemi </vt:lpstr>
      <vt:lpstr>Mali Yönü</vt:lpstr>
      <vt:lpstr>TAKBİS verilerinin düzeltilmesi   (VERİ DÜZELTME)</vt:lpstr>
      <vt:lpstr>Kapsamı </vt:lpstr>
      <vt:lpstr>Yöntemi </vt:lpstr>
      <vt:lpstr>Yöntemi </vt:lpstr>
      <vt:lpstr>Alper KOCAOĞLU   0 312 551 4280 IP (8312) 4280  alperkocaoglu@outlook.com.tr alperkocaoglutkgm@gmail.com akocaoglu@tkgm.gov.tr</vt:lpstr>
    </vt:vector>
  </TitlesOfParts>
  <Company>TAPUKADASTRO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solty</dc:creator>
  <cp:lastModifiedBy>Alper KOCAOĞLU</cp:lastModifiedBy>
  <cp:revision>1285</cp:revision>
  <dcterms:created xsi:type="dcterms:W3CDTF">2009-04-29T05:07:44Z</dcterms:created>
  <dcterms:modified xsi:type="dcterms:W3CDTF">2014-09-26T06:19:40Z</dcterms:modified>
</cp:coreProperties>
</file>