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74"/>
  </p:notesMasterIdLst>
  <p:handoutMasterIdLst>
    <p:handoutMasterId r:id="rId75"/>
  </p:handoutMasterIdLst>
  <p:sldIdLst>
    <p:sldId id="432" r:id="rId2"/>
    <p:sldId id="592" r:id="rId3"/>
    <p:sldId id="596" r:id="rId4"/>
    <p:sldId id="433" r:id="rId5"/>
    <p:sldId id="591" r:id="rId6"/>
    <p:sldId id="593" r:id="rId7"/>
    <p:sldId id="434" r:id="rId8"/>
    <p:sldId id="459" r:id="rId9"/>
    <p:sldId id="458" r:id="rId10"/>
    <p:sldId id="554" r:id="rId11"/>
    <p:sldId id="455" r:id="rId12"/>
    <p:sldId id="461" r:id="rId13"/>
    <p:sldId id="462" r:id="rId14"/>
    <p:sldId id="440" r:id="rId15"/>
    <p:sldId id="439" r:id="rId16"/>
    <p:sldId id="438" r:id="rId17"/>
    <p:sldId id="447" r:id="rId18"/>
    <p:sldId id="565" r:id="rId19"/>
    <p:sldId id="566" r:id="rId20"/>
    <p:sldId id="567" r:id="rId21"/>
    <p:sldId id="441" r:id="rId22"/>
    <p:sldId id="452" r:id="rId23"/>
    <p:sldId id="445" r:id="rId24"/>
    <p:sldId id="545" r:id="rId25"/>
    <p:sldId id="544" r:id="rId26"/>
    <p:sldId id="538" r:id="rId27"/>
    <p:sldId id="539" r:id="rId28"/>
    <p:sldId id="450" r:id="rId29"/>
    <p:sldId id="449" r:id="rId30"/>
    <p:sldId id="453" r:id="rId31"/>
    <p:sldId id="454" r:id="rId32"/>
    <p:sldId id="456" r:id="rId33"/>
    <p:sldId id="457" r:id="rId34"/>
    <p:sldId id="551" r:id="rId35"/>
    <p:sldId id="550" r:id="rId36"/>
    <p:sldId id="590" r:id="rId37"/>
    <p:sldId id="589" r:id="rId38"/>
    <p:sldId id="588" r:id="rId39"/>
    <p:sldId id="549" r:id="rId40"/>
    <p:sldId id="467" r:id="rId41"/>
    <p:sldId id="470" r:id="rId42"/>
    <p:sldId id="471" r:id="rId43"/>
    <p:sldId id="472" r:id="rId44"/>
    <p:sldId id="478" r:id="rId45"/>
    <p:sldId id="477" r:id="rId46"/>
    <p:sldId id="488" r:id="rId47"/>
    <p:sldId id="489" r:id="rId48"/>
    <p:sldId id="506" r:id="rId49"/>
    <p:sldId id="555" r:id="rId50"/>
    <p:sldId id="558" r:id="rId51"/>
    <p:sldId id="571" r:id="rId52"/>
    <p:sldId id="572" r:id="rId53"/>
    <p:sldId id="573" r:id="rId54"/>
    <p:sldId id="574" r:id="rId55"/>
    <p:sldId id="575" r:id="rId56"/>
    <p:sldId id="576" r:id="rId57"/>
    <p:sldId id="577" r:id="rId58"/>
    <p:sldId id="579" r:id="rId59"/>
    <p:sldId id="580" r:id="rId60"/>
    <p:sldId id="581" r:id="rId61"/>
    <p:sldId id="507" r:id="rId62"/>
    <p:sldId id="509" r:id="rId63"/>
    <p:sldId id="508" r:id="rId64"/>
    <p:sldId id="510" r:id="rId65"/>
    <p:sldId id="513" r:id="rId66"/>
    <p:sldId id="511" r:id="rId67"/>
    <p:sldId id="585" r:id="rId68"/>
    <p:sldId id="595" r:id="rId69"/>
    <p:sldId id="597" r:id="rId70"/>
    <p:sldId id="586" r:id="rId71"/>
    <p:sldId id="594" r:id="rId72"/>
    <p:sldId id="598" r:id="rId7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AD03"/>
    <a:srgbClr val="CC00CC"/>
    <a:srgbClr val="253B35"/>
    <a:srgbClr val="4299A0"/>
    <a:srgbClr val="FF0101"/>
    <a:srgbClr val="4D12F2"/>
    <a:srgbClr val="05BEFF"/>
    <a:srgbClr val="D022AB"/>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773" autoAdjust="0"/>
    <p:restoredTop sz="93548" autoAdjust="0"/>
  </p:normalViewPr>
  <p:slideViewPr>
    <p:cSldViewPr>
      <p:cViewPr>
        <p:scale>
          <a:sx n="69" d="100"/>
          <a:sy n="69" d="100"/>
        </p:scale>
        <p:origin x="-2040" y="-192"/>
      </p:cViewPr>
      <p:guideLst>
        <p:guide orient="horz" pos="2160"/>
        <p:guide pos="2880"/>
      </p:guideLst>
    </p:cSldViewPr>
  </p:slideViewPr>
  <p:outlineViewPr>
    <p:cViewPr>
      <p:scale>
        <a:sx n="33" d="100"/>
        <a:sy n="33" d="100"/>
      </p:scale>
      <p:origin x="0" y="4260"/>
    </p:cViewPr>
    <p:sldLst>
      <p:sld r:id="rId1" collapse="1"/>
    </p:sldLst>
  </p:outlineViewPr>
  <p:notesTextViewPr>
    <p:cViewPr>
      <p:scale>
        <a:sx n="100" d="100"/>
        <a:sy n="100" d="100"/>
      </p:scale>
      <p:origin x="0" y="0"/>
    </p:cViewPr>
  </p:notesTextViewPr>
  <p:sorterViewPr>
    <p:cViewPr>
      <p:scale>
        <a:sx n="66" d="100"/>
        <a:sy n="66" d="100"/>
      </p:scale>
      <p:origin x="0" y="2520"/>
    </p:cViewPr>
  </p:sorterViewPr>
  <p:notesViewPr>
    <p:cSldViewPr>
      <p:cViewPr varScale="1">
        <p:scale>
          <a:sx n="63" d="100"/>
          <a:sy n="63" d="100"/>
        </p:scale>
        <p:origin x="-2850" y="-102"/>
      </p:cViewPr>
      <p:guideLst>
        <p:guide orient="horz" pos="2880"/>
        <p:guide pos="2160"/>
      </p:guideLst>
    </p:cSldViewPr>
  </p:notesViewPr>
  <p:gridSpacing cx="92171838" cy="9217183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F201E8-F899-442A-89BD-78BB157E3835}" type="datetimeFigureOut">
              <a:rPr lang="tr-TR" smtClean="0"/>
              <a:pPr/>
              <a:t>23.6.2014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4CFA44-7152-4E75-BFDB-032CC0C82280}"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70659"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F91DDD86-5515-420E-977E-E5492B41DF6A}" type="slidenum">
              <a:rPr lang="tr-TR"/>
              <a:pPr>
                <a:defRPr/>
              </a:pPr>
              <a:t>‹#›</a:t>
            </a:fld>
            <a:endParaRPr lang="tr-TR"/>
          </a:p>
        </p:txBody>
      </p:sp>
      <p:sp>
        <p:nvSpPr>
          <p:cNvPr id="9" name="8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tkgm.gov.tr/tkgm/index.php"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F6F2B246-60A0-425A-B1BF-3306007B4889}" type="slidenum">
              <a:rPr lang="tr-TR" smtClean="0"/>
              <a:pPr>
                <a:defRPr/>
              </a:pPr>
              <a:t>‹#›</a:t>
            </a:fld>
            <a:endParaRPr lang="tr-TR" dirty="0"/>
          </a:p>
        </p:txBody>
      </p:sp>
      <p:cxnSp>
        <p:nvCxnSpPr>
          <p:cNvPr id="10" name="23 Düz Bağlayıcı"/>
          <p:cNvCxnSpPr/>
          <p:nvPr userDrawn="1"/>
        </p:nvCxnSpPr>
        <p:spPr>
          <a:xfrm>
            <a:off x="1" y="92075"/>
            <a:ext cx="9143999" cy="0"/>
          </a:xfrm>
          <a:prstGeom prst="line">
            <a:avLst/>
          </a:prstGeom>
          <a:ln w="38100">
            <a:gradFill flip="none" rotWithShape="1">
              <a:gsLst>
                <a:gs pos="0">
                  <a:srgbClr val="03D4A8"/>
                </a:gs>
                <a:gs pos="25000">
                  <a:srgbClr val="21D6E0"/>
                </a:gs>
                <a:gs pos="75000">
                  <a:srgbClr val="0087E6"/>
                </a:gs>
                <a:gs pos="100000">
                  <a:srgbClr val="005CBF"/>
                </a:gs>
              </a:gsLst>
              <a:path path="shape">
                <a:fillToRect l="50000" t="50000" r="50000" b="50000"/>
              </a:path>
              <a:tileRect/>
            </a:gradFill>
          </a:ln>
        </p:spPr>
        <p:style>
          <a:lnRef idx="3">
            <a:schemeClr val="accent6"/>
          </a:lnRef>
          <a:fillRef idx="0">
            <a:schemeClr val="accent6"/>
          </a:fillRef>
          <a:effectRef idx="2">
            <a:schemeClr val="accent6"/>
          </a:effectRef>
          <a:fontRef idx="minor">
            <a:schemeClr val="tx1"/>
          </a:fontRef>
        </p:style>
      </p:cxnSp>
      <p:cxnSp>
        <p:nvCxnSpPr>
          <p:cNvPr id="11" name="24 Düz Bağlayıcı"/>
          <p:cNvCxnSpPr/>
          <p:nvPr userDrawn="1"/>
        </p:nvCxnSpPr>
        <p:spPr>
          <a:xfrm>
            <a:off x="357158" y="6215082"/>
            <a:ext cx="7731155" cy="12681"/>
          </a:xfrm>
          <a:prstGeom prst="line">
            <a:avLst/>
          </a:prstGeom>
          <a:ln w="38100">
            <a:gradFill flip="none" rotWithShape="1">
              <a:gsLst>
                <a:gs pos="0">
                  <a:srgbClr val="03D4A8"/>
                </a:gs>
                <a:gs pos="25000">
                  <a:srgbClr val="21D6E0"/>
                </a:gs>
                <a:gs pos="75000">
                  <a:srgbClr val="0087E6"/>
                </a:gs>
                <a:gs pos="100000">
                  <a:srgbClr val="005CBF"/>
                </a:gs>
              </a:gsLst>
              <a:path path="shape">
                <a:fillToRect l="50000" t="50000" r="50000" b="50000"/>
              </a:path>
              <a:tileRect/>
            </a:gradFill>
          </a:ln>
        </p:spPr>
        <p:style>
          <a:lnRef idx="3">
            <a:schemeClr val="accent6"/>
          </a:lnRef>
          <a:fillRef idx="0">
            <a:schemeClr val="accent6"/>
          </a:fillRef>
          <a:effectRef idx="2">
            <a:schemeClr val="accent6"/>
          </a:effectRef>
          <a:fontRef idx="minor">
            <a:schemeClr val="tx1"/>
          </a:fontRef>
        </p:style>
      </p:cxnSp>
      <p:pic>
        <p:nvPicPr>
          <p:cNvPr id="13" name="Picture 2" descr="http://www.tkgm.gov.tr/tkgm/templates/it_headline/images/logo/logo.png">
            <a:hlinkClick r:id="rId3"/>
          </p:cNvPr>
          <p:cNvPicPr>
            <a:picLocks noChangeAspect="1" noChangeArrowheads="1"/>
          </p:cNvPicPr>
          <p:nvPr userDrawn="1"/>
        </p:nvPicPr>
        <p:blipFill>
          <a:blip r:embed="rId4" cstate="print"/>
          <a:srcRect/>
          <a:stretch>
            <a:fillRect/>
          </a:stretch>
        </p:blipFill>
        <p:spPr bwMode="auto">
          <a:xfrm>
            <a:off x="8362950" y="5915025"/>
            <a:ext cx="733425" cy="9525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564CF2E0-CCC4-4E1E-9902-C3C36AB3FDA4}" type="datetimeFigureOut">
              <a:rPr lang="en-US" smtClean="0"/>
              <a:pPr/>
              <a:t>6/23/2014</a:t>
            </a:fld>
            <a:endParaRPr lang="en-US"/>
          </a:p>
        </p:txBody>
      </p:sp>
      <p:sp>
        <p:nvSpPr>
          <p:cNvPr id="5" name="4 Altbilgi Yer Tutucusu"/>
          <p:cNvSpPr>
            <a:spLocks noGrp="1"/>
          </p:cNvSpPr>
          <p:nvPr>
            <p:ph type="ftr" sz="quarter" idx="11"/>
          </p:nvPr>
        </p:nvSpPr>
        <p:spPr>
          <a:xfrm>
            <a:off x="457200" y="6556248"/>
            <a:ext cx="3657600" cy="228600"/>
          </a:xfrm>
        </p:spPr>
        <p:txBody>
          <a:bodyPr/>
          <a:lstStyle>
            <a:extLst/>
          </a:lstStyle>
          <a:p>
            <a:endParaRPr kumimoji="0" lang="en-US"/>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64CF2E0-CCC4-4E1E-9902-C3C36AB3FDA4}" type="datetimeFigureOut">
              <a:rPr lang="en-US" smtClean="0"/>
              <a:pPr/>
              <a:t>6/23/2014</a:t>
            </a:fld>
            <a:endParaRPr lang="en-US"/>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6" name="5 Altbilgi Yer Tutucusu"/>
          <p:cNvSpPr>
            <a:spLocks noGrp="1"/>
          </p:cNvSpPr>
          <p:nvPr>
            <p:ph type="ftr" sz="quarter" idx="11"/>
          </p:nvPr>
        </p:nvSpPr>
        <p:spPr/>
        <p:txBody>
          <a:bodyPr/>
          <a:lstStyle>
            <a:extLst/>
          </a:lstStyle>
          <a:p>
            <a:endParaRPr kumimoji="0" lang="en-US"/>
          </a:p>
        </p:txBody>
      </p:sp>
      <p:sp>
        <p:nvSpPr>
          <p:cNvPr id="7" name="6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8" name="7 Altbilgi Yer Tutucusu"/>
          <p:cNvSpPr>
            <a:spLocks noGrp="1"/>
          </p:cNvSpPr>
          <p:nvPr>
            <p:ph type="ftr" sz="quarter" idx="11"/>
          </p:nvPr>
        </p:nvSpPr>
        <p:spPr/>
        <p:txBody>
          <a:bodyPr/>
          <a:lstStyle>
            <a:extLst/>
          </a:lstStyle>
          <a:p>
            <a:endParaRPr kumimoji="0" lang="en-US"/>
          </a:p>
        </p:txBody>
      </p:sp>
      <p:sp>
        <p:nvSpPr>
          <p:cNvPr id="9" name="8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4" name="3 Altbilgi Yer Tutucusu"/>
          <p:cNvSpPr>
            <a:spLocks noGrp="1"/>
          </p:cNvSpPr>
          <p:nvPr>
            <p:ph type="ftr" sz="quarter" idx="11"/>
          </p:nvPr>
        </p:nvSpPr>
        <p:spPr/>
        <p:txBody>
          <a:bodyPr/>
          <a:lstStyle>
            <a:extLst/>
          </a:lstStyle>
          <a:p>
            <a:endParaRPr kumimoji="0" lang="en-US"/>
          </a:p>
        </p:txBody>
      </p:sp>
      <p:sp>
        <p:nvSpPr>
          <p:cNvPr id="5" name="4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564CF2E0-CCC4-4E1E-9902-C3C36AB3FDA4}" type="datetimeFigureOut">
              <a:rPr lang="en-US" smtClean="0"/>
              <a:pPr/>
              <a:t>6/23/2014</a:t>
            </a:fld>
            <a:endParaRPr lang="en-US"/>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kumimoji="0" lang="en-US"/>
          </a:p>
        </p:txBody>
      </p:sp>
      <p:sp>
        <p:nvSpPr>
          <p:cNvPr id="4" name="3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6" name="5 Altbilgi Yer Tutucusu"/>
          <p:cNvSpPr>
            <a:spLocks noGrp="1"/>
          </p:cNvSpPr>
          <p:nvPr>
            <p:ph type="ftr" sz="quarter" idx="11"/>
          </p:nvPr>
        </p:nvSpPr>
        <p:spPr/>
        <p:txBody>
          <a:bodyPr/>
          <a:lstStyle>
            <a:extLst/>
          </a:lstStyle>
          <a:p>
            <a:endParaRPr kumimoji="0" lang="en-US"/>
          </a:p>
        </p:txBody>
      </p:sp>
      <p:sp>
        <p:nvSpPr>
          <p:cNvPr id="7" name="6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564CF2E0-CCC4-4E1E-9902-C3C36AB3FDA4}" type="datetimeFigureOut">
              <a:rPr lang="en-US" smtClean="0"/>
              <a:pPr/>
              <a:t>6/23/2014</a:t>
            </a:fld>
            <a:endParaRPr lang="en-US"/>
          </a:p>
        </p:txBody>
      </p:sp>
      <p:sp>
        <p:nvSpPr>
          <p:cNvPr id="6" name="5 Altbilgi Yer Tutucusu"/>
          <p:cNvSpPr>
            <a:spLocks noGrp="1"/>
          </p:cNvSpPr>
          <p:nvPr>
            <p:ph type="ftr" sz="quarter" idx="11"/>
          </p:nvPr>
        </p:nvSpPr>
        <p:spPr/>
        <p:txBody>
          <a:bodyPr/>
          <a:lstStyle>
            <a:extLst/>
          </a:lstStyle>
          <a:p>
            <a:endParaRPr kumimoji="0" lang="en-US" dirty="0"/>
          </a:p>
        </p:txBody>
      </p:sp>
      <p:sp>
        <p:nvSpPr>
          <p:cNvPr id="7" name="6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tkgm.gov.tr/tkgm/index.php"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lgn="r" eaLnBrk="1" latinLnBrk="0" hangingPunct="1"/>
            <a:fld id="{564CF2E0-CCC4-4E1E-9902-C3C36AB3FDA4}" type="datetimeFigureOut">
              <a:rPr lang="en-US" smtClean="0"/>
              <a:pPr algn="r" eaLnBrk="1" latinLnBrk="0" hangingPunct="1"/>
              <a:t>6/23/2014</a:t>
            </a:fld>
            <a:endParaRPr lang="en-US" sz="1400" dirty="0">
              <a:solidFill>
                <a:schemeClr val="tx2"/>
              </a:solidFill>
            </a:endParaRP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kumimoji="0" lang="en-US" sz="1400" dirty="0">
              <a:solidFill>
                <a:schemeClr val="tx2"/>
              </a:solidFill>
            </a:endParaRP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pic>
        <p:nvPicPr>
          <p:cNvPr id="8" name="Picture 2" descr="http://www.tkgm.gov.tr/tkgm/templates/it_headline/images/logo/logo.png">
            <a:hlinkClick r:id="rId14"/>
          </p:cNvPr>
          <p:cNvPicPr>
            <a:picLocks noChangeAspect="1" noChangeArrowheads="1"/>
          </p:cNvPicPr>
          <p:nvPr userDrawn="1"/>
        </p:nvPicPr>
        <p:blipFill>
          <a:blip r:embed="rId15" cstate="print"/>
          <a:srcRect/>
          <a:stretch>
            <a:fillRect/>
          </a:stretch>
        </p:blipFill>
        <p:spPr bwMode="auto">
          <a:xfrm>
            <a:off x="8215313" y="5786438"/>
            <a:ext cx="733425" cy="952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ctrTitle"/>
          </p:nvPr>
        </p:nvSpPr>
        <p:spPr>
          <a:xfrm>
            <a:off x="714375" y="818652"/>
            <a:ext cx="7772400" cy="2080123"/>
          </a:xfrm>
        </p:spPr>
        <p:txBody>
          <a:bodyPr/>
          <a:lstStyle/>
          <a:p>
            <a:pPr algn="ctr"/>
            <a:r>
              <a:rPr lang="tr-TR" dirty="0" smtClean="0"/>
              <a:t/>
            </a:r>
            <a:br>
              <a:rPr lang="tr-TR" dirty="0" smtClean="0"/>
            </a:br>
            <a:r>
              <a:rPr lang="tr-TR" sz="3200" dirty="0" smtClean="0">
                <a:solidFill>
                  <a:schemeClr val="accent4"/>
                </a:solidFill>
                <a:latin typeface="+mn-lt"/>
              </a:rPr>
              <a:t>İMAR HUKUKU </a:t>
            </a:r>
            <a:br>
              <a:rPr lang="tr-TR" sz="3200" dirty="0" smtClean="0">
                <a:solidFill>
                  <a:schemeClr val="accent4"/>
                </a:solidFill>
                <a:latin typeface="+mn-lt"/>
              </a:rPr>
            </a:br>
            <a:r>
              <a:rPr lang="tr-TR" sz="3200" dirty="0" smtClean="0">
                <a:solidFill>
                  <a:schemeClr val="accent4"/>
                </a:solidFill>
                <a:latin typeface="+mn-lt"/>
              </a:rPr>
              <a:t>VE </a:t>
            </a:r>
            <a:br>
              <a:rPr lang="tr-TR" sz="3200" dirty="0" smtClean="0">
                <a:solidFill>
                  <a:schemeClr val="accent4"/>
                </a:solidFill>
                <a:latin typeface="+mn-lt"/>
              </a:rPr>
            </a:br>
            <a:r>
              <a:rPr lang="tr-TR" sz="3200" dirty="0" smtClean="0">
                <a:solidFill>
                  <a:schemeClr val="accent4"/>
                </a:solidFill>
                <a:latin typeface="+mn-lt"/>
              </a:rPr>
              <a:t>UYGULAMALARI</a:t>
            </a:r>
            <a:endParaRPr lang="tr-TR" sz="3200" dirty="0" smtClean="0">
              <a:solidFill>
                <a:schemeClr val="accent4"/>
              </a:solidFill>
            </a:endParaRPr>
          </a:p>
        </p:txBody>
      </p:sp>
      <p:sp>
        <p:nvSpPr>
          <p:cNvPr id="3075" name="2 Alt Başlık"/>
          <p:cNvSpPr>
            <a:spLocks noGrp="1"/>
          </p:cNvSpPr>
          <p:nvPr>
            <p:ph type="subTitle" idx="1"/>
          </p:nvPr>
        </p:nvSpPr>
        <p:spPr>
          <a:xfrm>
            <a:off x="2000250" y="5572125"/>
            <a:ext cx="5214938" cy="357188"/>
          </a:xfrm>
        </p:spPr>
        <p:txBody>
          <a:bodyPr>
            <a:normAutofit/>
          </a:bodyPr>
          <a:lstStyle/>
          <a:p>
            <a:r>
              <a:rPr lang="tr-TR" dirty="0" smtClean="0"/>
              <a:t> </a:t>
            </a:r>
          </a:p>
        </p:txBody>
      </p:sp>
      <p:sp>
        <p:nvSpPr>
          <p:cNvPr id="4" name="3 Slayt Numarası Yer Tutucusu"/>
          <p:cNvSpPr>
            <a:spLocks noGrp="1"/>
          </p:cNvSpPr>
          <p:nvPr>
            <p:ph type="sldNum" sz="quarter" idx="12"/>
          </p:nvPr>
        </p:nvSpPr>
        <p:spPr/>
        <p:txBody>
          <a:bodyPr/>
          <a:lstStyle/>
          <a:p>
            <a:pPr>
              <a:defRPr/>
            </a:pPr>
            <a:fld id="{D430ED7E-7F4B-49E3-B875-53C93A5532AF}" type="slidenum">
              <a:rPr lang="tr-TR" smtClean="0"/>
              <a:pPr>
                <a:defRPr/>
              </a:pPr>
              <a:t>1</a:t>
            </a:fld>
            <a:endParaRPr lang="tr-TR" dirty="0"/>
          </a:p>
        </p:txBody>
      </p:sp>
      <p:sp>
        <p:nvSpPr>
          <p:cNvPr id="5" name="4 Dikdörtgen"/>
          <p:cNvSpPr/>
          <p:nvPr/>
        </p:nvSpPr>
        <p:spPr>
          <a:xfrm>
            <a:off x="2286000" y="3157535"/>
            <a:ext cx="4572000" cy="2985433"/>
          </a:xfrm>
          <a:prstGeom prst="rect">
            <a:avLst/>
          </a:prstGeom>
          <a:solidFill>
            <a:schemeClr val="bg1"/>
          </a:solidFill>
        </p:spPr>
        <p:txBody>
          <a:bodyPr wrap="square">
            <a:spAutoFit/>
          </a:bodyPr>
          <a:lstStyle/>
          <a:p>
            <a:pPr algn="ctr"/>
            <a:endParaRPr lang="tr-TR" sz="2800" b="1" dirty="0" smtClean="0">
              <a:latin typeface="Gabriola" pitchFamily="82" charset="0"/>
            </a:endParaRPr>
          </a:p>
          <a:p>
            <a:pPr algn="ctr"/>
            <a:r>
              <a:rPr lang="tr-TR" sz="2800" b="1" dirty="0" smtClean="0">
                <a:latin typeface="Gabriola" pitchFamily="82" charset="0"/>
              </a:rPr>
              <a:t>Tapu Dairesi Başkanlığı</a:t>
            </a:r>
          </a:p>
          <a:p>
            <a:pPr algn="ctr"/>
            <a:endParaRPr lang="tr-TR" sz="2800" b="1" dirty="0" smtClean="0">
              <a:latin typeface="Gabriola" pitchFamily="82" charset="0"/>
            </a:endParaRPr>
          </a:p>
          <a:p>
            <a:pPr algn="ctr"/>
            <a:endParaRPr lang="tr-TR" sz="2800" b="1" dirty="0" smtClean="0">
              <a:latin typeface="Gabriola" pitchFamily="82" charset="0"/>
            </a:endParaRPr>
          </a:p>
          <a:p>
            <a:pPr algn="ctr"/>
            <a:endParaRPr lang="tr-TR" b="1" dirty="0" smtClean="0">
              <a:latin typeface="Gabriola" pitchFamily="82" charset="0"/>
            </a:endParaRPr>
          </a:p>
          <a:p>
            <a:pPr algn="ctr"/>
            <a:r>
              <a:rPr lang="tr-TR" b="1" dirty="0" smtClean="0">
                <a:latin typeface="Gabriola" pitchFamily="82" charset="0"/>
              </a:rPr>
              <a:t>Sabahattin ARSLAN</a:t>
            </a:r>
          </a:p>
          <a:p>
            <a:pPr algn="ctr"/>
            <a:r>
              <a:rPr lang="tr-TR" sz="2000" b="1" dirty="0" smtClean="0">
                <a:latin typeface="Gabriola" pitchFamily="82" charset="0"/>
                <a:cs typeface="Times New Roman" pitchFamily="18" charset="0"/>
              </a:rPr>
              <a:t>2014</a:t>
            </a:r>
          </a:p>
          <a:p>
            <a:pPr algn="ctr"/>
            <a:r>
              <a:rPr lang="tr-TR" sz="2000" b="1" dirty="0" smtClean="0">
                <a:latin typeface="Gabriola" pitchFamily="82" charset="0"/>
                <a:cs typeface="Times New Roman" pitchFamily="18" charset="0"/>
              </a:rPr>
              <a:t>Ankara</a:t>
            </a:r>
            <a:endParaRPr lang="tr-TR" sz="2000" b="1" dirty="0">
              <a:latin typeface="Gabriola" pitchFamily="82"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96A06F3B-E609-40E1-9CE3-4991A7304D8D}" type="slidenum">
              <a:rPr lang="tr-TR" smtClean="0"/>
              <a:pPr>
                <a:defRPr/>
              </a:pPr>
              <a:t>10</a:t>
            </a:fld>
            <a:endParaRPr lang="tr-TR" dirty="0"/>
          </a:p>
        </p:txBody>
      </p:sp>
      <p:sp>
        <p:nvSpPr>
          <p:cNvPr id="5" name="4 Dikdörtgen"/>
          <p:cNvSpPr/>
          <p:nvPr/>
        </p:nvSpPr>
        <p:spPr>
          <a:xfrm>
            <a:off x="431800" y="998676"/>
            <a:ext cx="8280400" cy="42165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600" dirty="0" smtClean="0"/>
              <a:t>	</a:t>
            </a:r>
            <a:r>
              <a:rPr lang="tr-TR" sz="2400" u="sng" dirty="0" smtClean="0">
                <a:solidFill>
                  <a:srgbClr val="C00000"/>
                </a:solidFill>
              </a:rPr>
              <a:t>KATILIM ORTAKLIK PAYI (KOP)</a:t>
            </a:r>
          </a:p>
          <a:p>
            <a:pPr algn="ctr">
              <a:defRPr/>
            </a:pPr>
            <a:endParaRPr lang="tr-TR" sz="2400" b="1" u="sng" dirty="0" smtClean="0">
              <a:solidFill>
                <a:srgbClr val="C00000"/>
              </a:solidFill>
            </a:endParaRPr>
          </a:p>
          <a:p>
            <a:pPr algn="just">
              <a:defRPr/>
            </a:pPr>
            <a:r>
              <a:rPr lang="tr-TR" sz="2400" dirty="0" smtClean="0"/>
              <a:t>	</a:t>
            </a:r>
            <a:r>
              <a:rPr lang="tr-TR" sz="2400" dirty="0" err="1" smtClean="0"/>
              <a:t>DOP’tan</a:t>
            </a:r>
            <a:r>
              <a:rPr lang="tr-TR" sz="2400" dirty="0" smtClean="0"/>
              <a:t> </a:t>
            </a:r>
            <a:r>
              <a:rPr lang="tr-TR" sz="2400" dirty="0"/>
              <a:t>oluşturulan tesisler </a:t>
            </a:r>
            <a:r>
              <a:rPr lang="tr-TR" sz="2400" dirty="0" err="1"/>
              <a:t>dışında;</a:t>
            </a:r>
            <a:r>
              <a:rPr lang="tr-TR" sz="2400" dirty="0"/>
              <a:t> uygulama sahasında, </a:t>
            </a:r>
            <a:r>
              <a:rPr lang="tr-TR" sz="2400" u="sng" dirty="0"/>
              <a:t>kamu hizmeti gören </a:t>
            </a:r>
            <a:r>
              <a:rPr lang="tr-TR" sz="2400" dirty="0" smtClean="0">
                <a:solidFill>
                  <a:srgbClr val="C00000"/>
                </a:solidFill>
              </a:rPr>
              <a:t>kreş, hastane</a:t>
            </a:r>
            <a:r>
              <a:rPr lang="tr-TR" sz="2400" dirty="0">
                <a:solidFill>
                  <a:srgbClr val="C00000"/>
                </a:solidFill>
              </a:rPr>
              <a:t>, belediye hizmet veya diğer resmi tesis alanı gibi </a:t>
            </a:r>
            <a:r>
              <a:rPr lang="tr-TR" sz="2400" dirty="0" smtClean="0">
                <a:solidFill>
                  <a:srgbClr val="C00000"/>
                </a:solidFill>
              </a:rPr>
              <a:t>tesisler,</a:t>
            </a:r>
            <a:r>
              <a:rPr lang="tr-TR" sz="2400" dirty="0" smtClean="0"/>
              <a:t> </a:t>
            </a:r>
            <a:r>
              <a:rPr lang="tr-TR" sz="2400" dirty="0"/>
              <a:t>ayrılan ve giren parsellerden eşit oranda kesilerek </a:t>
            </a:r>
            <a:r>
              <a:rPr lang="tr-TR" sz="2400" u="sng" dirty="0"/>
              <a:t>malikleri adına tescilleri yapılan yerlerdir</a:t>
            </a:r>
            <a:r>
              <a:rPr lang="tr-TR" sz="2400" u="sng" dirty="0" smtClean="0"/>
              <a:t>.</a:t>
            </a:r>
            <a:r>
              <a:rPr lang="tr-TR" sz="2400" u="sng" dirty="0" smtClean="0">
                <a:solidFill>
                  <a:schemeClr val="tx1"/>
                </a:solidFill>
              </a:rPr>
              <a:t> </a:t>
            </a:r>
          </a:p>
          <a:p>
            <a:pPr algn="just">
              <a:defRPr/>
            </a:pPr>
            <a:r>
              <a:rPr lang="tr-TR" sz="2400" dirty="0" smtClean="0">
                <a:solidFill>
                  <a:schemeClr val="tx1"/>
                </a:solidFill>
              </a:rPr>
              <a:t>	</a:t>
            </a:r>
            <a:r>
              <a:rPr lang="tr-TR" sz="2400" u="sng" dirty="0" smtClean="0">
                <a:solidFill>
                  <a:schemeClr val="tx1"/>
                </a:solidFill>
              </a:rPr>
              <a:t>Bu şekilde oluşturulan  parsellerdeki hisseler, tescil maliklerinin bağışı ile ya da tesisi ilgilendiren kurumun kamulaştırma yapması ile ilgili kuruma geçer.</a:t>
            </a:r>
            <a:endParaRPr lang="tr-TR" sz="2400" u="sng" dirty="0" smtClean="0"/>
          </a:p>
          <a:p>
            <a:pPr algn="just">
              <a:defRPr/>
            </a:pPr>
            <a:r>
              <a:rPr lang="tr-TR" sz="2600" dirty="0" smtClean="0"/>
              <a:t> </a:t>
            </a:r>
            <a:endParaRPr lang="tr-TR" sz="2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4A776508-7CF3-46C3-848D-6268059A7AC9}" type="slidenum">
              <a:rPr lang="tr-TR" smtClean="0"/>
              <a:pPr>
                <a:defRPr/>
              </a:pPr>
              <a:t>11</a:t>
            </a:fld>
            <a:endParaRPr lang="tr-TR" dirty="0"/>
          </a:p>
        </p:txBody>
      </p:sp>
      <p:sp>
        <p:nvSpPr>
          <p:cNvPr id="3" name="2 Dikdörtgen"/>
          <p:cNvSpPr/>
          <p:nvPr/>
        </p:nvSpPr>
        <p:spPr>
          <a:xfrm>
            <a:off x="409553" y="728640"/>
            <a:ext cx="8053432"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Düzenleme Ortaklık Payı Oranı</a:t>
            </a:r>
            <a:r>
              <a:rPr lang="tr-TR" sz="2400" u="sng" dirty="0" smtClean="0">
                <a:solidFill>
                  <a:srgbClr val="C00000"/>
                </a:solidFill>
              </a:rPr>
              <a:t>: (DOPO)</a:t>
            </a:r>
            <a:r>
              <a:rPr lang="tr-TR" sz="2400" u="sng" dirty="0" smtClean="0"/>
              <a:t> </a:t>
            </a:r>
          </a:p>
          <a:p>
            <a:pPr algn="ctr">
              <a:defRPr/>
            </a:pPr>
            <a:endParaRPr lang="tr-TR" sz="2400" u="sng" dirty="0" smtClean="0"/>
          </a:p>
          <a:p>
            <a:pPr algn="just">
              <a:defRPr/>
            </a:pPr>
            <a:r>
              <a:rPr lang="tr-TR" sz="2400" dirty="0" smtClean="0"/>
              <a:t>Bir </a:t>
            </a:r>
            <a:r>
              <a:rPr lang="tr-TR" sz="2400" dirty="0"/>
              <a:t>düzenleme sahasında tespit edilen düzenleme ortaklık payı miktarının bu saha içindeki kadastro veya imar parsellerinin toplam yüz ölçüm miktarına oranıdır. </a:t>
            </a:r>
          </a:p>
        </p:txBody>
      </p:sp>
      <p:sp>
        <p:nvSpPr>
          <p:cNvPr id="5" name="4 Dikdörtgen"/>
          <p:cNvSpPr/>
          <p:nvPr/>
        </p:nvSpPr>
        <p:spPr>
          <a:xfrm>
            <a:off x="409552" y="3068952"/>
            <a:ext cx="8020073"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Özet </a:t>
            </a:r>
            <a:r>
              <a:rPr lang="tr-TR" sz="2400" u="sng" dirty="0" smtClean="0">
                <a:solidFill>
                  <a:srgbClr val="C00000"/>
                </a:solidFill>
              </a:rPr>
              <a:t>Cetveli</a:t>
            </a:r>
          </a:p>
          <a:p>
            <a:pPr algn="ctr">
              <a:defRPr/>
            </a:pPr>
            <a:endParaRPr lang="tr-TR" sz="2400" u="sng" dirty="0" smtClean="0">
              <a:solidFill>
                <a:srgbClr val="C00000"/>
              </a:solidFill>
            </a:endParaRPr>
          </a:p>
          <a:p>
            <a:pPr algn="just">
              <a:defRPr/>
            </a:pPr>
            <a:r>
              <a:rPr lang="tr-TR" sz="2400" dirty="0" smtClean="0"/>
              <a:t>Düzenleme </a:t>
            </a:r>
            <a:r>
              <a:rPr lang="tr-TR" sz="2400" dirty="0"/>
              <a:t>sahasına giren kadastro, varsa imar parsellerinin tapu senedi miktarı, düzenleme sahasına giren ve girmeyen kısımları ile düzenleme ortaklık payları, varsa kamulaştırma ve bağış miktarları ile oluşan imar parselleri ve imar adalarının yüzölçümlerinin yazıldığı cetveldir.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B870FBB-46AE-4AE4-99D1-967BD36F22E3}" type="slidenum">
              <a:rPr lang="tr-TR" smtClean="0"/>
              <a:pPr>
                <a:defRPr/>
              </a:pPr>
              <a:t>12</a:t>
            </a:fld>
            <a:endParaRPr lang="tr-TR" dirty="0"/>
          </a:p>
        </p:txBody>
      </p:sp>
      <p:sp>
        <p:nvSpPr>
          <p:cNvPr id="5" name="4 Dikdörtgen"/>
          <p:cNvSpPr/>
          <p:nvPr/>
        </p:nvSpPr>
        <p:spPr>
          <a:xfrm>
            <a:off x="428625" y="548616"/>
            <a:ext cx="8358188" cy="336707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r>
              <a:rPr lang="tr-TR" sz="2800" u="sng" dirty="0">
                <a:solidFill>
                  <a:srgbClr val="C00000"/>
                </a:solidFill>
              </a:rPr>
              <a:t>Dağıtım </a:t>
            </a:r>
            <a:r>
              <a:rPr lang="tr-TR" sz="2800" u="sng" dirty="0" smtClean="0">
                <a:solidFill>
                  <a:srgbClr val="C00000"/>
                </a:solidFill>
              </a:rPr>
              <a:t>Cetveli </a:t>
            </a:r>
          </a:p>
          <a:p>
            <a:pPr algn="just">
              <a:lnSpc>
                <a:spcPct val="80000"/>
              </a:lnSpc>
              <a:defRPr/>
            </a:pPr>
            <a:endParaRPr lang="tr-TR" sz="2800" u="sng" dirty="0" smtClean="0">
              <a:solidFill>
                <a:srgbClr val="FF0000"/>
              </a:solidFill>
            </a:endParaRPr>
          </a:p>
          <a:p>
            <a:pPr algn="just">
              <a:defRPr/>
            </a:pPr>
            <a:r>
              <a:rPr lang="tr-TR" sz="2400" u="sng" dirty="0" smtClean="0">
                <a:solidFill>
                  <a:srgbClr val="FF0000"/>
                </a:solidFill>
              </a:rPr>
              <a:t>Her </a:t>
            </a:r>
            <a:r>
              <a:rPr lang="tr-TR" sz="2400" u="sng" dirty="0">
                <a:solidFill>
                  <a:srgbClr val="FF0000"/>
                </a:solidFill>
              </a:rPr>
              <a:t>imar adası için ayrı </a:t>
            </a:r>
            <a:r>
              <a:rPr lang="tr-TR" sz="2400" dirty="0"/>
              <a:t>olarak düzenlenen ve bu düzenleme sonucu meydana gelen parsellerin, </a:t>
            </a:r>
            <a:r>
              <a:rPr lang="tr-TR" sz="2400" u="sng" dirty="0"/>
              <a:t>hangi kadastro veya imar parsellerinden</a:t>
            </a:r>
            <a:r>
              <a:rPr lang="tr-TR" sz="2400" dirty="0"/>
              <a:t>, nasıl oluştuğunu, kadastro ve imar parsellerinden alınan </a:t>
            </a:r>
            <a:r>
              <a:rPr lang="tr-TR" sz="2400" u="sng" dirty="0"/>
              <a:t>düzenleme ortaklık payını, </a:t>
            </a:r>
            <a:r>
              <a:rPr lang="tr-TR" sz="2400" dirty="0"/>
              <a:t>gerektiğinde malikin muvafakati ile </a:t>
            </a:r>
            <a:r>
              <a:rPr lang="tr-TR" sz="2400" u="sng" dirty="0"/>
              <a:t>terk edilen alanları </a:t>
            </a:r>
            <a:r>
              <a:rPr lang="tr-TR" sz="2400" dirty="0"/>
              <a:t>ve </a:t>
            </a:r>
            <a:r>
              <a:rPr lang="tr-TR" sz="2400" u="sng" dirty="0"/>
              <a:t>kamulaştırılan alanların miktarlarını</a:t>
            </a:r>
            <a:r>
              <a:rPr lang="tr-TR" sz="2400" dirty="0"/>
              <a:t> gösteren cetveldir. </a:t>
            </a:r>
          </a:p>
        </p:txBody>
      </p:sp>
      <p:sp>
        <p:nvSpPr>
          <p:cNvPr id="6" name="5 Dikdörtgen"/>
          <p:cNvSpPr/>
          <p:nvPr/>
        </p:nvSpPr>
        <p:spPr>
          <a:xfrm>
            <a:off x="428625" y="4149096"/>
            <a:ext cx="835818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Tahsis </a:t>
            </a:r>
            <a:r>
              <a:rPr lang="tr-TR" sz="2400" u="sng" dirty="0" smtClean="0">
                <a:solidFill>
                  <a:srgbClr val="C00000"/>
                </a:solidFill>
              </a:rPr>
              <a:t>Cetveli</a:t>
            </a:r>
          </a:p>
          <a:p>
            <a:pPr algn="just">
              <a:defRPr/>
            </a:pPr>
            <a:r>
              <a:rPr lang="tr-TR" sz="2400" dirty="0" smtClean="0"/>
              <a:t>Kadastro </a:t>
            </a:r>
            <a:r>
              <a:rPr lang="tr-TR" sz="2400" dirty="0"/>
              <a:t>veya varsa imar parsellerinin </a:t>
            </a:r>
            <a:r>
              <a:rPr lang="tr-TR" sz="2400" u="sng" dirty="0"/>
              <a:t>hangi imar adalarına</a:t>
            </a:r>
            <a:r>
              <a:rPr lang="tr-TR" sz="2400" dirty="0"/>
              <a:t> gittiğini gösteren cetveldir.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86BCB60-E5B2-446E-8A7B-631FD0D1AAF5}" type="slidenum">
              <a:rPr lang="tr-TR" smtClean="0"/>
              <a:pPr>
                <a:defRPr/>
              </a:pPr>
              <a:t>13</a:t>
            </a:fld>
            <a:endParaRPr lang="tr-TR" dirty="0"/>
          </a:p>
        </p:txBody>
      </p:sp>
      <p:sp>
        <p:nvSpPr>
          <p:cNvPr id="3" name="2 Dikdörtgen"/>
          <p:cNvSpPr/>
          <p:nvPr/>
        </p:nvSpPr>
        <p:spPr>
          <a:xfrm>
            <a:off x="285750" y="548616"/>
            <a:ext cx="8448698" cy="22098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r>
              <a:rPr lang="tr-TR" sz="2400" u="sng" dirty="0">
                <a:solidFill>
                  <a:srgbClr val="C00000"/>
                </a:solidFill>
              </a:rPr>
              <a:t>Umumi Hizmetlere Ayrılan Miktar: </a:t>
            </a:r>
            <a:endParaRPr lang="tr-TR" sz="2400" u="sng" dirty="0" smtClean="0">
              <a:solidFill>
                <a:srgbClr val="C00000"/>
              </a:solidFill>
            </a:endParaRPr>
          </a:p>
          <a:p>
            <a:pPr algn="just">
              <a:lnSpc>
                <a:spcPct val="80000"/>
              </a:lnSpc>
              <a:defRPr/>
            </a:pPr>
            <a:endParaRPr lang="tr-TR" sz="2600" u="sng" dirty="0" smtClean="0">
              <a:solidFill>
                <a:srgbClr val="C00000"/>
              </a:solidFill>
            </a:endParaRPr>
          </a:p>
          <a:p>
            <a:pPr algn="just">
              <a:lnSpc>
                <a:spcPct val="80000"/>
              </a:lnSpc>
              <a:defRPr/>
            </a:pPr>
            <a:r>
              <a:rPr lang="tr-TR" sz="2400" dirty="0" smtClean="0"/>
              <a:t>Bir </a:t>
            </a:r>
            <a:r>
              <a:rPr lang="tr-TR" sz="2400" dirty="0"/>
              <a:t>düzenleme sahasında </a:t>
            </a:r>
            <a:r>
              <a:rPr lang="tr-TR" sz="2400" u="sng" dirty="0"/>
              <a:t>yol, meydan, park, genel otopark, yeşil saha </a:t>
            </a:r>
            <a:r>
              <a:rPr lang="tr-TR" sz="2400" u="sng" dirty="0">
                <a:solidFill>
                  <a:srgbClr val="FF0000"/>
                </a:solidFill>
              </a:rPr>
              <a:t>gibi </a:t>
            </a:r>
            <a:r>
              <a:rPr lang="tr-TR" sz="2400" u="sng" dirty="0"/>
              <a:t>umumi hizmetlere ayrılan ve tescile tabi olmayan alanlar ile ibadet yeri, karakol yerleri </a:t>
            </a:r>
            <a:r>
              <a:rPr lang="tr-TR" sz="2400" dirty="0"/>
              <a:t>ve ilgili tesisler için ayrılan alanların tümüdür</a:t>
            </a:r>
            <a:r>
              <a:rPr lang="tr-TR" sz="2400" dirty="0" smtClean="0"/>
              <a:t>. </a:t>
            </a:r>
            <a:r>
              <a:rPr lang="tr-TR" sz="2400" dirty="0" smtClean="0">
                <a:solidFill>
                  <a:srgbClr val="FF0000"/>
                </a:solidFill>
              </a:rPr>
              <a:t>(pazaryeri vs …) </a:t>
            </a:r>
          </a:p>
          <a:p>
            <a:pPr algn="just">
              <a:lnSpc>
                <a:spcPct val="80000"/>
              </a:lnSpc>
              <a:defRPr/>
            </a:pPr>
            <a:endParaRPr lang="tr-TR" sz="2600" dirty="0"/>
          </a:p>
        </p:txBody>
      </p:sp>
      <p:sp>
        <p:nvSpPr>
          <p:cNvPr id="5" name="4 Dikdörtgen"/>
          <p:cNvSpPr/>
          <p:nvPr/>
        </p:nvSpPr>
        <p:spPr>
          <a:xfrm>
            <a:off x="357188" y="3158964"/>
            <a:ext cx="8358187" cy="31085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u="sng" dirty="0">
                <a:solidFill>
                  <a:srgbClr val="C00000"/>
                </a:solidFill>
              </a:rPr>
              <a:t>Parselasyon Planı:</a:t>
            </a:r>
            <a:r>
              <a:rPr lang="tr-TR" sz="2400" u="sng" dirty="0">
                <a:solidFill>
                  <a:srgbClr val="C00000"/>
                </a:solidFill>
              </a:rPr>
              <a:t> </a:t>
            </a:r>
            <a:endParaRPr lang="tr-TR" sz="2400" u="sng" dirty="0" smtClean="0">
              <a:solidFill>
                <a:srgbClr val="C00000"/>
              </a:solidFill>
            </a:endParaRPr>
          </a:p>
          <a:p>
            <a:pPr algn="just">
              <a:defRPr/>
            </a:pPr>
            <a:endParaRPr lang="tr-TR" sz="2600" u="sng" dirty="0" smtClean="0">
              <a:solidFill>
                <a:srgbClr val="C00000"/>
              </a:solidFill>
            </a:endParaRPr>
          </a:p>
          <a:p>
            <a:pPr algn="just">
              <a:defRPr/>
            </a:pPr>
            <a:r>
              <a:rPr lang="tr-TR" sz="2400" dirty="0" smtClean="0"/>
              <a:t>İmar </a:t>
            </a:r>
            <a:r>
              <a:rPr lang="tr-TR" sz="2400" dirty="0"/>
              <a:t>plânının araziye </a:t>
            </a:r>
            <a:r>
              <a:rPr lang="tr-TR" sz="2400" dirty="0" smtClean="0"/>
              <a:t>uygulamasından </a:t>
            </a:r>
            <a:r>
              <a:rPr lang="tr-TR" sz="2400" dirty="0"/>
              <a:t>sonra yapılacak </a:t>
            </a:r>
            <a:r>
              <a:rPr lang="tr-TR" sz="2400" dirty="0" err="1"/>
              <a:t>röleve</a:t>
            </a:r>
            <a:r>
              <a:rPr lang="tr-TR" sz="2400" dirty="0"/>
              <a:t> ölçülerine göre boyut değiştirmeyen </a:t>
            </a:r>
            <a:r>
              <a:rPr lang="tr-TR" sz="2400" u="sng" dirty="0"/>
              <a:t>paftalar üzerine çizilen</a:t>
            </a:r>
            <a:r>
              <a:rPr lang="tr-TR" sz="2400" dirty="0"/>
              <a:t>, </a:t>
            </a:r>
            <a:r>
              <a:rPr lang="tr-TR" sz="2400" u="sng" dirty="0"/>
              <a:t>kesin parselasyon durumunu gösteren </a:t>
            </a:r>
            <a:r>
              <a:rPr lang="tr-TR" sz="2400" dirty="0"/>
              <a:t>ve </a:t>
            </a:r>
            <a:r>
              <a:rPr lang="tr-TR" sz="2400" u="sng" dirty="0"/>
              <a:t>tapuya tescil işlemlerine esas alınan </a:t>
            </a:r>
            <a:r>
              <a:rPr lang="tr-TR" sz="2400" dirty="0"/>
              <a:t>plândır. </a:t>
            </a:r>
            <a:r>
              <a:rPr lang="tr-TR" sz="2400" dirty="0" smtClean="0">
                <a:solidFill>
                  <a:srgbClr val="FF0000"/>
                </a:solidFill>
              </a:rPr>
              <a:t>(Hacı bu önemli)</a:t>
            </a:r>
          </a:p>
          <a:p>
            <a:pPr algn="just">
              <a:defRPr/>
            </a:pPr>
            <a:endParaRPr lang="tr-TR"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4694FB5-38A5-419A-809A-9200A8717AF8}" type="slidenum">
              <a:rPr lang="tr-TR" smtClean="0"/>
              <a:pPr>
                <a:defRPr/>
              </a:pPr>
              <a:t>14</a:t>
            </a:fld>
            <a:endParaRPr lang="tr-TR" dirty="0"/>
          </a:p>
        </p:txBody>
      </p:sp>
      <p:sp>
        <p:nvSpPr>
          <p:cNvPr id="12" name="11 Dikdörtgen"/>
          <p:cNvSpPr/>
          <p:nvPr/>
        </p:nvSpPr>
        <p:spPr>
          <a:xfrm>
            <a:off x="1151544" y="804848"/>
            <a:ext cx="5850780" cy="630083"/>
          </a:xfrm>
          <a:prstGeom prst="rect">
            <a:avLst/>
          </a:prstGeom>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tr-TR" sz="2800" b="1" dirty="0">
                <a:solidFill>
                  <a:srgbClr val="C00000"/>
                </a:solidFill>
              </a:rPr>
              <a:t>PLAN </a:t>
            </a:r>
            <a:r>
              <a:rPr lang="tr-TR" sz="2800" b="1" dirty="0" smtClean="0">
                <a:solidFill>
                  <a:srgbClr val="C00000"/>
                </a:solidFill>
              </a:rPr>
              <a:t>TÜRLERİ/ HİYERARŞİSİ</a:t>
            </a:r>
            <a:endParaRPr lang="tr-TR" sz="2800" b="1" dirty="0">
              <a:solidFill>
                <a:srgbClr val="C00000"/>
              </a:solidFill>
            </a:endParaRPr>
          </a:p>
        </p:txBody>
      </p:sp>
      <p:sp>
        <p:nvSpPr>
          <p:cNvPr id="21" name="20 Metin kutusu"/>
          <p:cNvSpPr txBox="1"/>
          <p:nvPr/>
        </p:nvSpPr>
        <p:spPr>
          <a:xfrm>
            <a:off x="971521" y="2078820"/>
            <a:ext cx="630084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buFont typeface="+mj-lt"/>
              <a:buAutoNum type="arabicPeriod"/>
              <a:defRPr/>
            </a:pPr>
            <a:r>
              <a:rPr lang="tr-TR" sz="2400" dirty="0" smtClean="0">
                <a:solidFill>
                  <a:srgbClr val="C00000"/>
                </a:solidFill>
              </a:rPr>
              <a:t>Mekansal Strateji Planları</a:t>
            </a:r>
          </a:p>
          <a:p>
            <a:pPr marL="342900" indent="-342900">
              <a:buFont typeface="+mj-lt"/>
              <a:buAutoNum type="arabicPeriod"/>
              <a:defRPr/>
            </a:pPr>
            <a:r>
              <a:rPr lang="tr-TR" sz="2400" dirty="0" smtClean="0">
                <a:solidFill>
                  <a:srgbClr val="C00000"/>
                </a:solidFill>
                <a:latin typeface="+mn-lt"/>
              </a:rPr>
              <a:t>Çevre </a:t>
            </a:r>
            <a:r>
              <a:rPr lang="tr-TR" sz="2400" smtClean="0">
                <a:solidFill>
                  <a:srgbClr val="C00000"/>
                </a:solidFill>
                <a:latin typeface="+mn-lt"/>
              </a:rPr>
              <a:t>düzeni planı </a:t>
            </a:r>
            <a:endParaRPr lang="tr-TR" sz="2400" dirty="0" smtClean="0">
              <a:solidFill>
                <a:srgbClr val="C00000"/>
              </a:solidFill>
              <a:latin typeface="+mn-lt"/>
            </a:endParaRPr>
          </a:p>
          <a:p>
            <a:pPr marL="342900" indent="-342900">
              <a:buFont typeface="+mj-lt"/>
              <a:buAutoNum type="arabicPeriod"/>
              <a:defRPr/>
            </a:pPr>
            <a:r>
              <a:rPr lang="tr-TR" sz="2400" dirty="0" smtClean="0">
                <a:solidFill>
                  <a:srgbClr val="C00000"/>
                </a:solidFill>
                <a:latin typeface="+mn-lt"/>
              </a:rPr>
              <a:t>Nazım imar planı</a:t>
            </a:r>
          </a:p>
          <a:p>
            <a:pPr marL="342900" indent="-342900">
              <a:buFont typeface="+mj-lt"/>
              <a:buAutoNum type="arabicPeriod"/>
              <a:defRPr/>
            </a:pPr>
            <a:r>
              <a:rPr lang="tr-TR" sz="2400" dirty="0" smtClean="0">
                <a:solidFill>
                  <a:srgbClr val="C00000"/>
                </a:solidFill>
                <a:latin typeface="+mn-lt"/>
              </a:rPr>
              <a:t>Uygulama imar planı</a:t>
            </a:r>
          </a:p>
          <a:p>
            <a:pPr marL="342900" indent="-342900">
              <a:defRPr/>
            </a:pPr>
            <a:endParaRPr lang="tr-TR" sz="2400" dirty="0" smtClean="0">
              <a:solidFill>
                <a:srgbClr val="C00000"/>
              </a:solidFill>
              <a:latin typeface="+mn-lt"/>
            </a:endParaRPr>
          </a:p>
          <a:p>
            <a:pPr marL="342900" indent="-342900">
              <a:defRPr/>
            </a:pPr>
            <a:r>
              <a:rPr lang="tr-TR" sz="2400" dirty="0" smtClean="0">
                <a:solidFill>
                  <a:srgbClr val="C00000"/>
                </a:solidFill>
                <a:latin typeface="+mn-lt"/>
              </a:rPr>
              <a:t>(MPYY 6/1 .Madde)</a:t>
            </a:r>
          </a:p>
          <a:p>
            <a:pPr marL="342900" indent="-342900">
              <a:defRPr/>
            </a:pPr>
            <a:endParaRPr lang="tr-TR" sz="2400" dirty="0" smtClean="0">
              <a:solidFill>
                <a:srgbClr val="C00000"/>
              </a:solidFill>
              <a:latin typeface="+mn-lt"/>
            </a:endParaRPr>
          </a:p>
          <a:p>
            <a:pPr marL="342900" indent="-342900">
              <a:buFont typeface="+mj-lt"/>
              <a:buAutoNum type="arabicPeriod"/>
              <a:defRPr/>
            </a:pPr>
            <a:r>
              <a:rPr lang="tr-TR" sz="2400" u="sng" dirty="0" smtClean="0">
                <a:latin typeface="+mn-lt"/>
              </a:rPr>
              <a:t>Mevzi imar planı (</a:t>
            </a:r>
            <a:r>
              <a:rPr lang="tr-TR" sz="2400" u="sng" dirty="0" err="1" smtClean="0">
                <a:latin typeface="+mn-lt"/>
              </a:rPr>
              <a:t>MPYY’nde</a:t>
            </a:r>
            <a:r>
              <a:rPr lang="tr-TR" sz="2400" u="sng" dirty="0" smtClean="0">
                <a:latin typeface="+mn-lt"/>
              </a:rPr>
              <a:t> yok)</a:t>
            </a:r>
          </a:p>
          <a:p>
            <a:pPr marL="342900" indent="-342900">
              <a:buFont typeface="+mj-lt"/>
              <a:buAutoNum type="arabicPeriod"/>
              <a:defRPr/>
            </a:pPr>
            <a:r>
              <a:rPr lang="tr-TR" sz="2400" u="sng" dirty="0" smtClean="0"/>
              <a:t>İlave imar planı </a:t>
            </a:r>
          </a:p>
          <a:p>
            <a:pPr marL="342900" indent="-342900">
              <a:buFont typeface="+mj-lt"/>
              <a:buAutoNum type="arabicPeriod"/>
              <a:defRPr/>
            </a:pPr>
            <a:r>
              <a:rPr lang="tr-TR" sz="2400" u="sng" dirty="0" smtClean="0"/>
              <a:t>(v.b.)</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978AAF0-7DF8-4CDC-B110-639E68DCB21C}" type="slidenum">
              <a:rPr lang="tr-TR" smtClean="0"/>
              <a:pPr>
                <a:defRPr/>
              </a:pPr>
              <a:t>15</a:t>
            </a:fld>
            <a:endParaRPr lang="tr-TR" dirty="0"/>
          </a:p>
        </p:txBody>
      </p:sp>
      <p:sp>
        <p:nvSpPr>
          <p:cNvPr id="5" name="4 Metin kutusu"/>
          <p:cNvSpPr txBox="1"/>
          <p:nvPr/>
        </p:nvSpPr>
        <p:spPr>
          <a:xfrm>
            <a:off x="521460" y="548616"/>
            <a:ext cx="7403832"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dirty="0">
                <a:solidFill>
                  <a:srgbClr val="C00000"/>
                </a:solidFill>
                <a:latin typeface="+mn-lt"/>
              </a:rPr>
              <a:t>Nazım (ANA) İmar Planı</a:t>
            </a:r>
          </a:p>
          <a:p>
            <a:pPr>
              <a:defRPr/>
            </a:pPr>
            <a:endParaRPr lang="tr-TR" dirty="0">
              <a:latin typeface="+mn-lt"/>
            </a:endParaRPr>
          </a:p>
        </p:txBody>
      </p:sp>
      <p:sp>
        <p:nvSpPr>
          <p:cNvPr id="9" name="8 Metin kutusu"/>
          <p:cNvSpPr txBox="1"/>
          <p:nvPr/>
        </p:nvSpPr>
        <p:spPr>
          <a:xfrm>
            <a:off x="285750" y="1655331"/>
            <a:ext cx="8501063" cy="4524315"/>
          </a:xfrm>
          <a:prstGeom prst="rect">
            <a:avLst/>
          </a:prstGeom>
        </p:spPr>
        <p:style>
          <a:lnRef idx="2">
            <a:schemeClr val="dk1"/>
          </a:lnRef>
          <a:fillRef idx="1">
            <a:schemeClr val="lt1"/>
          </a:fillRef>
          <a:effectRef idx="0">
            <a:schemeClr val="dk1"/>
          </a:effectRef>
          <a:fontRef idx="minor">
            <a:schemeClr val="dk1"/>
          </a:fontRef>
        </p:style>
        <p:txBody>
          <a:bodyPr wrap="square" anchor="ctr">
            <a:spAutoFit/>
          </a:bodyPr>
          <a:lstStyle/>
          <a:p>
            <a:pPr algn="just">
              <a:defRPr/>
            </a:pPr>
            <a:r>
              <a:rPr lang="tr-TR" sz="2400" dirty="0" smtClean="0"/>
              <a:t>Mevcut ise çevre düzeni planının genel ilke, hedef ve kararlarına uygun olarak,</a:t>
            </a:r>
            <a:r>
              <a:rPr lang="tr-TR" sz="2400" u="sng" dirty="0" smtClean="0">
                <a:solidFill>
                  <a:srgbClr val="FF0000"/>
                </a:solidFill>
              </a:rPr>
              <a:t> arazi parçalarının genel kullanış biçimlerini, başlıca bölge tiplerini, bölgelerin gelecekteki nüfus yoğunluklarını, </a:t>
            </a:r>
            <a:r>
              <a:rPr lang="tr-TR" sz="2400" u="sng" dirty="0" smtClean="0"/>
              <a:t>çeşitli kentsel ve kırsal yerleşme alanlarının gelişme yön ve büyüklükleri ile ilkelerini, kentsel, </a:t>
            </a:r>
            <a:r>
              <a:rPr lang="tr-TR" sz="2400" u="sng" dirty="0" smtClean="0">
                <a:solidFill>
                  <a:srgbClr val="FF0000"/>
                </a:solidFill>
              </a:rPr>
              <a:t>sosyal ve teknik altyapı alanlarını, ulaşım sistemlerini göstermek ve </a:t>
            </a:r>
            <a:r>
              <a:rPr lang="tr-TR" sz="2400" u="sng" dirty="0" smtClean="0"/>
              <a:t>uygulama imar planlarının hazırlanmasına esas olmak üzere</a:t>
            </a:r>
            <a:r>
              <a:rPr lang="tr-TR" sz="2400" dirty="0" smtClean="0"/>
              <a:t>, varsa </a:t>
            </a:r>
            <a:r>
              <a:rPr lang="tr-TR" sz="2400" dirty="0" err="1" smtClean="0"/>
              <a:t>kadastral</a:t>
            </a:r>
            <a:r>
              <a:rPr lang="tr-TR" sz="2400" dirty="0" smtClean="0"/>
              <a:t> durumu işlenmiş olarak 1/5.000 ölçekte, büyükşehir belediyelerinde 1/5000 ile 1/25.000 arasındaki her ölçekte, onaylı halihazır haritalar üzerine, plan notları ve ayrıntılı raporuyla bir bütün olarak hazırlanan planı,(MPYY 4/i Madde)</a:t>
            </a:r>
            <a:endParaRPr lang="tr-TR" sz="24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6E379C49-48E4-438B-A866-85387D75FA3D}" type="slidenum">
              <a:rPr lang="tr-TR" smtClean="0"/>
              <a:pPr>
                <a:defRPr/>
              </a:pPr>
              <a:t>16</a:t>
            </a:fld>
            <a:endParaRPr lang="tr-TR" dirty="0"/>
          </a:p>
        </p:txBody>
      </p:sp>
      <p:sp>
        <p:nvSpPr>
          <p:cNvPr id="10243" name="4 Metin kutusu"/>
          <p:cNvSpPr txBox="1">
            <a:spLocks noChangeArrowheads="1"/>
          </p:cNvSpPr>
          <p:nvPr/>
        </p:nvSpPr>
        <p:spPr bwMode="auto">
          <a:xfrm>
            <a:off x="2581264" y="352408"/>
            <a:ext cx="3890984" cy="830997"/>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tr-TR" sz="2400" b="1" dirty="0" smtClean="0">
                <a:solidFill>
                  <a:srgbClr val="C00000"/>
                </a:solidFill>
              </a:rPr>
              <a:t>UYGULAMA İMAR PLANLARI</a:t>
            </a:r>
            <a:endParaRPr lang="tr-TR" sz="2400" b="1" dirty="0">
              <a:solidFill>
                <a:srgbClr val="C00000"/>
              </a:solidFill>
            </a:endParaRPr>
          </a:p>
        </p:txBody>
      </p:sp>
      <p:sp>
        <p:nvSpPr>
          <p:cNvPr id="9221" name="6 Metin kutusu"/>
          <p:cNvSpPr txBox="1">
            <a:spLocks noChangeArrowheads="1"/>
          </p:cNvSpPr>
          <p:nvPr/>
        </p:nvSpPr>
        <p:spPr bwMode="auto">
          <a:xfrm>
            <a:off x="138089" y="1528753"/>
            <a:ext cx="8867824" cy="479586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000" dirty="0" smtClean="0"/>
              <a:t>Nazım imar planı ilke ve esaslarına uygun olarak yörenin koşulları ve </a:t>
            </a:r>
            <a:r>
              <a:rPr lang="tr-TR" sz="2000" u="sng" dirty="0" smtClean="0"/>
              <a:t>planlama alanının genel özellikleri, yapının kullanım amacı ve ihtiyacı, erişilebilirlik,</a:t>
            </a:r>
            <a:r>
              <a:rPr lang="tr-TR" sz="2000" dirty="0" smtClean="0"/>
              <a:t> sürdürülebilirlik ve çevreye etkisi dikkate alınarak; </a:t>
            </a:r>
            <a:r>
              <a:rPr lang="tr-TR" sz="2000" dirty="0" smtClean="0">
                <a:solidFill>
                  <a:srgbClr val="FF0000"/>
                </a:solidFill>
              </a:rPr>
              <a:t>yapılaşmaya ilişkin yapı adaları, kullanımları, yapı nizamı, bina yüksekliği, taban alanı katsayısı, kat alanı kat sayısı veya emsal, yapı yaklaşma mesafesi, ön cephe hattı, ifraz hattı, kademe hattı, ada ayrım çizgisi, taşıt, yaya ve bisiklet yolları, ulaşım ilişkileri, parkları, meydanları, kentsel, sosyal ve teknik altyapı alanlarını</a:t>
            </a:r>
            <a:r>
              <a:rPr lang="tr-TR" sz="2000" dirty="0" smtClean="0"/>
              <a:t>, gerektiğinde; parsel büyüklükleri, parsel cephesi ve derinliği, arka cephe hattı, yol kotu ve bu kotun altındaki kat adedi, bağımsız bölüm sayısı gibi yapılaşma ve uygulamaya ilişkin kararları, uygulama için gerekli imar uygulama programlarına esas olacak uygulama etaplarını ve diğer bilgileri ayrıntıları ile gösteren ve varsa </a:t>
            </a:r>
            <a:r>
              <a:rPr lang="tr-TR" sz="2000" dirty="0" err="1" smtClean="0"/>
              <a:t>kadastral</a:t>
            </a:r>
            <a:r>
              <a:rPr lang="tr-TR" sz="2000" dirty="0" smtClean="0"/>
              <a:t> durumu işlenmiş olarak 1/1.000 ölçekte onaylı halihazır haritalar üzerinde, plan notları ve ayrıntılı raporuyla bir bütün olarak hazırlanan planı,(MPYY 4/k Madde)</a:t>
            </a:r>
            <a:endParaRPr lang="tr-TR" sz="2000" dirty="0">
              <a:solidFill>
                <a:srgbClr val="C0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B77B6B3-6ED0-4665-8991-66860C14F3C9}" type="slidenum">
              <a:rPr lang="tr-TR" smtClean="0"/>
              <a:pPr>
                <a:defRPr/>
              </a:pPr>
              <a:t>17</a:t>
            </a:fld>
            <a:endParaRPr lang="tr-TR" dirty="0"/>
          </a:p>
        </p:txBody>
      </p:sp>
      <p:sp>
        <p:nvSpPr>
          <p:cNvPr id="11267" name="4 Metin kutusu"/>
          <p:cNvSpPr txBox="1">
            <a:spLocks noChangeArrowheads="1"/>
          </p:cNvSpPr>
          <p:nvPr/>
        </p:nvSpPr>
        <p:spPr bwMode="auto">
          <a:xfrm>
            <a:off x="428625" y="188568"/>
            <a:ext cx="8072438"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tr-TR" sz="2400" b="1" dirty="0" smtClean="0">
                <a:solidFill>
                  <a:srgbClr val="C00000"/>
                </a:solidFill>
              </a:rPr>
              <a:t>MEVZİİ </a:t>
            </a:r>
            <a:r>
              <a:rPr lang="tr-TR" sz="2400" b="1" dirty="0">
                <a:solidFill>
                  <a:srgbClr val="C00000"/>
                </a:solidFill>
              </a:rPr>
              <a:t>(Küçük alan) İMAR PLANLARI</a:t>
            </a:r>
          </a:p>
        </p:txBody>
      </p:sp>
      <p:sp>
        <p:nvSpPr>
          <p:cNvPr id="7" name="6 Metin kutusu"/>
          <p:cNvSpPr txBox="1"/>
          <p:nvPr/>
        </p:nvSpPr>
        <p:spPr>
          <a:xfrm>
            <a:off x="161412" y="1268712"/>
            <a:ext cx="855114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1" algn="just">
              <a:defRPr/>
            </a:pPr>
            <a:endParaRPr lang="tr-TR" sz="2400" dirty="0" smtClean="0"/>
          </a:p>
          <a:p>
            <a:pPr lvl="1" algn="just">
              <a:defRPr/>
            </a:pPr>
            <a:r>
              <a:rPr lang="tr-TR" sz="2400" dirty="0" smtClean="0"/>
              <a:t>	Mevcut planların yerleşmiş nüfusa yetersiz kalması veya </a:t>
            </a:r>
            <a:r>
              <a:rPr lang="tr-TR" sz="2400" u="sng" dirty="0" smtClean="0">
                <a:solidFill>
                  <a:srgbClr val="FF0000"/>
                </a:solidFill>
              </a:rPr>
              <a:t>yeni yerleşim alanlarının kullanıma açılması </a:t>
            </a:r>
            <a:r>
              <a:rPr lang="tr-TR" sz="2400" dirty="0" smtClean="0"/>
              <a:t>gereğinin ve sınırlarının ilgili idarece belirlenmesi halinde, yönetmeliğin plan yapım kurallarına uyulmak üzere yapımı mümkün olan, </a:t>
            </a:r>
            <a:r>
              <a:rPr lang="tr-TR" sz="2400" u="sng" dirty="0" smtClean="0">
                <a:solidFill>
                  <a:srgbClr val="FF0000"/>
                </a:solidFill>
              </a:rPr>
              <a:t>yürürlükteki her tür ve ölçekteki plan sınırları dışında,</a:t>
            </a:r>
            <a:r>
              <a:rPr lang="tr-TR" sz="2400" dirty="0" smtClean="0"/>
              <a:t> planla bütünleşmeyen konumdaki, sosyal ve teknik altyapı ihtiyaçlarını kendi bünyesinde sağlayan, raporuyla bir bütün olan </a:t>
            </a:r>
            <a:r>
              <a:rPr lang="tr-TR" sz="2400" u="sng" dirty="0" smtClean="0">
                <a:solidFill>
                  <a:srgbClr val="FF0000"/>
                </a:solidFill>
              </a:rPr>
              <a:t>imar planıdır.</a:t>
            </a:r>
            <a:r>
              <a:rPr lang="tr-TR" sz="2400" dirty="0" smtClean="0"/>
              <a:t> (Mülga) PYAEDY 3/5. Madde – </a:t>
            </a:r>
            <a:r>
              <a:rPr lang="tr-TR" sz="2400" dirty="0" smtClean="0">
                <a:solidFill>
                  <a:srgbClr val="FF0000"/>
                </a:solidFill>
              </a:rPr>
              <a:t>(Yeni Yönetmelikte bu plan türü yok) </a:t>
            </a:r>
            <a:r>
              <a:rPr lang="tr-TR" sz="2400" dirty="0" smtClean="0">
                <a:solidFill>
                  <a:schemeClr val="tx1"/>
                </a:solidFill>
              </a:rPr>
              <a:t>(3194 S.K. 7/c maddesinde var)</a:t>
            </a:r>
          </a:p>
          <a:p>
            <a:pPr lvl="1"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Rectangle 3"/>
          <p:cNvSpPr>
            <a:spLocks noGrp="1" noChangeArrowheads="1"/>
          </p:cNvSpPr>
          <p:nvPr>
            <p:ph idx="1"/>
          </p:nvPr>
        </p:nvSpPr>
        <p:spPr>
          <a:xfrm>
            <a:off x="341436" y="1358725"/>
            <a:ext cx="7831044" cy="3780504"/>
          </a:xfrm>
        </p:spPr>
        <p:style>
          <a:lnRef idx="2">
            <a:schemeClr val="dk1"/>
          </a:lnRef>
          <a:fillRef idx="1">
            <a:schemeClr val="lt1"/>
          </a:fillRef>
          <a:effectRef idx="0">
            <a:schemeClr val="dk1"/>
          </a:effectRef>
          <a:fontRef idx="minor">
            <a:schemeClr val="dk1"/>
          </a:fontRef>
        </p:style>
        <p:txBody>
          <a:bodyPr>
            <a:normAutofit/>
          </a:bodyPr>
          <a:lstStyle/>
          <a:p>
            <a:pPr marL="0" indent="0" algn="just" eaLnBrk="1" fontAlgn="auto" hangingPunct="1">
              <a:lnSpc>
                <a:spcPct val="80000"/>
              </a:lnSpc>
              <a:spcBef>
                <a:spcPts val="580"/>
              </a:spcBef>
              <a:spcAft>
                <a:spcPts val="0"/>
              </a:spcAft>
              <a:buNone/>
              <a:defRPr/>
            </a:pPr>
            <a:endParaRPr lang="tr-TR" sz="2400" u="sng" dirty="0" smtClean="0">
              <a:solidFill>
                <a:schemeClr val="tx1"/>
              </a:solidFill>
              <a:latin typeface="Times New Roman" pitchFamily="18" charset="0"/>
              <a:cs typeface="Times New Roman" pitchFamily="18" charset="0"/>
            </a:endParaRPr>
          </a:p>
          <a:p>
            <a:pPr marL="0" indent="0" algn="just" eaLnBrk="1" fontAlgn="auto" hangingPunct="1">
              <a:spcBef>
                <a:spcPts val="580"/>
              </a:spcBef>
              <a:spcAft>
                <a:spcPts val="0"/>
              </a:spcAft>
              <a:buNone/>
              <a:defRPr/>
            </a:pPr>
            <a:r>
              <a:rPr lang="tr-TR" sz="2400" b="1" u="sng" dirty="0" smtClean="0">
                <a:solidFill>
                  <a:srgbClr val="C00000"/>
                </a:solidFill>
                <a:latin typeface="Times New Roman" pitchFamily="18" charset="0"/>
                <a:cs typeface="Times New Roman" pitchFamily="18" charset="0"/>
              </a:rPr>
              <a:t>İmar </a:t>
            </a:r>
            <a:r>
              <a:rPr lang="tr-TR" sz="2400" b="1" u="sng" dirty="0">
                <a:solidFill>
                  <a:srgbClr val="C00000"/>
                </a:solidFill>
                <a:latin typeface="Times New Roman" pitchFamily="18" charset="0"/>
                <a:cs typeface="Times New Roman" pitchFamily="18" charset="0"/>
              </a:rPr>
              <a:t>Planlarının Hazırlanması ve Yürürlük</a:t>
            </a:r>
          </a:p>
          <a:p>
            <a:pPr marL="0" indent="0" algn="just" eaLnBrk="1" fontAlgn="auto" hangingPunct="1">
              <a:spcBef>
                <a:spcPts val="580"/>
              </a:spcBef>
              <a:spcAft>
                <a:spcPts val="0"/>
              </a:spcAft>
              <a:buFont typeface="Wingdings" pitchFamily="2" charset="2"/>
              <a:buNone/>
              <a:defRPr/>
            </a:pPr>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	Genel </a:t>
            </a:r>
            <a:r>
              <a:rPr lang="tr-TR" sz="2400" dirty="0">
                <a:solidFill>
                  <a:schemeClr val="tx1"/>
                </a:solidFill>
                <a:latin typeface="Times New Roman" pitchFamily="18" charset="0"/>
                <a:cs typeface="Times New Roman" pitchFamily="18" charset="0"/>
              </a:rPr>
              <a:t>kural olarak son nüfus sayımında </a:t>
            </a:r>
            <a:r>
              <a:rPr lang="tr-TR" sz="2400" dirty="0">
                <a:solidFill>
                  <a:srgbClr val="FF0000"/>
                </a:solidFill>
                <a:latin typeface="Times New Roman" pitchFamily="18" charset="0"/>
                <a:cs typeface="Times New Roman" pitchFamily="18" charset="0"/>
              </a:rPr>
              <a:t>nüfusu 10.000 aşan yerlerde imar planı yaptırılması zorunludur</a:t>
            </a:r>
            <a:r>
              <a:rPr lang="tr-TR" sz="2400" dirty="0">
                <a:solidFill>
                  <a:schemeClr val="tx1"/>
                </a:solidFill>
                <a:latin typeface="Times New Roman" pitchFamily="18" charset="0"/>
                <a:cs typeface="Times New Roman" pitchFamily="18" charset="0"/>
              </a:rPr>
              <a:t>. </a:t>
            </a:r>
            <a:endParaRPr lang="tr-TR" sz="2400" dirty="0" smtClean="0">
              <a:solidFill>
                <a:schemeClr val="tx1"/>
              </a:solidFill>
              <a:latin typeface="Times New Roman" pitchFamily="18" charset="0"/>
              <a:cs typeface="Times New Roman" pitchFamily="18" charset="0"/>
            </a:endParaRPr>
          </a:p>
          <a:p>
            <a:pPr marL="0" indent="0" algn="just" eaLnBrk="1" fontAlgn="auto" hangingPunct="1">
              <a:spcBef>
                <a:spcPts val="580"/>
              </a:spcBef>
              <a:spcAft>
                <a:spcPts val="0"/>
              </a:spcAft>
              <a:buFont typeface="Wingdings" pitchFamily="2" charset="2"/>
              <a:buNone/>
              <a:defRPr/>
            </a:pPr>
            <a:r>
              <a:rPr lang="tr-TR" sz="2400" dirty="0" smtClean="0">
                <a:solidFill>
                  <a:schemeClr val="tx1"/>
                </a:solidFill>
                <a:latin typeface="Times New Roman" pitchFamily="18" charset="0"/>
                <a:cs typeface="Times New Roman" pitchFamily="18" charset="0"/>
              </a:rPr>
              <a:t>	Nüfusu </a:t>
            </a:r>
            <a:r>
              <a:rPr lang="tr-TR" sz="2400" dirty="0">
                <a:solidFill>
                  <a:schemeClr val="tx1"/>
                </a:solidFill>
                <a:latin typeface="Times New Roman" pitchFamily="18" charset="0"/>
                <a:cs typeface="Times New Roman" pitchFamily="18" charset="0"/>
              </a:rPr>
              <a:t>10.000 altında kalan belediyelik yerlerde imar planı yaptırılıp yaptırılmayacağına belediye meclisi tarafından karar verilir</a:t>
            </a:r>
            <a:r>
              <a:rPr lang="tr-TR" sz="2400" dirty="0" smtClean="0">
                <a:solidFill>
                  <a:schemeClr val="tx1"/>
                </a:solidFill>
                <a:latin typeface="Times New Roman" pitchFamily="18" charset="0"/>
                <a:cs typeface="Times New Roman" pitchFamily="18" charset="0"/>
              </a:rPr>
              <a:t>. (6360 sayılı Kanuna dikkat)</a:t>
            </a:r>
          </a:p>
          <a:p>
            <a:pPr marL="0" indent="0" algn="just" eaLnBrk="1" fontAlgn="auto" hangingPunct="1">
              <a:lnSpc>
                <a:spcPct val="80000"/>
              </a:lnSpc>
              <a:spcBef>
                <a:spcPts val="580"/>
              </a:spcBef>
              <a:spcAft>
                <a:spcPts val="0"/>
              </a:spcAft>
              <a:buFont typeface="Wingdings" pitchFamily="2" charset="2"/>
              <a:buNone/>
              <a:defRPr/>
            </a:pPr>
            <a:endParaRPr lang="tr-TR" dirty="0">
              <a:solidFill>
                <a:schemeClr val="accent4"/>
              </a:solidFill>
              <a:latin typeface="Comic Sans MS" pitchFamily="66" charset="0"/>
            </a:endParaRPr>
          </a:p>
          <a:p>
            <a:pPr marL="0" indent="0" algn="just" eaLnBrk="1" fontAlgn="auto" hangingPunct="1">
              <a:lnSpc>
                <a:spcPct val="80000"/>
              </a:lnSpc>
              <a:spcBef>
                <a:spcPts val="580"/>
              </a:spcBef>
              <a:spcAft>
                <a:spcPts val="0"/>
              </a:spcAft>
              <a:buFont typeface="Wingdings 2"/>
              <a:buChar char=""/>
              <a:defRPr/>
            </a:pPr>
            <a:endParaRPr lang="tr-TR" sz="3600" dirty="0">
              <a:solidFill>
                <a:schemeClr val="accent4"/>
              </a:solidFill>
              <a:latin typeface="Comic Sans MS" pitchFamily="66" charset="0"/>
            </a:endParaRPr>
          </a:p>
        </p:txBody>
      </p:sp>
      <p:sp>
        <p:nvSpPr>
          <p:cNvPr id="11268"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EA07CF4-0B54-4DF3-8EEA-9AED46A76AF3}"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E58E6194-5EAE-492D-9E00-B2BDB9B9C492}" type="slidenum">
              <a:rPr lang="tr-TR"/>
              <a:pPr>
                <a:defRPr/>
              </a:pPr>
              <a:t>18</a:t>
            </a:fld>
            <a:endParaRPr lang="tr-TR"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5" name="Rectangle 3"/>
          <p:cNvSpPr>
            <a:spLocks noGrp="1" noChangeArrowheads="1"/>
          </p:cNvSpPr>
          <p:nvPr>
            <p:ph idx="1"/>
          </p:nvPr>
        </p:nvSpPr>
        <p:spPr>
          <a:xfrm>
            <a:off x="571500" y="638628"/>
            <a:ext cx="6970896" cy="5400720"/>
          </a:xfrm>
        </p:spPr>
        <p:txBody>
          <a:bodyPr>
            <a:normAutofit fontScale="92500" lnSpcReduction="10000"/>
          </a:bodyPr>
          <a:lstStyle/>
          <a:p>
            <a:pPr marL="274320" indent="-274320" algn="ctr" eaLnBrk="1" fontAlgn="auto" hangingPunct="1">
              <a:lnSpc>
                <a:spcPct val="90000"/>
              </a:lnSpc>
              <a:spcBef>
                <a:spcPts val="580"/>
              </a:spcBef>
              <a:spcAft>
                <a:spcPts val="0"/>
              </a:spcAft>
              <a:buFont typeface="Wingdings" pitchFamily="2" charset="2"/>
              <a:buNone/>
              <a:defRPr/>
            </a:pPr>
            <a:r>
              <a:rPr lang="tr-TR" sz="2400" b="1" u="sng" dirty="0">
                <a:solidFill>
                  <a:srgbClr val="C00000"/>
                </a:solidFill>
              </a:rPr>
              <a:t>İmar Planı </a:t>
            </a:r>
            <a:r>
              <a:rPr lang="tr-TR" sz="2400" b="1" u="sng" dirty="0" smtClean="0">
                <a:solidFill>
                  <a:srgbClr val="C00000"/>
                </a:solidFill>
              </a:rPr>
              <a:t>Yapım Aşamaları;</a:t>
            </a:r>
          </a:p>
          <a:p>
            <a:pPr marL="274320" indent="-274320" algn="just" eaLnBrk="1" fontAlgn="auto" hangingPunct="1">
              <a:lnSpc>
                <a:spcPct val="90000"/>
              </a:lnSpc>
              <a:spcBef>
                <a:spcPts val="580"/>
              </a:spcBef>
              <a:spcAft>
                <a:spcPts val="0"/>
              </a:spcAft>
              <a:buFont typeface="Wingdings" pitchFamily="2" charset="2"/>
              <a:buNone/>
              <a:defRPr/>
            </a:pPr>
            <a:endParaRPr lang="tr-TR" sz="2400" b="1" dirty="0" smtClean="0">
              <a:cs typeface="Times New Roman" pitchFamily="18" charset="0"/>
            </a:endParaRPr>
          </a:p>
          <a:p>
            <a:pPr marL="274320" indent="-274320" algn="just" eaLnBrk="1" fontAlgn="auto" hangingPunct="1">
              <a:lnSpc>
                <a:spcPct val="110000"/>
              </a:lnSpc>
              <a:spcBef>
                <a:spcPts val="580"/>
              </a:spcBef>
              <a:spcAft>
                <a:spcPts val="0"/>
              </a:spcAft>
              <a:buFont typeface="Wingdings" pitchFamily="2" charset="2"/>
              <a:buNone/>
              <a:defRPr/>
            </a:pPr>
            <a:r>
              <a:rPr lang="tr-TR" sz="2400" u="sng" dirty="0" smtClean="0">
                <a:cs typeface="Times New Roman" pitchFamily="18" charset="0"/>
              </a:rPr>
              <a:t>-Belediye </a:t>
            </a:r>
            <a:r>
              <a:rPr lang="tr-TR" sz="2400" u="sng" dirty="0">
                <a:cs typeface="Times New Roman" pitchFamily="18" charset="0"/>
              </a:rPr>
              <a:t>Meclisince imar planı yapım kararı alınması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-İmar </a:t>
            </a:r>
            <a:r>
              <a:rPr lang="tr-TR" sz="2400" dirty="0">
                <a:cs typeface="Times New Roman" pitchFamily="18" charset="0"/>
              </a:rPr>
              <a:t>planı yapımı için  ihale yapılarak, sonucunda müteahhit bir firma bulunması,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-Bu </a:t>
            </a:r>
            <a:r>
              <a:rPr lang="tr-TR" sz="2400" dirty="0">
                <a:cs typeface="Times New Roman" pitchFamily="18" charset="0"/>
              </a:rPr>
              <a:t>müteahhit firma ile yürürlükte bulunan teknik mevzuat uygun </a:t>
            </a:r>
            <a:r>
              <a:rPr lang="tr-TR" sz="2400" dirty="0" smtClean="0">
                <a:cs typeface="Times New Roman" pitchFamily="18" charset="0"/>
              </a:rPr>
              <a:t>olarak </a:t>
            </a:r>
            <a:r>
              <a:rPr lang="tr-TR" sz="2400" dirty="0">
                <a:cs typeface="Times New Roman" pitchFamily="18" charset="0"/>
              </a:rPr>
              <a:t>hazırlanan sözleşme ve teknik şartname imzalanması, </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-Müteahhit </a:t>
            </a:r>
            <a:r>
              <a:rPr lang="tr-TR" sz="2400" dirty="0">
                <a:cs typeface="Times New Roman" pitchFamily="18" charset="0"/>
              </a:rPr>
              <a:t>firma tarafında bu şartnameler ve </a:t>
            </a:r>
            <a:r>
              <a:rPr lang="tr-TR" sz="2400" dirty="0" smtClean="0">
                <a:cs typeface="Times New Roman" pitchFamily="18" charset="0"/>
              </a:rPr>
              <a:t>teknik </a:t>
            </a:r>
            <a:r>
              <a:rPr lang="tr-TR" sz="2400" dirty="0">
                <a:cs typeface="Times New Roman" pitchFamily="18" charset="0"/>
              </a:rPr>
              <a:t>mevzuata uygun olarak planın hazırlanması,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-Hazırlanan </a:t>
            </a:r>
            <a:r>
              <a:rPr lang="tr-TR" sz="2400" dirty="0">
                <a:cs typeface="Times New Roman" pitchFamily="18" charset="0"/>
              </a:rPr>
              <a:t>planın sözleşme ve teknik mevzuata uygunluğunun belediyece kontrolü,</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a:t>
            </a:r>
            <a:r>
              <a:rPr lang="tr-TR" sz="2400" u="sng" dirty="0" smtClean="0">
                <a:cs typeface="Times New Roman" pitchFamily="18" charset="0"/>
              </a:rPr>
              <a:t>Uygun </a:t>
            </a:r>
            <a:r>
              <a:rPr lang="tr-TR" sz="2400" u="sng" dirty="0">
                <a:cs typeface="Times New Roman" pitchFamily="18" charset="0"/>
              </a:rPr>
              <a:t>görülen planların Belediye Meclisince Onanması,</a:t>
            </a:r>
            <a:endParaRPr lang="tr-TR" sz="2400" u="sng" dirty="0"/>
          </a:p>
          <a:p>
            <a:pPr marL="274320" indent="-274320" algn="just" eaLnBrk="1" fontAlgn="auto" hangingPunct="1">
              <a:lnSpc>
                <a:spcPct val="90000"/>
              </a:lnSpc>
              <a:spcBef>
                <a:spcPts val="580"/>
              </a:spcBef>
              <a:spcAft>
                <a:spcPts val="0"/>
              </a:spcAft>
              <a:buFont typeface="Wingdings 2"/>
              <a:buChar char=""/>
              <a:defRPr/>
            </a:pPr>
            <a:endParaRPr lang="tr-TR" sz="2400" dirty="0">
              <a:solidFill>
                <a:schemeClr val="accent4"/>
              </a:solidFill>
              <a:latin typeface="Comic Sans MS" pitchFamily="66" charset="0"/>
            </a:endParaRPr>
          </a:p>
        </p:txBody>
      </p:sp>
      <p:sp>
        <p:nvSpPr>
          <p:cNvPr id="1229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40F2A1A-F5AB-431F-8A78-80BC492C7F83}"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71E1B64F-65BB-43E6-A8E8-D899E3AF29B7}" type="slidenum">
              <a:rPr lang="tr-TR"/>
              <a:pPr>
                <a:defRPr/>
              </a:pPr>
              <a:t>19</a:t>
            </a:fld>
            <a:endParaRPr lang="tr-T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51544" y="188568"/>
            <a:ext cx="6390852" cy="810108"/>
          </a:xfrm>
          <a:solidFill>
            <a:schemeClr val="bg1"/>
          </a:solidFill>
        </p:spPr>
        <p:txBody>
          <a:bodyPr>
            <a:noAutofit/>
          </a:bodyPr>
          <a:lstStyle/>
          <a:p>
            <a:pPr algn="ctr"/>
            <a:r>
              <a:rPr lang="tr-TR" sz="2400" b="0" dirty="0" smtClean="0">
                <a:solidFill>
                  <a:schemeClr val="tx1"/>
                </a:solidFill>
              </a:rPr>
              <a:t/>
            </a:r>
            <a:br>
              <a:rPr lang="tr-TR" sz="2400" b="0" dirty="0" smtClean="0">
                <a:solidFill>
                  <a:schemeClr val="tx1"/>
                </a:solidFill>
              </a:rPr>
            </a:br>
            <a:r>
              <a:rPr lang="tr-TR" sz="2400" b="0" dirty="0" smtClean="0">
                <a:solidFill>
                  <a:schemeClr val="tx1"/>
                </a:solidFill>
              </a:rPr>
              <a:t/>
            </a:r>
            <a:br>
              <a:rPr lang="tr-TR" sz="2400" b="0" dirty="0" smtClean="0">
                <a:solidFill>
                  <a:schemeClr val="tx1"/>
                </a:solidFill>
              </a:rPr>
            </a:br>
            <a:r>
              <a:rPr lang="tr-TR" sz="2400" b="0" dirty="0" smtClean="0">
                <a:solidFill>
                  <a:srgbClr val="FF0000"/>
                </a:solidFill>
              </a:rPr>
              <a:t>İMAR </a:t>
            </a:r>
            <a:r>
              <a:rPr lang="tr-TR" sz="2400" b="0" dirty="0" smtClean="0">
                <a:solidFill>
                  <a:srgbClr val="FF0000"/>
                </a:solidFill>
              </a:rPr>
              <a:t>HUKUKU VE </a:t>
            </a:r>
            <a:r>
              <a:rPr lang="tr-TR" sz="2400" b="0" dirty="0" smtClean="0">
                <a:solidFill>
                  <a:srgbClr val="FF0000"/>
                </a:solidFill>
              </a:rPr>
              <a:t>UYGULAMALARI</a:t>
            </a:r>
            <a:r>
              <a:rPr lang="tr-TR" sz="2400" b="0" dirty="0" smtClean="0">
                <a:solidFill>
                  <a:schemeClr val="tx1"/>
                </a:solidFill>
              </a:rPr>
              <a:t/>
            </a:r>
            <a:br>
              <a:rPr lang="tr-TR" sz="2400" b="0" dirty="0" smtClean="0">
                <a:solidFill>
                  <a:schemeClr val="tx1"/>
                </a:solidFill>
              </a:rPr>
            </a:br>
            <a:endParaRPr lang="tr-TR" sz="2400" b="0" dirty="0">
              <a:solidFill>
                <a:schemeClr val="tx1"/>
              </a:solidFill>
            </a:endParaRPr>
          </a:p>
        </p:txBody>
      </p:sp>
      <p:sp>
        <p:nvSpPr>
          <p:cNvPr id="3" name="2 Alt Başlık"/>
          <p:cNvSpPr>
            <a:spLocks noGrp="1"/>
          </p:cNvSpPr>
          <p:nvPr>
            <p:ph type="subTitle" idx="1"/>
          </p:nvPr>
        </p:nvSpPr>
        <p:spPr>
          <a:xfrm>
            <a:off x="341436" y="1178700"/>
            <a:ext cx="8127784" cy="5130684"/>
          </a:xfrm>
          <a:solidFill>
            <a:schemeClr val="bg1"/>
          </a:solidFill>
        </p:spPr>
        <p:txBody>
          <a:bodyPr>
            <a:normAutofit fontScale="85000" lnSpcReduction="20000"/>
          </a:bodyPr>
          <a:lstStyle/>
          <a:p>
            <a:pPr algn="just"/>
            <a:endParaRPr lang="tr-TR" sz="2000" dirty="0" smtClean="0">
              <a:solidFill>
                <a:schemeClr val="tx1"/>
              </a:solidFill>
            </a:endParaRPr>
          </a:p>
          <a:p>
            <a:pPr algn="just">
              <a:lnSpc>
                <a:spcPct val="110000"/>
              </a:lnSpc>
            </a:pPr>
            <a:r>
              <a:rPr lang="tr-TR" sz="2000" dirty="0" smtClean="0">
                <a:solidFill>
                  <a:schemeClr val="tx1"/>
                </a:solidFill>
              </a:rPr>
              <a:t>	</a:t>
            </a:r>
            <a:r>
              <a:rPr lang="tr-TR" sz="2000" dirty="0" smtClean="0">
                <a:solidFill>
                  <a:srgbClr val="FF0000"/>
                </a:solidFill>
              </a:rPr>
              <a:t>İmar kelimesi, </a:t>
            </a:r>
            <a:r>
              <a:rPr lang="tr-TR" sz="2000" dirty="0" smtClean="0">
                <a:solidFill>
                  <a:schemeClr val="tx1"/>
                </a:solidFill>
              </a:rPr>
              <a:t>bayındırlık, bayındır kılma, </a:t>
            </a:r>
            <a:r>
              <a:rPr lang="tr-TR" sz="2000" dirty="0" smtClean="0">
                <a:solidFill>
                  <a:srgbClr val="FF0000"/>
                </a:solidFill>
              </a:rPr>
              <a:t>geliştirme, </a:t>
            </a:r>
            <a:r>
              <a:rPr lang="tr-TR" sz="2000" dirty="0" smtClean="0">
                <a:solidFill>
                  <a:schemeClr val="tx1"/>
                </a:solidFill>
              </a:rPr>
              <a:t>şenlendirme anlamlarında kullanılmaktadır. </a:t>
            </a:r>
          </a:p>
          <a:p>
            <a:pPr algn="just">
              <a:lnSpc>
                <a:spcPct val="110000"/>
              </a:lnSpc>
            </a:pPr>
            <a:r>
              <a:rPr lang="tr-TR" sz="2000" dirty="0" smtClean="0">
                <a:solidFill>
                  <a:schemeClr val="tx1"/>
                </a:solidFill>
              </a:rPr>
              <a:t>	</a:t>
            </a:r>
            <a:r>
              <a:rPr lang="tr-TR" sz="2000" dirty="0" smtClean="0">
                <a:solidFill>
                  <a:srgbClr val="FF0000"/>
                </a:solidFill>
              </a:rPr>
              <a:t>İmar Hukuku, </a:t>
            </a:r>
            <a:r>
              <a:rPr lang="tr-TR" sz="2000" u="sng" dirty="0" smtClean="0">
                <a:solidFill>
                  <a:schemeClr val="tx1"/>
                </a:solidFill>
              </a:rPr>
              <a:t>yerleşme yerleri ile bu yerlerdeki yapılaşmaların; </a:t>
            </a:r>
            <a:r>
              <a:rPr lang="tr-TR" sz="2000" dirty="0" smtClean="0">
                <a:solidFill>
                  <a:schemeClr val="tx1"/>
                </a:solidFill>
              </a:rPr>
              <a:t>plan, fen, sağlık ve çevre şartlarına uygun teşekkülünü sağlamak amacıyla hukuki düzenlemeler getiren, İdare Hukuku’nun alt dalıdır. </a:t>
            </a:r>
            <a:r>
              <a:rPr lang="tr-TR" sz="2000" dirty="0" smtClean="0">
                <a:solidFill>
                  <a:srgbClr val="FF0000"/>
                </a:solidFill>
              </a:rPr>
              <a:t>(İ.K. 1. Madde) </a:t>
            </a:r>
          </a:p>
          <a:p>
            <a:pPr algn="just">
              <a:lnSpc>
                <a:spcPct val="110000"/>
              </a:lnSpc>
            </a:pPr>
            <a:r>
              <a:rPr lang="tr-TR" sz="2000" dirty="0" smtClean="0">
                <a:solidFill>
                  <a:srgbClr val="FF0000"/>
                </a:solidFill>
              </a:rPr>
              <a:t>            </a:t>
            </a:r>
            <a:r>
              <a:rPr lang="tr-TR" sz="2000" dirty="0" smtClean="0">
                <a:solidFill>
                  <a:srgbClr val="FF0000"/>
                </a:solidFill>
              </a:rPr>
              <a:t>   </a:t>
            </a:r>
            <a:r>
              <a:rPr lang="tr-TR" sz="2000" u="sng" dirty="0" smtClean="0">
                <a:solidFill>
                  <a:srgbClr val="FF0000"/>
                </a:solidFill>
              </a:rPr>
              <a:t>İdari </a:t>
            </a:r>
            <a:r>
              <a:rPr lang="tr-TR" sz="2000" u="sng" dirty="0" smtClean="0">
                <a:solidFill>
                  <a:srgbClr val="FF0000"/>
                </a:solidFill>
              </a:rPr>
              <a:t>işlem kavramı; </a:t>
            </a:r>
            <a:r>
              <a:rPr lang="tr-TR" sz="2000" dirty="0" smtClean="0">
                <a:solidFill>
                  <a:schemeClr val="tx1"/>
                </a:solidFill>
              </a:rPr>
              <a:t>İdarenin tek taraflı aldığı </a:t>
            </a:r>
            <a:r>
              <a:rPr lang="tr-TR" sz="2000" dirty="0" err="1" smtClean="0">
                <a:solidFill>
                  <a:schemeClr val="tx1"/>
                </a:solidFill>
              </a:rPr>
              <a:t>icrai</a:t>
            </a:r>
            <a:r>
              <a:rPr lang="tr-TR" sz="2000" dirty="0" smtClean="0">
                <a:solidFill>
                  <a:schemeClr val="tx1"/>
                </a:solidFill>
              </a:rPr>
              <a:t> kararlardır.</a:t>
            </a:r>
          </a:p>
          <a:p>
            <a:pPr algn="just">
              <a:lnSpc>
                <a:spcPct val="110000"/>
              </a:lnSpc>
            </a:pPr>
            <a:r>
              <a:rPr lang="tr-TR" sz="2000" dirty="0" smtClean="0">
                <a:solidFill>
                  <a:schemeClr val="tx1"/>
                </a:solidFill>
              </a:rPr>
              <a:t>	</a:t>
            </a:r>
            <a:r>
              <a:rPr lang="tr-TR" sz="2000" dirty="0" smtClean="0">
                <a:solidFill>
                  <a:schemeClr val="tx1"/>
                </a:solidFill>
              </a:rPr>
              <a:t>(İYUK </a:t>
            </a:r>
            <a:r>
              <a:rPr lang="tr-TR" sz="2000" dirty="0" smtClean="0">
                <a:solidFill>
                  <a:schemeClr val="tx1"/>
                </a:solidFill>
              </a:rPr>
              <a:t>2/1. madde; İdarî </a:t>
            </a:r>
            <a:r>
              <a:rPr lang="tr-TR" sz="2000" dirty="0" smtClean="0">
                <a:solidFill>
                  <a:schemeClr val="tx1"/>
                </a:solidFill>
              </a:rPr>
              <a:t>işlemler; </a:t>
            </a:r>
            <a:r>
              <a:rPr lang="tr-TR" sz="2000" dirty="0" smtClean="0">
                <a:solidFill>
                  <a:srgbClr val="FF0000"/>
                </a:solidFill>
              </a:rPr>
              <a:t>yetki</a:t>
            </a:r>
            <a:r>
              <a:rPr lang="tr-TR" sz="2000" dirty="0" smtClean="0">
                <a:solidFill>
                  <a:srgbClr val="FF0000"/>
                </a:solidFill>
              </a:rPr>
              <a:t>, şekil, sebep, konu ve maksat </a:t>
            </a:r>
            <a:r>
              <a:rPr lang="tr-TR" sz="2000" dirty="0" smtClean="0">
                <a:solidFill>
                  <a:schemeClr val="tx1"/>
                </a:solidFill>
              </a:rPr>
              <a:t>yönlerinden biri ile hukuka aykırı olduklarından … iptal davaları, )</a:t>
            </a:r>
          </a:p>
          <a:p>
            <a:pPr algn="just">
              <a:lnSpc>
                <a:spcPct val="110000"/>
              </a:lnSpc>
            </a:pPr>
            <a:r>
              <a:rPr lang="tr-TR" sz="2000" dirty="0" smtClean="0">
                <a:solidFill>
                  <a:schemeClr val="tx1"/>
                </a:solidFill>
              </a:rPr>
              <a:t>	3194 sayılı İmar Kanunu, imar hukukunun temelini oluşturmaktadır.</a:t>
            </a:r>
          </a:p>
          <a:p>
            <a:pPr algn="just">
              <a:lnSpc>
                <a:spcPct val="110000"/>
              </a:lnSpc>
            </a:pPr>
            <a:r>
              <a:rPr lang="tr-TR" sz="2000" dirty="0" smtClean="0">
                <a:solidFill>
                  <a:srgbClr val="FF0000"/>
                </a:solidFill>
              </a:rPr>
              <a:t>	</a:t>
            </a:r>
            <a:r>
              <a:rPr lang="tr-TR" sz="2000" u="sng" dirty="0" smtClean="0">
                <a:solidFill>
                  <a:srgbClr val="FF0000"/>
                </a:solidFill>
              </a:rPr>
              <a:t>İmar </a:t>
            </a:r>
            <a:r>
              <a:rPr lang="tr-TR" sz="2000" u="sng" dirty="0" smtClean="0">
                <a:solidFill>
                  <a:srgbClr val="FF0000"/>
                </a:solidFill>
              </a:rPr>
              <a:t>hukukunun alt ana başlıklarında, </a:t>
            </a:r>
          </a:p>
          <a:p>
            <a:pPr algn="just">
              <a:lnSpc>
                <a:spcPct val="110000"/>
              </a:lnSpc>
            </a:pPr>
            <a:r>
              <a:rPr lang="tr-TR" sz="2000" dirty="0" smtClean="0">
                <a:solidFill>
                  <a:schemeClr val="tx1"/>
                </a:solidFill>
              </a:rPr>
              <a:t>	1-İmar </a:t>
            </a:r>
            <a:r>
              <a:rPr lang="tr-TR" sz="2000" dirty="0" smtClean="0">
                <a:solidFill>
                  <a:schemeClr val="tx1"/>
                </a:solidFill>
              </a:rPr>
              <a:t>Planları, </a:t>
            </a:r>
          </a:p>
          <a:p>
            <a:pPr algn="just">
              <a:lnSpc>
                <a:spcPct val="110000"/>
              </a:lnSpc>
            </a:pPr>
            <a:r>
              <a:rPr lang="tr-TR" sz="2000" dirty="0" smtClean="0">
                <a:solidFill>
                  <a:schemeClr val="tx1"/>
                </a:solidFill>
              </a:rPr>
              <a:t>	2-</a:t>
            </a:r>
            <a:r>
              <a:rPr lang="tr-TR" sz="2000" dirty="0" smtClean="0">
                <a:solidFill>
                  <a:srgbClr val="C00000"/>
                </a:solidFill>
              </a:rPr>
              <a:t>İmar </a:t>
            </a:r>
            <a:r>
              <a:rPr lang="tr-TR" sz="2000" dirty="0" smtClean="0">
                <a:solidFill>
                  <a:srgbClr val="C00000"/>
                </a:solidFill>
              </a:rPr>
              <a:t>Uygulamaları </a:t>
            </a:r>
            <a:r>
              <a:rPr lang="tr-TR" sz="2000" dirty="0" smtClean="0">
                <a:solidFill>
                  <a:schemeClr val="tx1"/>
                </a:solidFill>
              </a:rPr>
              <a:t>(18. madde, 15 ve 16. Maddeler, 10/c madde, Ek 1. Madde gibi- 6306 S. K. Uygulamaları) ,</a:t>
            </a:r>
          </a:p>
          <a:p>
            <a:pPr algn="just">
              <a:lnSpc>
                <a:spcPct val="110000"/>
              </a:lnSpc>
            </a:pPr>
            <a:r>
              <a:rPr lang="tr-TR" sz="2000" dirty="0" smtClean="0">
                <a:solidFill>
                  <a:schemeClr val="tx1"/>
                </a:solidFill>
              </a:rPr>
              <a:t>	3-Yapı </a:t>
            </a:r>
            <a:r>
              <a:rPr lang="tr-TR" sz="2000" dirty="0" smtClean="0">
                <a:solidFill>
                  <a:schemeClr val="tx1"/>
                </a:solidFill>
              </a:rPr>
              <a:t>Ruhsatı ve Fenni Sorumluluk (Mühürleme-yıkım ve para cezaları), </a:t>
            </a:r>
          </a:p>
          <a:p>
            <a:pPr algn="just">
              <a:lnSpc>
                <a:spcPct val="110000"/>
              </a:lnSpc>
            </a:pPr>
            <a:r>
              <a:rPr lang="tr-TR" sz="2000" dirty="0" smtClean="0">
                <a:solidFill>
                  <a:schemeClr val="tx1"/>
                </a:solidFill>
              </a:rPr>
              <a:t>	4-Kamulaştırma</a:t>
            </a:r>
            <a:r>
              <a:rPr lang="tr-TR" sz="2000" dirty="0" smtClean="0">
                <a:solidFill>
                  <a:schemeClr val="tx1"/>
                </a:solidFill>
              </a:rPr>
              <a:t>, </a:t>
            </a:r>
          </a:p>
          <a:p>
            <a:pPr algn="just">
              <a:lnSpc>
                <a:spcPct val="110000"/>
              </a:lnSpc>
            </a:pPr>
            <a:r>
              <a:rPr lang="tr-TR" sz="2000" dirty="0" smtClean="0">
                <a:solidFill>
                  <a:schemeClr val="tx1"/>
                </a:solidFill>
              </a:rPr>
              <a:t>	5-Eski </a:t>
            </a:r>
            <a:r>
              <a:rPr lang="tr-TR" sz="2000" dirty="0" smtClean="0">
                <a:solidFill>
                  <a:schemeClr val="tx1"/>
                </a:solidFill>
              </a:rPr>
              <a:t>Eser (Korunması Gerekli kültür ve Tabiat Varlıkları) ve </a:t>
            </a:r>
          </a:p>
          <a:p>
            <a:pPr algn="just">
              <a:lnSpc>
                <a:spcPct val="110000"/>
              </a:lnSpc>
            </a:pPr>
            <a:r>
              <a:rPr lang="tr-TR" sz="2000" dirty="0" smtClean="0">
                <a:solidFill>
                  <a:schemeClr val="tx1"/>
                </a:solidFill>
              </a:rPr>
              <a:t>	6-Yargılama </a:t>
            </a:r>
            <a:r>
              <a:rPr lang="tr-TR" sz="2000" dirty="0" smtClean="0">
                <a:solidFill>
                  <a:schemeClr val="tx1"/>
                </a:solidFill>
              </a:rPr>
              <a:t>Usulü başlıklarını sıralayabiliriz.</a:t>
            </a:r>
          </a:p>
          <a:p>
            <a:pPr algn="just"/>
            <a:endParaRPr lang="tr-TR" sz="20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idx="1"/>
          </p:nvPr>
        </p:nvSpPr>
        <p:spPr>
          <a:xfrm>
            <a:off x="142875" y="714375"/>
            <a:ext cx="7759569" cy="5357813"/>
          </a:xfrm>
        </p:spPr>
        <p:txBody>
          <a:bodyPr>
            <a:normAutofit fontScale="92500"/>
          </a:bodyPr>
          <a:lstStyle/>
          <a:p>
            <a:pPr marL="274320" indent="-274320" algn="ctr" eaLnBrk="1" fontAlgn="auto" hangingPunct="1">
              <a:spcBef>
                <a:spcPts val="580"/>
              </a:spcBef>
              <a:spcAft>
                <a:spcPct val="20000"/>
              </a:spcAft>
              <a:buFont typeface="Wingdings" pitchFamily="2" charset="2"/>
              <a:buNone/>
              <a:defRPr/>
            </a:pPr>
            <a:endParaRPr lang="tr-TR" dirty="0">
              <a:solidFill>
                <a:schemeClr val="accent2"/>
              </a:solidFill>
            </a:endParaRPr>
          </a:p>
          <a:p>
            <a:pPr marL="274320" indent="-274320" algn="just" eaLnBrk="1" fontAlgn="auto" hangingPunct="1">
              <a:spcBef>
                <a:spcPts val="580"/>
              </a:spcBef>
              <a:spcAft>
                <a:spcPts val="0"/>
              </a:spcAft>
              <a:buFont typeface="Wingdings" pitchFamily="2" charset="2"/>
              <a:buNone/>
              <a:defRPr/>
            </a:pPr>
            <a:r>
              <a:rPr lang="tr-TR" dirty="0">
                <a:solidFill>
                  <a:schemeClr val="accent4"/>
                </a:solidFill>
              </a:rPr>
              <a:t>   </a:t>
            </a:r>
            <a:r>
              <a:rPr lang="tr-TR" dirty="0" smtClean="0">
                <a:solidFill>
                  <a:schemeClr val="accent4"/>
                </a:solidFill>
              </a:rPr>
              <a:t>    </a:t>
            </a:r>
            <a:r>
              <a:rPr lang="tr-TR" sz="2400" u="sng" dirty="0" smtClean="0"/>
              <a:t>Belediye </a:t>
            </a:r>
            <a:r>
              <a:rPr lang="tr-TR" sz="2400" u="sng" dirty="0"/>
              <a:t>meclisince onaylanan i</a:t>
            </a:r>
            <a:r>
              <a:rPr lang="tr-TR" sz="2400" u="sng" dirty="0" smtClean="0"/>
              <a:t>mar planları </a:t>
            </a:r>
            <a:r>
              <a:rPr lang="tr-TR" sz="2400" u="sng" dirty="0"/>
              <a:t>Başkan tarafından </a:t>
            </a:r>
            <a:r>
              <a:rPr lang="tr-TR" sz="2400" u="sng" dirty="0" smtClean="0"/>
              <a:t>imza </a:t>
            </a:r>
            <a:r>
              <a:rPr lang="tr-TR" sz="2400" u="sng" dirty="0"/>
              <a:t>ve mühürlenerek </a:t>
            </a:r>
            <a:r>
              <a:rPr lang="tr-TR" sz="2400" u="sng" dirty="0" smtClean="0"/>
              <a:t>yürürlüğe </a:t>
            </a:r>
            <a:r>
              <a:rPr lang="tr-TR" sz="2400" u="sng" dirty="0"/>
              <a:t>girer. </a:t>
            </a:r>
            <a:endParaRPr lang="tr-TR" sz="2400" u="sng" dirty="0" smtClean="0"/>
          </a:p>
          <a:p>
            <a:pPr marL="274320" indent="-274320" algn="just" eaLnBrk="1" fontAlgn="auto" hangingPunct="1">
              <a:spcBef>
                <a:spcPts val="580"/>
              </a:spcBef>
              <a:spcAft>
                <a:spcPts val="0"/>
              </a:spcAft>
              <a:buFont typeface="Wingdings" pitchFamily="2" charset="2"/>
              <a:buNone/>
              <a:defRPr/>
            </a:pPr>
            <a:r>
              <a:rPr lang="tr-TR" sz="2400" dirty="0" smtClean="0"/>
              <a:t>        </a:t>
            </a:r>
            <a:r>
              <a:rPr lang="tr-TR" sz="2400" i="1" dirty="0" smtClean="0"/>
              <a:t>Bu </a:t>
            </a:r>
            <a:r>
              <a:rPr lang="tr-TR" sz="2400" i="1" dirty="0"/>
              <a:t>imar planlarına dayalı olarak 3194 sayılı Yasanın 18. maddesi uyarınca i</a:t>
            </a:r>
            <a:r>
              <a:rPr lang="tr-TR" sz="2400" i="1" dirty="0" smtClean="0"/>
              <a:t>mar uygulaması </a:t>
            </a:r>
            <a:r>
              <a:rPr lang="tr-TR" sz="2400" i="1" dirty="0"/>
              <a:t>yapılabilmesi için Belediye Encümeni tarafından </a:t>
            </a:r>
            <a:r>
              <a:rPr lang="tr-TR" sz="2400" i="1" dirty="0" smtClean="0"/>
              <a:t>imar uygulamasına </a:t>
            </a:r>
            <a:r>
              <a:rPr lang="tr-TR" sz="2400" i="1" dirty="0"/>
              <a:t>dair </a:t>
            </a:r>
            <a:r>
              <a:rPr lang="tr-TR" sz="2400" i="1" dirty="0">
                <a:solidFill>
                  <a:srgbClr val="C00000"/>
                </a:solidFill>
              </a:rPr>
              <a:t>ENCÜMEN KARARI </a:t>
            </a:r>
            <a:r>
              <a:rPr lang="tr-TR" sz="2400" i="1" dirty="0"/>
              <a:t>alınması gereklidir. </a:t>
            </a:r>
            <a:endParaRPr lang="tr-TR" sz="2400" i="1" dirty="0" smtClean="0"/>
          </a:p>
          <a:p>
            <a:pPr marL="274320" indent="-274320" algn="just" eaLnBrk="1" fontAlgn="auto" hangingPunct="1">
              <a:spcBef>
                <a:spcPts val="580"/>
              </a:spcBef>
              <a:spcAft>
                <a:spcPts val="0"/>
              </a:spcAft>
              <a:buFont typeface="Wingdings" pitchFamily="2" charset="2"/>
              <a:buNone/>
              <a:defRPr/>
            </a:pPr>
            <a:r>
              <a:rPr lang="tr-TR" sz="2400" i="1" dirty="0" smtClean="0"/>
              <a:t>        Bu kararın alınmasından </a:t>
            </a:r>
            <a:r>
              <a:rPr lang="tr-TR" sz="2400" i="1" dirty="0"/>
              <a:t>sonra Belediye tarafından bu karar ile birlikte hangi parsellerde imar uygulaması yapılacağı TM’ye bir resmi yazı ile bildirilir</a:t>
            </a:r>
            <a:r>
              <a:rPr lang="tr-TR" sz="2400" i="1" dirty="0" smtClean="0"/>
              <a:t>.</a:t>
            </a:r>
          </a:p>
          <a:p>
            <a:pPr marL="274320" indent="-274320" algn="just" eaLnBrk="1" fontAlgn="auto" hangingPunct="1">
              <a:spcBef>
                <a:spcPts val="580"/>
              </a:spcBef>
              <a:spcAft>
                <a:spcPts val="0"/>
              </a:spcAft>
              <a:buFont typeface="Wingdings" pitchFamily="2" charset="2"/>
              <a:buNone/>
              <a:defRPr/>
            </a:pPr>
            <a:r>
              <a:rPr lang="tr-TR" sz="2400" dirty="0" smtClean="0"/>
              <a:t>		</a:t>
            </a:r>
            <a:r>
              <a:rPr lang="tr-TR" sz="2400" u="sng" dirty="0" smtClean="0"/>
              <a:t>18. Madde belirtmesinden sonra başka İdarelerce tevhit, ifraz, yola terk ve parselasyon gibi işlemler İdarenin iznine bağlıdır.</a:t>
            </a:r>
            <a:endParaRPr lang="tr-TR" sz="2400" u="sng" dirty="0"/>
          </a:p>
          <a:p>
            <a:pPr marL="274320" indent="-274320" algn="just" eaLnBrk="1" fontAlgn="auto" hangingPunct="1">
              <a:lnSpc>
                <a:spcPct val="80000"/>
              </a:lnSpc>
              <a:spcBef>
                <a:spcPts val="580"/>
              </a:spcBef>
              <a:spcAft>
                <a:spcPts val="0"/>
              </a:spcAft>
              <a:buNone/>
              <a:defRPr/>
            </a:pPr>
            <a:endParaRPr lang="tr-TR" sz="2800" dirty="0">
              <a:solidFill>
                <a:schemeClr val="accent4"/>
              </a:solidFill>
              <a:latin typeface="Comic Sans MS" pitchFamily="66" charset="0"/>
            </a:endParaRPr>
          </a:p>
        </p:txBody>
      </p:sp>
      <p:sp>
        <p:nvSpPr>
          <p:cNvPr id="1331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C8382D8B-77BF-4A54-BDD0-08DB1A277753}"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78DA281C-423B-4E86-94FB-042A4446C46B}" type="slidenum">
              <a:rPr lang="tr-TR"/>
              <a:pPr>
                <a:defRPr/>
              </a:pPr>
              <a:t>20</a:t>
            </a:fld>
            <a:endParaRPr lang="tr-TR"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57CA6944-CBF7-48D8-94DD-EA323D68E987}" type="slidenum">
              <a:rPr lang="tr-TR" smtClean="0"/>
              <a:pPr>
                <a:defRPr/>
              </a:pPr>
              <a:t>21</a:t>
            </a:fld>
            <a:endParaRPr lang="tr-TR" dirty="0"/>
          </a:p>
        </p:txBody>
      </p:sp>
      <p:sp>
        <p:nvSpPr>
          <p:cNvPr id="5" name="4 Metin kutusu"/>
          <p:cNvSpPr txBox="1"/>
          <p:nvPr/>
        </p:nvSpPr>
        <p:spPr>
          <a:xfrm>
            <a:off x="409552" y="1808784"/>
            <a:ext cx="8091511"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dirty="0" smtClean="0"/>
              <a:t>	</a:t>
            </a:r>
            <a:r>
              <a:rPr lang="tr-TR" sz="2400" u="sng" dirty="0" smtClean="0">
                <a:solidFill>
                  <a:srgbClr val="C00000"/>
                </a:solidFill>
              </a:rPr>
              <a:t>İMAR PLANLARIN ONAYI</a:t>
            </a:r>
          </a:p>
          <a:p>
            <a:pPr algn="ctr">
              <a:defRPr/>
            </a:pPr>
            <a:endParaRPr lang="tr-TR" sz="2400" b="1" u="sng" dirty="0" smtClean="0">
              <a:solidFill>
                <a:srgbClr val="C00000"/>
              </a:solidFill>
            </a:endParaRPr>
          </a:p>
          <a:p>
            <a:pPr algn="just">
              <a:defRPr/>
            </a:pPr>
            <a:r>
              <a:rPr lang="tr-TR" sz="2400" dirty="0" smtClean="0"/>
              <a:t>	Belediye </a:t>
            </a:r>
            <a:r>
              <a:rPr lang="tr-TR" sz="2400" dirty="0"/>
              <a:t>ve </a:t>
            </a:r>
            <a:r>
              <a:rPr lang="tr-TR" sz="2400" dirty="0" smtClean="0"/>
              <a:t>mücavir </a:t>
            </a:r>
            <a:r>
              <a:rPr lang="tr-TR" sz="2400" dirty="0"/>
              <a:t>alan sınırları içerisinde </a:t>
            </a:r>
            <a:r>
              <a:rPr lang="tr-TR" sz="2400" dirty="0" smtClean="0">
                <a:solidFill>
                  <a:srgbClr val="C00000"/>
                </a:solidFill>
              </a:rPr>
              <a:t>Belediye Meclisince </a:t>
            </a:r>
            <a:r>
              <a:rPr lang="tr-TR" sz="2400" dirty="0" smtClean="0">
                <a:solidFill>
                  <a:schemeClr val="tx1"/>
                </a:solidFill>
              </a:rPr>
              <a:t>onaylanır.</a:t>
            </a:r>
            <a:endParaRPr lang="tr-TR" sz="2400" dirty="0" smtClean="0">
              <a:solidFill>
                <a:srgbClr val="C00000"/>
              </a:solidFill>
            </a:endParaRPr>
          </a:p>
          <a:p>
            <a:pPr algn="just">
              <a:defRPr/>
            </a:pPr>
            <a:r>
              <a:rPr lang="tr-TR" sz="2400" dirty="0" smtClean="0">
                <a:solidFill>
                  <a:srgbClr val="C00000"/>
                </a:solidFill>
              </a:rPr>
              <a:t>	</a:t>
            </a:r>
            <a:r>
              <a:rPr lang="tr-TR" sz="2400" dirty="0" smtClean="0"/>
              <a:t>Belediye </a:t>
            </a:r>
            <a:r>
              <a:rPr lang="tr-TR" sz="2400" dirty="0"/>
              <a:t>ve </a:t>
            </a:r>
            <a:r>
              <a:rPr lang="tr-TR" sz="2400" dirty="0" smtClean="0"/>
              <a:t>mücavir </a:t>
            </a:r>
            <a:r>
              <a:rPr lang="tr-TR" sz="2400" dirty="0"/>
              <a:t>alan sınırları dışında; </a:t>
            </a:r>
            <a:r>
              <a:rPr lang="tr-TR" sz="2400" dirty="0">
                <a:solidFill>
                  <a:srgbClr val="C00000"/>
                </a:solidFill>
              </a:rPr>
              <a:t>İl Genel Meclisince </a:t>
            </a:r>
            <a:r>
              <a:rPr lang="tr-TR" sz="2400" dirty="0" smtClean="0"/>
              <a:t>onaylanır</a:t>
            </a:r>
            <a:r>
              <a:rPr lang="tr-TR" sz="2400" b="1" dirty="0" smtClean="0"/>
              <a:t>.</a:t>
            </a:r>
          </a:p>
          <a:p>
            <a:pPr algn="just">
              <a:defRPr/>
            </a:pPr>
            <a:r>
              <a:rPr lang="tr-TR" sz="2400" b="1" dirty="0" smtClean="0"/>
              <a:t> 	(5393 S.K. 17. Madde- 5302 S.K. 9. Madde- </a:t>
            </a:r>
            <a:r>
              <a:rPr lang="tr-TR" sz="2400" b="1" u="sng" dirty="0" smtClean="0"/>
              <a:t>MPYY 32/1. Madde</a:t>
            </a:r>
            <a:r>
              <a:rPr lang="tr-TR" sz="2400" b="1" dirty="0" smtClean="0"/>
              <a:t>)</a:t>
            </a:r>
          </a:p>
          <a:p>
            <a:pPr algn="just">
              <a:defRPr/>
            </a:pPr>
            <a:endParaRPr lang="tr-TR" sz="2400"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BA2270B-73E6-4A0D-8DAF-B399E26F2430}" type="slidenum">
              <a:rPr lang="tr-TR" smtClean="0"/>
              <a:pPr>
                <a:defRPr/>
              </a:pPr>
              <a:t>22</a:t>
            </a:fld>
            <a:endParaRPr lang="tr-TR" dirty="0"/>
          </a:p>
        </p:txBody>
      </p:sp>
      <p:sp>
        <p:nvSpPr>
          <p:cNvPr id="5" name="4 Metin kutusu"/>
          <p:cNvSpPr txBox="1"/>
          <p:nvPr/>
        </p:nvSpPr>
        <p:spPr>
          <a:xfrm>
            <a:off x="1601604" y="638628"/>
            <a:ext cx="5940792"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dirty="0">
                <a:solidFill>
                  <a:srgbClr val="C00000"/>
                </a:solidFill>
              </a:rPr>
              <a:t>İMAR </a:t>
            </a:r>
            <a:r>
              <a:rPr lang="tr-TR" sz="2400" b="1" dirty="0" smtClean="0">
                <a:solidFill>
                  <a:srgbClr val="C00000"/>
                </a:solidFill>
              </a:rPr>
              <a:t>UYGULAMALARI</a:t>
            </a:r>
            <a:endParaRPr lang="tr-TR" sz="2400" b="1" dirty="0">
              <a:solidFill>
                <a:srgbClr val="C00000"/>
              </a:solidFill>
            </a:endParaRPr>
          </a:p>
        </p:txBody>
      </p:sp>
      <p:sp>
        <p:nvSpPr>
          <p:cNvPr id="6" name="5 Metin kutusu"/>
          <p:cNvSpPr txBox="1"/>
          <p:nvPr/>
        </p:nvSpPr>
        <p:spPr>
          <a:xfrm>
            <a:off x="251424" y="1538748"/>
            <a:ext cx="8461128"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55600" indent="-355600">
              <a:tabLst>
                <a:tab pos="355600" algn="l"/>
              </a:tabLst>
              <a:defRPr/>
            </a:pPr>
            <a:r>
              <a:rPr lang="tr-TR" sz="2400" dirty="0" smtClean="0">
                <a:solidFill>
                  <a:schemeClr val="tx1"/>
                </a:solidFill>
              </a:rPr>
              <a:t>1– Talebe Bağlı Yapılan   Uygulamalar </a:t>
            </a:r>
            <a:r>
              <a:rPr lang="tr-TR" sz="2400" b="1" dirty="0" smtClean="0">
                <a:solidFill>
                  <a:srgbClr val="C00000"/>
                </a:solidFill>
              </a:rPr>
              <a:t>(İK 15 ve 16. Md.)</a:t>
            </a:r>
          </a:p>
          <a:p>
            <a:pPr marL="355600" indent="-355600">
              <a:tabLst>
                <a:tab pos="355600" algn="l"/>
              </a:tabLst>
              <a:defRPr/>
            </a:pPr>
            <a:r>
              <a:rPr lang="tr-TR" sz="2400" dirty="0" smtClean="0">
                <a:solidFill>
                  <a:schemeClr val="tx1"/>
                </a:solidFill>
              </a:rPr>
              <a:t>2– Kamulaştırma (İstimlak) Yöntemiyle Yapılan Uygulamalar </a:t>
            </a:r>
            <a:r>
              <a:rPr lang="tr-TR" sz="2400" b="1" dirty="0" smtClean="0">
                <a:solidFill>
                  <a:srgbClr val="C00000"/>
                </a:solidFill>
              </a:rPr>
              <a:t>( İK 17. Md.)</a:t>
            </a:r>
          </a:p>
          <a:p>
            <a:pPr marL="355600" indent="-355600">
              <a:tabLst>
                <a:tab pos="355600" algn="l"/>
              </a:tabLst>
              <a:defRPr/>
            </a:pPr>
            <a:r>
              <a:rPr lang="tr-TR" sz="2400" dirty="0" smtClean="0">
                <a:solidFill>
                  <a:schemeClr val="tx1"/>
                </a:solidFill>
              </a:rPr>
              <a:t>3-Arazi ve Arsa Düzenlenmesi İle Yapılan Uygulamalar </a:t>
            </a:r>
            <a:r>
              <a:rPr lang="tr-TR" sz="2400" b="1" dirty="0" smtClean="0">
                <a:solidFill>
                  <a:srgbClr val="C00000"/>
                </a:solidFill>
              </a:rPr>
              <a:t>(İK 18. Md.)</a:t>
            </a:r>
          </a:p>
          <a:p>
            <a:pPr marL="355600" indent="-355600">
              <a:tabLst>
                <a:tab pos="355600" algn="l"/>
              </a:tabLst>
              <a:defRPr/>
            </a:pPr>
            <a:r>
              <a:rPr lang="tr-TR" sz="2400" dirty="0" smtClean="0">
                <a:solidFill>
                  <a:schemeClr val="tx1"/>
                </a:solidFill>
              </a:rPr>
              <a:t>4- Özel Kanunlar ile yapılan Uygulamalar </a:t>
            </a:r>
          </a:p>
          <a:p>
            <a:pPr marL="355600" indent="-355600">
              <a:tabLst>
                <a:tab pos="355600" algn="l"/>
              </a:tabLst>
              <a:defRPr/>
            </a:pPr>
            <a:r>
              <a:rPr lang="tr-TR" sz="2400" b="1" dirty="0" smtClean="0">
                <a:solidFill>
                  <a:srgbClr val="C00000"/>
                </a:solidFill>
              </a:rPr>
              <a:t>   </a:t>
            </a:r>
            <a:r>
              <a:rPr lang="tr-TR" sz="2400" b="1" dirty="0" smtClean="0">
                <a:solidFill>
                  <a:schemeClr val="tx1"/>
                </a:solidFill>
              </a:rPr>
              <a:t> -</a:t>
            </a:r>
            <a:r>
              <a:rPr lang="tr-TR" sz="2400" dirty="0" smtClean="0">
                <a:solidFill>
                  <a:schemeClr val="tx1"/>
                </a:solidFill>
              </a:rPr>
              <a:t>775 sayılı Kanun</a:t>
            </a:r>
          </a:p>
          <a:p>
            <a:pPr marL="355600" indent="-355600">
              <a:tabLst>
                <a:tab pos="355600" algn="l"/>
              </a:tabLst>
              <a:defRPr/>
            </a:pPr>
            <a:r>
              <a:rPr lang="tr-TR" sz="2400" dirty="0" smtClean="0">
                <a:solidFill>
                  <a:schemeClr val="tx1"/>
                </a:solidFill>
              </a:rPr>
              <a:t>    -2981/3290 sayılı Kanun</a:t>
            </a:r>
          </a:p>
          <a:p>
            <a:pPr marL="355600" indent="-355600">
              <a:tabLst>
                <a:tab pos="355600" algn="l"/>
              </a:tabLst>
              <a:defRPr/>
            </a:pPr>
            <a:r>
              <a:rPr lang="tr-TR" sz="2400" b="1" dirty="0" smtClean="0">
                <a:solidFill>
                  <a:srgbClr val="C00000"/>
                </a:solidFill>
              </a:rPr>
              <a:t>    -6306</a:t>
            </a:r>
            <a:r>
              <a:rPr lang="tr-TR" sz="2400" dirty="0" smtClean="0">
                <a:solidFill>
                  <a:srgbClr val="C00000"/>
                </a:solidFill>
              </a:rPr>
              <a:t> </a:t>
            </a:r>
            <a:r>
              <a:rPr lang="tr-TR" sz="2400" dirty="0" smtClean="0">
                <a:solidFill>
                  <a:schemeClr val="tx1"/>
                </a:solidFill>
              </a:rPr>
              <a:t>sayılı Kanun v.s.</a:t>
            </a:r>
            <a:endParaRPr lang="tr-TR" sz="2400" b="1" dirty="0" smtClean="0">
              <a:solidFill>
                <a:srgbClr val="C00000"/>
              </a:solidFill>
            </a:endParaRPr>
          </a:p>
          <a:p>
            <a:pPr marL="355600" indent="-355600">
              <a:tabLst>
                <a:tab pos="355600" algn="l"/>
              </a:tabLst>
              <a:defRPr/>
            </a:pP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5D6654A-B639-4F30-9C91-80F30402F50B}" type="slidenum">
              <a:rPr lang="tr-TR" smtClean="0"/>
              <a:pPr>
                <a:defRPr/>
              </a:pPr>
              <a:t>23</a:t>
            </a:fld>
            <a:endParaRPr lang="tr-TR" dirty="0"/>
          </a:p>
        </p:txBody>
      </p:sp>
      <p:sp>
        <p:nvSpPr>
          <p:cNvPr id="9" name="8 Dikdörtgen"/>
          <p:cNvSpPr/>
          <p:nvPr/>
        </p:nvSpPr>
        <p:spPr>
          <a:xfrm>
            <a:off x="521460" y="1088688"/>
            <a:ext cx="7831044" cy="45981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Font typeface="Arial" charset="0"/>
              <a:buNone/>
              <a:defRPr/>
            </a:pPr>
            <a:endParaRPr lang="tr-TR" sz="2800" dirty="0" smtClean="0">
              <a:solidFill>
                <a:schemeClr val="tx1"/>
              </a:solidFill>
            </a:endParaRPr>
          </a:p>
          <a:p>
            <a:pPr algn="ctr">
              <a:defRPr/>
            </a:pPr>
            <a:r>
              <a:rPr lang="tr-TR" sz="2400" u="sng" dirty="0" smtClean="0">
                <a:solidFill>
                  <a:srgbClr val="C00000"/>
                </a:solidFill>
              </a:rPr>
              <a:t>UYGULAMA HARİTALARI </a:t>
            </a:r>
          </a:p>
          <a:p>
            <a:pPr algn="ctr">
              <a:defRPr/>
            </a:pPr>
            <a:r>
              <a:rPr lang="tr-TR" sz="2400" dirty="0" smtClean="0">
                <a:solidFill>
                  <a:srgbClr val="C00000"/>
                </a:solidFill>
              </a:rPr>
              <a:t>  (</a:t>
            </a:r>
            <a:r>
              <a:rPr lang="tr-TR" sz="2400" u="sng" dirty="0" smtClean="0">
                <a:solidFill>
                  <a:srgbClr val="C00000"/>
                </a:solidFill>
              </a:rPr>
              <a:t> İ.K. 15. ve 16. MADDELER</a:t>
            </a:r>
            <a:r>
              <a:rPr lang="tr-TR" sz="2400" dirty="0" smtClean="0">
                <a:solidFill>
                  <a:srgbClr val="C00000"/>
                </a:solidFill>
              </a:rPr>
              <a:t>)</a:t>
            </a:r>
          </a:p>
          <a:p>
            <a:pPr>
              <a:buFont typeface="Arial" charset="0"/>
              <a:buNone/>
              <a:defRPr/>
            </a:pPr>
            <a:endParaRPr lang="tr-TR" sz="2800" dirty="0" smtClean="0">
              <a:solidFill>
                <a:schemeClr val="tx1"/>
              </a:solidFill>
            </a:endParaRPr>
          </a:p>
          <a:p>
            <a:pPr>
              <a:buFont typeface="Arial" charset="0"/>
              <a:buNone/>
              <a:defRPr/>
            </a:pPr>
            <a:r>
              <a:rPr lang="tr-TR" sz="2400" dirty="0" smtClean="0">
                <a:solidFill>
                  <a:schemeClr val="tx1"/>
                </a:solidFill>
              </a:rPr>
              <a:t>1- Ayırma haritaları (ifraz) </a:t>
            </a:r>
          </a:p>
          <a:p>
            <a:pPr>
              <a:defRPr/>
            </a:pPr>
            <a:r>
              <a:rPr lang="tr-TR" sz="2400" dirty="0" smtClean="0">
                <a:solidFill>
                  <a:schemeClr val="tx1"/>
                </a:solidFill>
              </a:rPr>
              <a:t>2- Birleştirme (</a:t>
            </a:r>
            <a:r>
              <a:rPr lang="tr-TR" sz="2400" dirty="0" err="1" smtClean="0">
                <a:solidFill>
                  <a:schemeClr val="tx1"/>
                </a:solidFill>
              </a:rPr>
              <a:t>tevhid</a:t>
            </a:r>
            <a:r>
              <a:rPr lang="tr-TR" sz="2400" b="1" dirty="0" smtClean="0">
                <a:solidFill>
                  <a:schemeClr val="tx1"/>
                </a:solidFill>
              </a:rPr>
              <a:t>)</a:t>
            </a:r>
            <a:r>
              <a:rPr lang="tr-TR" sz="2400" dirty="0" smtClean="0">
                <a:solidFill>
                  <a:schemeClr val="tx1"/>
                </a:solidFill>
              </a:rPr>
              <a:t> </a:t>
            </a:r>
          </a:p>
          <a:p>
            <a:pPr>
              <a:defRPr/>
            </a:pPr>
            <a:r>
              <a:rPr lang="tr-TR" sz="2400" dirty="0" smtClean="0">
                <a:solidFill>
                  <a:schemeClr val="tx1"/>
                </a:solidFill>
              </a:rPr>
              <a:t>3- Yola terk haritaları (</a:t>
            </a:r>
            <a:r>
              <a:rPr lang="tr-TR" sz="2400" dirty="0" smtClean="0">
                <a:solidFill>
                  <a:srgbClr val="C00000"/>
                </a:solidFill>
              </a:rPr>
              <a:t>terk yolu !!!</a:t>
            </a:r>
            <a:r>
              <a:rPr lang="tr-TR" sz="2400" dirty="0" smtClean="0">
                <a:solidFill>
                  <a:schemeClr val="tx1"/>
                </a:solidFill>
              </a:rPr>
              <a:t>) </a:t>
            </a:r>
          </a:p>
          <a:p>
            <a:pPr>
              <a:defRPr/>
            </a:pPr>
            <a:r>
              <a:rPr lang="tr-TR" sz="2400" dirty="0" smtClean="0">
                <a:solidFill>
                  <a:schemeClr val="tx1"/>
                </a:solidFill>
              </a:rPr>
              <a:t>4- Yoldan ihdas haritaları</a:t>
            </a:r>
          </a:p>
          <a:p>
            <a:pPr>
              <a:defRPr/>
            </a:pPr>
            <a:r>
              <a:rPr lang="tr-TR" sz="2400" dirty="0" smtClean="0">
                <a:solidFill>
                  <a:schemeClr val="tx1"/>
                </a:solidFill>
              </a:rPr>
              <a:t>5- İrtifak hakları</a:t>
            </a:r>
          </a:p>
          <a:p>
            <a:pPr>
              <a:defRPr/>
            </a:pPr>
            <a:r>
              <a:rPr lang="tr-TR" sz="2400" dirty="0" smtClean="0">
                <a:solidFill>
                  <a:schemeClr val="tx1"/>
                </a:solidFill>
              </a:rPr>
              <a:t>7- Kamulaştırma</a:t>
            </a:r>
            <a:endParaRPr lang="tr-TR" sz="2800" dirty="0" smtClean="0">
              <a:solidFill>
                <a:schemeClr val="tx1"/>
              </a:solidFill>
            </a:endParaRPr>
          </a:p>
          <a:p>
            <a:pPr>
              <a:lnSpc>
                <a:spcPct val="80000"/>
              </a:lnSpc>
              <a:buFont typeface="Arial" charset="0"/>
              <a:buNone/>
              <a:defRPr/>
            </a:pPr>
            <a:endParaRPr lang="tr-TR" sz="2800" dirty="0" smtClean="0">
              <a:solidFill>
                <a:schemeClr val="tx1"/>
              </a:solidFill>
            </a:endParaRPr>
          </a:p>
          <a:p>
            <a:pPr>
              <a:lnSpc>
                <a:spcPct val="80000"/>
              </a:lnSpc>
              <a:buFont typeface="Arial" charset="0"/>
              <a:buNone/>
              <a:defRPr/>
            </a:pPr>
            <a:endParaRPr lang="tr-TR" sz="2800" dirty="0">
              <a:solidFill>
                <a:schemeClr val="tx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361BD43A-5142-48FE-A295-0D78E0E4AAE0}" type="slidenum">
              <a:rPr lang="tr-TR" smtClean="0"/>
              <a:pPr>
                <a:defRPr/>
              </a:pPr>
              <a:t>24</a:t>
            </a:fld>
            <a:endParaRPr lang="tr-TR" dirty="0"/>
          </a:p>
        </p:txBody>
      </p:sp>
      <p:sp>
        <p:nvSpPr>
          <p:cNvPr id="6" name="5 Metin kutusu"/>
          <p:cNvSpPr txBox="1"/>
          <p:nvPr/>
        </p:nvSpPr>
        <p:spPr>
          <a:xfrm>
            <a:off x="857250" y="278581"/>
            <a:ext cx="750093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dirty="0" smtClean="0">
                <a:solidFill>
                  <a:srgbClr val="C00000"/>
                </a:solidFill>
              </a:rPr>
              <a:t>Talep Üzerine Yapılan Uygulamalar </a:t>
            </a:r>
          </a:p>
          <a:p>
            <a:pPr algn="ctr">
              <a:defRPr/>
            </a:pPr>
            <a:r>
              <a:rPr lang="tr-TR" sz="2400" dirty="0" smtClean="0">
                <a:solidFill>
                  <a:srgbClr val="C00000"/>
                </a:solidFill>
              </a:rPr>
              <a:t>  (15. Ve 16. Maddeler)</a:t>
            </a:r>
            <a:endParaRPr lang="tr-TR" sz="2400" dirty="0">
              <a:solidFill>
                <a:srgbClr val="C00000"/>
              </a:solidFill>
            </a:endParaRPr>
          </a:p>
        </p:txBody>
      </p:sp>
      <p:sp>
        <p:nvSpPr>
          <p:cNvPr id="9" name="8 Dikdörtgen"/>
          <p:cNvSpPr/>
          <p:nvPr/>
        </p:nvSpPr>
        <p:spPr>
          <a:xfrm>
            <a:off x="521460" y="1718772"/>
            <a:ext cx="8011069" cy="438889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buFont typeface="Arial" charset="0"/>
              <a:buNone/>
              <a:defRPr/>
            </a:pPr>
            <a:endParaRPr lang="tr-TR" sz="2400" b="1" dirty="0" smtClean="0">
              <a:solidFill>
                <a:srgbClr val="C00000"/>
              </a:solidFill>
            </a:endParaRPr>
          </a:p>
          <a:p>
            <a:pPr>
              <a:buFont typeface="Arial" charset="0"/>
              <a:buNone/>
              <a:defRPr/>
            </a:pPr>
            <a:r>
              <a:rPr lang="tr-TR" sz="2400" dirty="0" smtClean="0">
                <a:solidFill>
                  <a:srgbClr val="C00000"/>
                </a:solidFill>
              </a:rPr>
              <a:t>1-AYIRMA (İFRAZ)</a:t>
            </a:r>
            <a:endParaRPr lang="tr-TR" sz="2400" dirty="0">
              <a:solidFill>
                <a:srgbClr val="C00000"/>
              </a:solidFill>
            </a:endParaRPr>
          </a:p>
          <a:p>
            <a:pPr algn="just">
              <a:defRPr/>
            </a:pPr>
            <a:r>
              <a:rPr lang="tr-TR" sz="2000" dirty="0" smtClean="0"/>
              <a:t>	Ayırma </a:t>
            </a:r>
            <a:r>
              <a:rPr lang="tr-TR" sz="2000" dirty="0"/>
              <a:t>(ifraz), </a:t>
            </a:r>
            <a:r>
              <a:rPr lang="tr-TR" sz="2000" u="sng" dirty="0">
                <a:solidFill>
                  <a:srgbClr val="C00000"/>
                </a:solidFill>
              </a:rPr>
              <a:t>ilgilisinin talebi</a:t>
            </a:r>
            <a:r>
              <a:rPr lang="tr-TR" sz="2000" u="sng" dirty="0"/>
              <a:t> üzerine, bir parselin İmar Kanununun 15 ve 16 </a:t>
            </a:r>
            <a:r>
              <a:rPr lang="tr-TR" sz="2000" u="sng" dirty="0" err="1"/>
              <a:t>ncı</a:t>
            </a:r>
            <a:r>
              <a:rPr lang="tr-TR" sz="2000" u="sng" dirty="0"/>
              <a:t> maddeleri uyarınca iki ya da daha fazla parçalara bölünmesi işlemidir</a:t>
            </a:r>
            <a:r>
              <a:rPr lang="tr-TR" sz="2000" u="sng" dirty="0" smtClean="0"/>
              <a:t>.</a:t>
            </a:r>
          </a:p>
          <a:p>
            <a:pPr algn="just">
              <a:defRPr/>
            </a:pPr>
            <a:r>
              <a:rPr lang="tr-TR" sz="2000" dirty="0" smtClean="0"/>
              <a:t>	Yola terk işlemlerinde, ana parsel numarasının iptal edilmemesi, yola giden kısımlara parsel numarası verilmemesi, yola giden kısımlar için tescil bildiriminin “sahibi” sütununa “yola terk” ibaresinin yazılması ve de ana parsel yüzölçümünden yola giden kadar miktar düşülmekle yetinilmesi gerekir.</a:t>
            </a:r>
            <a:r>
              <a:rPr lang="tr-TR" sz="2000" dirty="0" smtClean="0">
                <a:solidFill>
                  <a:schemeClr val="tx1"/>
                </a:solidFill>
              </a:rPr>
              <a:t> </a:t>
            </a:r>
          </a:p>
          <a:p>
            <a:pPr algn="just">
              <a:defRPr/>
            </a:pPr>
            <a:r>
              <a:rPr lang="tr-TR" sz="2000" dirty="0" smtClean="0">
                <a:solidFill>
                  <a:schemeClr val="tx1"/>
                </a:solidFill>
              </a:rPr>
              <a:t>	</a:t>
            </a:r>
            <a:r>
              <a:rPr lang="tr-TR" sz="2000" u="sng" dirty="0" smtClean="0">
                <a:solidFill>
                  <a:srgbClr val="C00000"/>
                </a:solidFill>
              </a:rPr>
              <a:t>3194 sayılı kanunun 18. Maddesinin uygulanması gereken alanlarda bu madde uygulanmadan 15. ve 16. Maddeler uygulanarak parselasyon benzeri planlar yapılamaz</a:t>
            </a:r>
            <a:r>
              <a:rPr lang="tr-TR" sz="2000" u="sng" dirty="0" smtClean="0">
                <a:solidFill>
                  <a:schemeClr val="tx1"/>
                </a:solidFill>
              </a:rPr>
              <a:t>.</a:t>
            </a:r>
            <a:endParaRPr lang="tr-TR" sz="2000" u="sng" dirty="0" smtClean="0"/>
          </a:p>
          <a:p>
            <a:pPr algn="just">
              <a:lnSpc>
                <a:spcPct val="80000"/>
              </a:lnSpc>
              <a:defRPr/>
            </a:pPr>
            <a:endParaRPr lang="tr-TR" sz="20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19939A6-F494-4ACE-B852-C0B99739FF68}" type="slidenum">
              <a:rPr lang="tr-TR" smtClean="0"/>
              <a:pPr>
                <a:defRPr/>
              </a:pPr>
              <a:t>25</a:t>
            </a:fld>
            <a:endParaRPr lang="tr-TR" dirty="0"/>
          </a:p>
        </p:txBody>
      </p:sp>
      <p:sp>
        <p:nvSpPr>
          <p:cNvPr id="6" name="5 Metin kutusu"/>
          <p:cNvSpPr txBox="1"/>
          <p:nvPr/>
        </p:nvSpPr>
        <p:spPr>
          <a:xfrm>
            <a:off x="1691616" y="728640"/>
            <a:ext cx="558074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smtClean="0">
                <a:solidFill>
                  <a:srgbClr val="C00000"/>
                </a:solidFill>
              </a:rPr>
              <a:t>2- </a:t>
            </a:r>
            <a:r>
              <a:rPr lang="tr-TR" sz="2400" dirty="0" smtClean="0">
                <a:solidFill>
                  <a:srgbClr val="C00000"/>
                </a:solidFill>
              </a:rPr>
              <a:t>BİRLEŞTİRME (TEVHİD)</a:t>
            </a:r>
          </a:p>
        </p:txBody>
      </p:sp>
      <p:sp>
        <p:nvSpPr>
          <p:cNvPr id="10" name="9 Dikdörtgen"/>
          <p:cNvSpPr/>
          <p:nvPr/>
        </p:nvSpPr>
        <p:spPr>
          <a:xfrm>
            <a:off x="971520" y="1448736"/>
            <a:ext cx="7500938" cy="467204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defRPr/>
            </a:pPr>
            <a:r>
              <a:rPr lang="tr-TR" sz="2400" b="1" dirty="0">
                <a:solidFill>
                  <a:srgbClr val="C00000"/>
                </a:solidFill>
              </a:rPr>
              <a:t> </a:t>
            </a:r>
            <a:endParaRPr lang="tr-TR" sz="2400" b="1" dirty="0" smtClean="0">
              <a:solidFill>
                <a:srgbClr val="C00000"/>
              </a:solidFill>
            </a:endParaRPr>
          </a:p>
          <a:p>
            <a:pPr>
              <a:defRPr/>
            </a:pPr>
            <a:endParaRPr lang="tr-TR" sz="2400" b="1" dirty="0">
              <a:solidFill>
                <a:srgbClr val="C00000"/>
              </a:solidFill>
            </a:endParaRPr>
          </a:p>
          <a:p>
            <a:pPr algn="just">
              <a:defRPr/>
            </a:pPr>
            <a:r>
              <a:rPr lang="tr-TR" sz="2400" b="1" dirty="0">
                <a:solidFill>
                  <a:srgbClr val="C00000"/>
                </a:solidFill>
              </a:rPr>
              <a:t> </a:t>
            </a:r>
            <a:r>
              <a:rPr lang="tr-TR" sz="2400" b="1" dirty="0" smtClean="0">
                <a:solidFill>
                  <a:srgbClr val="C00000"/>
                </a:solidFill>
              </a:rPr>
              <a:t>	</a:t>
            </a:r>
            <a:r>
              <a:rPr lang="tr-TR" sz="2400" dirty="0" smtClean="0"/>
              <a:t>Birbirine </a:t>
            </a:r>
            <a:r>
              <a:rPr lang="tr-TR" sz="2400" dirty="0"/>
              <a:t>bitişik birden çok </a:t>
            </a:r>
            <a:r>
              <a:rPr lang="tr-TR" sz="2400" dirty="0" smtClean="0"/>
              <a:t>parselin ilgilisinin talebi üzerine bir </a:t>
            </a:r>
            <a:r>
              <a:rPr lang="tr-TR" sz="2400" dirty="0"/>
              <a:t>parsel haline dönüştürülmesi işlemine birleştirme denir</a:t>
            </a:r>
            <a:r>
              <a:rPr lang="tr-TR" sz="2400" dirty="0" smtClean="0"/>
              <a:t>.</a:t>
            </a:r>
          </a:p>
          <a:p>
            <a:pPr algn="just">
              <a:defRPr/>
            </a:pPr>
            <a:r>
              <a:rPr lang="tr-TR" sz="2400" dirty="0" smtClean="0">
                <a:solidFill>
                  <a:schemeClr val="tx1"/>
                </a:solidFill>
              </a:rPr>
              <a:t> </a:t>
            </a:r>
          </a:p>
          <a:p>
            <a:pPr algn="just">
              <a:defRPr/>
            </a:pPr>
            <a:r>
              <a:rPr lang="tr-TR" sz="2400" dirty="0" smtClean="0">
                <a:solidFill>
                  <a:schemeClr val="tx1"/>
                </a:solidFill>
              </a:rPr>
              <a:t>	Birleştirme işlemi Kadastro Müdürlüğünce veya LİHKAB tarafından yapılır</a:t>
            </a:r>
            <a:r>
              <a:rPr lang="tr-TR" sz="2400" b="1" dirty="0" smtClean="0">
                <a:solidFill>
                  <a:schemeClr val="tx1"/>
                </a:solidFill>
              </a:rPr>
              <a:t>.</a:t>
            </a:r>
          </a:p>
          <a:p>
            <a:pPr algn="just">
              <a:defRPr/>
            </a:pPr>
            <a:endParaRPr lang="tr-TR" sz="2400" b="1" dirty="0" smtClean="0">
              <a:solidFill>
                <a:schemeClr val="tx1"/>
              </a:solidFill>
            </a:endParaRPr>
          </a:p>
          <a:p>
            <a:pPr algn="just">
              <a:defRPr/>
            </a:pPr>
            <a:r>
              <a:rPr lang="tr-TR" sz="2400" b="1" dirty="0" smtClean="0">
                <a:solidFill>
                  <a:schemeClr val="tx1"/>
                </a:solidFill>
              </a:rPr>
              <a:t>	</a:t>
            </a:r>
            <a:r>
              <a:rPr lang="tr-TR" sz="2400" b="1" u="sng" dirty="0" smtClean="0">
                <a:solidFill>
                  <a:schemeClr val="tx1"/>
                </a:solidFill>
              </a:rPr>
              <a:t>(</a:t>
            </a:r>
            <a:r>
              <a:rPr lang="tr-TR" sz="2400" u="sng" dirty="0" err="1" smtClean="0">
                <a:solidFill>
                  <a:schemeClr val="tx1"/>
                </a:solidFill>
              </a:rPr>
              <a:t>PATİY’nin</a:t>
            </a:r>
            <a:r>
              <a:rPr lang="tr-TR" sz="2400" u="sng" dirty="0" smtClean="0">
                <a:solidFill>
                  <a:schemeClr val="tx1"/>
                </a:solidFill>
              </a:rPr>
              <a:t> 20. Maddesinde, </a:t>
            </a:r>
            <a:r>
              <a:rPr lang="tr-TR" sz="2400" u="sng" dirty="0" err="1" smtClean="0">
                <a:solidFill>
                  <a:srgbClr val="C00000"/>
                </a:solidFill>
              </a:rPr>
              <a:t>istisnaen</a:t>
            </a:r>
            <a:r>
              <a:rPr lang="tr-TR" sz="2400" u="sng" dirty="0" smtClean="0">
                <a:solidFill>
                  <a:srgbClr val="C00000"/>
                </a:solidFill>
              </a:rPr>
              <a:t> </a:t>
            </a:r>
            <a:r>
              <a:rPr lang="tr-TR" sz="2400" u="sng" dirty="0" err="1" smtClean="0">
                <a:solidFill>
                  <a:srgbClr val="C00000"/>
                </a:solidFill>
              </a:rPr>
              <a:t>re’sen</a:t>
            </a:r>
            <a:r>
              <a:rPr lang="tr-TR" sz="2400" u="sng" dirty="0" smtClean="0">
                <a:solidFill>
                  <a:srgbClr val="C00000"/>
                </a:solidFill>
              </a:rPr>
              <a:t> tevhide “belli şartlar dahilinde” izin </a:t>
            </a:r>
            <a:r>
              <a:rPr lang="tr-TR" sz="2400" u="sng" dirty="0" err="1" smtClean="0">
                <a:solidFill>
                  <a:srgbClr val="C00000"/>
                </a:solidFill>
              </a:rPr>
              <a:t>verilmekedir</a:t>
            </a:r>
            <a:r>
              <a:rPr lang="tr-TR" sz="2400" u="sng" dirty="0" smtClean="0">
                <a:solidFill>
                  <a:srgbClr val="C00000"/>
                </a:solidFill>
              </a:rPr>
              <a:t>.)</a:t>
            </a:r>
          </a:p>
          <a:p>
            <a:pPr algn="just">
              <a:lnSpc>
                <a:spcPct val="80000"/>
              </a:lnSpc>
              <a:defRPr/>
            </a:pPr>
            <a:endParaRPr lang="tr-TR" sz="2400" dirty="0" smtClean="0"/>
          </a:p>
          <a:p>
            <a:pPr algn="just">
              <a:lnSpc>
                <a:spcPct val="80000"/>
              </a:lnSpc>
              <a:defRPr/>
            </a:pPr>
            <a:endParaRPr lang="tr-TR"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5154FC0-C4CD-4372-89A4-2CDB07602E1A}" type="slidenum">
              <a:rPr lang="tr-TR" smtClean="0"/>
              <a:pPr>
                <a:defRPr/>
              </a:pPr>
              <a:t>26</a:t>
            </a:fld>
            <a:endParaRPr lang="tr-TR" dirty="0"/>
          </a:p>
        </p:txBody>
      </p:sp>
      <p:sp>
        <p:nvSpPr>
          <p:cNvPr id="5" name="4 Dikdörtgen"/>
          <p:cNvSpPr/>
          <p:nvPr/>
        </p:nvSpPr>
        <p:spPr>
          <a:xfrm>
            <a:off x="409552" y="1988809"/>
            <a:ext cx="8377261" cy="400725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buFont typeface="Arial" charset="0"/>
              <a:buNone/>
              <a:defRPr/>
            </a:pPr>
            <a:endParaRPr lang="tr-TR" sz="2400" dirty="0">
              <a:solidFill>
                <a:schemeClr val="tx2"/>
              </a:solidFill>
            </a:endParaRPr>
          </a:p>
          <a:p>
            <a:pPr algn="just">
              <a:defRPr/>
            </a:pPr>
            <a:r>
              <a:rPr lang="tr-TR" sz="2400" dirty="0" smtClean="0"/>
              <a:t>	İmar </a:t>
            </a:r>
            <a:r>
              <a:rPr lang="tr-TR" sz="2400" dirty="0"/>
              <a:t>planlarının uygulanışı sırasında yola terk işlemi nedeniyle yapılan haritalardır.</a:t>
            </a:r>
          </a:p>
          <a:p>
            <a:pPr algn="just">
              <a:defRPr/>
            </a:pPr>
            <a:endParaRPr lang="tr-TR" sz="2400" dirty="0"/>
          </a:p>
          <a:p>
            <a:pPr algn="just">
              <a:defRPr/>
            </a:pPr>
            <a:r>
              <a:rPr lang="tr-TR" sz="2400" dirty="0" smtClean="0"/>
              <a:t>	Yola </a:t>
            </a:r>
            <a:r>
              <a:rPr lang="tr-TR" sz="2400" dirty="0"/>
              <a:t>terk işlemi, parselasyon niteliği taşıyan ayırma işleminin özel bir şeklidir.</a:t>
            </a:r>
          </a:p>
          <a:p>
            <a:pPr algn="just">
              <a:buFont typeface="Arial" charset="0"/>
              <a:buNone/>
              <a:defRPr/>
            </a:pPr>
            <a:endParaRPr lang="tr-TR" sz="2400" dirty="0"/>
          </a:p>
          <a:p>
            <a:pPr algn="just">
              <a:defRPr/>
            </a:pPr>
            <a:r>
              <a:rPr lang="tr-TR" sz="2400" dirty="0" smtClean="0"/>
              <a:t>	Yola </a:t>
            </a:r>
            <a:r>
              <a:rPr lang="tr-TR" sz="2400" dirty="0"/>
              <a:t>terk haritalarının yapımında, parselasyon niteliği taşıyan ayırma haritalarının yapımındaki kurallar uygulanır</a:t>
            </a:r>
            <a:r>
              <a:rPr lang="tr-TR" sz="2400" dirty="0" smtClean="0"/>
              <a:t>.</a:t>
            </a:r>
            <a:r>
              <a:rPr lang="tr-TR" sz="2400" dirty="0" smtClean="0">
                <a:solidFill>
                  <a:srgbClr val="C00000"/>
                </a:solidFill>
              </a:rPr>
              <a:t>(Yola terk aslında kamuya terk yoludur.)</a:t>
            </a:r>
          </a:p>
          <a:p>
            <a:pPr algn="just">
              <a:lnSpc>
                <a:spcPct val="80000"/>
              </a:lnSpc>
              <a:defRPr/>
            </a:pPr>
            <a:endParaRPr lang="tr-TR" sz="2400" dirty="0"/>
          </a:p>
        </p:txBody>
      </p:sp>
      <p:sp>
        <p:nvSpPr>
          <p:cNvPr id="6" name="5 Dikdörtgen"/>
          <p:cNvSpPr/>
          <p:nvPr/>
        </p:nvSpPr>
        <p:spPr>
          <a:xfrm>
            <a:off x="1495408" y="638628"/>
            <a:ext cx="6062696" cy="6832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3-YOLA </a:t>
            </a:r>
            <a:r>
              <a:rPr lang="tr-TR" sz="2400" b="1" dirty="0">
                <a:solidFill>
                  <a:srgbClr val="C00000"/>
                </a:solidFill>
              </a:rPr>
              <a:t>TERK HARİTALARI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8CACEBF-F09F-4589-987A-26F76937F2D7}" type="slidenum">
              <a:rPr lang="tr-TR" smtClean="0"/>
              <a:pPr>
                <a:defRPr/>
              </a:pPr>
              <a:t>27</a:t>
            </a:fld>
            <a:endParaRPr lang="tr-TR" dirty="0"/>
          </a:p>
        </p:txBody>
      </p:sp>
      <p:sp>
        <p:nvSpPr>
          <p:cNvPr id="5" name="4 Dikdörtgen"/>
          <p:cNvSpPr/>
          <p:nvPr/>
        </p:nvSpPr>
        <p:spPr>
          <a:xfrm>
            <a:off x="341436" y="1538748"/>
            <a:ext cx="8121548" cy="4555093"/>
          </a:xfrm>
          <a:prstGeom prst="rect">
            <a:avLst/>
          </a:prstGeom>
        </p:spPr>
        <p:style>
          <a:lnRef idx="2">
            <a:schemeClr val="dk1"/>
          </a:lnRef>
          <a:fillRef idx="1">
            <a:schemeClr val="lt1"/>
          </a:fillRef>
          <a:effectRef idx="0">
            <a:schemeClr val="dk1"/>
          </a:effectRef>
          <a:fontRef idx="minor">
            <a:schemeClr val="dk1"/>
          </a:fontRef>
        </p:style>
        <p:txBody>
          <a:bodyPr wrap="square" lIns="108000" tIns="0" bIns="0">
            <a:spAutoFit/>
          </a:bodyPr>
          <a:lstStyle/>
          <a:p>
            <a:pPr>
              <a:lnSpc>
                <a:spcPct val="80000"/>
              </a:lnSpc>
              <a:buFont typeface="Arial" charset="0"/>
              <a:buNone/>
              <a:defRPr/>
            </a:pPr>
            <a:endParaRPr lang="tr-TR" sz="2600" b="1" dirty="0">
              <a:solidFill>
                <a:schemeClr val="tx2"/>
              </a:solidFill>
            </a:endParaRPr>
          </a:p>
          <a:p>
            <a:pPr algn="just">
              <a:lnSpc>
                <a:spcPct val="80000"/>
              </a:lnSpc>
              <a:defRPr/>
            </a:pPr>
            <a:r>
              <a:rPr lang="tr-TR" sz="2400" dirty="0" smtClean="0"/>
              <a:t>      </a:t>
            </a:r>
            <a:r>
              <a:rPr lang="tr-TR" sz="2000" dirty="0" smtClean="0"/>
              <a:t>Yoldan ihdas haritaları, </a:t>
            </a:r>
            <a:r>
              <a:rPr lang="tr-TR" sz="2000" u="sng" dirty="0"/>
              <a:t>imar planı uygulaması sırasında kapanan yol nedeniyle oluşan taşınmaz malın tescili amacıyla yapılan haritalardır</a:t>
            </a:r>
            <a:r>
              <a:rPr lang="tr-TR" sz="2000" dirty="0" smtClean="0"/>
              <a:t>.</a:t>
            </a:r>
          </a:p>
          <a:p>
            <a:pPr algn="just">
              <a:lnSpc>
                <a:spcPct val="80000"/>
              </a:lnSpc>
              <a:defRPr/>
            </a:pPr>
            <a:endParaRPr lang="tr-TR" sz="2000" dirty="0"/>
          </a:p>
          <a:p>
            <a:pPr algn="just">
              <a:lnSpc>
                <a:spcPct val="80000"/>
              </a:lnSpc>
              <a:defRPr/>
            </a:pPr>
            <a:r>
              <a:rPr lang="tr-TR" sz="2000" dirty="0" smtClean="0">
                <a:solidFill>
                  <a:srgbClr val="C00000"/>
                </a:solidFill>
              </a:rPr>
              <a:t>      </a:t>
            </a:r>
            <a:r>
              <a:rPr lang="tr-TR" sz="2000" u="sng" dirty="0" smtClean="0">
                <a:solidFill>
                  <a:srgbClr val="C00000"/>
                </a:solidFill>
              </a:rPr>
              <a:t>Tespit </a:t>
            </a:r>
            <a:r>
              <a:rPr lang="tr-TR" sz="2000" u="sng" dirty="0">
                <a:solidFill>
                  <a:srgbClr val="C00000"/>
                </a:solidFill>
              </a:rPr>
              <a:t>dışı yerlerle ilgili olarak, Hazine adına idari yoldan tescil yapılmadan imar uygulamasına sokulmamalıdır</a:t>
            </a:r>
            <a:r>
              <a:rPr lang="tr-TR" sz="2000" u="sng" dirty="0" smtClean="0">
                <a:solidFill>
                  <a:srgbClr val="C00000"/>
                </a:solidFill>
              </a:rPr>
              <a:t>.</a:t>
            </a:r>
          </a:p>
          <a:p>
            <a:pPr algn="just">
              <a:lnSpc>
                <a:spcPct val="80000"/>
              </a:lnSpc>
              <a:defRPr/>
            </a:pPr>
            <a:r>
              <a:rPr lang="tr-TR" sz="2000" dirty="0" smtClean="0">
                <a:solidFill>
                  <a:srgbClr val="C00000"/>
                </a:solidFill>
              </a:rPr>
              <a:t> </a:t>
            </a:r>
          </a:p>
          <a:p>
            <a:pPr algn="just"/>
            <a:r>
              <a:rPr lang="tr-TR" sz="2000" dirty="0" smtClean="0">
                <a:solidFill>
                  <a:schemeClr val="tx1"/>
                </a:solidFill>
                <a:cs typeface="Times New Roman" pitchFamily="18" charset="0"/>
              </a:rPr>
              <a:t>      Hazırlanan imar planı sınırları içindeki </a:t>
            </a:r>
            <a:r>
              <a:rPr lang="tr-TR" sz="2000" dirty="0" err="1" smtClean="0">
                <a:solidFill>
                  <a:schemeClr val="tx1"/>
                </a:solidFill>
                <a:cs typeface="Times New Roman" pitchFamily="18" charset="0"/>
              </a:rPr>
              <a:t>kadastral</a:t>
            </a:r>
            <a:r>
              <a:rPr lang="tr-TR" sz="2000" dirty="0" smtClean="0">
                <a:solidFill>
                  <a:schemeClr val="tx1"/>
                </a:solidFill>
                <a:cs typeface="Times New Roman" pitchFamily="18" charset="0"/>
              </a:rPr>
              <a:t> yollar ile meydanlar, </a:t>
            </a:r>
            <a:r>
              <a:rPr lang="tr-TR" sz="2000" u="sng" dirty="0" smtClean="0">
                <a:solidFill>
                  <a:schemeClr val="tx1"/>
                </a:solidFill>
                <a:cs typeface="Times New Roman" pitchFamily="18" charset="0"/>
              </a:rPr>
              <a:t>imar planının onayı ile bu vasıflarını kendiliğinden kaybederek, onaylanmış imar planı kararı ile getirilen kullanma amacına konu ve tabi olurlar. </a:t>
            </a:r>
            <a:r>
              <a:rPr lang="tr-TR" sz="2000" dirty="0" smtClean="0">
                <a:solidFill>
                  <a:schemeClr val="tx1"/>
                </a:solidFill>
                <a:cs typeface="Times New Roman" pitchFamily="18" charset="0"/>
              </a:rPr>
              <a:t>(İmar Kanunu 11. Madde) (Tapu Kanunu 21. md ve Anayasa Mahkemesi 2012/3 sayılı Kararı) (</a:t>
            </a:r>
            <a:r>
              <a:rPr lang="tr-TR" sz="2000" u="sng" dirty="0" smtClean="0">
                <a:solidFill>
                  <a:schemeClr val="tx1"/>
                </a:solidFill>
                <a:cs typeface="Times New Roman" pitchFamily="18" charset="0"/>
              </a:rPr>
              <a:t>Önce ihdas sonra uygulama son dönemin moda şeytanlığı, </a:t>
            </a:r>
            <a:r>
              <a:rPr lang="tr-TR" sz="2000" dirty="0" smtClean="0">
                <a:solidFill>
                  <a:schemeClr val="tx1"/>
                </a:solidFill>
                <a:cs typeface="Times New Roman" pitchFamily="18" charset="0"/>
              </a:rPr>
              <a:t>İdare mahkemelerince iptal ediliyor.)</a:t>
            </a:r>
          </a:p>
          <a:p>
            <a:pPr algn="just"/>
            <a:endParaRPr lang="tr-TR" sz="2000" dirty="0">
              <a:solidFill>
                <a:srgbClr val="C00000"/>
              </a:solidFill>
            </a:endParaRPr>
          </a:p>
        </p:txBody>
      </p:sp>
      <p:sp>
        <p:nvSpPr>
          <p:cNvPr id="6" name="5 Dikdörtgen"/>
          <p:cNvSpPr/>
          <p:nvPr/>
        </p:nvSpPr>
        <p:spPr>
          <a:xfrm>
            <a:off x="1331568" y="188569"/>
            <a:ext cx="6030804" cy="9787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4-YOLDAN </a:t>
            </a:r>
            <a:r>
              <a:rPr lang="tr-TR" sz="2400" b="1" dirty="0">
                <a:solidFill>
                  <a:srgbClr val="C00000"/>
                </a:solidFill>
              </a:rPr>
              <a:t>İHDAS </a:t>
            </a:r>
            <a:r>
              <a:rPr lang="tr-TR" sz="2400" b="1" dirty="0" smtClean="0">
                <a:solidFill>
                  <a:srgbClr val="C00000"/>
                </a:solidFill>
              </a:rPr>
              <a:t>HARİTALARI</a:t>
            </a:r>
          </a:p>
          <a:p>
            <a:pPr>
              <a:lnSpc>
                <a:spcPct val="80000"/>
              </a:lnSpc>
              <a:defRPr/>
            </a:pP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DA689EE-F72C-4890-994D-22370942A356}" type="slidenum">
              <a:rPr lang="tr-TR" smtClean="0"/>
              <a:pPr>
                <a:defRPr/>
              </a:pPr>
              <a:t>28</a:t>
            </a:fld>
            <a:endParaRPr lang="tr-TR" dirty="0"/>
          </a:p>
        </p:txBody>
      </p:sp>
      <p:sp>
        <p:nvSpPr>
          <p:cNvPr id="5" name="4 Dikdörtgen"/>
          <p:cNvSpPr/>
          <p:nvPr/>
        </p:nvSpPr>
        <p:spPr>
          <a:xfrm>
            <a:off x="431449" y="1538748"/>
            <a:ext cx="8426802" cy="47459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80000"/>
              </a:lnSpc>
              <a:buFont typeface="Arial" charset="0"/>
              <a:buNone/>
              <a:defRPr/>
            </a:pPr>
            <a:endParaRPr lang="tr-TR" sz="2400" b="1" dirty="0"/>
          </a:p>
          <a:p>
            <a:pPr algn="just">
              <a:defRPr/>
            </a:pPr>
            <a:r>
              <a:rPr lang="tr-TR" sz="2400" b="1" dirty="0"/>
              <a:t> </a:t>
            </a:r>
            <a:r>
              <a:rPr lang="tr-TR" sz="2400" b="1" dirty="0">
                <a:latin typeface="+mj-lt"/>
              </a:rPr>
              <a:t>  </a:t>
            </a:r>
            <a:r>
              <a:rPr lang="tr-TR" sz="2400" u="sng" dirty="0">
                <a:latin typeface="+mj-lt"/>
                <a:cs typeface="Times New Roman" pitchFamily="18" charset="0"/>
              </a:rPr>
              <a:t>İmar hududu </a:t>
            </a:r>
            <a:r>
              <a:rPr lang="tr-TR" sz="2400" dirty="0">
                <a:latin typeface="+mj-lt"/>
                <a:cs typeface="Times New Roman" pitchFamily="18" charset="0"/>
              </a:rPr>
              <a:t>içinde bulunan binalı veya binasız arsa ve arazileri malikleri veya diğer hak sahiplerinin </a:t>
            </a:r>
            <a:r>
              <a:rPr lang="tr-TR" sz="2400" u="sng" dirty="0">
                <a:latin typeface="+mj-lt"/>
                <a:cs typeface="Times New Roman" pitchFamily="18" charset="0"/>
              </a:rPr>
              <a:t>muvafakati aranmaksızın</a:t>
            </a:r>
            <a:r>
              <a:rPr lang="tr-TR" sz="2400" dirty="0">
                <a:latin typeface="+mj-lt"/>
                <a:cs typeface="Times New Roman" pitchFamily="18" charset="0"/>
              </a:rPr>
              <a:t>, birbirleri ile, yol fazlaları ile, kamu kurumlarına veya belediyelere ait bulunan yerlerle </a:t>
            </a:r>
            <a:r>
              <a:rPr lang="tr-TR" sz="2400" u="sng" dirty="0">
                <a:latin typeface="+mj-lt"/>
                <a:cs typeface="Times New Roman" pitchFamily="18" charset="0"/>
              </a:rPr>
              <a:t>birleştirmeye</a:t>
            </a:r>
            <a:r>
              <a:rPr lang="tr-TR" sz="2400" dirty="0">
                <a:latin typeface="+mj-lt"/>
                <a:cs typeface="Times New Roman" pitchFamily="18" charset="0"/>
              </a:rPr>
              <a:t>, bunları yeniden imar planına uygun </a:t>
            </a:r>
            <a:r>
              <a:rPr lang="tr-TR" sz="2400" u="sng" dirty="0">
                <a:latin typeface="+mj-lt"/>
                <a:cs typeface="Times New Roman" pitchFamily="18" charset="0"/>
              </a:rPr>
              <a:t>ada veya parsellere ayırmaya</a:t>
            </a:r>
            <a:r>
              <a:rPr lang="tr-TR" sz="2400" dirty="0">
                <a:latin typeface="+mj-lt"/>
                <a:cs typeface="Times New Roman" pitchFamily="18" charset="0"/>
              </a:rPr>
              <a:t>, </a:t>
            </a:r>
            <a:r>
              <a:rPr lang="tr-TR" sz="2400" u="sng" dirty="0">
                <a:latin typeface="+mj-lt"/>
                <a:cs typeface="Times New Roman" pitchFamily="18" charset="0"/>
              </a:rPr>
              <a:t>müstakil, </a:t>
            </a:r>
            <a:r>
              <a:rPr lang="tr-TR" sz="2400" u="sng" dirty="0">
                <a:solidFill>
                  <a:srgbClr val="FF0000"/>
                </a:solidFill>
                <a:latin typeface="+mj-lt"/>
                <a:cs typeface="Times New Roman" pitchFamily="18" charset="0"/>
              </a:rPr>
              <a:t>hisseli </a:t>
            </a:r>
            <a:r>
              <a:rPr lang="tr-TR" sz="2400" u="sng" dirty="0">
                <a:latin typeface="+mj-lt"/>
                <a:cs typeface="Times New Roman" pitchFamily="18" charset="0"/>
              </a:rPr>
              <a:t>veya kat mülkiyeti esasl</a:t>
            </a:r>
            <a:r>
              <a:rPr lang="tr-TR" sz="2400" dirty="0">
                <a:latin typeface="+mj-lt"/>
                <a:cs typeface="Times New Roman" pitchFamily="18" charset="0"/>
              </a:rPr>
              <a:t>arına göre hak sahiplerine </a:t>
            </a:r>
            <a:r>
              <a:rPr lang="tr-TR" sz="2400" u="sng" dirty="0">
                <a:latin typeface="+mj-lt"/>
                <a:cs typeface="Times New Roman" pitchFamily="18" charset="0"/>
              </a:rPr>
              <a:t>dağıtma</a:t>
            </a:r>
            <a:r>
              <a:rPr lang="tr-TR" sz="2400" dirty="0">
                <a:latin typeface="+mj-lt"/>
                <a:cs typeface="Times New Roman" pitchFamily="18" charset="0"/>
              </a:rPr>
              <a:t>ya ve </a:t>
            </a:r>
            <a:r>
              <a:rPr lang="tr-TR" sz="2400" dirty="0" err="1">
                <a:latin typeface="+mj-lt"/>
                <a:cs typeface="Times New Roman" pitchFamily="18" charset="0"/>
              </a:rPr>
              <a:t>re’sen</a:t>
            </a:r>
            <a:r>
              <a:rPr lang="tr-TR" sz="2400" dirty="0">
                <a:latin typeface="+mj-lt"/>
                <a:cs typeface="Times New Roman" pitchFamily="18" charset="0"/>
              </a:rPr>
              <a:t> tescil işlemlerini yaptırmaya </a:t>
            </a:r>
            <a:r>
              <a:rPr lang="tr-TR" sz="2400" dirty="0">
                <a:solidFill>
                  <a:srgbClr val="C00000"/>
                </a:solidFill>
                <a:latin typeface="+mj-lt"/>
                <a:cs typeface="Times New Roman" pitchFamily="18" charset="0"/>
              </a:rPr>
              <a:t>belediyeler yetkilidir.</a:t>
            </a:r>
          </a:p>
          <a:p>
            <a:pPr algn="just">
              <a:defRPr/>
            </a:pPr>
            <a:endParaRPr lang="tr-TR" sz="2400" dirty="0">
              <a:latin typeface="+mj-lt"/>
              <a:cs typeface="Times New Roman" pitchFamily="18" charset="0"/>
            </a:endParaRPr>
          </a:p>
          <a:p>
            <a:pPr indent="355600" algn="just">
              <a:defRPr/>
            </a:pPr>
            <a:r>
              <a:rPr lang="tr-TR" sz="2400" dirty="0">
                <a:latin typeface="+mj-lt"/>
                <a:cs typeface="Times New Roman" pitchFamily="18" charset="0"/>
              </a:rPr>
              <a:t>Sözü edilen yerler belediye ve mücavir alan dışında ise yukarıda belirtilen yetkiler </a:t>
            </a:r>
            <a:r>
              <a:rPr lang="tr-TR" sz="2400" dirty="0">
                <a:solidFill>
                  <a:srgbClr val="C00000"/>
                </a:solidFill>
                <a:latin typeface="+mj-lt"/>
                <a:cs typeface="Times New Roman" pitchFamily="18" charset="0"/>
              </a:rPr>
              <a:t>valilikçe kullanılır. </a:t>
            </a:r>
            <a:r>
              <a:rPr lang="tr-TR" sz="2400" dirty="0" smtClean="0">
                <a:solidFill>
                  <a:srgbClr val="C00000"/>
                </a:solidFill>
                <a:latin typeface="+mj-lt"/>
                <a:cs typeface="Times New Roman" pitchFamily="18" charset="0"/>
              </a:rPr>
              <a:t>(İÖİ)</a:t>
            </a:r>
          </a:p>
          <a:p>
            <a:pPr indent="355600" algn="just">
              <a:lnSpc>
                <a:spcPct val="80000"/>
              </a:lnSpc>
              <a:defRPr/>
            </a:pPr>
            <a:endParaRPr lang="tr-TR" sz="2400" dirty="0">
              <a:solidFill>
                <a:srgbClr val="C00000"/>
              </a:solidFill>
              <a:latin typeface="+mj-lt"/>
              <a:cs typeface="Times New Roman" pitchFamily="18" charset="0"/>
            </a:endParaRPr>
          </a:p>
        </p:txBody>
      </p:sp>
      <p:sp>
        <p:nvSpPr>
          <p:cNvPr id="6" name="5 Metin kutusu"/>
          <p:cNvSpPr txBox="1"/>
          <p:nvPr/>
        </p:nvSpPr>
        <p:spPr>
          <a:xfrm>
            <a:off x="791496" y="188568"/>
            <a:ext cx="7470995" cy="12741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endParaRPr lang="tr-TR" sz="2400" dirty="0" smtClean="0">
              <a:solidFill>
                <a:srgbClr val="C00000"/>
              </a:solidFill>
            </a:endParaRPr>
          </a:p>
          <a:p>
            <a:pPr algn="ctr">
              <a:lnSpc>
                <a:spcPct val="80000"/>
              </a:lnSpc>
              <a:defRPr/>
            </a:pPr>
            <a:r>
              <a:rPr lang="tr-TR" sz="2400" dirty="0" smtClean="0">
                <a:solidFill>
                  <a:srgbClr val="C00000"/>
                </a:solidFill>
              </a:rPr>
              <a:t>ARAZİ </a:t>
            </a:r>
            <a:r>
              <a:rPr lang="tr-TR" sz="2400" dirty="0">
                <a:solidFill>
                  <a:srgbClr val="C00000"/>
                </a:solidFill>
              </a:rPr>
              <a:t>VE ARSA DÜZENLEMESİ </a:t>
            </a:r>
          </a:p>
          <a:p>
            <a:pPr algn="ctr">
              <a:lnSpc>
                <a:spcPct val="80000"/>
              </a:lnSpc>
              <a:defRPr/>
            </a:pPr>
            <a:r>
              <a:rPr lang="tr-TR" sz="2400" dirty="0">
                <a:solidFill>
                  <a:srgbClr val="C00000"/>
                </a:solidFill>
              </a:rPr>
              <a:t>(3194 sayılı Kanunun 18. maddesi</a:t>
            </a:r>
            <a:r>
              <a:rPr lang="tr-TR" sz="2400" dirty="0" smtClean="0">
                <a:solidFill>
                  <a:srgbClr val="C00000"/>
                </a:solidFill>
              </a:rPr>
              <a:t>)</a:t>
            </a:r>
          </a:p>
          <a:p>
            <a:pPr algn="ctr">
              <a:lnSpc>
                <a:spcPct val="80000"/>
              </a:lnSpc>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CE3E661-3B74-4575-9898-8E1778124054}" type="slidenum">
              <a:rPr lang="tr-TR" smtClean="0"/>
              <a:pPr>
                <a:defRPr/>
              </a:pPr>
              <a:t>29</a:t>
            </a:fld>
            <a:endParaRPr lang="tr-TR" dirty="0"/>
          </a:p>
        </p:txBody>
      </p:sp>
      <p:sp>
        <p:nvSpPr>
          <p:cNvPr id="5" name="4 Dikdörtgen"/>
          <p:cNvSpPr/>
          <p:nvPr/>
        </p:nvSpPr>
        <p:spPr>
          <a:xfrm>
            <a:off x="428625" y="857250"/>
            <a:ext cx="857250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712788" algn="just">
              <a:defRPr/>
            </a:pPr>
            <a:r>
              <a:rPr lang="tr-TR" sz="2400" dirty="0"/>
              <a:t>Belediyeler veya valiliklerce düzenlemeye tabi tutulan arazi ve arsaların dağıtımı sırasında bunların yüzölçümlerinden yeteri kadar saha, düzenleme dolayısıyla meydana gelen değer artışları karşılığında "</a:t>
            </a:r>
            <a:r>
              <a:rPr lang="tr-TR" sz="2400" dirty="0">
                <a:solidFill>
                  <a:srgbClr val="C00000"/>
                </a:solidFill>
              </a:rPr>
              <a:t>düzenleme ortaklık payı</a:t>
            </a:r>
            <a:r>
              <a:rPr lang="tr-TR" sz="2400" dirty="0"/>
              <a:t>" olarak düşülebilir. </a:t>
            </a:r>
          </a:p>
          <a:p>
            <a:pPr indent="712788" algn="just">
              <a:defRPr/>
            </a:pPr>
            <a:endParaRPr lang="tr-TR" sz="2400" dirty="0"/>
          </a:p>
          <a:p>
            <a:pPr indent="628650" algn="just">
              <a:defRPr/>
            </a:pPr>
            <a:r>
              <a:rPr lang="tr-TR" sz="2400" dirty="0"/>
              <a:t>Ancak, bu maddeye göre alınacak düzenleme ortaklık payları, düzenlemeye tabi tutulan arazi ve arsaların düzenlemeden önceki yüzölçümlerinin </a:t>
            </a:r>
            <a:r>
              <a:rPr lang="tr-TR" sz="2400" dirty="0">
                <a:solidFill>
                  <a:srgbClr val="C00000"/>
                </a:solidFill>
              </a:rPr>
              <a:t>yüzde kırkını </a:t>
            </a:r>
            <a:r>
              <a:rPr lang="tr-TR" sz="2400" dirty="0"/>
              <a:t>geçemez.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subTitle" idx="1"/>
          </p:nvPr>
        </p:nvSpPr>
        <p:spPr>
          <a:xfrm>
            <a:off x="161413" y="368592"/>
            <a:ext cx="8281103" cy="5670756"/>
          </a:xfrm>
          <a:solidFill>
            <a:schemeClr val="bg1"/>
          </a:solidFill>
        </p:spPr>
        <p:txBody>
          <a:bodyPr>
            <a:normAutofit fontScale="92500" lnSpcReduction="20000"/>
          </a:bodyPr>
          <a:lstStyle/>
          <a:p>
            <a:pPr algn="just">
              <a:lnSpc>
                <a:spcPct val="120000"/>
              </a:lnSpc>
            </a:pPr>
            <a:r>
              <a:rPr lang="tr-TR" dirty="0" smtClean="0">
                <a:solidFill>
                  <a:schemeClr val="tx1"/>
                </a:solidFill>
              </a:rPr>
              <a:t>	İmar Kanunu uyarınca yapılan arsa düzenlemeleri sonucu üretilen parselasyon planlarının, tapuda tescile konu olması ve tescilden sonra da tapu planı kimliğini kazanmaları nedeniyle</a:t>
            </a:r>
            <a:r>
              <a:rPr lang="tr-TR" dirty="0" smtClean="0">
                <a:solidFill>
                  <a:srgbClr val="FF0000"/>
                </a:solidFill>
              </a:rPr>
              <a:t> arsa düzenlemeleri hem kadastro müdürlüklerini hem de tapu müdürlüklerini doğrudan </a:t>
            </a:r>
            <a:r>
              <a:rPr lang="tr-TR" dirty="0" smtClean="0">
                <a:solidFill>
                  <a:schemeClr val="tx1"/>
                </a:solidFill>
              </a:rPr>
              <a:t>ilgilendirmektedir. </a:t>
            </a:r>
          </a:p>
          <a:p>
            <a:pPr algn="just">
              <a:lnSpc>
                <a:spcPct val="120000"/>
              </a:lnSpc>
            </a:pPr>
            <a:r>
              <a:rPr lang="tr-TR" dirty="0" smtClean="0">
                <a:solidFill>
                  <a:schemeClr val="tx1"/>
                </a:solidFill>
              </a:rPr>
              <a:t>	Tapu ve kadastro müdürlüklerinin imar uygulamalarıyla ilgili en önemli problemi kontrol yetkilerinin mevzuatta açıkça tanımlanmamış olmasıdır. 3194 sayılı İmar Kanunu’nun 18. maddesi gereğince yapılan arsa düzenlemelerinin kontrolü hakkında İmar Kanunu’nda herhangi bir hüküm bulunmamaktadır. 18. Madde Uygulama Yönetmeliği’nin</a:t>
            </a:r>
            <a:r>
              <a:rPr lang="tr-TR" b="1" dirty="0" smtClean="0">
                <a:solidFill>
                  <a:schemeClr val="tx1"/>
                </a:solidFill>
              </a:rPr>
              <a:t> </a:t>
            </a:r>
            <a:r>
              <a:rPr lang="tr-TR" dirty="0" smtClean="0">
                <a:solidFill>
                  <a:schemeClr val="tx1"/>
                </a:solidFill>
              </a:rPr>
              <a:t> 40. maddesinde imar parselasyon</a:t>
            </a:r>
            <a:r>
              <a:rPr lang="tr-TR" dirty="0" smtClean="0">
                <a:solidFill>
                  <a:srgbClr val="C00000"/>
                </a:solidFill>
              </a:rPr>
              <a:t> planları ve eklerinin </a:t>
            </a:r>
            <a:r>
              <a:rPr lang="tr-TR" b="1" dirty="0" smtClean="0">
                <a:solidFill>
                  <a:srgbClr val="C00000"/>
                </a:solidFill>
              </a:rPr>
              <a:t>kadastro tekniğine uygunlukla sınırlandırılmıştır.</a:t>
            </a:r>
            <a:endParaRPr lang="tr-TR" dirty="0" smtClean="0">
              <a:solidFill>
                <a:srgbClr val="C00000"/>
              </a:solidFill>
            </a:endParaRPr>
          </a:p>
          <a:p>
            <a:pPr algn="just">
              <a:lnSpc>
                <a:spcPct val="120000"/>
              </a:lnSpc>
            </a:pPr>
            <a:r>
              <a:rPr lang="tr-TR" dirty="0" smtClean="0">
                <a:solidFill>
                  <a:schemeClr val="tx1"/>
                </a:solidFill>
              </a:rPr>
              <a:t>	</a:t>
            </a:r>
            <a:r>
              <a:rPr lang="tr-TR" dirty="0" smtClean="0">
                <a:solidFill>
                  <a:srgbClr val="C00000"/>
                </a:solidFill>
              </a:rPr>
              <a:t>Tapu müdürlüklerinin kontrol yetkisi ise </a:t>
            </a:r>
            <a:r>
              <a:rPr lang="tr-TR" b="1" dirty="0" smtClean="0">
                <a:solidFill>
                  <a:srgbClr val="C00000"/>
                </a:solidFill>
              </a:rPr>
              <a:t>haklı sebep</a:t>
            </a:r>
            <a:r>
              <a:rPr lang="tr-TR" dirty="0" smtClean="0">
                <a:solidFill>
                  <a:schemeClr val="tx1"/>
                </a:solidFill>
              </a:rPr>
              <a:t> ilkesi kapsamındadır. Tapu kütüğüne yapılan tescilin, kendisinden beklenen sonucu meydana getirebilmesi için öncelikle dayandığı bir hukukî sebebin bulunması ve bu sebebin de geçerli olması gerekir. (4721 sayılı TMK 1024. md.) Hiçbir hukukî dayanağı bulunmayan veya mevcut hukukî sebebi geçerli olmayan tesciller yolsuzdur. </a:t>
            </a:r>
            <a:endParaRPr lang="tr-TR"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25190EA-E8FF-4645-AB2E-CEB61C8DFE59}" type="slidenum">
              <a:rPr lang="tr-TR" smtClean="0"/>
              <a:pPr>
                <a:defRPr/>
              </a:pPr>
              <a:t>30</a:t>
            </a:fld>
            <a:endParaRPr lang="tr-TR" dirty="0"/>
          </a:p>
        </p:txBody>
      </p:sp>
      <p:sp>
        <p:nvSpPr>
          <p:cNvPr id="9" name="8 Dikdörtgen"/>
          <p:cNvSpPr/>
          <p:nvPr/>
        </p:nvSpPr>
        <p:spPr>
          <a:xfrm>
            <a:off x="500040" y="908664"/>
            <a:ext cx="7572375" cy="450584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600" dirty="0" smtClean="0">
              <a:cs typeface="Arial" pitchFamily="34" charset="0"/>
            </a:endParaRPr>
          </a:p>
          <a:p>
            <a:pPr algn="just">
              <a:defRPr/>
            </a:pPr>
            <a:r>
              <a:rPr lang="tr-TR" sz="2400" dirty="0" smtClean="0">
                <a:cs typeface="Arial" pitchFamily="34" charset="0"/>
              </a:rPr>
              <a:t>Düzenleme </a:t>
            </a:r>
            <a:r>
              <a:rPr lang="tr-TR" sz="2400" dirty="0">
                <a:cs typeface="Arial" pitchFamily="34" charset="0"/>
              </a:rPr>
              <a:t>ortaklık payları, düzenlemeye tâbi tutulan yerlerin ihtiyacı olan </a:t>
            </a:r>
            <a:r>
              <a:rPr lang="tr-TR" sz="2400" dirty="0">
                <a:solidFill>
                  <a:srgbClr val="C00000"/>
                </a:solidFill>
                <a:cs typeface="Arial" pitchFamily="34" charset="0"/>
              </a:rPr>
              <a:t>Milli Eğitim Bakanlığına bağlı ilk ve ortaöğretim kurumları</a:t>
            </a:r>
            <a:r>
              <a:rPr lang="tr-TR" sz="2400" dirty="0" smtClean="0">
                <a:solidFill>
                  <a:srgbClr val="C00000"/>
                </a:solidFill>
                <a:cs typeface="Arial" pitchFamily="34" charset="0"/>
              </a:rPr>
              <a:t>, </a:t>
            </a:r>
            <a:r>
              <a:rPr lang="tr-TR" sz="2400" dirty="0" smtClean="0">
                <a:solidFill>
                  <a:srgbClr val="0070C0"/>
                </a:solidFill>
                <a:cs typeface="Arial" pitchFamily="34" charset="0"/>
              </a:rPr>
              <a:t>(ilk, orta, lise) </a:t>
            </a:r>
            <a:r>
              <a:rPr lang="tr-TR" sz="2400" dirty="0">
                <a:solidFill>
                  <a:schemeClr val="tx1"/>
                </a:solidFill>
                <a:cs typeface="Arial" pitchFamily="34" charset="0"/>
              </a:rPr>
              <a:t>yol, meydan, park, otopark, çocuk bahçesi, yeşil saha, ibadet yeri ve karakol </a:t>
            </a:r>
          </a:p>
          <a:p>
            <a:pPr algn="just">
              <a:defRPr/>
            </a:pPr>
            <a:endParaRPr lang="tr-TR" sz="2400" dirty="0">
              <a:cs typeface="Arial" pitchFamily="34" charset="0"/>
            </a:endParaRPr>
          </a:p>
          <a:p>
            <a:pPr algn="just">
              <a:defRPr/>
            </a:pPr>
            <a:r>
              <a:rPr lang="tr-TR" sz="2400" i="1" u="sng" dirty="0" smtClean="0">
                <a:solidFill>
                  <a:srgbClr val="C00000"/>
                </a:solidFill>
                <a:cs typeface="Arial" pitchFamily="34" charset="0"/>
              </a:rPr>
              <a:t>Gibi </a:t>
            </a:r>
            <a:r>
              <a:rPr lang="tr-TR" sz="2400" dirty="0" smtClean="0">
                <a:cs typeface="Arial" pitchFamily="34" charset="0"/>
              </a:rPr>
              <a:t>(Danıştay kararlarıyla Pazar yeri ve Toplu taşıma yerleri eklendi ) </a:t>
            </a:r>
            <a:r>
              <a:rPr lang="tr-TR" sz="2400" dirty="0">
                <a:cs typeface="Arial" pitchFamily="34" charset="0"/>
              </a:rPr>
              <a:t>umumî hizmetlerden ve bu hizmetlerle ilgili tesislerden başka maksatlarla kullanılamaz</a:t>
            </a:r>
            <a:r>
              <a:rPr lang="tr-TR" sz="2400" dirty="0" smtClean="0">
                <a:cs typeface="Arial" pitchFamily="34" charset="0"/>
              </a:rPr>
              <a:t>.</a:t>
            </a:r>
          </a:p>
          <a:p>
            <a:pPr algn="just">
              <a:lnSpc>
                <a:spcPct val="80000"/>
              </a:lnSpc>
              <a:defRPr/>
            </a:pPr>
            <a:endParaRPr lang="tr-TR" sz="2600" dirty="0">
              <a:cs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0468804-BEF7-4415-B411-7A2C54E8D235}" type="slidenum">
              <a:rPr lang="tr-TR" smtClean="0"/>
              <a:pPr>
                <a:defRPr/>
              </a:pPr>
              <a:t>31</a:t>
            </a:fld>
            <a:endParaRPr lang="tr-TR" dirty="0"/>
          </a:p>
        </p:txBody>
      </p:sp>
      <p:sp>
        <p:nvSpPr>
          <p:cNvPr id="5" name="4 Dikdörtgen"/>
          <p:cNvSpPr/>
          <p:nvPr/>
        </p:nvSpPr>
        <p:spPr>
          <a:xfrm>
            <a:off x="714375" y="548616"/>
            <a:ext cx="8072438"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p>
          <a:p>
            <a:pPr algn="just">
              <a:defRPr/>
            </a:pPr>
            <a:r>
              <a:rPr lang="tr-TR" sz="2400" dirty="0" smtClean="0"/>
              <a:t>Düzenleme </a:t>
            </a:r>
            <a:r>
              <a:rPr lang="tr-TR" sz="2400" dirty="0"/>
              <a:t>ortaklık paylarının toplamı, yukarıdaki fıkrada sözü geçen umumi hizmetler için, yeniden ayrılması gereken yerlerin alanları toplamından az olduğu takdirde, eksik kalan miktar belediye veya valilikçe </a:t>
            </a:r>
            <a:r>
              <a:rPr lang="tr-TR" sz="2400" dirty="0">
                <a:solidFill>
                  <a:srgbClr val="C00000"/>
                </a:solidFill>
              </a:rPr>
              <a:t>kamulaştırma yolu</a:t>
            </a:r>
            <a:r>
              <a:rPr lang="tr-TR" sz="2400" dirty="0"/>
              <a:t> ile tamamlanır. </a:t>
            </a:r>
            <a:endParaRPr lang="tr-TR" sz="2400" dirty="0" smtClean="0"/>
          </a:p>
          <a:p>
            <a:pPr algn="just">
              <a:defRPr/>
            </a:pPr>
            <a:endParaRPr lang="tr-TR" sz="2400" dirty="0"/>
          </a:p>
        </p:txBody>
      </p:sp>
      <p:sp>
        <p:nvSpPr>
          <p:cNvPr id="7" name="6 Dikdörtgen"/>
          <p:cNvSpPr/>
          <p:nvPr/>
        </p:nvSpPr>
        <p:spPr>
          <a:xfrm>
            <a:off x="714375" y="3879060"/>
            <a:ext cx="8072438"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p>
          <a:p>
            <a:pPr algn="just">
              <a:defRPr/>
            </a:pPr>
            <a:r>
              <a:rPr lang="tr-TR" sz="2400" dirty="0" smtClean="0"/>
              <a:t>3194/18 </a:t>
            </a:r>
            <a:r>
              <a:rPr lang="tr-TR" sz="2400" dirty="0"/>
              <a:t>uygulaması ile oluşan </a:t>
            </a:r>
            <a:r>
              <a:rPr lang="tr-TR" sz="2400" dirty="0">
                <a:solidFill>
                  <a:srgbClr val="C00000"/>
                </a:solidFill>
              </a:rPr>
              <a:t>parsellerin cinsleri planla getirilen amacına uygun olarak belirlenir</a:t>
            </a:r>
            <a:r>
              <a:rPr lang="tr-TR" sz="2400" dirty="0" smtClean="0">
                <a:solidFill>
                  <a:srgbClr val="C00000"/>
                </a:solidFill>
              </a:rPr>
              <a:t>. (97 tarihli Genel Duyuruya bak)</a:t>
            </a:r>
          </a:p>
          <a:p>
            <a:pPr algn="just">
              <a:defRPr/>
            </a:pPr>
            <a:r>
              <a:rPr lang="tr-TR" sz="2400" b="1" dirty="0" smtClean="0">
                <a:solidFill>
                  <a:srgbClr val="C00000"/>
                </a:solidFill>
              </a:rPr>
              <a:t> </a:t>
            </a: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2A38435-F0B0-4749-8E91-8BD1D9F34B3B}" type="slidenum">
              <a:rPr lang="tr-TR" smtClean="0"/>
              <a:pPr>
                <a:defRPr/>
              </a:pPr>
              <a:t>32</a:t>
            </a:fld>
            <a:endParaRPr lang="tr-TR" dirty="0"/>
          </a:p>
        </p:txBody>
      </p:sp>
      <p:sp>
        <p:nvSpPr>
          <p:cNvPr id="3" name="2 Dikdörtgen"/>
          <p:cNvSpPr/>
          <p:nvPr/>
        </p:nvSpPr>
        <p:spPr>
          <a:xfrm>
            <a:off x="500040" y="188568"/>
            <a:ext cx="8215312"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3000" b="1" dirty="0">
                <a:solidFill>
                  <a:srgbClr val="C00000"/>
                </a:solidFill>
              </a:rPr>
              <a:t>Parselasyon planlarının hazırlanması ve tescili</a:t>
            </a:r>
          </a:p>
        </p:txBody>
      </p:sp>
      <p:sp>
        <p:nvSpPr>
          <p:cNvPr id="5" name="4 Dikdörtgen"/>
          <p:cNvSpPr/>
          <p:nvPr/>
        </p:nvSpPr>
        <p:spPr>
          <a:xfrm>
            <a:off x="520700" y="1538748"/>
            <a:ext cx="8215313"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a:t>İmar planlarına göre parselasyon planları yapılıp, belediye ve mücavir alan içinde </a:t>
            </a:r>
            <a:r>
              <a:rPr lang="tr-TR" sz="2400" dirty="0">
                <a:solidFill>
                  <a:srgbClr val="C00000"/>
                </a:solidFill>
              </a:rPr>
              <a:t>belediye encümeni</a:t>
            </a:r>
            <a:r>
              <a:rPr lang="tr-TR" sz="2400" dirty="0"/>
              <a:t>, dışında ise </a:t>
            </a:r>
            <a:r>
              <a:rPr lang="tr-TR" sz="2400" dirty="0">
                <a:solidFill>
                  <a:srgbClr val="C00000"/>
                </a:solidFill>
              </a:rPr>
              <a:t>İl Encümeni </a:t>
            </a:r>
            <a:r>
              <a:rPr lang="tr-TR" sz="2400" dirty="0">
                <a:solidFill>
                  <a:srgbClr val="00B050"/>
                </a:solidFill>
              </a:rPr>
              <a:t>(TAU 2008/2 sayılı genelge)</a:t>
            </a:r>
            <a:r>
              <a:rPr lang="tr-TR" sz="2400" dirty="0">
                <a:solidFill>
                  <a:srgbClr val="C00000"/>
                </a:solidFill>
              </a:rPr>
              <a:t> </a:t>
            </a:r>
            <a:r>
              <a:rPr lang="tr-TR" sz="2400" dirty="0"/>
              <a:t>onayından sonra yürürlüğe girer. Bu planlar bir ay müddetle ilgili idarede asılır. Ayrıca mutat vasıtalarla duyurulur. Bu sürenin sonunda kesinleşir. Tashih edilecek planlar hakkında da bu hüküm uygulanır</a:t>
            </a:r>
            <a:r>
              <a:rPr lang="tr-TR" sz="2400" dirty="0" smtClean="0"/>
              <a:t>. </a:t>
            </a:r>
            <a:r>
              <a:rPr lang="tr-TR" sz="2400" dirty="0" smtClean="0">
                <a:solidFill>
                  <a:srgbClr val="CC00CC"/>
                </a:solidFill>
              </a:rPr>
              <a:t>(5302 sayılı </a:t>
            </a:r>
            <a:r>
              <a:rPr lang="tr-TR" sz="2400" dirty="0" err="1" smtClean="0">
                <a:solidFill>
                  <a:srgbClr val="CC00CC"/>
                </a:solidFill>
              </a:rPr>
              <a:t>iöi</a:t>
            </a:r>
            <a:r>
              <a:rPr lang="tr-TR" sz="2400" dirty="0" smtClean="0">
                <a:solidFill>
                  <a:srgbClr val="CC00CC"/>
                </a:solidFill>
              </a:rPr>
              <a:t> Kanunu 10/c ve 70. mad. dikkat)</a:t>
            </a:r>
            <a:endParaRPr lang="tr-TR" sz="2400" dirty="0">
              <a:solidFill>
                <a:srgbClr val="CC00CC"/>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27FB3D6-6245-47EA-8883-DB4AF6FCD4EA}" type="slidenum">
              <a:rPr lang="tr-TR" smtClean="0"/>
              <a:pPr>
                <a:defRPr/>
              </a:pPr>
              <a:t>33</a:t>
            </a:fld>
            <a:endParaRPr lang="tr-TR" dirty="0"/>
          </a:p>
        </p:txBody>
      </p:sp>
      <p:sp>
        <p:nvSpPr>
          <p:cNvPr id="3" name="2 Dikdörtgen"/>
          <p:cNvSpPr/>
          <p:nvPr/>
        </p:nvSpPr>
        <p:spPr>
          <a:xfrm>
            <a:off x="642938" y="1718772"/>
            <a:ext cx="8001000" cy="196977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600" dirty="0" smtClean="0"/>
              <a:t>	</a:t>
            </a:r>
            <a:r>
              <a:rPr lang="tr-TR" sz="2400" dirty="0" smtClean="0"/>
              <a:t>Kesinleşen </a:t>
            </a:r>
            <a:r>
              <a:rPr lang="tr-TR" sz="2400" dirty="0"/>
              <a:t>parselasyon planları tescil edilmek üzere tapu dairesine gönderilir.</a:t>
            </a:r>
          </a:p>
          <a:p>
            <a:pPr algn="just">
              <a:defRPr/>
            </a:pPr>
            <a:r>
              <a:rPr lang="tr-TR" sz="2400" dirty="0"/>
              <a:t> </a:t>
            </a:r>
            <a:r>
              <a:rPr lang="tr-TR" sz="2400" dirty="0" smtClean="0"/>
              <a:t>	Tapu müdürlüğü ilgililerin </a:t>
            </a:r>
            <a:r>
              <a:rPr lang="tr-TR" sz="2400" dirty="0">
                <a:solidFill>
                  <a:srgbClr val="C00000"/>
                </a:solidFill>
              </a:rPr>
              <a:t>muvafakatini aranmaksızın, </a:t>
            </a:r>
            <a:r>
              <a:rPr lang="tr-TR" sz="2400" dirty="0"/>
              <a:t>sicilleri planlara göre </a:t>
            </a:r>
            <a:r>
              <a:rPr lang="tr-TR" sz="2400" dirty="0" err="1"/>
              <a:t>re'sen</a:t>
            </a:r>
            <a:r>
              <a:rPr lang="tr-TR" sz="2400" dirty="0"/>
              <a:t> tanzim ve tesis ederler.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79AB4DC-1080-4C34-B94D-35E5FA13822C}" type="slidenum">
              <a:rPr lang="tr-TR" smtClean="0"/>
              <a:pPr>
                <a:defRPr/>
              </a:pPr>
              <a:t>34</a:t>
            </a:fld>
            <a:endParaRPr lang="tr-TR" dirty="0"/>
          </a:p>
        </p:txBody>
      </p:sp>
      <p:sp>
        <p:nvSpPr>
          <p:cNvPr id="3" name="2 Dikdörtgen"/>
          <p:cNvSpPr/>
          <p:nvPr/>
        </p:nvSpPr>
        <p:spPr>
          <a:xfrm>
            <a:off x="1143000" y="278580"/>
            <a:ext cx="6286500" cy="12557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800" b="1" dirty="0" smtClean="0">
              <a:solidFill>
                <a:srgbClr val="C00000"/>
              </a:solidFill>
            </a:endParaRPr>
          </a:p>
          <a:p>
            <a:pPr algn="ctr">
              <a:lnSpc>
                <a:spcPct val="90000"/>
              </a:lnSpc>
              <a:defRPr/>
            </a:pPr>
            <a:r>
              <a:rPr lang="tr-TR" sz="2800" b="1" dirty="0" smtClean="0">
                <a:solidFill>
                  <a:srgbClr val="C00000"/>
                </a:solidFill>
              </a:rPr>
              <a:t>Düzenleme </a:t>
            </a:r>
            <a:r>
              <a:rPr lang="tr-TR" sz="2800" b="1" dirty="0">
                <a:solidFill>
                  <a:srgbClr val="C00000"/>
                </a:solidFill>
              </a:rPr>
              <a:t>Sahalarının Tespiti </a:t>
            </a:r>
            <a:r>
              <a:rPr lang="tr-TR" sz="2800" b="1" dirty="0" smtClean="0">
                <a:solidFill>
                  <a:srgbClr val="C00000"/>
                </a:solidFill>
              </a:rPr>
              <a:t>Esası</a:t>
            </a:r>
          </a:p>
          <a:p>
            <a:pPr algn="ctr">
              <a:lnSpc>
                <a:spcPct val="90000"/>
              </a:lnSpc>
              <a:defRPr/>
            </a:pPr>
            <a:r>
              <a:rPr lang="tr-TR" sz="2800" b="1" dirty="0" smtClean="0">
                <a:solidFill>
                  <a:srgbClr val="C00000"/>
                </a:solidFill>
              </a:rPr>
              <a:t> </a:t>
            </a:r>
            <a:endParaRPr lang="tr-TR" sz="2800" b="1" dirty="0">
              <a:solidFill>
                <a:srgbClr val="C00000"/>
              </a:solidFill>
            </a:endParaRPr>
          </a:p>
        </p:txBody>
      </p:sp>
      <p:sp>
        <p:nvSpPr>
          <p:cNvPr id="5" name="4 Dikdörtgen"/>
          <p:cNvSpPr/>
          <p:nvPr/>
        </p:nvSpPr>
        <p:spPr>
          <a:xfrm>
            <a:off x="431448" y="1718772"/>
            <a:ext cx="8072438"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600" dirty="0" smtClean="0"/>
              <a:t>	</a:t>
            </a:r>
            <a:r>
              <a:rPr lang="tr-TR" sz="2400" dirty="0" smtClean="0"/>
              <a:t>Belirlenen </a:t>
            </a:r>
            <a:r>
              <a:rPr lang="tr-TR" sz="2400" dirty="0"/>
              <a:t>düzenleme sahası bir müstakil imar adasından </a:t>
            </a:r>
            <a:r>
              <a:rPr lang="tr-TR" sz="2400" dirty="0">
                <a:solidFill>
                  <a:srgbClr val="C00000"/>
                </a:solidFill>
              </a:rPr>
              <a:t>daha küçük olamaz</a:t>
            </a:r>
            <a:r>
              <a:rPr lang="tr-TR" sz="2400" dirty="0"/>
              <a:t>. </a:t>
            </a:r>
            <a:endParaRPr lang="tr-TR" sz="2400" dirty="0" smtClean="0"/>
          </a:p>
          <a:p>
            <a:pPr algn="just">
              <a:defRPr/>
            </a:pPr>
            <a:r>
              <a:rPr lang="tr-TR" sz="2400" dirty="0" smtClean="0"/>
              <a:t>	Ancak</a:t>
            </a:r>
            <a:r>
              <a:rPr lang="tr-TR" sz="2400" dirty="0"/>
              <a:t>, imar adasının büyük bir kısmının imar mevzuatına uygun bir şekilde </a:t>
            </a:r>
            <a:r>
              <a:rPr lang="tr-TR" sz="2400" dirty="0">
                <a:solidFill>
                  <a:srgbClr val="C00000"/>
                </a:solidFill>
              </a:rPr>
              <a:t>teşekkül etmiş </a:t>
            </a:r>
            <a:r>
              <a:rPr lang="tr-TR" sz="2400" u="sng" dirty="0"/>
              <a:t>olması nedeniyle,</a:t>
            </a:r>
            <a:r>
              <a:rPr lang="tr-TR" sz="2400" dirty="0"/>
              <a:t> yeniden düzenlemesine ihtiyaç bulunmaması ve diğer kısmında birkaç taşınmaz malın </a:t>
            </a:r>
            <a:r>
              <a:rPr lang="tr-TR" sz="2400" dirty="0" err="1"/>
              <a:t>tevhid</a:t>
            </a:r>
            <a:r>
              <a:rPr lang="tr-TR" sz="2400" dirty="0"/>
              <a:t> ve ifraz yoluyla imar plânı ve imar mevzuatına uygun imar parsellerinin elde edilmesinin mümkün olduğu hallerde, adanın geri kalan kadastro parselleri </a:t>
            </a:r>
            <a:r>
              <a:rPr lang="tr-TR" sz="2400" dirty="0">
                <a:solidFill>
                  <a:srgbClr val="C00000"/>
                </a:solidFill>
              </a:rPr>
              <a:t>müstakil bir imar düzenlemesine </a:t>
            </a:r>
            <a:r>
              <a:rPr lang="tr-TR" sz="2400" dirty="0"/>
              <a:t>konu teşkil edebilir</a:t>
            </a:r>
            <a:r>
              <a:rPr lang="tr-TR" sz="2600" dirty="0"/>
              <a:t>. </a:t>
            </a:r>
          </a:p>
          <a:p>
            <a:pPr marL="355600" indent="-355600" algn="just">
              <a:defRPr/>
            </a:pPr>
            <a:endParaRPr lang="tr-TR" sz="26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061532" y="638628"/>
            <a:ext cx="6750900" cy="90012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defRPr/>
            </a:pPr>
            <a:endParaRPr lang="tr-TR" sz="2800" b="1" dirty="0" smtClean="0">
              <a:solidFill>
                <a:srgbClr val="C00000"/>
              </a:solidFill>
            </a:endParaRPr>
          </a:p>
          <a:p>
            <a:pPr algn="ctr">
              <a:defRPr/>
            </a:pPr>
            <a:r>
              <a:rPr lang="tr-TR" sz="3100" b="1" dirty="0" smtClean="0">
                <a:solidFill>
                  <a:srgbClr val="C00000"/>
                </a:solidFill>
              </a:rPr>
              <a:t>Düzenleme Sınırının Tespiti </a:t>
            </a:r>
          </a:p>
          <a:p>
            <a:pPr algn="ctr">
              <a:defRPr/>
            </a:pPr>
            <a:endParaRPr lang="tr-TR" sz="5100" b="1" dirty="0" smtClean="0">
              <a:solidFill>
                <a:srgbClr val="C00000"/>
              </a:solidFill>
            </a:endParaRPr>
          </a:p>
          <a:p>
            <a:pPr algn="ctr">
              <a:defRPr/>
            </a:pPr>
            <a:endParaRPr lang="tr-TR" sz="5100" b="1" dirty="0" smtClean="0">
              <a:solidFill>
                <a:srgbClr val="C00000"/>
              </a:solidFill>
            </a:endParaRPr>
          </a:p>
          <a:p>
            <a:pPr algn="ctr">
              <a:defRPr/>
            </a:pPr>
            <a:endParaRPr lang="tr-TR" sz="4400" b="1" dirty="0" smtClean="0">
              <a:solidFill>
                <a:srgbClr val="C00000"/>
              </a:solidFill>
            </a:endParaRPr>
          </a:p>
          <a:p>
            <a:pPr algn="ctr">
              <a:defRPr/>
            </a:pPr>
            <a:endParaRPr lang="tr-TR" sz="4400" b="1" dirty="0" smtClean="0">
              <a:solidFill>
                <a:srgbClr val="C00000"/>
              </a:solidFill>
            </a:endParaRPr>
          </a:p>
          <a:p>
            <a:pPr algn="ctr">
              <a:defRPr/>
            </a:pPr>
            <a:endParaRPr lang="tr-TR" sz="2800" b="1" u="sng" dirty="0" smtClean="0">
              <a:solidFill>
                <a:srgbClr val="C00000"/>
              </a:solidFill>
            </a:endParaRPr>
          </a:p>
          <a:p>
            <a:pPr algn="ctr">
              <a:defRPr/>
            </a:pPr>
            <a:endParaRPr lang="tr-TR" sz="2800" b="1" u="sng" dirty="0" smtClean="0">
              <a:solidFill>
                <a:srgbClr val="C00000"/>
              </a:solidFill>
            </a:endParaRPr>
          </a:p>
          <a:p>
            <a:pPr algn="ctr">
              <a:defRPr/>
            </a:pPr>
            <a:endParaRPr lang="tr-TR" sz="2800" b="1" u="sng" dirty="0">
              <a:solidFill>
                <a:srgbClr val="C00000"/>
              </a:solidFill>
            </a:endParaRPr>
          </a:p>
        </p:txBody>
      </p:sp>
      <p:sp>
        <p:nvSpPr>
          <p:cNvPr id="4" name="3 Slayt Numarası Yer Tutucusu"/>
          <p:cNvSpPr>
            <a:spLocks noGrp="1"/>
          </p:cNvSpPr>
          <p:nvPr>
            <p:ph type="sldNum" sz="quarter" idx="12"/>
          </p:nvPr>
        </p:nvSpPr>
        <p:spPr/>
        <p:txBody>
          <a:bodyPr/>
          <a:lstStyle/>
          <a:p>
            <a:pPr>
              <a:defRPr/>
            </a:pPr>
            <a:fld id="{0F5FE001-E501-4E10-9FD6-9F7D719C9468}" type="slidenum">
              <a:rPr lang="tr-TR" smtClean="0"/>
              <a:pPr>
                <a:defRPr/>
              </a:pPr>
              <a:t>35</a:t>
            </a:fld>
            <a:endParaRPr lang="tr-TR" dirty="0"/>
          </a:p>
        </p:txBody>
      </p:sp>
      <p:sp>
        <p:nvSpPr>
          <p:cNvPr id="6" name="5 Dikdörtgen"/>
          <p:cNvSpPr/>
          <p:nvPr/>
        </p:nvSpPr>
        <p:spPr>
          <a:xfrm>
            <a:off x="251424" y="1898796"/>
            <a:ext cx="8281864"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solidFill>
                <a:srgbClr val="FF0000"/>
              </a:solidFill>
            </a:endParaRPr>
          </a:p>
          <a:p>
            <a:pPr algn="just">
              <a:defRPr/>
            </a:pPr>
            <a:r>
              <a:rPr lang="tr-TR" sz="2400" dirty="0" smtClean="0">
                <a:solidFill>
                  <a:srgbClr val="FF0000"/>
                </a:solidFill>
              </a:rPr>
              <a:t>1)</a:t>
            </a:r>
            <a:r>
              <a:rPr lang="tr-TR" sz="2400" dirty="0" smtClean="0">
                <a:solidFill>
                  <a:srgbClr val="C00000"/>
                </a:solidFill>
              </a:rPr>
              <a:t> </a:t>
            </a:r>
            <a:r>
              <a:rPr lang="tr-TR" sz="2400" dirty="0" smtClean="0"/>
              <a:t>İskân sahasının bittiği yerlerde </a:t>
            </a:r>
            <a:r>
              <a:rPr lang="tr-TR" sz="2400" u="sng" dirty="0" smtClean="0">
                <a:solidFill>
                  <a:srgbClr val="C00000"/>
                </a:solidFill>
              </a:rPr>
              <a:t>iskân sınırından,</a:t>
            </a:r>
          </a:p>
          <a:p>
            <a:pPr algn="just">
              <a:defRPr/>
            </a:pPr>
            <a:endParaRPr lang="tr-TR" sz="2400" u="sng" dirty="0" smtClean="0"/>
          </a:p>
          <a:p>
            <a:pPr algn="just">
              <a:defRPr/>
            </a:pPr>
            <a:r>
              <a:rPr lang="tr-TR" sz="2400" dirty="0" smtClean="0">
                <a:solidFill>
                  <a:srgbClr val="FF0000"/>
                </a:solidFill>
              </a:rPr>
              <a:t>2) </a:t>
            </a:r>
            <a:r>
              <a:rPr lang="tr-TR" sz="2400" dirty="0" smtClean="0"/>
              <a:t>İskân sahası içindeki yollarda</a:t>
            </a:r>
            <a:r>
              <a:rPr lang="tr-TR" sz="2400" u="sng" dirty="0" smtClean="0"/>
              <a:t> </a:t>
            </a:r>
            <a:r>
              <a:rPr lang="tr-TR" sz="2400" u="sng" dirty="0" smtClean="0">
                <a:solidFill>
                  <a:srgbClr val="C00000"/>
                </a:solidFill>
              </a:rPr>
              <a:t>yol ekseninden,</a:t>
            </a:r>
          </a:p>
          <a:p>
            <a:pPr algn="just">
              <a:defRPr/>
            </a:pPr>
            <a:endParaRPr lang="tr-TR" sz="2400" u="sng" dirty="0" smtClean="0">
              <a:solidFill>
                <a:srgbClr val="C00000"/>
              </a:solidFill>
            </a:endParaRPr>
          </a:p>
          <a:p>
            <a:pPr algn="just">
              <a:defRPr/>
            </a:pPr>
            <a:r>
              <a:rPr lang="tr-TR" sz="2400" dirty="0" smtClean="0">
                <a:solidFill>
                  <a:srgbClr val="C00000"/>
                </a:solidFill>
              </a:rPr>
              <a:t>3)</a:t>
            </a:r>
            <a:r>
              <a:rPr lang="tr-TR" sz="2400" dirty="0">
                <a:solidFill>
                  <a:srgbClr val="C00000"/>
                </a:solidFill>
              </a:rPr>
              <a:t> </a:t>
            </a:r>
            <a:r>
              <a:rPr lang="tr-TR" sz="2400" dirty="0" smtClean="0"/>
              <a:t>Resmi ilk </a:t>
            </a:r>
            <a:r>
              <a:rPr lang="tr-TR" sz="2400" dirty="0"/>
              <a:t>ve orta öğretim kurumları, </a:t>
            </a:r>
            <a:r>
              <a:rPr lang="tr-TR" sz="2400" dirty="0">
                <a:solidFill>
                  <a:schemeClr val="tx1"/>
                </a:solidFill>
              </a:rPr>
              <a:t>ibadet yeri </a:t>
            </a:r>
            <a:r>
              <a:rPr lang="tr-TR" sz="2400" dirty="0"/>
              <a:t>ve karakol yerinin </a:t>
            </a:r>
            <a:r>
              <a:rPr lang="tr-TR" sz="2400" u="sng" dirty="0">
                <a:solidFill>
                  <a:srgbClr val="C00000"/>
                </a:solidFill>
              </a:rPr>
              <a:t>dış sınırından</a:t>
            </a:r>
            <a:r>
              <a:rPr lang="tr-TR" sz="2400" dirty="0">
                <a:solidFill>
                  <a:srgbClr val="C00000"/>
                </a:solidFill>
              </a:rPr>
              <a:t>,</a:t>
            </a:r>
            <a:r>
              <a:rPr lang="tr-TR" sz="2400" u="sng" dirty="0"/>
              <a:t> </a:t>
            </a:r>
            <a:endParaRPr lang="tr-TR" sz="2400" u="sng" dirty="0" smtClean="0"/>
          </a:p>
          <a:p>
            <a:pPr algn="just">
              <a:defRPr/>
            </a:pPr>
            <a:endParaRPr lang="tr-TR" sz="2400" dirty="0" smtClean="0"/>
          </a:p>
          <a:p>
            <a:pPr algn="just">
              <a:defRPr/>
            </a:pPr>
            <a:r>
              <a:rPr lang="tr-TR" sz="2400" dirty="0" smtClean="0">
                <a:solidFill>
                  <a:srgbClr val="C00000"/>
                </a:solidFill>
              </a:rPr>
              <a:t>4) </a:t>
            </a:r>
            <a:r>
              <a:rPr lang="tr-TR" sz="2400" dirty="0" smtClean="0"/>
              <a:t>Yeşil </a:t>
            </a:r>
            <a:r>
              <a:rPr lang="tr-TR" sz="2400" dirty="0"/>
              <a:t>alan ve genel otopark alanlarının düzenleme ortaklık payı oranı ve uygulamaya alınan parsel sınırına göre uygun görülecek yerinden, </a:t>
            </a:r>
            <a:r>
              <a:rPr lang="tr-TR" sz="2400" dirty="0">
                <a:solidFill>
                  <a:srgbClr val="C00000"/>
                </a:solidFill>
              </a:rPr>
              <a:t>geçirilir</a:t>
            </a:r>
            <a:r>
              <a:rPr lang="tr-TR" sz="2400" dirty="0" smtClean="0">
                <a:solidFill>
                  <a:srgbClr val="C00000"/>
                </a:solidFill>
              </a:rPr>
              <a:t>.</a:t>
            </a:r>
          </a:p>
          <a:p>
            <a:pPr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36</a:t>
            </a:fld>
            <a:endParaRPr kumimoji="0" lang="en-US"/>
          </a:p>
        </p:txBody>
      </p:sp>
      <p:sp>
        <p:nvSpPr>
          <p:cNvPr id="3" name="2 Dikdörtgen"/>
          <p:cNvSpPr/>
          <p:nvPr/>
        </p:nvSpPr>
        <p:spPr>
          <a:xfrm>
            <a:off x="431448" y="638628"/>
            <a:ext cx="7380984" cy="5139869"/>
          </a:xfrm>
          <a:prstGeom prst="rect">
            <a:avLst/>
          </a:prstGeom>
        </p:spPr>
        <p:txBody>
          <a:bodyPr wrap="square">
            <a:spAutoFit/>
          </a:bodyPr>
          <a:lstStyle/>
          <a:p>
            <a:pPr algn="ctr">
              <a:defRPr/>
            </a:pPr>
            <a:r>
              <a:rPr lang="tr-TR" sz="2000" b="1" dirty="0" smtClean="0">
                <a:solidFill>
                  <a:srgbClr val="C00000"/>
                </a:solidFill>
                <a:latin typeface="+mn-lt"/>
              </a:rPr>
              <a:t>İmar İle İlgili Belirtmeler-1</a:t>
            </a:r>
          </a:p>
          <a:p>
            <a:pPr algn="just">
              <a:defRPr/>
            </a:pPr>
            <a:endParaRPr lang="tr-TR" sz="2000" dirty="0" smtClean="0">
              <a:latin typeface="+mn-lt"/>
            </a:endParaRPr>
          </a:p>
          <a:p>
            <a:pPr algn="just">
              <a:defRPr/>
            </a:pPr>
            <a:r>
              <a:rPr lang="tr-TR" sz="2000" dirty="0" smtClean="0">
                <a:latin typeface="+mn-lt"/>
              </a:rPr>
              <a:t>	1- </a:t>
            </a:r>
            <a:r>
              <a:rPr lang="tr-TR" sz="2000" u="sng" dirty="0" smtClean="0">
                <a:latin typeface="+mn-lt"/>
              </a:rPr>
              <a:t>İmar Kanununun 11. maddesine göre yapılan belirtme</a:t>
            </a:r>
            <a:r>
              <a:rPr lang="tr-TR" sz="2000" dirty="0" smtClean="0">
                <a:latin typeface="+mn-lt"/>
              </a:rPr>
              <a:t>; terkin edilen kaydın kapatılmış kütük sayfasının beyanlar hanesine </a:t>
            </a:r>
            <a:r>
              <a:rPr lang="tr-TR" sz="2000" i="1" dirty="0" smtClean="0">
                <a:latin typeface="+mn-lt"/>
              </a:rPr>
              <a:t>“Umumi hizmetlere ayrılmıştır.” </a:t>
            </a:r>
            <a:r>
              <a:rPr lang="tr-TR" sz="2000" dirty="0" smtClean="0">
                <a:latin typeface="+mn-lt"/>
              </a:rPr>
              <a:t>şeklinde belirtme yapılarak ilgili İdareye bildirim yapılır. </a:t>
            </a:r>
            <a:r>
              <a:rPr lang="tr-TR" sz="2000" dirty="0" smtClean="0">
                <a:solidFill>
                  <a:srgbClr val="FF0000"/>
                </a:solidFill>
                <a:latin typeface="+mn-lt"/>
              </a:rPr>
              <a:t>(İhdas halinde ? Son zamanlarda yeni </a:t>
            </a:r>
            <a:r>
              <a:rPr lang="tr-TR" sz="2000" dirty="0" err="1" smtClean="0">
                <a:solidFill>
                  <a:srgbClr val="FF0000"/>
                </a:solidFill>
                <a:latin typeface="+mn-lt"/>
              </a:rPr>
              <a:t>değişilikler</a:t>
            </a:r>
            <a:r>
              <a:rPr lang="tr-TR" sz="2000" dirty="0" smtClean="0">
                <a:solidFill>
                  <a:srgbClr val="FF0000"/>
                </a:solidFill>
                <a:latin typeface="+mn-lt"/>
              </a:rPr>
              <a:t> oldu)</a:t>
            </a:r>
          </a:p>
          <a:p>
            <a:pPr algn="just">
              <a:defRPr/>
            </a:pPr>
            <a:r>
              <a:rPr lang="tr-TR" sz="2400" dirty="0" smtClean="0">
                <a:solidFill>
                  <a:srgbClr val="C00000"/>
                </a:solidFill>
                <a:latin typeface="+mn-lt"/>
              </a:rPr>
              <a:t>	2-</a:t>
            </a:r>
            <a:r>
              <a:rPr lang="tr-TR" sz="2000" dirty="0" smtClean="0">
                <a:latin typeface="+mn-lt"/>
              </a:rPr>
              <a:t> </a:t>
            </a:r>
            <a:r>
              <a:rPr lang="tr-TR" sz="2000" u="sng" dirty="0" smtClean="0">
                <a:latin typeface="+mn-lt"/>
              </a:rPr>
              <a:t>İmar Düzenlemesine alınma belirtmesi; </a:t>
            </a:r>
            <a:r>
              <a:rPr lang="tr-TR" sz="2000" i="1" dirty="0" smtClean="0">
                <a:latin typeface="+mn-lt"/>
              </a:rPr>
              <a:t>“İmar düzenlemesine alınmıştır.” </a:t>
            </a:r>
            <a:r>
              <a:rPr lang="tr-TR" sz="2000" dirty="0" smtClean="0">
                <a:latin typeface="+mn-lt"/>
              </a:rPr>
              <a:t>İdarece ada, parsel numaraları ve  encümen kararı örneği ve üst yazı ile talep edilir. </a:t>
            </a:r>
            <a:r>
              <a:rPr lang="tr-TR" sz="2000" dirty="0" smtClean="0">
                <a:solidFill>
                  <a:srgbClr val="FF0000"/>
                </a:solidFill>
                <a:latin typeface="+mn-lt"/>
              </a:rPr>
              <a:t>(İfraz ve </a:t>
            </a:r>
            <a:r>
              <a:rPr lang="tr-TR" sz="2000" dirty="0" err="1" smtClean="0">
                <a:solidFill>
                  <a:srgbClr val="FF0000"/>
                </a:solidFill>
                <a:latin typeface="+mn-lt"/>
              </a:rPr>
              <a:t>tevhid</a:t>
            </a:r>
            <a:r>
              <a:rPr lang="tr-TR" sz="2000" dirty="0" smtClean="0">
                <a:solidFill>
                  <a:srgbClr val="FF0000"/>
                </a:solidFill>
                <a:latin typeface="+mn-lt"/>
              </a:rPr>
              <a:t> talebinde ayrıca İdare izni aranır.)</a:t>
            </a:r>
          </a:p>
          <a:p>
            <a:pPr algn="just">
              <a:defRPr/>
            </a:pPr>
            <a:r>
              <a:rPr lang="tr-TR" sz="2400" dirty="0" smtClean="0">
                <a:solidFill>
                  <a:srgbClr val="C00000"/>
                </a:solidFill>
                <a:latin typeface="+mn-lt"/>
              </a:rPr>
              <a:t>	3- </a:t>
            </a:r>
            <a:r>
              <a:rPr lang="tr-TR" sz="2000" dirty="0" smtClean="0">
                <a:latin typeface="+mn-lt"/>
              </a:rPr>
              <a:t>İmar Parselasyon planlarının kadastro müdürlüğünce teknik kontrolünden sonra tescil aşamasında tapu müdürlüğünce </a:t>
            </a:r>
            <a:r>
              <a:rPr lang="tr-TR" sz="2000" i="1" u="sng" dirty="0" smtClean="0">
                <a:latin typeface="+mn-lt"/>
              </a:rPr>
              <a:t>“… </a:t>
            </a:r>
            <a:r>
              <a:rPr lang="tr-TR" sz="2000" i="1" u="sng" dirty="0" err="1" smtClean="0">
                <a:latin typeface="+mn-lt"/>
              </a:rPr>
              <a:t>nolu</a:t>
            </a:r>
            <a:r>
              <a:rPr lang="tr-TR" sz="2000" i="1" u="sng" dirty="0" smtClean="0">
                <a:latin typeface="+mn-lt"/>
              </a:rPr>
              <a:t> imar planına göre tecile tabidir. Tarih; </a:t>
            </a:r>
            <a:r>
              <a:rPr lang="tr-TR" sz="2000" i="1" dirty="0" err="1" smtClean="0">
                <a:latin typeface="+mn-lt"/>
              </a:rPr>
              <a:t>Yev</a:t>
            </a:r>
            <a:r>
              <a:rPr lang="tr-TR" sz="2000" i="1" dirty="0" smtClean="0">
                <a:latin typeface="+mn-lt"/>
              </a:rPr>
              <a:t>: ..” </a:t>
            </a:r>
            <a:r>
              <a:rPr lang="tr-TR" sz="2000" dirty="0" smtClean="0">
                <a:latin typeface="+mn-lt"/>
              </a:rPr>
              <a:t>şeklinde belirtme yapılır.</a:t>
            </a:r>
          </a:p>
          <a:p>
            <a:pPr algn="just">
              <a:defRPr/>
            </a:pPr>
            <a:endParaRPr lang="tr-TR" sz="2000" dirty="0" smtClean="0">
              <a:solidFill>
                <a:srgbClr val="FF0000"/>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37</a:t>
            </a:fld>
            <a:endParaRPr kumimoji="0" lang="en-US"/>
          </a:p>
        </p:txBody>
      </p:sp>
      <p:sp>
        <p:nvSpPr>
          <p:cNvPr id="3" name="2 Dikdörtgen"/>
          <p:cNvSpPr/>
          <p:nvPr/>
        </p:nvSpPr>
        <p:spPr>
          <a:xfrm>
            <a:off x="611472" y="1088688"/>
            <a:ext cx="7110948" cy="4462760"/>
          </a:xfrm>
          <a:prstGeom prst="rect">
            <a:avLst/>
          </a:prstGeom>
        </p:spPr>
        <p:txBody>
          <a:bodyPr wrap="square">
            <a:spAutoFit/>
          </a:bodyPr>
          <a:lstStyle/>
          <a:p>
            <a:pPr algn="just">
              <a:defRPr/>
            </a:pPr>
            <a:r>
              <a:rPr lang="tr-TR" sz="2000" dirty="0" smtClean="0">
                <a:latin typeface="+mn-lt"/>
              </a:rPr>
              <a:t>	4- </a:t>
            </a:r>
            <a:r>
              <a:rPr lang="tr-TR" sz="2000" u="sng" dirty="0" smtClean="0">
                <a:latin typeface="+mn-lt"/>
              </a:rPr>
              <a:t>“İmar Kanununun 18. maddesine göre kat mülkiyeti esası uygulanmıştır. Tarih; </a:t>
            </a:r>
            <a:r>
              <a:rPr lang="tr-TR" sz="2000" u="sng" dirty="0" err="1" smtClean="0">
                <a:latin typeface="+mn-lt"/>
              </a:rPr>
              <a:t>Yev</a:t>
            </a:r>
            <a:r>
              <a:rPr lang="tr-TR" sz="2000" u="sng" dirty="0" smtClean="0">
                <a:latin typeface="+mn-lt"/>
              </a:rPr>
              <a:t>…”</a:t>
            </a:r>
            <a:r>
              <a:rPr lang="tr-TR" sz="2000" dirty="0" smtClean="0">
                <a:latin typeface="+mn-lt"/>
              </a:rPr>
              <a:t> şeklinde yapılan belirtme,</a:t>
            </a:r>
          </a:p>
          <a:p>
            <a:pPr algn="just">
              <a:defRPr/>
            </a:pPr>
            <a:endParaRPr lang="tr-TR" sz="2000" dirty="0" smtClean="0">
              <a:latin typeface="+mn-lt"/>
            </a:endParaRPr>
          </a:p>
          <a:p>
            <a:pPr algn="just">
              <a:defRPr/>
            </a:pPr>
            <a:r>
              <a:rPr lang="tr-TR" sz="2000" dirty="0" smtClean="0">
                <a:latin typeface="+mn-lt"/>
              </a:rPr>
              <a:t>	5- Bir imar parseli üzerinde birden fazla yapı bulunması halinde; </a:t>
            </a:r>
            <a:r>
              <a:rPr lang="tr-TR" sz="2000" i="1" u="sng" dirty="0" smtClean="0">
                <a:latin typeface="+mn-lt"/>
              </a:rPr>
              <a:t>“Bu parsel üzerindeki A ile gösterilen bina İsa’ ya B ile gösterilen bina Musa’ya aittir.”</a:t>
            </a:r>
            <a:r>
              <a:rPr lang="tr-TR" sz="2000" u="sng" dirty="0" smtClean="0">
                <a:latin typeface="+mn-lt"/>
              </a:rPr>
              <a:t> </a:t>
            </a:r>
            <a:r>
              <a:rPr lang="tr-TR" sz="2000" dirty="0" smtClean="0">
                <a:latin typeface="+mn-lt"/>
              </a:rPr>
              <a:t>kütüğün beyanlar hanesine belirtme yapılır.</a:t>
            </a:r>
            <a:r>
              <a:rPr lang="tr-TR" sz="2000" dirty="0" smtClean="0">
                <a:latin typeface="+mn-lt"/>
                <a:ea typeface="Tahoma" pitchFamily="34" charset="0"/>
                <a:cs typeface="Tahoma" pitchFamily="34" charset="0"/>
              </a:rPr>
              <a:t> </a:t>
            </a:r>
          </a:p>
          <a:p>
            <a:pPr algn="just">
              <a:defRPr/>
            </a:pPr>
            <a:endParaRPr lang="tr-TR" sz="2000" dirty="0" smtClean="0">
              <a:latin typeface="+mn-lt"/>
              <a:ea typeface="Tahoma" pitchFamily="34" charset="0"/>
              <a:cs typeface="Tahoma" pitchFamily="34" charset="0"/>
            </a:endParaRPr>
          </a:p>
          <a:p>
            <a:pPr algn="just">
              <a:defRPr/>
            </a:pPr>
            <a:r>
              <a:rPr lang="tr-TR" sz="2000" dirty="0" smtClean="0">
                <a:latin typeface="+mn-lt"/>
                <a:ea typeface="Tahoma" pitchFamily="34" charset="0"/>
                <a:cs typeface="Tahoma" pitchFamily="34" charset="0"/>
              </a:rPr>
              <a:t>	</a:t>
            </a:r>
            <a:r>
              <a:rPr lang="tr-TR" sz="2400" dirty="0" smtClean="0">
                <a:solidFill>
                  <a:srgbClr val="C00000"/>
                </a:solidFill>
                <a:latin typeface="+mn-lt"/>
                <a:ea typeface="Tahoma" pitchFamily="34" charset="0"/>
                <a:cs typeface="Tahoma" pitchFamily="34" charset="0"/>
              </a:rPr>
              <a:t>6- </a:t>
            </a:r>
            <a:r>
              <a:rPr lang="tr-TR" sz="2000" u="sng" dirty="0" smtClean="0">
                <a:latin typeface="+mn-lt"/>
                <a:ea typeface="Tahoma" pitchFamily="34" charset="0"/>
                <a:cs typeface="Tahoma" pitchFamily="34" charset="0"/>
              </a:rPr>
              <a:t>Malik hanesi açık olan imar parsellerinin belirtilmesi </a:t>
            </a:r>
            <a:r>
              <a:rPr lang="tr-TR" sz="2000" i="1" dirty="0" smtClean="0">
                <a:latin typeface="+mn-lt"/>
                <a:ea typeface="Tahoma" pitchFamily="34" charset="0"/>
                <a:cs typeface="Tahoma" pitchFamily="34" charset="0"/>
              </a:rPr>
              <a:t>“… kadastro adasının … parselinde … m2 </a:t>
            </a:r>
            <a:r>
              <a:rPr lang="tr-TR" sz="2000" i="1" dirty="0" err="1" smtClean="0">
                <a:latin typeface="+mn-lt"/>
                <a:ea typeface="Tahoma" pitchFamily="34" charset="0"/>
                <a:cs typeface="Tahoma" pitchFamily="34" charset="0"/>
              </a:rPr>
              <a:t>şuyulandırılacaktır</a:t>
            </a:r>
            <a:r>
              <a:rPr lang="tr-TR" sz="2000" i="1" dirty="0" smtClean="0">
                <a:latin typeface="+mn-lt"/>
                <a:ea typeface="Tahoma" pitchFamily="34" charset="0"/>
                <a:cs typeface="Tahoma" pitchFamily="34" charset="0"/>
              </a:rPr>
              <a:t>.” </a:t>
            </a:r>
            <a:r>
              <a:rPr lang="tr-TR" sz="2000" dirty="0" smtClean="0">
                <a:latin typeface="+mn-lt"/>
                <a:ea typeface="Tahoma" pitchFamily="34" charset="0"/>
                <a:cs typeface="Tahoma" pitchFamily="34" charset="0"/>
              </a:rPr>
              <a:t> şeklinde belirtme yapılarak mülkiyet hanesinin boş bırakılması gerekir.</a:t>
            </a:r>
          </a:p>
          <a:p>
            <a:pPr algn="just">
              <a:defRPr/>
            </a:pPr>
            <a:endParaRPr lang="tr-TR" sz="2000" dirty="0" smtClean="0">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9064" y="804848"/>
            <a:ext cx="7239000" cy="5097012"/>
          </a:xfrm>
        </p:spPr>
        <p:txBody>
          <a:bodyPr>
            <a:normAutofit fontScale="55000" lnSpcReduction="20000"/>
          </a:bodyPr>
          <a:lstStyle/>
          <a:p>
            <a:pPr algn="just">
              <a:buNone/>
              <a:defRPr/>
            </a:pPr>
            <a:endParaRPr lang="tr-TR" sz="2900" dirty="0" smtClean="0">
              <a:latin typeface="Tahoma" pitchFamily="34" charset="0"/>
              <a:ea typeface="Tahoma" pitchFamily="34" charset="0"/>
              <a:cs typeface="Tahoma" pitchFamily="34" charset="0"/>
            </a:endParaRPr>
          </a:p>
          <a:p>
            <a:pPr algn="just">
              <a:lnSpc>
                <a:spcPct val="120000"/>
              </a:lnSpc>
              <a:buNone/>
              <a:defRPr/>
            </a:pPr>
            <a:r>
              <a:rPr lang="tr-TR" sz="3200" dirty="0" smtClean="0">
                <a:ea typeface="Tahoma" pitchFamily="34" charset="0"/>
                <a:cs typeface="Tahoma" pitchFamily="34" charset="0"/>
              </a:rPr>
              <a:t>		7- İmar nedeniyle sayfa kapatılmasında belirtme; </a:t>
            </a:r>
            <a:r>
              <a:rPr lang="tr-TR" sz="3200" u="sng" dirty="0" smtClean="0">
                <a:ea typeface="Tahoma" pitchFamily="34" charset="0"/>
                <a:cs typeface="Tahoma" pitchFamily="34" charset="0"/>
              </a:rPr>
              <a:t>“İşbu sayfa imar nedeniyle kapatılmıştır.”</a:t>
            </a:r>
          </a:p>
          <a:p>
            <a:pPr algn="just">
              <a:lnSpc>
                <a:spcPct val="120000"/>
              </a:lnSpc>
              <a:buNone/>
              <a:defRPr/>
            </a:pPr>
            <a:r>
              <a:rPr lang="tr-TR" sz="3200" dirty="0" smtClean="0">
                <a:ea typeface="Tahoma" pitchFamily="34" charset="0"/>
                <a:cs typeface="Tahoma" pitchFamily="34" charset="0"/>
              </a:rPr>
              <a:t>		</a:t>
            </a:r>
            <a:r>
              <a:rPr lang="tr-TR" sz="3200" dirty="0" smtClean="0">
                <a:solidFill>
                  <a:srgbClr val="C00000"/>
                </a:solidFill>
                <a:ea typeface="Tahoma" pitchFamily="34" charset="0"/>
                <a:cs typeface="Tahoma" pitchFamily="34" charset="0"/>
              </a:rPr>
              <a:t>8- </a:t>
            </a:r>
            <a:r>
              <a:rPr lang="tr-TR" sz="3200" dirty="0" smtClean="0">
                <a:ea typeface="Tahoma" pitchFamily="34" charset="0"/>
                <a:cs typeface="Tahoma" pitchFamily="34" charset="0"/>
              </a:rPr>
              <a:t>Muvakkat (geçici) yapıların belirtilmesi; İmar planlarında umumi hizmetlere ayrılan yerlerde, imar planı uygulamasına kadar geçici inşaat veya tesisata belediye veya il encümeni kararıyla izin verilir. </a:t>
            </a:r>
            <a:r>
              <a:rPr lang="tr-TR" sz="3200" i="1" u="sng" dirty="0" smtClean="0">
                <a:ea typeface="Tahoma" pitchFamily="34" charset="0"/>
                <a:cs typeface="Tahoma" pitchFamily="34" charset="0"/>
              </a:rPr>
              <a:t>“Geçici inşaat şerhi Tarih.. </a:t>
            </a:r>
            <a:r>
              <a:rPr lang="tr-TR" sz="3200" i="1" u="sng" dirty="0" err="1" smtClean="0">
                <a:ea typeface="Tahoma" pitchFamily="34" charset="0"/>
                <a:cs typeface="Tahoma" pitchFamily="34" charset="0"/>
              </a:rPr>
              <a:t>Yev</a:t>
            </a:r>
            <a:r>
              <a:rPr lang="tr-TR" sz="3200" i="1" u="sng" dirty="0" smtClean="0">
                <a:ea typeface="Tahoma" pitchFamily="34" charset="0"/>
                <a:cs typeface="Tahoma" pitchFamily="34" charset="0"/>
              </a:rPr>
              <a:t>…” </a:t>
            </a:r>
            <a:r>
              <a:rPr lang="tr-TR" sz="3200" dirty="0" smtClean="0">
                <a:ea typeface="Tahoma" pitchFamily="34" charset="0"/>
                <a:cs typeface="Tahoma" pitchFamily="34" charset="0"/>
              </a:rPr>
              <a:t>şeklinde belirtme yapılır. (</a:t>
            </a:r>
            <a:r>
              <a:rPr lang="tr-TR" sz="3200" dirty="0" smtClean="0">
                <a:solidFill>
                  <a:srgbClr val="FF0000"/>
                </a:solidFill>
                <a:ea typeface="Tahoma" pitchFamily="34" charset="0"/>
                <a:cs typeface="Tahoma" pitchFamily="34" charset="0"/>
              </a:rPr>
              <a:t>kat irtifakı ve kat mülkiyeti kurulabilir ? KMK da belirtilen belgelerin ibrazı halinde kurulabilir.)</a:t>
            </a:r>
          </a:p>
          <a:p>
            <a:pPr algn="just">
              <a:lnSpc>
                <a:spcPct val="120000"/>
              </a:lnSpc>
              <a:buNone/>
              <a:defRPr/>
            </a:pPr>
            <a:r>
              <a:rPr lang="tr-TR" sz="3200" dirty="0" smtClean="0">
                <a:ea typeface="Tahoma" pitchFamily="34" charset="0"/>
                <a:cs typeface="Tahoma" pitchFamily="34" charset="0"/>
              </a:rPr>
              <a:t>		</a:t>
            </a:r>
            <a:r>
              <a:rPr lang="tr-TR" sz="3200" dirty="0" smtClean="0">
                <a:solidFill>
                  <a:srgbClr val="C00000"/>
                </a:solidFill>
                <a:ea typeface="Tahoma" pitchFamily="34" charset="0"/>
                <a:cs typeface="Tahoma" pitchFamily="34" charset="0"/>
              </a:rPr>
              <a:t>9-</a:t>
            </a:r>
            <a:r>
              <a:rPr lang="tr-TR" sz="3200" dirty="0" smtClean="0">
                <a:ea typeface="Tahoma" pitchFamily="34" charset="0"/>
                <a:cs typeface="Tahoma" pitchFamily="34" charset="0"/>
              </a:rPr>
              <a:t> </a:t>
            </a:r>
            <a:r>
              <a:rPr lang="tr-TR" sz="3200" u="sng" dirty="0" smtClean="0">
                <a:ea typeface="Tahoma" pitchFamily="34" charset="0"/>
                <a:cs typeface="Tahoma" pitchFamily="34" charset="0"/>
              </a:rPr>
              <a:t>2981 sayılı Kanuna göre yapılan belirtmeler;</a:t>
            </a:r>
          </a:p>
          <a:p>
            <a:pPr algn="just">
              <a:lnSpc>
                <a:spcPct val="120000"/>
              </a:lnSpc>
              <a:buNone/>
              <a:defRPr/>
            </a:pPr>
            <a:r>
              <a:rPr lang="tr-TR" sz="3200" dirty="0" smtClean="0">
                <a:ea typeface="Tahoma" pitchFamily="34" charset="0"/>
                <a:cs typeface="Tahoma" pitchFamily="34" charset="0"/>
              </a:rPr>
              <a:t>    		a- </a:t>
            </a:r>
            <a:r>
              <a:rPr lang="tr-TR" sz="3200" u="sng" dirty="0" smtClean="0">
                <a:ea typeface="Tahoma" pitchFamily="34" charset="0"/>
                <a:cs typeface="Tahoma" pitchFamily="34" charset="0"/>
              </a:rPr>
              <a:t>Tapu tahsis belgesi belirtmesi;</a:t>
            </a:r>
            <a:r>
              <a:rPr lang="tr-TR" sz="3200" dirty="0" smtClean="0">
                <a:ea typeface="Tahoma" pitchFamily="34" charset="0"/>
                <a:cs typeface="Tahoma" pitchFamily="34" charset="0"/>
              </a:rPr>
              <a:t> </a:t>
            </a:r>
            <a:r>
              <a:rPr lang="tr-TR" sz="3200" i="1" dirty="0" smtClean="0">
                <a:ea typeface="Tahoma" pitchFamily="34" charset="0"/>
                <a:cs typeface="Tahoma" pitchFamily="34" charset="0"/>
              </a:rPr>
              <a:t>“Haritasında …numaralı …m2 yüzölçümlü gecekondunun hak sahibi Musa </a:t>
            </a:r>
            <a:r>
              <a:rPr lang="tr-TR" sz="3200" i="1" dirty="0" err="1" smtClean="0">
                <a:ea typeface="Tahoma" pitchFamily="34" charset="0"/>
                <a:cs typeface="Tahoma" pitchFamily="34" charset="0"/>
              </a:rPr>
              <a:t>Sow</a:t>
            </a:r>
            <a:r>
              <a:rPr lang="tr-TR" sz="3200" i="1" dirty="0" smtClean="0">
                <a:ea typeface="Tahoma" pitchFamily="34" charset="0"/>
                <a:cs typeface="Tahoma" pitchFamily="34" charset="0"/>
              </a:rPr>
              <a:t>’ a tapu tahsis belgesi verilmiştir.” </a:t>
            </a:r>
            <a:r>
              <a:rPr lang="tr-TR" sz="3200" dirty="0" smtClean="0">
                <a:ea typeface="Tahoma" pitchFamily="34" charset="0"/>
                <a:cs typeface="Tahoma" pitchFamily="34" charset="0"/>
              </a:rPr>
              <a:t>şeklinde veya </a:t>
            </a:r>
            <a:r>
              <a:rPr lang="tr-TR" sz="3200" i="1" dirty="0" smtClean="0">
                <a:ea typeface="Tahoma" pitchFamily="34" charset="0"/>
                <a:cs typeface="Tahoma" pitchFamily="34" charset="0"/>
              </a:rPr>
              <a:t>“2981 sayılı Kanuna göre yapılan tahsislere ait liste kütük sayfa dosyasındadır.”</a:t>
            </a:r>
            <a:r>
              <a:rPr lang="tr-TR" sz="3200" dirty="0" smtClean="0">
                <a:ea typeface="Tahoma" pitchFamily="34" charset="0"/>
                <a:cs typeface="Tahoma" pitchFamily="34" charset="0"/>
              </a:rPr>
              <a:t> şeklinde belirtme yapılır.</a:t>
            </a:r>
          </a:p>
          <a:p>
            <a:pPr algn="just">
              <a:lnSpc>
                <a:spcPct val="120000"/>
              </a:lnSpc>
              <a:buNone/>
              <a:defRPr/>
            </a:pPr>
            <a:r>
              <a:rPr lang="tr-TR" sz="3200" dirty="0" smtClean="0">
                <a:ea typeface="Tahoma" pitchFamily="34" charset="0"/>
                <a:cs typeface="Tahoma" pitchFamily="34" charset="0"/>
              </a:rPr>
              <a:t>    		b-</a:t>
            </a:r>
            <a:r>
              <a:rPr lang="tr-TR" sz="3200" i="1" dirty="0" smtClean="0">
                <a:ea typeface="Tahoma" pitchFamily="34" charset="0"/>
                <a:cs typeface="Tahoma" pitchFamily="34" charset="0"/>
              </a:rPr>
              <a:t> “</a:t>
            </a:r>
            <a:r>
              <a:rPr lang="tr-TR" sz="3200" i="1" u="sng" dirty="0" smtClean="0">
                <a:ea typeface="Tahoma" pitchFamily="34" charset="0"/>
                <a:cs typeface="Tahoma" pitchFamily="34" charset="0"/>
              </a:rPr>
              <a:t>Kat irtifakı/mülkiyeti 2981 sayılı Kanun gereğince kurumuştur.” </a:t>
            </a:r>
            <a:r>
              <a:rPr lang="tr-TR" sz="3200" dirty="0" smtClean="0">
                <a:ea typeface="Tahoma" pitchFamily="34" charset="0"/>
                <a:cs typeface="Tahoma" pitchFamily="34" charset="0"/>
              </a:rPr>
              <a:t>belirtmesi.</a:t>
            </a:r>
          </a:p>
          <a:p>
            <a:endParaRPr lang="tr-TR" dirty="0"/>
          </a:p>
        </p:txBody>
      </p:sp>
      <p:sp>
        <p:nvSpPr>
          <p:cNvPr id="4" name="3 Slayt Numarası Yer Tutucusu"/>
          <p:cNvSpPr>
            <a:spLocks noGrp="1"/>
          </p:cNvSpPr>
          <p:nvPr>
            <p:ph type="sldNum" sz="quarter" idx="12"/>
          </p:nvPr>
        </p:nvSpPr>
        <p:spPr/>
        <p:txBody>
          <a:bodyPr/>
          <a:lstStyle/>
          <a:p>
            <a:fld id="{6F42FDE4-A7DD-41A7-A0A6-9B649FB43336}" type="slidenum">
              <a:rPr kumimoji="0" lang="en-US" smtClean="0"/>
              <a:pPr/>
              <a:t>38</a:t>
            </a:fld>
            <a:endParaRPr kumimoji="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duotone>
              <a:schemeClr val="accent6">
                <a:tint val="30000"/>
                <a:satMod val="300000"/>
              </a:schemeClr>
              <a:schemeClr val="accent6">
                <a:tint val="40000"/>
                <a:satMod val="200000"/>
              </a:schemeClr>
            </a:duotone>
          </a:blip>
          <a:tile tx="0" ty="0" sx="70000" sy="70000" flip="none" algn="ctr"/>
        </a:blipFill>
        <a:effectLst/>
      </p:bgPr>
    </p:bg>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66350E0-DFBD-4EFF-B54F-B9CFA558D596}" type="slidenum">
              <a:rPr lang="tr-TR" smtClean="0"/>
              <a:pPr>
                <a:defRPr/>
              </a:pPr>
              <a:t>39</a:t>
            </a:fld>
            <a:endParaRPr lang="tr-TR" dirty="0"/>
          </a:p>
        </p:txBody>
      </p:sp>
      <p:sp>
        <p:nvSpPr>
          <p:cNvPr id="2049" name="Rectangle 1"/>
          <p:cNvSpPr>
            <a:spLocks noChangeArrowheads="1"/>
          </p:cNvSpPr>
          <p:nvPr/>
        </p:nvSpPr>
        <p:spPr bwMode="auto">
          <a:xfrm>
            <a:off x="251424" y="368300"/>
            <a:ext cx="8371876" cy="95408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tr-TR" sz="2800" b="1" dirty="0">
                <a:solidFill>
                  <a:srgbClr val="C00000"/>
                </a:solidFill>
                <a:cs typeface="Times New Roman" pitchFamily="18" charset="0"/>
              </a:rPr>
              <a:t>İmar Parsellerinin Oluşturulması ve </a:t>
            </a:r>
          </a:p>
          <a:p>
            <a:pPr algn="ctr"/>
            <a:r>
              <a:rPr lang="tr-TR" sz="2800" b="1" dirty="0">
                <a:solidFill>
                  <a:srgbClr val="C00000"/>
                </a:solidFill>
                <a:cs typeface="Times New Roman" pitchFamily="18" charset="0"/>
              </a:rPr>
              <a:t>Dağıtımdaki Esaslar</a:t>
            </a:r>
            <a:r>
              <a:rPr lang="tr-TR" sz="2800" dirty="0">
                <a:solidFill>
                  <a:srgbClr val="C00000"/>
                </a:solidFill>
                <a:cs typeface="Arial" charset="0"/>
              </a:rPr>
              <a:t> </a:t>
            </a:r>
          </a:p>
        </p:txBody>
      </p:sp>
      <p:sp>
        <p:nvSpPr>
          <p:cNvPr id="2050" name="Rectangle 2"/>
          <p:cNvSpPr>
            <a:spLocks noChangeArrowheads="1"/>
          </p:cNvSpPr>
          <p:nvPr/>
        </p:nvSpPr>
        <p:spPr bwMode="auto">
          <a:xfrm>
            <a:off x="251424" y="1718772"/>
            <a:ext cx="8213748"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just"/>
            <a:r>
              <a:rPr lang="tr-TR" sz="2400" dirty="0" smtClean="0">
                <a:solidFill>
                  <a:schemeClr val="tx1"/>
                </a:solidFill>
                <a:cs typeface="Times New Roman" pitchFamily="18" charset="0"/>
              </a:rPr>
              <a:t>	1)</a:t>
            </a:r>
            <a:r>
              <a:rPr lang="tr-TR" sz="2400" dirty="0">
                <a:solidFill>
                  <a:schemeClr val="tx1"/>
                </a:solidFill>
                <a:cs typeface="Times New Roman" pitchFamily="18" charset="0"/>
              </a:rPr>
              <a:t> Düzenlemeyle oluşacak imar parsellerinin mümkün mertebe </a:t>
            </a:r>
            <a:r>
              <a:rPr lang="tr-TR" sz="2400" u="sng" dirty="0">
                <a:solidFill>
                  <a:schemeClr val="tx1"/>
                </a:solidFill>
                <a:cs typeface="Times New Roman" pitchFamily="18" charset="0"/>
              </a:rPr>
              <a:t>aynı yerdeki veya yakınındaki </a:t>
            </a:r>
            <a:r>
              <a:rPr lang="tr-TR" sz="2400" dirty="0">
                <a:solidFill>
                  <a:schemeClr val="tx1"/>
                </a:solidFill>
                <a:cs typeface="Times New Roman" pitchFamily="18" charset="0"/>
              </a:rPr>
              <a:t>eski parsellere tahsisi sağlanır</a:t>
            </a:r>
            <a:r>
              <a:rPr lang="tr-TR" sz="2400" dirty="0" smtClean="0">
                <a:solidFill>
                  <a:schemeClr val="tx1"/>
                </a:solidFill>
                <a:cs typeface="Times New Roman" pitchFamily="18" charset="0"/>
              </a:rPr>
              <a:t>,</a:t>
            </a:r>
            <a:r>
              <a:rPr lang="tr-TR" sz="2400" dirty="0" smtClean="0">
                <a:solidFill>
                  <a:schemeClr val="tx1"/>
                </a:solidFill>
              </a:rPr>
              <a:t> </a:t>
            </a:r>
            <a:r>
              <a:rPr lang="tr-TR" sz="2400" dirty="0" smtClean="0">
                <a:solidFill>
                  <a:srgbClr val="FF0000"/>
                </a:solidFill>
              </a:rPr>
              <a:t>( yeni Kanun tasarısında 750 m’ ye kadar)</a:t>
            </a:r>
          </a:p>
          <a:p>
            <a:pPr algn="just"/>
            <a:r>
              <a:rPr lang="tr-TR" sz="2400" dirty="0" smtClean="0"/>
              <a:t>	2) Plân ve mevzuata göre </a:t>
            </a:r>
            <a:r>
              <a:rPr lang="tr-TR" sz="2400" u="sng" dirty="0" smtClean="0"/>
              <a:t>korunması mümkün olan yapıların tam ve hissesiz bir imar parseline intibak ettirilmesi</a:t>
            </a:r>
            <a:r>
              <a:rPr lang="tr-TR" sz="2400" dirty="0" smtClean="0"/>
              <a:t> sağlanır,</a:t>
            </a:r>
          </a:p>
          <a:p>
            <a:pPr algn="just"/>
            <a:r>
              <a:rPr lang="tr-TR" sz="2400" dirty="0" smtClean="0">
                <a:solidFill>
                  <a:schemeClr val="tx1"/>
                </a:solidFill>
                <a:cs typeface="Times New Roman" pitchFamily="18" charset="0"/>
              </a:rPr>
              <a:t>	3) Mal sahibine </a:t>
            </a:r>
            <a:r>
              <a:rPr lang="tr-TR" sz="2400" u="sng" dirty="0" smtClean="0">
                <a:solidFill>
                  <a:schemeClr val="tx1"/>
                </a:solidFill>
                <a:cs typeface="Times New Roman" pitchFamily="18" charset="0"/>
              </a:rPr>
              <a:t>tahsis edilen miktarın bir imar parselinden küçük olması </a:t>
            </a:r>
            <a:r>
              <a:rPr lang="tr-TR" sz="2400" dirty="0" smtClean="0">
                <a:solidFill>
                  <a:schemeClr val="tx1"/>
                </a:solidFill>
                <a:cs typeface="Times New Roman" pitchFamily="18" charset="0"/>
              </a:rPr>
              <a:t>veya diğer teknik ve hukuki nedenlerle müstakil imar parseli verilmemesi halinde; </a:t>
            </a:r>
            <a:r>
              <a:rPr lang="tr-TR" sz="2400" u="sng" dirty="0" smtClean="0">
                <a:solidFill>
                  <a:srgbClr val="C00000"/>
                </a:solidFill>
                <a:cs typeface="Arial" charset="0"/>
              </a:rPr>
              <a:t>Hissesi oranında </a:t>
            </a:r>
            <a:r>
              <a:rPr lang="tr-TR" sz="2400" u="sng" dirty="0" smtClean="0">
                <a:solidFill>
                  <a:srgbClr val="000000"/>
                </a:solidFill>
                <a:cs typeface="Arial" charset="0"/>
              </a:rPr>
              <a:t>bir imar parseline dağıtımı yapılır.</a:t>
            </a:r>
            <a:endParaRPr lang="tr-TR" sz="2400" u="sng" dirty="0" smtClean="0">
              <a:solidFill>
                <a:schemeClr val="tx1"/>
              </a:solidFill>
              <a:cs typeface="Arial" charset="0"/>
            </a:endParaRPr>
          </a:p>
          <a:p>
            <a:pPr algn="just"/>
            <a:endParaRPr lang="tr-TR" sz="2400" dirty="0">
              <a:solidFill>
                <a:srgbClr val="0070C0"/>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F5BC608-0E1D-4E4F-81D0-687E885CC07D}" type="slidenum">
              <a:rPr lang="tr-TR" smtClean="0"/>
              <a:pPr>
                <a:defRPr/>
              </a:pPr>
              <a:t>4</a:t>
            </a:fld>
            <a:endParaRPr lang="tr-TR" dirty="0"/>
          </a:p>
        </p:txBody>
      </p:sp>
      <p:sp>
        <p:nvSpPr>
          <p:cNvPr id="4099" name="6 Dikdörtgen"/>
          <p:cNvSpPr>
            <a:spLocks noChangeArrowheads="1"/>
          </p:cNvSpPr>
          <p:nvPr/>
        </p:nvSpPr>
        <p:spPr bwMode="auto">
          <a:xfrm>
            <a:off x="857250" y="638628"/>
            <a:ext cx="7765290" cy="487210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Font typeface="Arial" charset="0"/>
              <a:buNone/>
              <a:defRPr/>
            </a:pPr>
            <a:endParaRPr lang="tr-TR" sz="2400" dirty="0"/>
          </a:p>
          <a:p>
            <a:pPr algn="ctr">
              <a:lnSpc>
                <a:spcPct val="80000"/>
              </a:lnSpc>
              <a:buFont typeface="Arial" charset="0"/>
              <a:buNone/>
              <a:defRPr/>
            </a:pPr>
            <a:endParaRPr lang="tr-TR" sz="2400" dirty="0"/>
          </a:p>
          <a:p>
            <a:pPr algn="ctr">
              <a:lnSpc>
                <a:spcPct val="80000"/>
              </a:lnSpc>
              <a:buFont typeface="Arial" charset="0"/>
              <a:buNone/>
              <a:defRPr/>
            </a:pPr>
            <a:r>
              <a:rPr lang="tr-TR" sz="2400" dirty="0"/>
              <a:t>İMAR MEVZUATI</a:t>
            </a:r>
          </a:p>
          <a:p>
            <a:r>
              <a:rPr lang="tr-TR" sz="1100" b="1" dirty="0" smtClean="0"/>
              <a:t>1982 Anayasası 23, 35, 43, 46, 56, 57, 63 ve 166</a:t>
            </a:r>
            <a:endParaRPr lang="tr-TR" sz="1100" dirty="0" smtClean="0"/>
          </a:p>
          <a:p>
            <a:r>
              <a:rPr lang="tr-TR" sz="1100" b="1" dirty="0" smtClean="0">
                <a:solidFill>
                  <a:srgbClr val="FF0000"/>
                </a:solidFill>
              </a:rPr>
              <a:t>3194 sayılı İmar Kanunu</a:t>
            </a:r>
            <a:endParaRPr lang="tr-TR" sz="1100" dirty="0" smtClean="0">
              <a:solidFill>
                <a:srgbClr val="FF0000"/>
              </a:solidFill>
            </a:endParaRPr>
          </a:p>
          <a:p>
            <a:r>
              <a:rPr lang="tr-TR" sz="1100" b="1" dirty="0" smtClean="0">
                <a:solidFill>
                  <a:srgbClr val="FF0000"/>
                </a:solidFill>
              </a:rPr>
              <a:t>6306 sayılı Kanun</a:t>
            </a:r>
            <a:endParaRPr lang="tr-TR" sz="1100" dirty="0" smtClean="0">
              <a:solidFill>
                <a:srgbClr val="FF0000"/>
              </a:solidFill>
            </a:endParaRPr>
          </a:p>
          <a:p>
            <a:r>
              <a:rPr lang="tr-TR" sz="1100" b="1" dirty="0" smtClean="0">
                <a:solidFill>
                  <a:srgbClr val="FF0000"/>
                </a:solidFill>
              </a:rPr>
              <a:t>6360 sayılı Kanun</a:t>
            </a:r>
            <a:endParaRPr lang="tr-TR" sz="1100" dirty="0" smtClean="0">
              <a:solidFill>
                <a:srgbClr val="FF0000"/>
              </a:solidFill>
            </a:endParaRPr>
          </a:p>
          <a:p>
            <a:r>
              <a:rPr lang="tr-TR" sz="1100" dirty="0" smtClean="0"/>
              <a:t>2863 sayılı Kültür ve Tabiat Varlıklarını Koruma Kanunu,</a:t>
            </a:r>
          </a:p>
          <a:p>
            <a:r>
              <a:rPr lang="tr-TR" sz="1100" dirty="0" smtClean="0"/>
              <a:t>2960 sayılı Boğaziçi Kanunu,</a:t>
            </a:r>
          </a:p>
          <a:p>
            <a:r>
              <a:rPr lang="tr-TR" sz="1100" dirty="0" smtClean="0"/>
              <a:t>3621 sayılı Kıyı Kanunu,</a:t>
            </a:r>
          </a:p>
          <a:p>
            <a:r>
              <a:rPr lang="tr-TR" sz="1100" b="1" dirty="0" smtClean="0">
                <a:solidFill>
                  <a:srgbClr val="FF0000"/>
                </a:solidFill>
              </a:rPr>
              <a:t>775 sayılı Gecekondu Kanunu,</a:t>
            </a:r>
            <a:endParaRPr lang="tr-TR" sz="1100" dirty="0" smtClean="0">
              <a:solidFill>
                <a:srgbClr val="FF0000"/>
              </a:solidFill>
            </a:endParaRPr>
          </a:p>
          <a:p>
            <a:r>
              <a:rPr lang="tr-TR" sz="1100" b="1" dirty="0" smtClean="0">
                <a:solidFill>
                  <a:srgbClr val="FF0000"/>
                </a:solidFill>
              </a:rPr>
              <a:t>2981/3290 sayılı İmar Affı Kanunu,</a:t>
            </a:r>
            <a:endParaRPr lang="tr-TR" sz="1100" dirty="0" smtClean="0">
              <a:solidFill>
                <a:srgbClr val="FF0000"/>
              </a:solidFill>
            </a:endParaRPr>
          </a:p>
          <a:p>
            <a:r>
              <a:rPr lang="tr-TR" sz="1100" dirty="0" smtClean="0"/>
              <a:t>2872 sayılı Çevre Kanunu,</a:t>
            </a:r>
          </a:p>
          <a:p>
            <a:r>
              <a:rPr lang="tr-TR" sz="1100" dirty="0" smtClean="0"/>
              <a:t>2644 sayılı Tapu Kanunu,</a:t>
            </a:r>
          </a:p>
          <a:p>
            <a:r>
              <a:rPr lang="tr-TR" sz="1100" dirty="0" smtClean="0"/>
              <a:t>4721 sayılı Türk Medeni Kanunu</a:t>
            </a:r>
          </a:p>
          <a:p>
            <a:r>
              <a:rPr lang="tr-TR" sz="1100" dirty="0" smtClean="0"/>
              <a:t>442 sayılı Köy Kanunu</a:t>
            </a:r>
          </a:p>
          <a:p>
            <a:r>
              <a:rPr lang="tr-TR" sz="1100" b="1" dirty="0" smtClean="0">
                <a:solidFill>
                  <a:srgbClr val="FF0000"/>
                </a:solidFill>
              </a:rPr>
              <a:t>5393 sayılı Belediye Kanunu,</a:t>
            </a:r>
            <a:endParaRPr lang="tr-TR" sz="1100" dirty="0" smtClean="0">
              <a:solidFill>
                <a:srgbClr val="FF0000"/>
              </a:solidFill>
            </a:endParaRPr>
          </a:p>
          <a:p>
            <a:r>
              <a:rPr lang="tr-TR" sz="1100" b="1" dirty="0" smtClean="0">
                <a:solidFill>
                  <a:srgbClr val="FF0000"/>
                </a:solidFill>
              </a:rPr>
              <a:t>5302 sayılı İl Özel İdaresi Kanunu,</a:t>
            </a:r>
            <a:endParaRPr lang="tr-TR" sz="1100" dirty="0" smtClean="0">
              <a:solidFill>
                <a:srgbClr val="FF0000"/>
              </a:solidFill>
            </a:endParaRPr>
          </a:p>
          <a:p>
            <a:r>
              <a:rPr lang="tr-TR" sz="1100" b="1" dirty="0" smtClean="0">
                <a:solidFill>
                  <a:srgbClr val="FF0000"/>
                </a:solidFill>
              </a:rPr>
              <a:t>5216 sayılı Büyükşehir Belediyesi Kanunu,</a:t>
            </a:r>
            <a:endParaRPr lang="tr-TR" sz="1100" dirty="0" smtClean="0">
              <a:solidFill>
                <a:srgbClr val="FF0000"/>
              </a:solidFill>
            </a:endParaRPr>
          </a:p>
          <a:p>
            <a:r>
              <a:rPr lang="tr-TR" sz="1100" dirty="0" smtClean="0"/>
              <a:t>5442 sayılı İl İdaresi Kanunu,</a:t>
            </a:r>
          </a:p>
          <a:p>
            <a:r>
              <a:rPr lang="tr-TR" sz="1100" dirty="0" smtClean="0"/>
              <a:t>6831/6292 sayılı Orman Kanunu,</a:t>
            </a:r>
          </a:p>
          <a:p>
            <a:r>
              <a:rPr lang="tr-TR" sz="1100" dirty="0" smtClean="0"/>
              <a:t>3572 sayılı Zeytinciliğin Islahı ve Yabanilerin Aşılattırılması Hakkında Kanun,</a:t>
            </a:r>
          </a:p>
          <a:p>
            <a:r>
              <a:rPr lang="tr-TR" sz="1100" dirty="0" smtClean="0"/>
              <a:t>2982 sayılı Karayolları Trafik Kanunu vs,</a:t>
            </a:r>
          </a:p>
          <a:p>
            <a:r>
              <a:rPr lang="tr-TR" sz="1100" dirty="0" smtClean="0"/>
              <a:t>İmar planları yapmaya yetkili idarelerin kuruluş ve teşkilat kanunları/</a:t>
            </a:r>
            <a:r>
              <a:rPr lang="tr-TR" sz="1100" dirty="0" err="1" smtClean="0"/>
              <a:t>KHK’ları</a:t>
            </a:r>
            <a:endParaRPr lang="tr-TR" sz="1100" dirty="0" smtClean="0"/>
          </a:p>
          <a:p>
            <a:r>
              <a:rPr lang="tr-TR" sz="1100" dirty="0" smtClean="0">
                <a:solidFill>
                  <a:srgbClr val="FF0000"/>
                </a:solidFill>
              </a:rPr>
              <a:t>644 ve 648 sayılı KHK </a:t>
            </a:r>
            <a:r>
              <a:rPr lang="tr-TR" sz="1100" dirty="0" err="1" smtClean="0">
                <a:solidFill>
                  <a:srgbClr val="FF0000"/>
                </a:solidFill>
              </a:rPr>
              <a:t>lar</a:t>
            </a:r>
            <a:endParaRPr lang="tr-TR" sz="1100" dirty="0" smtClean="0">
              <a:solidFill>
                <a:srgbClr val="FF0000"/>
              </a:solidFill>
            </a:endParaRPr>
          </a:p>
          <a:p>
            <a:endParaRPr lang="tr-TR" sz="11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6A424C9-943A-4782-AF65-18A48950C8B4}" type="slidenum">
              <a:rPr lang="tr-TR" smtClean="0"/>
              <a:pPr>
                <a:defRPr/>
              </a:pPr>
              <a:t>40</a:t>
            </a:fld>
            <a:endParaRPr lang="tr-TR" dirty="0"/>
          </a:p>
        </p:txBody>
      </p:sp>
      <p:sp>
        <p:nvSpPr>
          <p:cNvPr id="3" name="2 Dikdörtgen"/>
          <p:cNvSpPr/>
          <p:nvPr/>
        </p:nvSpPr>
        <p:spPr>
          <a:xfrm>
            <a:off x="161412" y="1358724"/>
            <a:ext cx="8696838" cy="470898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tr-TR" sz="2000" dirty="0" smtClean="0"/>
              <a:t>	</a:t>
            </a:r>
          </a:p>
          <a:p>
            <a:pPr algn="just">
              <a:defRPr/>
            </a:pPr>
            <a:r>
              <a:rPr lang="tr-TR" sz="2000" dirty="0" smtClean="0"/>
              <a:t>	Bir </a:t>
            </a:r>
            <a:r>
              <a:rPr lang="tr-TR" sz="2000" dirty="0"/>
              <a:t>kısmı düzenleme sahasında kalan parseller için </a:t>
            </a:r>
            <a:r>
              <a:rPr lang="tr-TR" sz="2000" dirty="0">
                <a:solidFill>
                  <a:srgbClr val="C00000"/>
                </a:solidFill>
              </a:rPr>
              <a:t>"Kadastro Ayırma Çapı" düzenlenir</a:t>
            </a:r>
            <a:r>
              <a:rPr lang="tr-TR" sz="2000" dirty="0"/>
              <a:t>. </a:t>
            </a:r>
          </a:p>
          <a:p>
            <a:pPr algn="just">
              <a:defRPr/>
            </a:pPr>
            <a:r>
              <a:rPr lang="tr-TR" sz="2000" dirty="0" smtClean="0"/>
              <a:t>          Çap </a:t>
            </a:r>
            <a:r>
              <a:rPr lang="tr-TR" sz="2000" dirty="0"/>
              <a:t>üzerinde, parselin tapu senet yüzölçümü ile düzenleme sahasına giren ve girmeyen kısımlarının yüzölçümü gösterilir. </a:t>
            </a:r>
          </a:p>
          <a:p>
            <a:pPr algn="just">
              <a:defRPr/>
            </a:pPr>
            <a:r>
              <a:rPr lang="tr-TR" sz="2000" dirty="0" smtClean="0"/>
              <a:t>	Düzenleme </a:t>
            </a:r>
            <a:r>
              <a:rPr lang="tr-TR" sz="2000" dirty="0"/>
              <a:t>sınırı içinde kalan kısım için </a:t>
            </a:r>
            <a:r>
              <a:rPr lang="tr-TR" sz="2000" dirty="0">
                <a:solidFill>
                  <a:srgbClr val="C00000"/>
                </a:solidFill>
              </a:rPr>
              <a:t>parsel numarası verilmeyip,</a:t>
            </a:r>
            <a:r>
              <a:rPr lang="tr-TR" sz="2000" dirty="0"/>
              <a:t> imar planı numarası belirtmekle yetinilir. </a:t>
            </a:r>
            <a:endParaRPr lang="tr-TR" sz="2000" dirty="0" smtClean="0"/>
          </a:p>
          <a:p>
            <a:pPr algn="just">
              <a:defRPr/>
            </a:pPr>
            <a:r>
              <a:rPr lang="tr-TR" sz="2000" dirty="0" smtClean="0"/>
              <a:t>	Düzenleme </a:t>
            </a:r>
            <a:r>
              <a:rPr lang="tr-TR" sz="2000" dirty="0"/>
              <a:t>sınırı dışında kalan kısım veya kısımlara, o kadastro adasının </a:t>
            </a:r>
            <a:r>
              <a:rPr lang="tr-TR" sz="2000" dirty="0">
                <a:solidFill>
                  <a:srgbClr val="C00000"/>
                </a:solidFill>
              </a:rPr>
              <a:t>son parsel numarasını izleyen numaralar verilir</a:t>
            </a:r>
            <a:r>
              <a:rPr lang="tr-TR" sz="2000" dirty="0" smtClean="0">
                <a:solidFill>
                  <a:srgbClr val="C00000"/>
                </a:solidFill>
              </a:rPr>
              <a:t>.</a:t>
            </a:r>
          </a:p>
          <a:p>
            <a:pPr algn="just">
              <a:defRPr/>
            </a:pPr>
            <a:r>
              <a:rPr lang="tr-TR" sz="2000" dirty="0" smtClean="0">
                <a:solidFill>
                  <a:srgbClr val="C00000"/>
                </a:solidFill>
              </a:rPr>
              <a:t> </a:t>
            </a:r>
            <a:endParaRPr lang="tr-TR" sz="2000" dirty="0">
              <a:solidFill>
                <a:srgbClr val="C00000"/>
              </a:solidFill>
            </a:endParaRPr>
          </a:p>
          <a:p>
            <a:pPr algn="just">
              <a:defRPr/>
            </a:pPr>
            <a:r>
              <a:rPr lang="tr-TR" sz="2000" dirty="0" smtClean="0"/>
              <a:t>	Parselin </a:t>
            </a:r>
            <a:r>
              <a:rPr lang="tr-TR" sz="2000" dirty="0"/>
              <a:t>sınır dışında kalan parçaları birden fazla ise, her bir parça için </a:t>
            </a:r>
            <a:r>
              <a:rPr lang="tr-TR" sz="2000" dirty="0">
                <a:solidFill>
                  <a:srgbClr val="C00000"/>
                </a:solidFill>
              </a:rPr>
              <a:t>ayrı bir ayırma çapına gerek olmayıp</a:t>
            </a:r>
            <a:r>
              <a:rPr lang="tr-TR" sz="2000" dirty="0"/>
              <a:t>, bütün parçalar aynı ayırma çapında gösterilir</a:t>
            </a:r>
            <a:r>
              <a:rPr lang="tr-TR" sz="2000" dirty="0" smtClean="0"/>
              <a:t>. (Bu husus </a:t>
            </a:r>
            <a:r>
              <a:rPr lang="tr-TR" sz="2000" dirty="0" err="1" smtClean="0"/>
              <a:t>TAKBİS’te</a:t>
            </a:r>
            <a:r>
              <a:rPr lang="tr-TR" sz="2000" dirty="0" smtClean="0"/>
              <a:t> otomatik işlem </a:t>
            </a:r>
            <a:r>
              <a:rPr lang="tr-TR" sz="2000" dirty="0" err="1" smtClean="0"/>
              <a:t>standartını</a:t>
            </a:r>
            <a:r>
              <a:rPr lang="tr-TR" sz="2000" dirty="0" smtClean="0"/>
              <a:t> bozan ana nedenlerdendir.)</a:t>
            </a:r>
          </a:p>
          <a:p>
            <a:pPr algn="just">
              <a:defRPr/>
            </a:pPr>
            <a:r>
              <a:rPr lang="tr-TR" sz="2000" dirty="0" smtClean="0"/>
              <a:t> </a:t>
            </a:r>
            <a:endParaRPr lang="tr-TR" sz="2000" dirty="0"/>
          </a:p>
        </p:txBody>
      </p:sp>
      <p:sp>
        <p:nvSpPr>
          <p:cNvPr id="6" name="5 Dikdörtgen"/>
          <p:cNvSpPr/>
          <p:nvPr/>
        </p:nvSpPr>
        <p:spPr>
          <a:xfrm>
            <a:off x="1331568" y="188568"/>
            <a:ext cx="6570875" cy="9787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Kadastro </a:t>
            </a:r>
            <a:r>
              <a:rPr lang="tr-TR" sz="2400" b="1" dirty="0">
                <a:solidFill>
                  <a:srgbClr val="C00000"/>
                </a:solidFill>
              </a:rPr>
              <a:t>Ayırma </a:t>
            </a:r>
            <a:r>
              <a:rPr lang="tr-TR" sz="2400" b="1" dirty="0" smtClean="0">
                <a:solidFill>
                  <a:srgbClr val="C00000"/>
                </a:solidFill>
              </a:rPr>
              <a:t>Çapı</a:t>
            </a:r>
          </a:p>
          <a:p>
            <a:pPr algn="ctr">
              <a:lnSpc>
                <a:spcPct val="80000"/>
              </a:lnSpc>
              <a:defRPr/>
            </a:pPr>
            <a:r>
              <a:rPr lang="tr-TR" sz="2400" b="1" dirty="0" smtClean="0">
                <a:solidFill>
                  <a:srgbClr val="C00000"/>
                </a:solidFill>
              </a:rPr>
              <a:t> </a:t>
            </a: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91864A3-F348-4B4E-B041-23DA7C091492}" type="slidenum">
              <a:rPr lang="tr-TR" smtClean="0"/>
              <a:pPr>
                <a:defRPr/>
              </a:pPr>
              <a:t>41</a:t>
            </a:fld>
            <a:endParaRPr lang="tr-TR" dirty="0"/>
          </a:p>
        </p:txBody>
      </p:sp>
      <p:sp>
        <p:nvSpPr>
          <p:cNvPr id="3" name="2 Dikdörtgen"/>
          <p:cNvSpPr/>
          <p:nvPr/>
        </p:nvSpPr>
        <p:spPr>
          <a:xfrm>
            <a:off x="341436" y="188568"/>
            <a:ext cx="8371116" cy="10895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Düzenlemede </a:t>
            </a:r>
            <a:r>
              <a:rPr lang="tr-TR" sz="2400" b="1" dirty="0">
                <a:solidFill>
                  <a:srgbClr val="C00000"/>
                </a:solidFill>
              </a:rPr>
              <a:t>Umumi Hizmetlere Ayrılacak Payın </a:t>
            </a:r>
            <a:r>
              <a:rPr lang="tr-TR" sz="2400" b="1" dirty="0" smtClean="0">
                <a:solidFill>
                  <a:srgbClr val="C00000"/>
                </a:solidFill>
              </a:rPr>
              <a:t>Hesabı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341436" y="1628760"/>
            <a:ext cx="8358188"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smtClean="0"/>
              <a:t>	Düzenleme </a:t>
            </a:r>
            <a:r>
              <a:rPr lang="tr-TR" sz="2400" dirty="0"/>
              <a:t>alanına giren kadastro parselleri ile varsa imar </a:t>
            </a:r>
            <a:r>
              <a:rPr lang="tr-TR" sz="2400" u="sng" dirty="0"/>
              <a:t>parsellerinin yüzölçümleri toplamından, imar adalarının imar parsellerine ayrılan kısımlarının yüzölçümleri toplamı çıkarılarak </a:t>
            </a:r>
            <a:r>
              <a:rPr lang="tr-TR" sz="2400" dirty="0"/>
              <a:t>"</a:t>
            </a:r>
            <a:r>
              <a:rPr lang="tr-TR" sz="2400" dirty="0">
                <a:solidFill>
                  <a:srgbClr val="C00000"/>
                </a:solidFill>
              </a:rPr>
              <a:t>umumi hizmetlere ayrılan miktar" bulunur. </a:t>
            </a:r>
            <a:r>
              <a:rPr lang="tr-TR" sz="2400" dirty="0">
                <a:solidFill>
                  <a:schemeClr val="tx1"/>
                </a:solidFill>
              </a:rPr>
              <a:t>Bir hesap cetveli düzenlenerek dosyasında gösterilir</a:t>
            </a:r>
            <a:r>
              <a:rPr lang="tr-TR" sz="2400" dirty="0" smtClean="0">
                <a:solidFill>
                  <a:schemeClr val="tx1"/>
                </a:solidFill>
              </a:rPr>
              <a:t>. </a:t>
            </a:r>
          </a:p>
          <a:p>
            <a:pPr algn="just">
              <a:defRPr/>
            </a:pPr>
            <a:r>
              <a:rPr lang="tr-TR" sz="2400" dirty="0" smtClean="0">
                <a:solidFill>
                  <a:schemeClr val="tx1"/>
                </a:solidFill>
              </a:rPr>
              <a:t>	</a:t>
            </a:r>
            <a:r>
              <a:rPr lang="tr-TR" sz="2400" dirty="0" smtClean="0">
                <a:solidFill>
                  <a:srgbClr val="C00000"/>
                </a:solidFill>
              </a:rPr>
              <a:t>Bağışlanan arazi parçalarının </a:t>
            </a:r>
            <a:r>
              <a:rPr lang="tr-TR" sz="2400" dirty="0" smtClean="0">
                <a:solidFill>
                  <a:schemeClr val="tx1"/>
                </a:solidFill>
              </a:rPr>
              <a:t>bulunması veya kamulaştırılması gereken miktar yerine belediye mülkiyetindeki parsellerin tahsisi halinde, </a:t>
            </a:r>
            <a:r>
              <a:rPr lang="tr-TR" sz="2400" u="sng" dirty="0" smtClean="0">
                <a:solidFill>
                  <a:schemeClr val="tx1"/>
                </a:solidFill>
              </a:rPr>
              <a:t>kadastro parselleri ile varsa imar parsellerinin ilgili olanlarından bu miktarlar düşüldükten sonra bulunan toplam alan</a:t>
            </a:r>
            <a:r>
              <a:rPr lang="tr-TR" sz="2400" dirty="0" smtClean="0">
                <a:solidFill>
                  <a:schemeClr val="tx1"/>
                </a:solidFill>
              </a:rPr>
              <a:t>, umumi hizmetlere ayrılan miktarın hesaplanmasına esas olur. </a:t>
            </a:r>
            <a:endParaRPr lang="tr-TR" sz="2400" dirty="0">
              <a:solidFill>
                <a:schemeClr val="tx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59F6DEE-5EA8-4268-B04C-324BA1766F47}" type="slidenum">
              <a:rPr lang="tr-TR" smtClean="0"/>
              <a:pPr>
                <a:defRPr/>
              </a:pPr>
              <a:t>42</a:t>
            </a:fld>
            <a:endParaRPr lang="tr-TR" dirty="0"/>
          </a:p>
        </p:txBody>
      </p:sp>
      <p:sp>
        <p:nvSpPr>
          <p:cNvPr id="3" name="2 Dikdörtgen"/>
          <p:cNvSpPr/>
          <p:nvPr/>
        </p:nvSpPr>
        <p:spPr>
          <a:xfrm>
            <a:off x="1241556" y="278580"/>
            <a:ext cx="7020936" cy="10895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DOP Oranı </a:t>
            </a:r>
            <a:r>
              <a:rPr lang="tr-TR" sz="2400" b="1" dirty="0">
                <a:solidFill>
                  <a:srgbClr val="C00000"/>
                </a:solidFill>
              </a:rPr>
              <a:t>ve Kamulaştırılacak Alanın </a:t>
            </a:r>
            <a:r>
              <a:rPr lang="tr-TR" sz="2400" b="1" dirty="0" smtClean="0">
                <a:solidFill>
                  <a:srgbClr val="C00000"/>
                </a:solidFill>
              </a:rPr>
              <a:t>Hesabı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521459" y="1628760"/>
            <a:ext cx="8265353" cy="47459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90000"/>
              </a:lnSpc>
              <a:defRPr/>
            </a:pPr>
            <a:r>
              <a:rPr lang="tr-TR" sz="2400" dirty="0" smtClean="0"/>
              <a:t>	</a:t>
            </a:r>
          </a:p>
          <a:p>
            <a:pPr algn="just">
              <a:lnSpc>
                <a:spcPct val="90000"/>
              </a:lnSpc>
              <a:defRPr/>
            </a:pPr>
            <a:r>
              <a:rPr lang="tr-TR" sz="2400" dirty="0" smtClean="0"/>
              <a:t>	Düzenleme </a:t>
            </a:r>
            <a:r>
              <a:rPr lang="tr-TR" sz="2400" dirty="0"/>
              <a:t>ortaklık payı oranı, umumi hizmetlere ayrılan miktarın, düzenleme ortaklık payı alınacak parsellerin, düzenlemeye giren miktarları toplamına bölünmek suretiyle bulunur. </a:t>
            </a:r>
            <a:endParaRPr lang="tr-TR" sz="2400" dirty="0" smtClean="0"/>
          </a:p>
          <a:p>
            <a:pPr algn="just">
              <a:lnSpc>
                <a:spcPct val="90000"/>
              </a:lnSpc>
              <a:defRPr/>
            </a:pPr>
            <a:r>
              <a:rPr lang="tr-TR" sz="2400" dirty="0" smtClean="0"/>
              <a:t>	Düzenlemeye </a:t>
            </a:r>
            <a:r>
              <a:rPr lang="tr-TR" sz="2400" dirty="0"/>
              <a:t>giren miktar, bu parsellerin tapu senedi alanından </a:t>
            </a:r>
            <a:r>
              <a:rPr lang="tr-TR" sz="2400" u="sng" dirty="0"/>
              <a:t>düzenlemeye girmeyen ve bağışlanan alanların çıkarılması </a:t>
            </a:r>
            <a:r>
              <a:rPr lang="tr-TR" sz="2400" dirty="0"/>
              <a:t>ile bulunur. </a:t>
            </a:r>
          </a:p>
          <a:p>
            <a:pPr algn="just">
              <a:lnSpc>
                <a:spcPct val="90000"/>
              </a:lnSpc>
              <a:defRPr/>
            </a:pPr>
            <a:r>
              <a:rPr lang="tr-TR" sz="2400" dirty="0" smtClean="0"/>
              <a:t>	Bu </a:t>
            </a:r>
            <a:r>
              <a:rPr lang="tr-TR" sz="2400" dirty="0"/>
              <a:t>oran % 40‘dan fazla çıktığı takdirde; kamulaştırılması gereken alan, umumi hizmetlere ayrılan alandan, düzenlemeye giren parsel alanları toplamının % 40‘</a:t>
            </a:r>
            <a:r>
              <a:rPr lang="tr-TR" sz="2400" dirty="0" err="1"/>
              <a:t>ının</a:t>
            </a:r>
            <a:r>
              <a:rPr lang="tr-TR" sz="2400" dirty="0"/>
              <a:t> çıkarılması ile bulunan farkın 100 ile çarpılıp 60‘a bölünmesiyle bulunur</a:t>
            </a:r>
            <a:r>
              <a:rPr lang="tr-TR" sz="2400" dirty="0" smtClean="0"/>
              <a:t>.</a:t>
            </a:r>
          </a:p>
          <a:p>
            <a:pPr algn="just">
              <a:lnSpc>
                <a:spcPct val="90000"/>
              </a:lnSpc>
              <a:defRPr/>
            </a:pPr>
            <a:r>
              <a:rPr lang="tr-TR" sz="2400" dirty="0" smtClean="0"/>
              <a:t> </a:t>
            </a:r>
            <a:endParaRPr lang="tr-TR" sz="24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6000" r="-66000"/>
          </a:stretch>
        </a:blipFill>
        <a:effectLst/>
      </p:bgPr>
    </p:bg>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40185E8B-D188-4732-AEF2-75C797DCEEB7}" type="slidenum">
              <a:rPr lang="tr-TR" smtClean="0"/>
              <a:pPr>
                <a:defRPr/>
              </a:pPr>
              <a:t>43</a:t>
            </a:fld>
            <a:endParaRPr lang="tr-TR" dirty="0"/>
          </a:p>
        </p:txBody>
      </p:sp>
      <p:sp>
        <p:nvSpPr>
          <p:cNvPr id="3" name="2 Dikdörtgen"/>
          <p:cNvSpPr/>
          <p:nvPr/>
        </p:nvSpPr>
        <p:spPr>
          <a:xfrm>
            <a:off x="1133456" y="352408"/>
            <a:ext cx="6750901" cy="11264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80000"/>
              </a:lnSpc>
              <a:defRPr/>
            </a:pPr>
            <a:endParaRPr lang="tr-TR" sz="2800" b="1" dirty="0" smtClean="0">
              <a:solidFill>
                <a:srgbClr val="C00000"/>
              </a:solidFill>
            </a:endParaRPr>
          </a:p>
          <a:p>
            <a:pPr algn="ctr">
              <a:lnSpc>
                <a:spcPct val="80000"/>
              </a:lnSpc>
              <a:defRPr/>
            </a:pPr>
            <a:r>
              <a:rPr lang="tr-TR" sz="2800" b="1" dirty="0" err="1" smtClean="0">
                <a:solidFill>
                  <a:srgbClr val="C00000"/>
                </a:solidFill>
              </a:rPr>
              <a:t>DOP’dan</a:t>
            </a:r>
            <a:r>
              <a:rPr lang="tr-TR" sz="2800" b="1" dirty="0" smtClean="0">
                <a:solidFill>
                  <a:srgbClr val="C00000"/>
                </a:solidFill>
              </a:rPr>
              <a:t> </a:t>
            </a:r>
            <a:r>
              <a:rPr lang="tr-TR" sz="2800" b="1" dirty="0">
                <a:solidFill>
                  <a:srgbClr val="C00000"/>
                </a:solidFill>
              </a:rPr>
              <a:t>Fazla Çıkan Miktarın Sağlanması</a:t>
            </a:r>
            <a:r>
              <a:rPr lang="tr-TR" sz="2800" dirty="0">
                <a:solidFill>
                  <a:srgbClr val="C00000"/>
                </a:solidFill>
              </a:rPr>
              <a:t> </a:t>
            </a:r>
          </a:p>
        </p:txBody>
      </p:sp>
      <p:sp>
        <p:nvSpPr>
          <p:cNvPr id="5" name="4 Dikdörtgen"/>
          <p:cNvSpPr/>
          <p:nvPr/>
        </p:nvSpPr>
        <p:spPr>
          <a:xfrm>
            <a:off x="341436" y="1808784"/>
            <a:ext cx="8646798" cy="44627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smtClean="0"/>
              <a:t>	Düzenleme </a:t>
            </a:r>
            <a:r>
              <a:rPr lang="tr-TR" sz="2400" dirty="0"/>
              <a:t>sahasında umumi hizmetlere ayrılan miktarın düzenlemeye giren alan toplamının % 40 ‘</a:t>
            </a:r>
            <a:r>
              <a:rPr lang="tr-TR" sz="2400" dirty="0" err="1"/>
              <a:t>ından</a:t>
            </a:r>
            <a:r>
              <a:rPr lang="tr-TR" sz="2400" dirty="0"/>
              <a:t> daha fazla çıkması halinde, bu miktarın % 40‘a düşürülmesi için önce, varsa bu düzenleme sahasındaki </a:t>
            </a:r>
            <a:r>
              <a:rPr lang="tr-TR" sz="2400" dirty="0">
                <a:solidFill>
                  <a:srgbClr val="FF0000"/>
                </a:solidFill>
              </a:rPr>
              <a:t>belediyeye ait arsalar</a:t>
            </a:r>
            <a:r>
              <a:rPr lang="tr-TR" sz="2400" dirty="0"/>
              <a:t>, bu işe tahsis edilir. </a:t>
            </a:r>
            <a:endParaRPr lang="tr-TR" sz="2000" dirty="0" smtClean="0">
              <a:solidFill>
                <a:srgbClr val="FF0000"/>
              </a:solidFill>
            </a:endParaRPr>
          </a:p>
          <a:p>
            <a:pPr algn="just">
              <a:defRPr/>
            </a:pPr>
            <a:endParaRPr lang="tr-TR" sz="2000" dirty="0" smtClean="0">
              <a:solidFill>
                <a:srgbClr val="FF0000"/>
              </a:solidFill>
            </a:endParaRPr>
          </a:p>
          <a:p>
            <a:pPr algn="just">
              <a:defRPr/>
            </a:pPr>
            <a:r>
              <a:rPr lang="tr-TR" sz="2400" dirty="0" smtClean="0"/>
              <a:t>	Bunlar </a:t>
            </a:r>
            <a:r>
              <a:rPr lang="tr-TR" sz="2400" dirty="0"/>
              <a:t>yetmediği takdirde, bu sahada, belediyeye </a:t>
            </a:r>
            <a:r>
              <a:rPr lang="tr-TR" sz="2400" dirty="0">
                <a:solidFill>
                  <a:srgbClr val="FF0000"/>
                </a:solidFill>
              </a:rPr>
              <a:t>devri mümkün hazine veya özel idare mülkiyetindeki parsellerden</a:t>
            </a:r>
            <a:r>
              <a:rPr lang="tr-TR" sz="2400" dirty="0"/>
              <a:t>; meydan, yol, park, yeşil saha, otopark, toplu taşım istasyon ve terminal gibi umumi hizmetlere rastlayan kısımların belediyeye devirleri sağlandıktan sonra aynı maksada tahsis edilirler.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F8DD4CB-E71A-4CBA-95B2-98363D1D538E}" type="slidenum">
              <a:rPr lang="tr-TR" smtClean="0"/>
              <a:pPr>
                <a:defRPr/>
              </a:pPr>
              <a:t>44</a:t>
            </a:fld>
            <a:endParaRPr lang="tr-TR" dirty="0"/>
          </a:p>
        </p:txBody>
      </p:sp>
      <p:sp>
        <p:nvSpPr>
          <p:cNvPr id="3" name="2 Dikdörtgen"/>
          <p:cNvSpPr/>
          <p:nvPr/>
        </p:nvSpPr>
        <p:spPr>
          <a:xfrm>
            <a:off x="714375" y="638628"/>
            <a:ext cx="7786688" cy="7571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90000"/>
              </a:lnSpc>
              <a:defRPr/>
            </a:pPr>
            <a:r>
              <a:rPr lang="tr-TR" sz="2400" b="1" dirty="0">
                <a:solidFill>
                  <a:srgbClr val="C00000"/>
                </a:solidFill>
              </a:rPr>
              <a:t>Bunlar da yetmediği takdirde, aşağıdaki sıraya göre kamulaştırma </a:t>
            </a:r>
            <a:r>
              <a:rPr lang="tr-TR" sz="2400" b="1" dirty="0" smtClean="0">
                <a:solidFill>
                  <a:srgbClr val="C00000"/>
                </a:solidFill>
              </a:rPr>
              <a:t>yapılır</a:t>
            </a:r>
            <a:endParaRPr lang="tr-TR" sz="2400" b="1" dirty="0">
              <a:solidFill>
                <a:srgbClr val="C00000"/>
              </a:solidFill>
            </a:endParaRPr>
          </a:p>
        </p:txBody>
      </p:sp>
      <p:sp>
        <p:nvSpPr>
          <p:cNvPr id="5" name="4 Dikdörtgen"/>
          <p:cNvSpPr/>
          <p:nvPr/>
        </p:nvSpPr>
        <p:spPr>
          <a:xfrm>
            <a:off x="714374" y="1898796"/>
            <a:ext cx="7998177" cy="435811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457200" indent="-457200" algn="just">
              <a:lnSpc>
                <a:spcPct val="90000"/>
              </a:lnSpc>
              <a:defRPr/>
            </a:pPr>
            <a:r>
              <a:rPr lang="tr-TR" sz="2400" dirty="0" smtClean="0"/>
              <a:t>		1- Kadastro </a:t>
            </a:r>
            <a:r>
              <a:rPr lang="tr-TR" sz="2400" dirty="0"/>
              <a:t>parsellerinin </a:t>
            </a:r>
            <a:r>
              <a:rPr lang="tr-TR" sz="2400" dirty="0">
                <a:solidFill>
                  <a:srgbClr val="C00000"/>
                </a:solidFill>
              </a:rPr>
              <a:t>yüzölçümü en büyük olanından </a:t>
            </a:r>
            <a:r>
              <a:rPr lang="tr-TR" sz="2400" dirty="0"/>
              <a:t>başlamak üzere, </a:t>
            </a:r>
            <a:r>
              <a:rPr lang="tr-TR" sz="2400" u="sng" dirty="0"/>
              <a:t>müstakil imar parselleri verildikten sonra arta kalan miktarları</a:t>
            </a:r>
            <a:r>
              <a:rPr lang="tr-TR" sz="2400" dirty="0"/>
              <a:t>, </a:t>
            </a:r>
            <a:r>
              <a:rPr lang="tr-TR" sz="2400" dirty="0" smtClean="0">
                <a:solidFill>
                  <a:srgbClr val="FF0000"/>
                </a:solidFill>
              </a:rPr>
              <a:t>(artıklar)</a:t>
            </a:r>
          </a:p>
          <a:p>
            <a:pPr marL="457200" indent="-457200" algn="just">
              <a:lnSpc>
                <a:spcPct val="90000"/>
              </a:lnSpc>
              <a:defRPr/>
            </a:pPr>
            <a:endParaRPr lang="tr-TR" sz="2400" dirty="0">
              <a:solidFill>
                <a:srgbClr val="FF0000"/>
              </a:solidFill>
            </a:endParaRPr>
          </a:p>
          <a:p>
            <a:pPr marL="457200" indent="-457200" algn="just">
              <a:lnSpc>
                <a:spcPct val="90000"/>
              </a:lnSpc>
              <a:defRPr/>
            </a:pPr>
            <a:r>
              <a:rPr lang="tr-TR" sz="2400" dirty="0" smtClean="0"/>
              <a:t>		2- Alanları </a:t>
            </a:r>
            <a:r>
              <a:rPr lang="tr-TR" sz="2400" dirty="0"/>
              <a:t>en küçük bir imar parseli alanının dörtte birinden daha küçük olan kadastro ve varsa imar parsellerinin </a:t>
            </a:r>
            <a:r>
              <a:rPr lang="tr-TR" sz="2400" dirty="0">
                <a:solidFill>
                  <a:srgbClr val="C00000"/>
                </a:solidFill>
              </a:rPr>
              <a:t>en küçüğünden başlanarak yeteri kadarı</a:t>
            </a:r>
            <a:r>
              <a:rPr lang="tr-TR" sz="2400" dirty="0"/>
              <a:t>, </a:t>
            </a:r>
            <a:r>
              <a:rPr lang="tr-TR" sz="2000" dirty="0" smtClean="0">
                <a:solidFill>
                  <a:srgbClr val="FF0000"/>
                </a:solidFill>
              </a:rPr>
              <a:t>(peş para etmezler)</a:t>
            </a:r>
          </a:p>
          <a:p>
            <a:pPr marL="457200" indent="-457200" algn="just">
              <a:lnSpc>
                <a:spcPct val="90000"/>
              </a:lnSpc>
              <a:defRPr/>
            </a:pPr>
            <a:endParaRPr lang="tr-TR" sz="2000" dirty="0">
              <a:solidFill>
                <a:srgbClr val="FF0000"/>
              </a:solidFill>
            </a:endParaRPr>
          </a:p>
          <a:p>
            <a:pPr marL="355600" indent="-355600" algn="just">
              <a:lnSpc>
                <a:spcPct val="90000"/>
              </a:lnSpc>
              <a:buFont typeface="Arial" charset="0"/>
              <a:buNone/>
              <a:defRPr/>
            </a:pPr>
            <a:r>
              <a:rPr lang="tr-TR" sz="2400" dirty="0" smtClean="0"/>
              <a:t>    	3- </a:t>
            </a:r>
            <a:r>
              <a:rPr lang="tr-TR" sz="2400" u="sng" dirty="0" smtClean="0"/>
              <a:t>Planda tamamı </a:t>
            </a:r>
            <a:r>
              <a:rPr lang="tr-TR" sz="2400" u="sng" dirty="0"/>
              <a:t>yol, meydan, park, yeşil saha, genel otopark, ibadet yeri, karakol</a:t>
            </a:r>
            <a:r>
              <a:rPr lang="tr-TR" sz="2400" dirty="0"/>
              <a:t> </a:t>
            </a:r>
            <a:r>
              <a:rPr lang="tr-TR" sz="2400" dirty="0">
                <a:solidFill>
                  <a:srgbClr val="C00000"/>
                </a:solidFill>
              </a:rPr>
              <a:t>gibi umumi tesislere isabet eden kadastro ve varsa imar parsellerinin yeteri kadarı</a:t>
            </a:r>
            <a:r>
              <a:rPr lang="tr-TR" sz="2400" dirty="0"/>
              <a:t> kamulaştırılır.</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71FB722-F0D2-416F-AE59-54404D75650D}" type="slidenum">
              <a:rPr lang="tr-TR" smtClean="0"/>
              <a:pPr>
                <a:defRPr/>
              </a:pPr>
              <a:t>45</a:t>
            </a:fld>
            <a:endParaRPr lang="tr-TR" dirty="0"/>
          </a:p>
        </p:txBody>
      </p:sp>
      <p:sp>
        <p:nvSpPr>
          <p:cNvPr id="3" name="2 Dikdörtgen"/>
          <p:cNvSpPr/>
          <p:nvPr/>
        </p:nvSpPr>
        <p:spPr>
          <a:xfrm>
            <a:off x="2051664" y="548616"/>
            <a:ext cx="5643563" cy="10895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Parselasyon </a:t>
            </a:r>
            <a:r>
              <a:rPr lang="tr-TR" sz="2400" b="1" dirty="0">
                <a:solidFill>
                  <a:srgbClr val="C00000"/>
                </a:solidFill>
              </a:rPr>
              <a:t>Planlarının </a:t>
            </a:r>
            <a:r>
              <a:rPr lang="tr-TR" sz="2400" b="1" dirty="0" smtClean="0">
                <a:solidFill>
                  <a:srgbClr val="C00000"/>
                </a:solidFill>
              </a:rPr>
              <a:t>Onayı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500063" y="1808784"/>
            <a:ext cx="8286750"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90000"/>
              </a:lnSpc>
              <a:buFont typeface="Arial" charset="0"/>
              <a:buNone/>
              <a:defRPr/>
            </a:pPr>
            <a:endParaRPr lang="tr-TR" sz="2400" dirty="0" smtClean="0"/>
          </a:p>
          <a:p>
            <a:pPr algn="just">
              <a:lnSpc>
                <a:spcPct val="90000"/>
              </a:lnSpc>
              <a:buFont typeface="Arial" charset="0"/>
              <a:buNone/>
              <a:defRPr/>
            </a:pPr>
            <a:r>
              <a:rPr lang="tr-TR" sz="2400" dirty="0" smtClean="0"/>
              <a:t>	Parselasyon </a:t>
            </a:r>
            <a:r>
              <a:rPr lang="tr-TR" sz="2400" dirty="0"/>
              <a:t>plânları, düzenleme işlerine ait belgelerle beraber belediye ve mücavir alan içinde </a:t>
            </a:r>
            <a:r>
              <a:rPr lang="tr-TR" sz="2400" dirty="0">
                <a:solidFill>
                  <a:srgbClr val="C00000"/>
                </a:solidFill>
              </a:rPr>
              <a:t>belediye encümenince,</a:t>
            </a:r>
            <a:r>
              <a:rPr lang="tr-TR" sz="2400" dirty="0"/>
              <a:t> dışında ise </a:t>
            </a:r>
            <a:r>
              <a:rPr lang="tr-TR" sz="2400" dirty="0">
                <a:solidFill>
                  <a:srgbClr val="C00000"/>
                </a:solidFill>
              </a:rPr>
              <a:t>İl Encümenince </a:t>
            </a:r>
            <a:r>
              <a:rPr lang="tr-TR" sz="2400" dirty="0"/>
              <a:t>onaylandıktan sonra yürürlüğe girer. Bu plânlar </a:t>
            </a:r>
            <a:r>
              <a:rPr lang="tr-TR" sz="2400" dirty="0">
                <a:solidFill>
                  <a:srgbClr val="C00000"/>
                </a:solidFill>
              </a:rPr>
              <a:t>bir ay müddetle ilgili idarede asılır.</a:t>
            </a:r>
            <a:r>
              <a:rPr lang="tr-TR" sz="2400" dirty="0"/>
              <a:t> </a:t>
            </a:r>
            <a:endParaRPr lang="tr-TR" sz="2400" dirty="0" smtClean="0"/>
          </a:p>
          <a:p>
            <a:pPr algn="just">
              <a:lnSpc>
                <a:spcPct val="90000"/>
              </a:lnSpc>
              <a:buFont typeface="Arial" charset="0"/>
              <a:buNone/>
              <a:defRPr/>
            </a:pPr>
            <a:r>
              <a:rPr lang="tr-TR" sz="2400" dirty="0" smtClean="0"/>
              <a:t>	Ayrıca</a:t>
            </a:r>
            <a:r>
              <a:rPr lang="tr-TR" sz="2400" dirty="0"/>
              <a:t>, mutat vasıtalarla duyurulur. Bu sürenin sonunda plânlar kesinleşir</a:t>
            </a:r>
            <a:r>
              <a:rPr lang="tr-TR" sz="2400" dirty="0" smtClean="0"/>
              <a:t>. (İmar Kanunu 19. Madde) (5216/7-b deki yetkiye dikkat) </a:t>
            </a:r>
          </a:p>
          <a:p>
            <a:pPr algn="just">
              <a:lnSpc>
                <a:spcPct val="90000"/>
              </a:lnSpc>
              <a:buFont typeface="Arial" charset="0"/>
              <a:buNone/>
              <a:defRPr/>
            </a:pPr>
            <a:endParaRPr lang="tr-TR" sz="24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474165D-421D-4EF9-8568-7176E0AA0B1B}" type="slidenum">
              <a:rPr lang="tr-TR" smtClean="0"/>
              <a:pPr>
                <a:defRPr/>
              </a:pPr>
              <a:t>46</a:t>
            </a:fld>
            <a:endParaRPr lang="tr-TR" dirty="0"/>
          </a:p>
        </p:txBody>
      </p:sp>
      <p:sp>
        <p:nvSpPr>
          <p:cNvPr id="3" name="2 Dikdörtgen"/>
          <p:cNvSpPr/>
          <p:nvPr/>
        </p:nvSpPr>
        <p:spPr>
          <a:xfrm>
            <a:off x="161413" y="458604"/>
            <a:ext cx="8625400" cy="9541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defRPr/>
            </a:pPr>
            <a:r>
              <a:rPr lang="tr-TR" sz="2800" b="1" dirty="0">
                <a:solidFill>
                  <a:srgbClr val="C00000"/>
                </a:solidFill>
              </a:rPr>
              <a:t>Kesinleşen parselasyon plânlarının tescili için, mahalli tapu ve kadastro teşkilatına gönderilmesi</a:t>
            </a:r>
            <a:endParaRPr lang="tr-TR" sz="2800" dirty="0">
              <a:solidFill>
                <a:srgbClr val="C00000"/>
              </a:solidFill>
            </a:endParaRPr>
          </a:p>
        </p:txBody>
      </p:sp>
      <p:sp>
        <p:nvSpPr>
          <p:cNvPr id="5" name="4 Dikdörtgen"/>
          <p:cNvSpPr/>
          <p:nvPr/>
        </p:nvSpPr>
        <p:spPr>
          <a:xfrm>
            <a:off x="251424" y="1718772"/>
            <a:ext cx="8557760" cy="445044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defRPr/>
            </a:pPr>
            <a:r>
              <a:rPr lang="tr-TR" sz="2400" dirty="0" smtClean="0"/>
              <a:t>		1- Parselasyon </a:t>
            </a:r>
            <a:r>
              <a:rPr lang="tr-TR" sz="2400" dirty="0"/>
              <a:t>planının onaylandığı ve </a:t>
            </a:r>
            <a:r>
              <a:rPr lang="tr-TR" sz="2400" dirty="0">
                <a:solidFill>
                  <a:srgbClr val="C00000"/>
                </a:solidFill>
              </a:rPr>
              <a:t>ilan edilerek </a:t>
            </a:r>
            <a:r>
              <a:rPr lang="tr-TR" sz="2400" dirty="0" smtClean="0">
                <a:solidFill>
                  <a:srgbClr val="C00000"/>
                </a:solidFill>
              </a:rPr>
              <a:t>kesinleştiğini</a:t>
            </a:r>
            <a:r>
              <a:rPr lang="tr-TR" sz="2400" dirty="0" smtClean="0"/>
              <a:t> </a:t>
            </a:r>
            <a:r>
              <a:rPr lang="tr-TR" sz="2400" dirty="0"/>
              <a:t>bildiren ve </a:t>
            </a:r>
            <a:r>
              <a:rPr lang="tr-TR" sz="2400" u="sng" dirty="0">
                <a:solidFill>
                  <a:srgbClr val="C00000"/>
                </a:solidFill>
              </a:rPr>
              <a:t>tapuya tescilini isteyen yazı</a:t>
            </a:r>
            <a:r>
              <a:rPr lang="tr-TR" sz="2400" u="sng" dirty="0" smtClean="0">
                <a:solidFill>
                  <a:srgbClr val="C00000"/>
                </a:solidFill>
              </a:rPr>
              <a:t>. </a:t>
            </a:r>
            <a:r>
              <a:rPr lang="tr-TR" sz="2400" dirty="0" smtClean="0"/>
              <a:t>(</a:t>
            </a:r>
            <a:r>
              <a:rPr lang="tr-TR" sz="2400" i="1" dirty="0" smtClean="0"/>
              <a:t>İdari işlem olması nedeniyle </a:t>
            </a:r>
            <a:r>
              <a:rPr lang="tr-TR" sz="2400" i="1" dirty="0" err="1" smtClean="0"/>
              <a:t>PP’nın</a:t>
            </a:r>
            <a:r>
              <a:rPr lang="tr-TR" sz="2400" i="1" dirty="0" smtClean="0"/>
              <a:t> kesinleşmiş </a:t>
            </a:r>
            <a:r>
              <a:rPr lang="tr-TR" sz="2400" i="1" dirty="0" err="1" smtClean="0"/>
              <a:t>icrai</a:t>
            </a:r>
            <a:r>
              <a:rPr lang="tr-TR" sz="2400" i="1" dirty="0" smtClean="0"/>
              <a:t> işlem olması gerekir. ) </a:t>
            </a:r>
            <a:endParaRPr lang="tr-TR" sz="2400" i="1" dirty="0"/>
          </a:p>
          <a:p>
            <a:pPr marL="457200" indent="-457200" algn="just">
              <a:defRPr/>
            </a:pPr>
            <a:r>
              <a:rPr lang="tr-TR" sz="2400" dirty="0"/>
              <a:t> </a:t>
            </a:r>
          </a:p>
          <a:p>
            <a:pPr marL="355600" indent="-355600" algn="just">
              <a:buFont typeface="Arial" charset="0"/>
              <a:buNone/>
              <a:defRPr/>
            </a:pPr>
            <a:r>
              <a:rPr lang="tr-TR" sz="2400" dirty="0" smtClean="0"/>
              <a:t>    	2- Parselasyonunun </a:t>
            </a:r>
            <a:r>
              <a:rPr lang="tr-TR" sz="2400" dirty="0"/>
              <a:t>dayandığı (ilgili idarece onaylı) ve halen yürürlükteki </a:t>
            </a:r>
            <a:r>
              <a:rPr lang="tr-TR" sz="2400" u="sng" dirty="0">
                <a:solidFill>
                  <a:srgbClr val="C00000"/>
                </a:solidFill>
              </a:rPr>
              <a:t>imar plânının onay tarihi ve numarası </a:t>
            </a:r>
            <a:r>
              <a:rPr lang="tr-TR" sz="2400" dirty="0"/>
              <a:t>ile </a:t>
            </a:r>
            <a:r>
              <a:rPr lang="tr-TR" sz="2400" u="sng" dirty="0"/>
              <a:t>pafta numarası veya numaraları,   </a:t>
            </a:r>
          </a:p>
          <a:p>
            <a:pPr marL="355600" indent="-355600" algn="just">
              <a:buFont typeface="Arial" charset="0"/>
              <a:buNone/>
              <a:defRPr/>
            </a:pPr>
            <a:r>
              <a:rPr lang="tr-TR" sz="2400" dirty="0"/>
              <a:t>               </a:t>
            </a:r>
          </a:p>
          <a:p>
            <a:pPr marL="355600" indent="-355600" algn="just">
              <a:buFont typeface="Arial" charset="0"/>
              <a:buNone/>
              <a:defRPr/>
            </a:pPr>
            <a:r>
              <a:rPr lang="tr-TR" sz="2400" dirty="0" smtClean="0"/>
              <a:t>		3- Parselasyon </a:t>
            </a:r>
            <a:r>
              <a:rPr lang="tr-TR" sz="2400" dirty="0"/>
              <a:t>plânının onaylandığına dair </a:t>
            </a:r>
            <a:r>
              <a:rPr lang="tr-TR" sz="2400" u="sng" dirty="0">
                <a:solidFill>
                  <a:srgbClr val="C00000"/>
                </a:solidFill>
              </a:rPr>
              <a:t>belediye encümeni </a:t>
            </a:r>
            <a:r>
              <a:rPr lang="tr-TR" sz="2400" u="sng" dirty="0"/>
              <a:t>veya</a:t>
            </a:r>
            <a:r>
              <a:rPr lang="tr-TR" sz="2400" u="sng" dirty="0">
                <a:solidFill>
                  <a:srgbClr val="C00000"/>
                </a:solidFill>
              </a:rPr>
              <a:t> İl </a:t>
            </a:r>
            <a:r>
              <a:rPr lang="tr-TR" sz="2400" u="sng" dirty="0" smtClean="0">
                <a:solidFill>
                  <a:srgbClr val="C00000"/>
                </a:solidFill>
              </a:rPr>
              <a:t>Encümen </a:t>
            </a:r>
            <a:r>
              <a:rPr lang="tr-TR" sz="2400" u="sng" dirty="0">
                <a:solidFill>
                  <a:srgbClr val="C00000"/>
                </a:solidFill>
              </a:rPr>
              <a:t>kararı örneği, </a:t>
            </a:r>
          </a:p>
          <a:p>
            <a:pPr marL="355600" indent="-355600" algn="just">
              <a:lnSpc>
                <a:spcPct val="80000"/>
              </a:lnSpc>
              <a:buFont typeface="Arial" charset="0"/>
              <a:buNone/>
              <a:defRPr/>
            </a:pPr>
            <a:endParaRPr lang="tr-TR" sz="24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3D7E018-FD91-4D00-8364-DA39CD3FBE8F}" type="slidenum">
              <a:rPr lang="tr-TR" smtClean="0"/>
              <a:pPr>
                <a:defRPr/>
              </a:pPr>
              <a:t>47</a:t>
            </a:fld>
            <a:endParaRPr lang="tr-TR" dirty="0"/>
          </a:p>
        </p:txBody>
      </p:sp>
      <p:sp>
        <p:nvSpPr>
          <p:cNvPr id="3" name="2 Dikdörtgen"/>
          <p:cNvSpPr/>
          <p:nvPr/>
        </p:nvSpPr>
        <p:spPr>
          <a:xfrm>
            <a:off x="431448" y="1358724"/>
            <a:ext cx="8072438"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55600" indent="-355600" algn="just">
              <a:buFont typeface="Arial" charset="0"/>
              <a:buNone/>
              <a:defRPr/>
            </a:pPr>
            <a:r>
              <a:rPr lang="tr-TR" sz="2400" dirty="0" smtClean="0"/>
              <a:t>		</a:t>
            </a:r>
          </a:p>
          <a:p>
            <a:pPr marL="355600" indent="-355600" algn="just">
              <a:buFont typeface="Arial" charset="0"/>
              <a:buNone/>
              <a:defRPr/>
            </a:pPr>
            <a:r>
              <a:rPr lang="tr-TR" sz="2400" dirty="0" smtClean="0"/>
              <a:t>		4- Kadastro </a:t>
            </a:r>
            <a:r>
              <a:rPr lang="tr-TR" sz="2400" dirty="0"/>
              <a:t>standartlarına göre düzenlenmiş </a:t>
            </a:r>
            <a:r>
              <a:rPr lang="tr-TR" sz="2400" u="sng" dirty="0" smtClean="0"/>
              <a:t>parselasyon plânının</a:t>
            </a:r>
            <a:r>
              <a:rPr lang="tr-TR" sz="2400" dirty="0" smtClean="0"/>
              <a:t> </a:t>
            </a:r>
            <a:r>
              <a:rPr lang="tr-TR" sz="2400" dirty="0"/>
              <a:t>boyut değiştirmeyen şeffaf altlığa çizilmiş </a:t>
            </a:r>
            <a:r>
              <a:rPr lang="tr-TR" sz="2400" dirty="0">
                <a:solidFill>
                  <a:srgbClr val="C00000"/>
                </a:solidFill>
              </a:rPr>
              <a:t>aslı ile üç kopyası, </a:t>
            </a:r>
          </a:p>
          <a:p>
            <a:pPr marL="355600" indent="-355600" algn="just">
              <a:buFont typeface="Arial" charset="0"/>
              <a:buNone/>
              <a:defRPr/>
            </a:pPr>
            <a:endParaRPr lang="tr-TR" sz="2400" dirty="0"/>
          </a:p>
          <a:p>
            <a:pPr marL="355600" indent="-355600" algn="just">
              <a:buFont typeface="Arial" charset="0"/>
              <a:buNone/>
              <a:defRPr/>
            </a:pPr>
            <a:r>
              <a:rPr lang="tr-TR" sz="2400" dirty="0" smtClean="0"/>
              <a:t>		5- Nirengi </a:t>
            </a:r>
            <a:r>
              <a:rPr lang="tr-TR" sz="2400" dirty="0"/>
              <a:t>ve poligon koordinat değerleri, kanavaları, </a:t>
            </a:r>
            <a:r>
              <a:rPr lang="tr-TR" sz="2400" dirty="0" err="1"/>
              <a:t>röper</a:t>
            </a:r>
            <a:r>
              <a:rPr lang="tr-TR" sz="2400" dirty="0"/>
              <a:t> krokileri, ölçü krokileri, dağıtım ve yüzölçümü hesapları ve bunlardan </a:t>
            </a:r>
            <a:r>
              <a:rPr lang="tr-TR" sz="2400" dirty="0">
                <a:solidFill>
                  <a:srgbClr val="C00000"/>
                </a:solidFill>
              </a:rPr>
              <a:t>ikişer onaylı </a:t>
            </a:r>
            <a:r>
              <a:rPr lang="tr-TR" sz="2400" dirty="0" smtClean="0">
                <a:solidFill>
                  <a:srgbClr val="C00000"/>
                </a:solidFill>
              </a:rPr>
              <a:t>örnek</a:t>
            </a:r>
          </a:p>
          <a:p>
            <a:pPr marL="355600" indent="-355600" algn="just">
              <a:buFont typeface="Arial" charset="0"/>
              <a:buNone/>
              <a:defRPr/>
            </a:pPr>
            <a:r>
              <a:rPr lang="tr-TR" sz="2400" dirty="0" smtClean="0">
                <a:solidFill>
                  <a:srgbClr val="C00000"/>
                </a:solidFill>
              </a:rPr>
              <a:t>. </a:t>
            </a: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6B6C7A97-2B32-4F44-8484-97B3CF014532}" type="slidenum">
              <a:rPr lang="tr-TR" smtClean="0"/>
              <a:pPr>
                <a:defRPr/>
              </a:pPr>
              <a:t>48</a:t>
            </a:fld>
            <a:endParaRPr lang="tr-TR" dirty="0"/>
          </a:p>
        </p:txBody>
      </p:sp>
      <p:sp>
        <p:nvSpPr>
          <p:cNvPr id="5" name="4 Dikdörtgen"/>
          <p:cNvSpPr/>
          <p:nvPr/>
        </p:nvSpPr>
        <p:spPr>
          <a:xfrm>
            <a:off x="642938" y="458605"/>
            <a:ext cx="7910534"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tr-TR" sz="2400" b="1" dirty="0" smtClean="0">
              <a:solidFill>
                <a:srgbClr val="C00000"/>
              </a:solidFill>
            </a:endParaRPr>
          </a:p>
          <a:p>
            <a:pPr algn="ctr">
              <a:defRPr/>
            </a:pPr>
            <a:r>
              <a:rPr lang="tr-TR" sz="2400" b="1" dirty="0" smtClean="0">
                <a:solidFill>
                  <a:srgbClr val="C00000"/>
                </a:solidFill>
              </a:rPr>
              <a:t>Kadastro </a:t>
            </a:r>
            <a:r>
              <a:rPr lang="tr-TR" sz="2400" b="1" dirty="0">
                <a:solidFill>
                  <a:srgbClr val="C00000"/>
                </a:solidFill>
              </a:rPr>
              <a:t>Müdürlüğünce Yapılacak </a:t>
            </a:r>
            <a:r>
              <a:rPr lang="tr-TR" sz="2400" b="1" dirty="0" smtClean="0">
                <a:solidFill>
                  <a:srgbClr val="C00000"/>
                </a:solidFill>
              </a:rPr>
              <a:t>Kontroller</a:t>
            </a:r>
          </a:p>
          <a:p>
            <a:pPr algn="ctr">
              <a:defRPr/>
            </a:pPr>
            <a:r>
              <a:rPr lang="tr-TR" sz="2400" b="1" dirty="0" smtClean="0">
                <a:solidFill>
                  <a:srgbClr val="C00000"/>
                </a:solidFill>
              </a:rPr>
              <a:t> </a:t>
            </a:r>
            <a:endParaRPr lang="tr-TR" sz="2400" dirty="0">
              <a:solidFill>
                <a:srgbClr val="C00000"/>
              </a:solidFill>
            </a:endParaRPr>
          </a:p>
        </p:txBody>
      </p:sp>
      <p:sp>
        <p:nvSpPr>
          <p:cNvPr id="6" name="5 Dikdörtgen"/>
          <p:cNvSpPr/>
          <p:nvPr/>
        </p:nvSpPr>
        <p:spPr>
          <a:xfrm>
            <a:off x="341436" y="2078820"/>
            <a:ext cx="8371116"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buFont typeface="+mj-lt"/>
              <a:buAutoNum type="arabicPeriod"/>
              <a:defRPr/>
            </a:pPr>
            <a:r>
              <a:rPr lang="tr-TR" sz="2400" u="sng" dirty="0"/>
              <a:t>İlgili idarenin</a:t>
            </a:r>
            <a:r>
              <a:rPr lang="tr-TR" sz="2400" b="1" u="sng" dirty="0"/>
              <a:t> </a:t>
            </a:r>
            <a:r>
              <a:rPr lang="tr-TR" sz="2400" dirty="0"/>
              <a:t>parselasyon planının onaylandığını, ilan edilerek kesinleştiğini ve tapuya tescili istediğini bildiren </a:t>
            </a:r>
            <a:r>
              <a:rPr lang="tr-TR" sz="2400" u="sng" dirty="0" smtClean="0"/>
              <a:t>yazısı,</a:t>
            </a:r>
          </a:p>
          <a:p>
            <a:pPr marL="457200" indent="-457200" algn="just">
              <a:buFont typeface="+mj-lt"/>
              <a:buAutoNum type="arabicPeriod"/>
              <a:defRPr/>
            </a:pPr>
            <a:endParaRPr lang="tr-TR" sz="2400" u="sng" dirty="0"/>
          </a:p>
          <a:p>
            <a:pPr marL="457200" indent="-457200" algn="just">
              <a:buFont typeface="+mj-lt"/>
              <a:buAutoNum type="arabicPeriod"/>
              <a:defRPr/>
            </a:pPr>
            <a:r>
              <a:rPr lang="tr-TR" sz="2400" dirty="0"/>
              <a:t>Parselasyonun </a:t>
            </a:r>
            <a:r>
              <a:rPr lang="tr-TR" sz="2400" dirty="0" smtClean="0"/>
              <a:t>dayanağı </a:t>
            </a:r>
            <a:r>
              <a:rPr lang="tr-TR" sz="2400" dirty="0"/>
              <a:t>olan halen yürürlükteki </a:t>
            </a:r>
            <a:r>
              <a:rPr lang="tr-TR" sz="2400" u="sng" dirty="0"/>
              <a:t>imar planının onay tarihi ve numarası ile pafta numarası veya numaraları, parselasyon </a:t>
            </a:r>
            <a:r>
              <a:rPr lang="tr-TR" sz="2400" u="sng" dirty="0" smtClean="0"/>
              <a:t>planlarının </a:t>
            </a:r>
            <a:r>
              <a:rPr lang="tr-TR" sz="2400" u="sng" dirty="0"/>
              <a:t>ilan </a:t>
            </a:r>
            <a:r>
              <a:rPr lang="tr-TR" sz="2400" u="sng" dirty="0" smtClean="0"/>
              <a:t>tutanağı,</a:t>
            </a:r>
          </a:p>
          <a:p>
            <a:pPr marL="457200" indent="-457200" algn="just">
              <a:buFont typeface="+mj-lt"/>
              <a:buAutoNum type="arabicPeriod"/>
              <a:defRPr/>
            </a:pPr>
            <a:endParaRPr lang="tr-TR" sz="2400" u="sng" dirty="0" smtClean="0"/>
          </a:p>
          <a:p>
            <a:pPr marL="457200" indent="-457200" algn="just">
              <a:buFont typeface="+mj-lt"/>
              <a:buAutoNum type="arabicPeriod"/>
              <a:defRPr/>
            </a:pPr>
            <a:r>
              <a:rPr lang="tr-TR" sz="2400" dirty="0" smtClean="0"/>
              <a:t>Düzenlemeye </a:t>
            </a:r>
            <a:r>
              <a:rPr lang="tr-TR" sz="2400" dirty="0"/>
              <a:t>giren </a:t>
            </a:r>
            <a:r>
              <a:rPr lang="tr-TR" sz="2400" u="sng" dirty="0"/>
              <a:t>parsellerin, Encümen kararında yazılıp yazılmadığının </a:t>
            </a:r>
            <a:r>
              <a:rPr lang="tr-TR" sz="2400" dirty="0"/>
              <a:t>kontrolü yapılır</a:t>
            </a:r>
            <a:r>
              <a:rPr lang="tr-TR" sz="2400" dirty="0" smtClean="0"/>
              <a:t>.</a:t>
            </a:r>
          </a:p>
          <a:p>
            <a:pPr marL="457200" indent="-457200" algn="just">
              <a:defRPr/>
            </a:pPr>
            <a:endParaRPr lang="tr-TR" sz="2400" b="1"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2F4405D-F09A-4137-978C-0C0B99C914E6}" type="slidenum">
              <a:rPr lang="tr-TR" smtClean="0"/>
              <a:pPr>
                <a:defRPr/>
              </a:pPr>
              <a:t>49</a:t>
            </a:fld>
            <a:endParaRPr lang="tr-TR" dirty="0"/>
          </a:p>
        </p:txBody>
      </p:sp>
      <p:sp>
        <p:nvSpPr>
          <p:cNvPr id="6" name="5 Dikdörtgen"/>
          <p:cNvSpPr/>
          <p:nvPr/>
        </p:nvSpPr>
        <p:spPr>
          <a:xfrm>
            <a:off x="431448" y="908664"/>
            <a:ext cx="8370888" cy="563231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buFontTx/>
              <a:buAutoNum type="arabicPeriod" startAt="4"/>
              <a:defRPr/>
            </a:pPr>
            <a:endParaRPr lang="tr-TR" sz="2400" dirty="0" smtClean="0"/>
          </a:p>
          <a:p>
            <a:pPr marL="457200" indent="-457200" algn="just">
              <a:buFontTx/>
              <a:buAutoNum type="arabicPeriod" startAt="4"/>
              <a:defRPr/>
            </a:pPr>
            <a:r>
              <a:rPr lang="tr-TR" sz="2400" dirty="0" smtClean="0"/>
              <a:t>Kadastro </a:t>
            </a:r>
            <a:r>
              <a:rPr lang="tr-TR" sz="2400" dirty="0"/>
              <a:t>parsellerinde </a:t>
            </a:r>
            <a:r>
              <a:rPr lang="tr-TR" sz="2400" u="sng" dirty="0">
                <a:solidFill>
                  <a:srgbClr val="C00000"/>
                </a:solidFill>
              </a:rPr>
              <a:t>hesap, sınırlandırma veya alan hataları gibi hataların olup olmadığı </a:t>
            </a:r>
            <a:r>
              <a:rPr lang="tr-TR" sz="2400" dirty="0"/>
              <a:t>kontrol edilir. Hata tespit edilirse düzeltme işlemi yapılır</a:t>
            </a:r>
            <a:r>
              <a:rPr lang="tr-TR" sz="2400" dirty="0" smtClean="0"/>
              <a:t>.(41. Madde veya 2010/22 sayılı Genelgede belirtilen usul doğrultusunda)</a:t>
            </a:r>
          </a:p>
          <a:p>
            <a:pPr marL="457200" indent="-457200" algn="just">
              <a:defRPr/>
            </a:pPr>
            <a:endParaRPr lang="tr-TR" sz="2400" dirty="0"/>
          </a:p>
          <a:p>
            <a:pPr marL="457200" indent="-457200" algn="just">
              <a:defRPr/>
            </a:pPr>
            <a:r>
              <a:rPr lang="tr-TR" sz="2400" dirty="0" smtClean="0"/>
              <a:t>5. Düzenlemeye </a:t>
            </a:r>
            <a:r>
              <a:rPr lang="tr-TR" sz="2400" dirty="0"/>
              <a:t>giren </a:t>
            </a:r>
            <a:r>
              <a:rPr lang="tr-TR" sz="2400" dirty="0" smtClean="0"/>
              <a:t>parseller, </a:t>
            </a:r>
            <a:r>
              <a:rPr lang="tr-TR" sz="2400" dirty="0"/>
              <a:t>paftasında ayrı ayrı kontrol edilerek dağıtıma girmesi </a:t>
            </a:r>
            <a:r>
              <a:rPr lang="tr-TR" sz="2400" u="sng" dirty="0">
                <a:solidFill>
                  <a:srgbClr val="C00000"/>
                </a:solidFill>
              </a:rPr>
              <a:t>unutulan parsel kalmaması </a:t>
            </a:r>
            <a:r>
              <a:rPr lang="tr-TR" sz="2400" u="sng" dirty="0"/>
              <a:t>sağlanır</a:t>
            </a:r>
            <a:r>
              <a:rPr lang="tr-TR" sz="2400" u="sng" dirty="0" smtClean="0"/>
              <a:t>.</a:t>
            </a:r>
          </a:p>
          <a:p>
            <a:pPr marL="457200" indent="-457200" algn="just">
              <a:defRPr/>
            </a:pPr>
            <a:endParaRPr lang="tr-TR" sz="2400" u="sng" dirty="0"/>
          </a:p>
          <a:p>
            <a:pPr marL="457200" indent="-457200" algn="just">
              <a:defRPr/>
            </a:pPr>
            <a:r>
              <a:rPr lang="tr-TR" sz="2400" dirty="0" smtClean="0"/>
              <a:t>6. Düzenlemeye giren </a:t>
            </a:r>
            <a:r>
              <a:rPr lang="tr-TR" sz="2400" u="sng" dirty="0">
                <a:solidFill>
                  <a:srgbClr val="C00000"/>
                </a:solidFill>
              </a:rPr>
              <a:t>bütün parsellerden DOP alınıp</a:t>
            </a:r>
            <a:r>
              <a:rPr lang="tr-TR" sz="2400" u="sng" dirty="0"/>
              <a:t> </a:t>
            </a:r>
            <a:r>
              <a:rPr lang="tr-TR" sz="2400" u="sng" dirty="0">
                <a:solidFill>
                  <a:srgbClr val="C00000"/>
                </a:solidFill>
              </a:rPr>
              <a:t>alınmadığı</a:t>
            </a:r>
            <a:r>
              <a:rPr lang="tr-TR" sz="2400" u="sng" dirty="0"/>
              <a:t> </a:t>
            </a:r>
            <a:r>
              <a:rPr lang="tr-TR" sz="2400" dirty="0"/>
              <a:t>kontrol edilir.</a:t>
            </a:r>
          </a:p>
          <a:p>
            <a:pPr marL="457200" indent="-457200" algn="just">
              <a:defRPr/>
            </a:pPr>
            <a:r>
              <a:rPr lang="tr-TR" sz="2400" dirty="0" smtClean="0"/>
              <a:t>7.  İhdas </a:t>
            </a:r>
            <a:r>
              <a:rPr lang="tr-TR" sz="2400" dirty="0"/>
              <a:t>edilen parseller için </a:t>
            </a:r>
            <a:r>
              <a:rPr lang="tr-TR" sz="2400" u="sng" dirty="0">
                <a:solidFill>
                  <a:srgbClr val="C00000"/>
                </a:solidFill>
              </a:rPr>
              <a:t>ihdas krokisi ve tescil bildirimi </a:t>
            </a:r>
            <a:r>
              <a:rPr lang="tr-TR" sz="2400" dirty="0"/>
              <a:t>düzenlenir.</a:t>
            </a:r>
          </a:p>
          <a:p>
            <a:pPr marL="457200" indent="-457200" algn="just">
              <a:buFontTx/>
              <a:buAutoNum type="arabicPeriod" startAt="4"/>
              <a:defRPr/>
            </a:pPr>
            <a:endParaRPr lang="tr-TR"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21460" y="728640"/>
            <a:ext cx="7947760" cy="4950660"/>
          </a:xfrm>
          <a:solidFill>
            <a:schemeClr val="bg1"/>
          </a:solidFill>
        </p:spPr>
        <p:txBody>
          <a:bodyPr>
            <a:normAutofit lnSpcReduction="10000"/>
          </a:bodyPr>
          <a:lstStyle/>
          <a:p>
            <a:pPr algn="just"/>
            <a:r>
              <a:rPr lang="tr-TR" sz="2000" dirty="0" smtClean="0">
                <a:solidFill>
                  <a:schemeClr val="tx1"/>
                </a:solidFill>
              </a:rPr>
              <a:t>Tapu Planları Tüzüğü,</a:t>
            </a:r>
          </a:p>
          <a:p>
            <a:pPr algn="just"/>
            <a:r>
              <a:rPr lang="tr-TR" sz="2000" dirty="0" smtClean="0">
                <a:solidFill>
                  <a:schemeClr val="tx1"/>
                </a:solidFill>
              </a:rPr>
              <a:t>Tapu Sicili Tüzüğü (20/f ve 57 ilâ 67 ve diğer md ) vs,</a:t>
            </a:r>
          </a:p>
          <a:p>
            <a:pPr algn="just"/>
            <a:r>
              <a:rPr lang="tr-TR" sz="2000" strike="sngStrike" dirty="0" smtClean="0">
                <a:solidFill>
                  <a:srgbClr val="FF0000"/>
                </a:solidFill>
              </a:rPr>
              <a:t>Plan Yapımına Ait Esaslara Dair Yönetmelik</a:t>
            </a:r>
            <a:r>
              <a:rPr lang="tr-TR" sz="2000" dirty="0" smtClean="0">
                <a:solidFill>
                  <a:srgbClr val="FF0000"/>
                </a:solidFill>
              </a:rPr>
              <a:t>, (Mekansal Planlar Yapım Yönetmeliği 14.06.2014 tarihli RG)</a:t>
            </a:r>
          </a:p>
          <a:p>
            <a:pPr algn="just"/>
            <a:r>
              <a:rPr lang="tr-TR" sz="2000" dirty="0" smtClean="0">
                <a:solidFill>
                  <a:srgbClr val="FF0000"/>
                </a:solidFill>
              </a:rPr>
              <a:t>İmar Kanununun 18 inci Maddesi Uyarınca Yapılacak Arazi ve Arsa Düzenlenmesi ile İlgili Esaslar Hakkında Yönetmelik</a:t>
            </a:r>
          </a:p>
          <a:p>
            <a:pPr algn="just"/>
            <a:r>
              <a:rPr lang="tr-TR" sz="2000" dirty="0" smtClean="0">
                <a:solidFill>
                  <a:srgbClr val="FF0000"/>
                </a:solidFill>
              </a:rPr>
              <a:t>Planlı Alanlar Tip İmar Yönetmeliği,</a:t>
            </a:r>
          </a:p>
          <a:p>
            <a:pPr algn="just"/>
            <a:r>
              <a:rPr lang="tr-TR" sz="2000" dirty="0" smtClean="0">
                <a:solidFill>
                  <a:srgbClr val="FF0000"/>
                </a:solidFill>
              </a:rPr>
              <a:t>Plansız Alanlar İmar Yönetmeliği,</a:t>
            </a:r>
          </a:p>
          <a:p>
            <a:pPr algn="just"/>
            <a:r>
              <a:rPr lang="tr-TR" sz="2000" dirty="0" smtClean="0">
                <a:solidFill>
                  <a:srgbClr val="FF0000"/>
                </a:solidFill>
              </a:rPr>
              <a:t>6306 sayılı Kanun Uygulama Yönetmeliği</a:t>
            </a:r>
          </a:p>
          <a:p>
            <a:pPr algn="just"/>
            <a:r>
              <a:rPr lang="tr-TR" sz="2000" dirty="0" smtClean="0">
                <a:solidFill>
                  <a:schemeClr val="tx1"/>
                </a:solidFill>
              </a:rPr>
              <a:t>2981 sayılı Kanunun Uygulanması Hakkında Yönetmelik,</a:t>
            </a:r>
          </a:p>
          <a:p>
            <a:pPr algn="just"/>
            <a:r>
              <a:rPr lang="tr-TR" sz="2000" dirty="0" smtClean="0">
                <a:solidFill>
                  <a:schemeClr val="tx1"/>
                </a:solidFill>
              </a:rPr>
              <a:t>Gecekondu Kanunu Uygulama Yönetmeliği,</a:t>
            </a:r>
          </a:p>
          <a:p>
            <a:pPr algn="just"/>
            <a:r>
              <a:rPr lang="tr-TR" sz="2000" dirty="0" smtClean="0">
                <a:solidFill>
                  <a:schemeClr val="tx1"/>
                </a:solidFill>
              </a:rPr>
              <a:t>Kıyı Kanunu Uygulama Yönetmeliği,</a:t>
            </a:r>
          </a:p>
          <a:p>
            <a:pPr algn="just"/>
            <a:r>
              <a:rPr lang="tr-TR" sz="2000" dirty="0" smtClean="0">
                <a:solidFill>
                  <a:schemeClr val="tx1"/>
                </a:solidFill>
              </a:rPr>
              <a:t>Belediyelerce hazırlanan imar yönetmelikleri</a:t>
            </a:r>
          </a:p>
          <a:p>
            <a:pPr algn="just"/>
            <a:r>
              <a:rPr lang="tr-TR" sz="2000" dirty="0" smtClean="0">
                <a:solidFill>
                  <a:srgbClr val="FF0000"/>
                </a:solidFill>
              </a:rPr>
              <a:t>Büyük Ölçekli Harita ve Harita Bilgileri Üretim Yönetmeliği vs,</a:t>
            </a:r>
          </a:p>
          <a:p>
            <a:pPr algn="just"/>
            <a:endParaRPr lang="tr-TR"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736B329-05A3-4128-93AD-09DE69373B0F}" type="slidenum">
              <a:rPr lang="tr-TR" smtClean="0"/>
              <a:pPr>
                <a:defRPr/>
              </a:pPr>
              <a:t>50</a:t>
            </a:fld>
            <a:endParaRPr lang="tr-TR" dirty="0"/>
          </a:p>
        </p:txBody>
      </p:sp>
      <p:sp>
        <p:nvSpPr>
          <p:cNvPr id="6" name="5 Dikdörtgen"/>
          <p:cNvSpPr/>
          <p:nvPr/>
        </p:nvSpPr>
        <p:spPr>
          <a:xfrm>
            <a:off x="521460" y="1268712"/>
            <a:ext cx="8101840"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tr-TR" sz="2400" dirty="0" smtClean="0"/>
              <a:t>	</a:t>
            </a:r>
          </a:p>
          <a:p>
            <a:pPr algn="just">
              <a:defRPr/>
            </a:pPr>
            <a:r>
              <a:rPr lang="tr-TR" sz="2400" dirty="0" smtClean="0"/>
              <a:t>	8- </a:t>
            </a:r>
            <a:r>
              <a:rPr lang="tr-TR" sz="2400" dirty="0" smtClean="0">
                <a:solidFill>
                  <a:srgbClr val="C00000"/>
                </a:solidFill>
              </a:rPr>
              <a:t>Enerji nakli için irtifak hakkı tesis edilmiş </a:t>
            </a:r>
            <a:r>
              <a:rPr lang="tr-TR" sz="2400" dirty="0" smtClean="0"/>
              <a:t>yerin tamamının </a:t>
            </a:r>
            <a:r>
              <a:rPr lang="tr-TR" sz="2400" dirty="0"/>
              <a:t>veya bir kısmının yol, meydan, yeşil alan gibi tescile tabi olmayan yerde kalması halinde, </a:t>
            </a:r>
            <a:r>
              <a:rPr lang="tr-TR" sz="2400" dirty="0">
                <a:solidFill>
                  <a:srgbClr val="C00000"/>
                </a:solidFill>
              </a:rPr>
              <a:t>hak sahibinin talebi olmadan irtifak hakkının terkini mümkün değildir.</a:t>
            </a:r>
            <a:r>
              <a:rPr lang="tr-TR" sz="2400" dirty="0"/>
              <a:t> </a:t>
            </a:r>
            <a:r>
              <a:rPr lang="tr-TR" sz="2400" dirty="0" smtClean="0"/>
              <a:t>	Bu </a:t>
            </a:r>
            <a:r>
              <a:rPr lang="tr-TR" sz="2400" dirty="0"/>
              <a:t>itibarla hakkın kapsadığı zeminin </a:t>
            </a:r>
            <a:r>
              <a:rPr lang="tr-TR" sz="2400" dirty="0">
                <a:solidFill>
                  <a:srgbClr val="C00000"/>
                </a:solidFill>
              </a:rPr>
              <a:t>yol vs. vasfı </a:t>
            </a:r>
            <a:r>
              <a:rPr lang="tr-TR" sz="2400" dirty="0"/>
              <a:t>ile (Hazine, belediye veya Köy adına tescili) ve irtifak hakkının aktarılması </a:t>
            </a:r>
            <a:r>
              <a:rPr lang="tr-TR" sz="2400" dirty="0" smtClean="0"/>
              <a:t>gerekir.</a:t>
            </a:r>
            <a:r>
              <a:rPr lang="tr-TR" sz="2400" dirty="0" smtClean="0">
                <a:solidFill>
                  <a:schemeClr val="tx1"/>
                </a:solidFill>
              </a:rPr>
              <a:t> </a:t>
            </a:r>
          </a:p>
          <a:p>
            <a:pPr algn="just">
              <a:defRPr/>
            </a:pPr>
            <a:r>
              <a:rPr lang="tr-TR" sz="2400" dirty="0" smtClean="0">
                <a:solidFill>
                  <a:schemeClr val="tx1"/>
                </a:solidFill>
              </a:rPr>
              <a:t>	</a:t>
            </a:r>
          </a:p>
          <a:p>
            <a:pPr algn="just">
              <a:defRPr/>
            </a:pPr>
            <a:r>
              <a:rPr lang="tr-TR" sz="2400" dirty="0" smtClean="0">
                <a:solidFill>
                  <a:schemeClr val="tx1"/>
                </a:solidFill>
              </a:rPr>
              <a:t>	9- Kadastro Müdürlüğü irtifak hakkının kapsadığı yerlerin planını hazırlar yola ve hangi parsele ne kadar isabet ettiğini hesap ederek Tapu Müdürlüğüne gönderir.</a:t>
            </a:r>
            <a:endParaRPr lang="tr-TR" sz="24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357188" y="928688"/>
            <a:ext cx="7455244" cy="5214937"/>
          </a:xfrm>
        </p:spPr>
        <p:txBody>
          <a:bodyPr>
            <a:noAutofit/>
          </a:bodyPr>
          <a:lstStyle/>
          <a:p>
            <a:pPr marL="0" indent="0" algn="ctr" eaLnBrk="1" fontAlgn="auto" hangingPunct="1">
              <a:lnSpc>
                <a:spcPct val="90000"/>
              </a:lnSpc>
              <a:spcBef>
                <a:spcPts val="580"/>
              </a:spcBef>
              <a:spcAft>
                <a:spcPts val="0"/>
              </a:spcAft>
              <a:buNone/>
              <a:defRPr/>
            </a:pPr>
            <a:r>
              <a:rPr lang="tr-TR" dirty="0" smtClean="0">
                <a:solidFill>
                  <a:srgbClr val="FF0000"/>
                </a:solidFill>
              </a:rPr>
              <a:t>   </a:t>
            </a:r>
            <a:r>
              <a:rPr lang="tr-TR" b="1" u="sng" dirty="0" smtClean="0">
                <a:solidFill>
                  <a:srgbClr val="C00000"/>
                </a:solidFill>
              </a:rPr>
              <a:t>Tapu Müdürlüklerince Kontrol</a:t>
            </a:r>
          </a:p>
          <a:p>
            <a:pPr marL="0" indent="0" algn="just" eaLnBrk="1" fontAlgn="auto" hangingPunct="1">
              <a:lnSpc>
                <a:spcPct val="90000"/>
              </a:lnSpc>
              <a:spcBef>
                <a:spcPts val="580"/>
              </a:spcBef>
              <a:spcAft>
                <a:spcPts val="0"/>
              </a:spcAft>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1-) Gönderilen </a:t>
            </a:r>
            <a:r>
              <a:rPr lang="tr-TR" sz="2400" u="sng" dirty="0">
                <a:solidFill>
                  <a:srgbClr val="C00000"/>
                </a:solidFill>
              </a:rPr>
              <a:t>dağıtım cetvellerindeki </a:t>
            </a:r>
            <a:r>
              <a:rPr lang="tr-TR" sz="2400" dirty="0">
                <a:solidFill>
                  <a:srgbClr val="C00000"/>
                </a:solidFill>
              </a:rPr>
              <a:t>maliklerin ve bu maliklerin hisse oranlarının </a:t>
            </a:r>
            <a:r>
              <a:rPr lang="tr-TR" sz="2400" u="sng" dirty="0">
                <a:solidFill>
                  <a:srgbClr val="C00000"/>
                </a:solidFill>
              </a:rPr>
              <a:t>tapu </a:t>
            </a:r>
            <a:r>
              <a:rPr lang="tr-TR" sz="2400" u="sng" dirty="0" smtClean="0">
                <a:solidFill>
                  <a:srgbClr val="C00000"/>
                </a:solidFill>
              </a:rPr>
              <a:t>kütükleri </a:t>
            </a:r>
            <a:r>
              <a:rPr lang="tr-TR" sz="2400" dirty="0" smtClean="0">
                <a:solidFill>
                  <a:srgbClr val="C00000"/>
                </a:solidFill>
              </a:rPr>
              <a:t>ve </a:t>
            </a:r>
            <a:r>
              <a:rPr lang="tr-TR" sz="2400" u="sng" dirty="0" smtClean="0">
                <a:solidFill>
                  <a:srgbClr val="C00000"/>
                </a:solidFill>
              </a:rPr>
              <a:t>encümen kararı </a:t>
            </a:r>
            <a:r>
              <a:rPr lang="tr-TR" sz="2400" dirty="0">
                <a:solidFill>
                  <a:srgbClr val="C00000"/>
                </a:solidFill>
              </a:rPr>
              <a:t>ile karşılaştırılarak </a:t>
            </a:r>
            <a:r>
              <a:rPr lang="tr-TR" sz="2400" dirty="0"/>
              <a:t>doğruluğunun kontrol edilmesi</a:t>
            </a:r>
            <a:r>
              <a:rPr lang="tr-TR" sz="2400" dirty="0" smtClean="0"/>
              <a:t>,</a:t>
            </a:r>
          </a:p>
          <a:p>
            <a:pPr marL="0" indent="0" algn="just" eaLnBrk="1" fontAlgn="auto" hangingPunct="1">
              <a:lnSpc>
                <a:spcPct val="90000"/>
              </a:lnSpc>
              <a:spcBef>
                <a:spcPts val="580"/>
              </a:spcBef>
              <a:spcAft>
                <a:spcPts val="0"/>
              </a:spcAft>
              <a:buFont typeface="Wingdings" pitchFamily="2" charset="2"/>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2-) Uygulamaya </a:t>
            </a:r>
            <a:r>
              <a:rPr lang="tr-TR" sz="2400" dirty="0"/>
              <a:t>giren tüm parsellerden </a:t>
            </a:r>
            <a:r>
              <a:rPr lang="tr-TR" sz="2400" u="sng" dirty="0">
                <a:solidFill>
                  <a:srgbClr val="C00000"/>
                </a:solidFill>
              </a:rPr>
              <a:t>eşit oranda DOP </a:t>
            </a:r>
            <a:r>
              <a:rPr lang="tr-TR" sz="2400" dirty="0"/>
              <a:t>alınıp alınmadığının kontrol edilmesi,</a:t>
            </a:r>
          </a:p>
        </p:txBody>
      </p:sp>
      <p:sp>
        <p:nvSpPr>
          <p:cNvPr id="1741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866CA09E-A4A5-4556-A270-9F5A9CEC908D}"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1F87024E-0F58-4DEE-AC35-A23E69A2BED2}" type="slidenum">
              <a:rPr lang="tr-TR"/>
              <a:pPr>
                <a:defRPr/>
              </a:pPr>
              <a:t>51</a:t>
            </a:fld>
            <a:endParaRPr lang="tr-T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31449" y="638628"/>
            <a:ext cx="7741032" cy="4950660"/>
          </a:xfrm>
        </p:spPr>
        <p:txBody>
          <a:bodyPr>
            <a:normAutofit/>
          </a:bodyPr>
          <a:lstStyle/>
          <a:p>
            <a:pPr marL="274320" indent="-274320" eaLnBrk="1" fontAlgn="auto" hangingPunct="1">
              <a:spcBef>
                <a:spcPts val="580"/>
              </a:spcBef>
              <a:spcAft>
                <a:spcPts val="0"/>
              </a:spcAft>
              <a:buFont typeface="Wingdings" pitchFamily="2" charset="2"/>
              <a:buNone/>
              <a:defRPr/>
            </a:pPr>
            <a:endParaRPr lang="tr-TR" sz="2400" b="1" dirty="0" smtClean="0">
              <a:solidFill>
                <a:srgbClr val="C00000"/>
              </a:solidFill>
            </a:endParaRPr>
          </a:p>
          <a:p>
            <a:pPr marL="274320" indent="-274320" algn="just" eaLnBrk="1" fontAlgn="auto" hangingPunct="1">
              <a:spcBef>
                <a:spcPts val="580"/>
              </a:spcBef>
              <a:spcAft>
                <a:spcPts val="0"/>
              </a:spcAft>
              <a:buFont typeface="Wingdings" pitchFamily="2" charset="2"/>
              <a:buNone/>
              <a:defRPr/>
            </a:pPr>
            <a:r>
              <a:rPr lang="tr-TR" sz="2400" dirty="0" smtClean="0"/>
              <a:t>3-) Parsellerden </a:t>
            </a:r>
            <a:r>
              <a:rPr lang="tr-TR" sz="2400" u="sng" dirty="0">
                <a:solidFill>
                  <a:srgbClr val="C00000"/>
                </a:solidFill>
              </a:rPr>
              <a:t>DOP oranı düşüldükten sonra kalan yüzölçümlerinin doğru olup olmadığı</a:t>
            </a:r>
            <a:r>
              <a:rPr lang="tr-TR" sz="2400" dirty="0" smtClean="0"/>
              <a:t>,</a:t>
            </a:r>
          </a:p>
          <a:p>
            <a:pPr marL="274320" indent="-274320" algn="just" eaLnBrk="1" fontAlgn="auto" hangingPunct="1">
              <a:spcBef>
                <a:spcPts val="580"/>
              </a:spcBef>
              <a:spcAft>
                <a:spcPts val="0"/>
              </a:spcAft>
              <a:buFont typeface="Wingdings" pitchFamily="2" charset="2"/>
              <a:buNone/>
              <a:defRPr/>
            </a:pPr>
            <a:endParaRPr lang="tr-TR" sz="2400" dirty="0" smtClean="0"/>
          </a:p>
          <a:p>
            <a:pPr marL="274320" indent="-274320" algn="just" eaLnBrk="1" fontAlgn="auto" hangingPunct="1">
              <a:spcBef>
                <a:spcPts val="580"/>
              </a:spcBef>
              <a:spcAft>
                <a:spcPts val="0"/>
              </a:spcAft>
              <a:buFont typeface="Wingdings" pitchFamily="2" charset="2"/>
              <a:buNone/>
              <a:defRPr/>
            </a:pPr>
            <a:r>
              <a:rPr lang="tr-TR" sz="2400" dirty="0" smtClean="0"/>
              <a:t>4-) İmar </a:t>
            </a:r>
            <a:r>
              <a:rPr lang="tr-TR" sz="2400" dirty="0"/>
              <a:t>Uygulamasında </a:t>
            </a:r>
            <a:r>
              <a:rPr lang="tr-TR" sz="2400" dirty="0">
                <a:solidFill>
                  <a:srgbClr val="C00000"/>
                </a:solidFill>
              </a:rPr>
              <a:t>kapanan </a:t>
            </a:r>
            <a:r>
              <a:rPr lang="tr-TR" sz="2400" dirty="0" err="1">
                <a:solidFill>
                  <a:srgbClr val="C00000"/>
                </a:solidFill>
              </a:rPr>
              <a:t>kadastral</a:t>
            </a:r>
            <a:r>
              <a:rPr lang="tr-TR" sz="2400" dirty="0">
                <a:solidFill>
                  <a:srgbClr val="C00000"/>
                </a:solidFill>
              </a:rPr>
              <a:t> yolların </a:t>
            </a:r>
            <a:r>
              <a:rPr lang="tr-TR" sz="2400" dirty="0" smtClean="0"/>
              <a:t>bulunduğu alana göre belediye veya köy </a:t>
            </a:r>
            <a:r>
              <a:rPr lang="tr-TR" sz="2400" dirty="0"/>
              <a:t>tüzel kişiliği adına </a:t>
            </a:r>
            <a:r>
              <a:rPr lang="tr-TR" sz="2400" dirty="0">
                <a:solidFill>
                  <a:srgbClr val="C00000"/>
                </a:solidFill>
              </a:rPr>
              <a:t>ihdasının yapılıp yapılmadığı</a:t>
            </a:r>
            <a:r>
              <a:rPr lang="tr-TR" sz="2400" dirty="0" smtClean="0">
                <a:solidFill>
                  <a:srgbClr val="C00000"/>
                </a:solidFill>
              </a:rPr>
              <a:t>,</a:t>
            </a:r>
          </a:p>
          <a:p>
            <a:pPr marL="274320" indent="-274320" algn="just" eaLnBrk="1" fontAlgn="auto" hangingPunct="1">
              <a:spcBef>
                <a:spcPts val="580"/>
              </a:spcBef>
              <a:spcAft>
                <a:spcPts val="0"/>
              </a:spcAft>
              <a:buFont typeface="Wingdings" pitchFamily="2" charset="2"/>
              <a:buNone/>
              <a:defRPr/>
            </a:pPr>
            <a:endParaRPr lang="tr-TR" sz="2400" dirty="0" smtClean="0"/>
          </a:p>
          <a:p>
            <a:pPr marL="274320" indent="-274320" algn="just" eaLnBrk="1" fontAlgn="auto" hangingPunct="1">
              <a:spcBef>
                <a:spcPts val="580"/>
              </a:spcBef>
              <a:spcAft>
                <a:spcPts val="0"/>
              </a:spcAft>
              <a:buFont typeface="Wingdings" pitchFamily="2" charset="2"/>
              <a:buNone/>
              <a:defRPr/>
            </a:pPr>
            <a:r>
              <a:rPr lang="tr-TR" sz="2400" dirty="0" smtClean="0"/>
              <a:t>5-) </a:t>
            </a:r>
            <a:r>
              <a:rPr lang="tr-TR" sz="2400" dirty="0" smtClean="0">
                <a:solidFill>
                  <a:srgbClr val="C00000"/>
                </a:solidFill>
              </a:rPr>
              <a:t>İhdas </a:t>
            </a:r>
            <a:r>
              <a:rPr lang="tr-TR" sz="2400" dirty="0">
                <a:solidFill>
                  <a:srgbClr val="C00000"/>
                </a:solidFill>
              </a:rPr>
              <a:t>edilen </a:t>
            </a:r>
            <a:r>
              <a:rPr lang="tr-TR" sz="2400" dirty="0"/>
              <a:t>su arkı, kapanan nehir</a:t>
            </a:r>
            <a:r>
              <a:rPr lang="tr-TR" sz="2400" dirty="0" smtClean="0"/>
              <a:t>, dere</a:t>
            </a:r>
            <a:r>
              <a:rPr lang="tr-TR" sz="2400" dirty="0"/>
              <a:t>, çay vb </a:t>
            </a:r>
            <a:r>
              <a:rPr lang="tr-TR" sz="2400" dirty="0" smtClean="0"/>
              <a:t>metrukat ile </a:t>
            </a:r>
            <a:r>
              <a:rPr lang="tr-TR" sz="2400" dirty="0"/>
              <a:t>ayrıca kadastro ve tapulama sırasında </a:t>
            </a:r>
            <a:r>
              <a:rPr lang="tr-TR" sz="2400" dirty="0" smtClean="0">
                <a:solidFill>
                  <a:srgbClr val="C00000"/>
                </a:solidFill>
              </a:rPr>
              <a:t>tescil </a:t>
            </a:r>
            <a:r>
              <a:rPr lang="tr-TR" sz="2400" dirty="0">
                <a:solidFill>
                  <a:srgbClr val="C00000"/>
                </a:solidFill>
              </a:rPr>
              <a:t>harici bırakılan alanların </a:t>
            </a:r>
            <a:r>
              <a:rPr lang="tr-TR" sz="2400" dirty="0"/>
              <a:t>ilgili mevzuatına göre ihdas ve </a:t>
            </a:r>
            <a:r>
              <a:rPr lang="tr-TR" sz="2400" dirty="0">
                <a:solidFill>
                  <a:srgbClr val="C00000"/>
                </a:solidFill>
              </a:rPr>
              <a:t>tescillerinin istenip istenmediği,</a:t>
            </a:r>
          </a:p>
        </p:txBody>
      </p:sp>
      <p:sp>
        <p:nvSpPr>
          <p:cNvPr id="1843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96DA1700-8D20-4B30-A9BE-2DBC812EE182}"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318CDB4C-4EDC-4375-8620-BC0DC4DCE46F}" type="slidenum">
              <a:rPr lang="tr-TR"/>
              <a:pPr>
                <a:defRPr/>
              </a:pPr>
              <a:t>52</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 calcmode="lin" valueType="num">
                                      <p:cBhvr>
                                        <p:cTn id="7" dur="500" fill="hold"/>
                                        <p:tgtEl>
                                          <p:spTgt spid="1064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6499">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6499">
                                            <p:txEl>
                                              <p:pRg st="3" end="3"/>
                                            </p:txEl>
                                          </p:spTgt>
                                        </p:tgtEl>
                                        <p:attrNameLst>
                                          <p:attrName>style.visibility</p:attrName>
                                        </p:attrNameLst>
                                      </p:cBhvr>
                                      <p:to>
                                        <p:strVal val="visible"/>
                                      </p:to>
                                    </p:set>
                                    <p:anim calcmode="lin" valueType="num">
                                      <p:cBhvr>
                                        <p:cTn id="11" dur="500" fill="hold"/>
                                        <p:tgtEl>
                                          <p:spTgt spid="106499">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106499">
                                            <p:txEl>
                                              <p:pRg st="3" end="3"/>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6499">
                                            <p:txEl>
                                              <p:pRg st="5" end="5"/>
                                            </p:txEl>
                                          </p:spTgt>
                                        </p:tgtEl>
                                        <p:attrNameLst>
                                          <p:attrName>style.visibility</p:attrName>
                                        </p:attrNameLst>
                                      </p:cBhvr>
                                      <p:to>
                                        <p:strVal val="visible"/>
                                      </p:to>
                                    </p:set>
                                    <p:anim calcmode="lin" valueType="num">
                                      <p:cBhvr>
                                        <p:cTn id="15" dur="500" fill="hold"/>
                                        <p:tgtEl>
                                          <p:spTgt spid="106499">
                                            <p:txEl>
                                              <p:pRg st="5" end="5"/>
                                            </p:txEl>
                                          </p:spTgt>
                                        </p:tgtEl>
                                        <p:attrNameLst>
                                          <p:attrName>ppt_w</p:attrName>
                                        </p:attrNameLst>
                                      </p:cBhvr>
                                      <p:tavLst>
                                        <p:tav tm="0">
                                          <p:val>
                                            <p:fltVal val="0"/>
                                          </p:val>
                                        </p:tav>
                                        <p:tav tm="100000">
                                          <p:val>
                                            <p:strVal val="#ppt_w"/>
                                          </p:val>
                                        </p:tav>
                                      </p:tavLst>
                                    </p:anim>
                                    <p:anim calcmode="lin" valueType="num">
                                      <p:cBhvr>
                                        <p:cTn id="16" dur="500" fill="hold"/>
                                        <p:tgtEl>
                                          <p:spTgt spid="10649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250825" y="404813"/>
            <a:ext cx="7651619" cy="5724547"/>
          </a:xfrm>
        </p:spPr>
        <p:txBody>
          <a:bodyPr>
            <a:normAutofit fontScale="92500" lnSpcReduction="10000"/>
          </a:bodyPr>
          <a:lstStyle/>
          <a:p>
            <a:pPr marL="274320" indent="-274320" algn="just" eaLnBrk="1" fontAlgn="auto" hangingPunct="1">
              <a:spcBef>
                <a:spcPct val="0"/>
              </a:spcBef>
              <a:spcAft>
                <a:spcPts val="0"/>
              </a:spcAft>
              <a:buClrTx/>
              <a:buSzTx/>
              <a:buFontTx/>
              <a:buNone/>
              <a:defRPr/>
            </a:pPr>
            <a:endParaRPr lang="tr-TR" sz="2400" dirty="0" smtClean="0"/>
          </a:p>
          <a:p>
            <a:pPr algn="just">
              <a:spcBef>
                <a:spcPct val="0"/>
              </a:spcBef>
              <a:buClrTx/>
              <a:buSzTx/>
              <a:buNone/>
              <a:defRPr/>
            </a:pPr>
            <a:r>
              <a:rPr lang="tr-TR" sz="2400" dirty="0" smtClean="0"/>
              <a:t>		6-) </a:t>
            </a:r>
            <a:r>
              <a:rPr lang="tr-TR" sz="2400" u="sng" dirty="0" smtClean="0"/>
              <a:t>İmar Planı Değişikliği nedeni </a:t>
            </a:r>
            <a:r>
              <a:rPr lang="tr-TR" sz="2400" u="sng" dirty="0"/>
              <a:t>ile </a:t>
            </a:r>
            <a:r>
              <a:rPr lang="tr-TR" sz="2400" u="sng" dirty="0">
                <a:solidFill>
                  <a:srgbClr val="C00000"/>
                </a:solidFill>
              </a:rPr>
              <a:t>ikinci kez imar uygulaması yapılıyo</a:t>
            </a:r>
            <a:r>
              <a:rPr lang="tr-TR" sz="2400" u="sng" dirty="0"/>
              <a:t>r </a:t>
            </a:r>
            <a:r>
              <a:rPr lang="tr-TR" sz="2400" u="sng" dirty="0" smtClean="0"/>
              <a:t>ise;</a:t>
            </a:r>
          </a:p>
          <a:p>
            <a:pPr algn="just">
              <a:spcBef>
                <a:spcPct val="0"/>
              </a:spcBef>
              <a:buClrTx/>
              <a:buSzTx/>
              <a:buNone/>
              <a:defRPr/>
            </a:pPr>
            <a:endParaRPr lang="tr-TR" sz="2400" dirty="0" smtClean="0"/>
          </a:p>
          <a:p>
            <a:pPr algn="just">
              <a:spcBef>
                <a:spcPct val="0"/>
              </a:spcBef>
              <a:buClrTx/>
              <a:buSzTx/>
              <a:buNone/>
              <a:defRPr/>
            </a:pPr>
            <a:r>
              <a:rPr lang="tr-TR" sz="2400" dirty="0" smtClean="0"/>
              <a:t>		 İmar Kanununun </a:t>
            </a:r>
            <a:r>
              <a:rPr lang="tr-TR" sz="2400" dirty="0"/>
              <a:t>18. maddesinin 3. fıkrasında sayılan ve düzenleme ortaklık paylarından </a:t>
            </a:r>
            <a:r>
              <a:rPr lang="tr-TR" sz="2400" dirty="0" smtClean="0"/>
              <a:t>oluşturulan, </a:t>
            </a:r>
            <a:r>
              <a:rPr lang="tr-TR" sz="2400" dirty="0"/>
              <a:t>düzenlemeye tâbi tutulan yerlerin ihtiyacı olan Milli Eğitim Bakanlığına bağlı ilk ve ortaöğretim kurumları, yol, meydan, park, otopark, çocuk bahçesi, yeşil saha, ibadet yeri ve karakol gibi sosyal donatı ve teknik altyapı alanlarından kaldırılan yerler var ise aynı uygulama kapsamında kaldırılan bu sosyal donatı ve teknik altyapı alanına karşılık aynı </a:t>
            </a:r>
            <a:r>
              <a:rPr lang="tr-TR" sz="2400" dirty="0">
                <a:solidFill>
                  <a:srgbClr val="C00000"/>
                </a:solidFill>
              </a:rPr>
              <a:t>miktar ve </a:t>
            </a:r>
            <a:r>
              <a:rPr lang="tr-TR" sz="2400" u="sng" dirty="0">
                <a:solidFill>
                  <a:srgbClr val="C00000"/>
                </a:solidFill>
              </a:rPr>
              <a:t>nitelikte</a:t>
            </a:r>
            <a:r>
              <a:rPr lang="tr-TR" sz="2400" dirty="0">
                <a:solidFill>
                  <a:srgbClr val="C00000"/>
                </a:solidFill>
              </a:rPr>
              <a:t> </a:t>
            </a:r>
            <a:r>
              <a:rPr lang="tr-TR" sz="2400" dirty="0" smtClean="0"/>
              <a:t>MPY Yönetmeliği 26. Madde uyarınca yer </a:t>
            </a:r>
            <a:r>
              <a:rPr lang="tr-TR" sz="2400" dirty="0"/>
              <a:t>ayrılıp ayrılmadığı</a:t>
            </a:r>
            <a:r>
              <a:rPr lang="tr-TR" sz="2400" dirty="0" smtClean="0"/>
              <a:t>,</a:t>
            </a:r>
            <a:r>
              <a:rPr lang="tr-TR" sz="2400" b="1" dirty="0" smtClean="0">
                <a:solidFill>
                  <a:srgbClr val="C00000"/>
                </a:solidFill>
              </a:rPr>
              <a:t> (EŞDEĞER ALAN AYRILMIŞ MI?)</a:t>
            </a:r>
            <a:r>
              <a:rPr lang="tr-TR" sz="2400" i="1" dirty="0" smtClean="0">
                <a:solidFill>
                  <a:srgbClr val="FF0000"/>
                </a:solidFill>
              </a:rPr>
              <a:t> </a:t>
            </a:r>
          </a:p>
          <a:p>
            <a:pPr algn="just">
              <a:spcBef>
                <a:spcPct val="0"/>
              </a:spcBef>
              <a:buClrTx/>
              <a:buSzTx/>
              <a:buNone/>
              <a:defRPr/>
            </a:pPr>
            <a:r>
              <a:rPr lang="tr-TR" sz="2400" i="1" dirty="0" smtClean="0">
                <a:solidFill>
                  <a:srgbClr val="FF0000"/>
                </a:solidFill>
              </a:rPr>
              <a:t>		(Yeni Yönetmelik ile yol için farklı bir düzenleme getirildi) </a:t>
            </a:r>
            <a:endParaRPr lang="tr-TR" sz="2400" b="1" dirty="0" smtClean="0">
              <a:solidFill>
                <a:srgbClr val="C00000"/>
              </a:solidFill>
            </a:endParaRPr>
          </a:p>
          <a:p>
            <a:pPr marL="274320" indent="-274320" algn="just" eaLnBrk="1" fontAlgn="auto" hangingPunct="1">
              <a:spcBef>
                <a:spcPct val="0"/>
              </a:spcBef>
              <a:spcAft>
                <a:spcPts val="0"/>
              </a:spcAft>
              <a:buClrTx/>
              <a:buSzTx/>
              <a:buFontTx/>
              <a:buNone/>
              <a:defRPr/>
            </a:pPr>
            <a:endParaRPr lang="tr-TR" dirty="0"/>
          </a:p>
        </p:txBody>
      </p:sp>
      <p:sp>
        <p:nvSpPr>
          <p:cNvPr id="19460"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2E84FB83-7BFB-44A5-AA99-817BD077B357}"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368A7655-2F45-4889-9282-C92C0A6CEAD0}" type="slidenum">
              <a:rPr lang="tr-TR"/>
              <a:pPr>
                <a:defRPr/>
              </a:pPr>
              <a:t>53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animEffect transition="in" filter="fade">
                                      <p:cBhvr>
                                        <p:cTn id="7" dur="1000"/>
                                        <p:tgtEl>
                                          <p:spTgt spid="107523">
                                            <p:txEl>
                                              <p:pRg st="1" end="1"/>
                                            </p:txEl>
                                          </p:spTgt>
                                        </p:tgtEl>
                                      </p:cBhvr>
                                    </p:animEffect>
                                    <p:anim calcmode="lin" valueType="num">
                                      <p:cBhvr>
                                        <p:cTn id="8"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75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7523">
                                            <p:txEl>
                                              <p:pRg st="3" end="3"/>
                                            </p:txEl>
                                          </p:spTgt>
                                        </p:tgtEl>
                                        <p:attrNameLst>
                                          <p:attrName>style.visibility</p:attrName>
                                        </p:attrNameLst>
                                      </p:cBhvr>
                                      <p:to>
                                        <p:strVal val="visible"/>
                                      </p:to>
                                    </p:set>
                                    <p:animEffect transition="in" filter="fade">
                                      <p:cBhvr>
                                        <p:cTn id="14" dur="1000"/>
                                        <p:tgtEl>
                                          <p:spTgt spid="107523">
                                            <p:txEl>
                                              <p:pRg st="3" end="3"/>
                                            </p:txEl>
                                          </p:spTgt>
                                        </p:tgtEl>
                                      </p:cBhvr>
                                    </p:animEffect>
                                    <p:anim calcmode="lin" valueType="num">
                                      <p:cBhvr>
                                        <p:cTn id="15"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7523">
                                            <p:txEl>
                                              <p:pRg st="4" end="4"/>
                                            </p:txEl>
                                          </p:spTgt>
                                        </p:tgtEl>
                                        <p:attrNameLst>
                                          <p:attrName>style.visibility</p:attrName>
                                        </p:attrNameLst>
                                      </p:cBhvr>
                                      <p:to>
                                        <p:strVal val="visible"/>
                                      </p:to>
                                    </p:set>
                                    <p:animEffect transition="in" filter="fade">
                                      <p:cBhvr>
                                        <p:cTn id="21" dur="1000"/>
                                        <p:tgtEl>
                                          <p:spTgt spid="107523">
                                            <p:txEl>
                                              <p:pRg st="4" end="4"/>
                                            </p:txEl>
                                          </p:spTgt>
                                        </p:tgtEl>
                                      </p:cBhvr>
                                    </p:animEffect>
                                    <p:anim calcmode="lin" valueType="num">
                                      <p:cBhvr>
                                        <p:cTn id="22" dur="10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75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341437" y="1268712"/>
            <a:ext cx="7651020" cy="4680624"/>
          </a:xfrm>
        </p:spPr>
        <p:txBody>
          <a:bodyPr>
            <a:normAutofit fontScale="92500" lnSpcReduction="10000"/>
          </a:bodyPr>
          <a:lstStyle/>
          <a:p>
            <a:pPr marL="274320" indent="-274320" algn="just" eaLnBrk="1" fontAlgn="auto" hangingPunct="1">
              <a:lnSpc>
                <a:spcPct val="90000"/>
              </a:lnSpc>
              <a:spcBef>
                <a:spcPts val="580"/>
              </a:spcBef>
              <a:spcAft>
                <a:spcPts val="0"/>
              </a:spcAft>
              <a:buFont typeface="Wingdings" pitchFamily="2" charset="2"/>
              <a:buNone/>
              <a:defRPr/>
            </a:pPr>
            <a:endParaRPr lang="tr-TR" sz="2400" dirty="0" smtClean="0"/>
          </a:p>
          <a:p>
            <a:pPr marL="274320" indent="-274320" algn="just" eaLnBrk="1" fontAlgn="auto" hangingPunct="1">
              <a:lnSpc>
                <a:spcPct val="90000"/>
              </a:lnSpc>
              <a:spcBef>
                <a:spcPts val="580"/>
              </a:spcBef>
              <a:spcAft>
                <a:spcPts val="0"/>
              </a:spcAft>
              <a:buFont typeface="Wingdings" pitchFamily="2" charset="2"/>
              <a:buNone/>
              <a:defRPr/>
            </a:pPr>
            <a:r>
              <a:rPr lang="tr-TR" sz="2400" dirty="0" smtClean="0"/>
              <a:t>		7-) Her </a:t>
            </a:r>
            <a:r>
              <a:rPr lang="tr-TR" sz="2400" dirty="0"/>
              <a:t>belediyenin ancak kendi belediye ve mücavir alan sınırı içerisinde uygulama yapabileceği göz önüne alınarak </a:t>
            </a:r>
            <a:r>
              <a:rPr lang="tr-TR" sz="2400" u="sng" dirty="0">
                <a:solidFill>
                  <a:srgbClr val="C00000"/>
                </a:solidFill>
              </a:rPr>
              <a:t>komşu belediye sınırlarına uyulup </a:t>
            </a:r>
            <a:r>
              <a:rPr lang="tr-TR" sz="2400" u="sng" dirty="0" smtClean="0">
                <a:solidFill>
                  <a:srgbClr val="C00000"/>
                </a:solidFill>
              </a:rPr>
              <a:t>uyulmadığı,</a:t>
            </a:r>
          </a:p>
          <a:p>
            <a:pPr marL="274320" indent="-274320" algn="just" eaLnBrk="1" fontAlgn="auto" hangingPunct="1">
              <a:lnSpc>
                <a:spcPct val="90000"/>
              </a:lnSpc>
              <a:spcBef>
                <a:spcPts val="580"/>
              </a:spcBef>
              <a:spcAft>
                <a:spcPts val="0"/>
              </a:spcAft>
              <a:buFont typeface="Wingdings" pitchFamily="2" charset="2"/>
              <a:buNone/>
              <a:defRPr/>
            </a:pPr>
            <a:endParaRPr lang="tr-TR" sz="2400" dirty="0" smtClean="0"/>
          </a:p>
          <a:p>
            <a:pPr marL="274320" indent="-274320" algn="just" eaLnBrk="1" fontAlgn="auto" hangingPunct="1">
              <a:lnSpc>
                <a:spcPct val="90000"/>
              </a:lnSpc>
              <a:spcBef>
                <a:spcPts val="580"/>
              </a:spcBef>
              <a:spcAft>
                <a:spcPts val="0"/>
              </a:spcAft>
              <a:buFont typeface="Wingdings" pitchFamily="2" charset="2"/>
              <a:buNone/>
              <a:defRPr/>
            </a:pPr>
            <a:r>
              <a:rPr lang="tr-TR" sz="2400" dirty="0" smtClean="0"/>
              <a:t>	 	(5393/6. maddesince belediye sınır haritaları bulunması) (18. Madde; </a:t>
            </a:r>
            <a:r>
              <a:rPr lang="tr-TR" sz="2400" u="sng" dirty="0" smtClean="0"/>
              <a:t>İmar hududu …)</a:t>
            </a:r>
          </a:p>
          <a:p>
            <a:pPr marL="274320" indent="-274320" algn="just" eaLnBrk="1" fontAlgn="auto" hangingPunct="1">
              <a:lnSpc>
                <a:spcPct val="90000"/>
              </a:lnSpc>
              <a:spcBef>
                <a:spcPts val="580"/>
              </a:spcBef>
              <a:spcAft>
                <a:spcPts val="0"/>
              </a:spcAft>
              <a:buFont typeface="Wingdings" pitchFamily="2" charset="2"/>
              <a:buNone/>
              <a:defRPr/>
            </a:pPr>
            <a:endParaRPr lang="tr-TR" sz="2400" u="sng" dirty="0" smtClean="0">
              <a:solidFill>
                <a:srgbClr val="C00000"/>
              </a:solidFill>
            </a:endParaRPr>
          </a:p>
          <a:p>
            <a:pPr algn="just">
              <a:lnSpc>
                <a:spcPct val="90000"/>
              </a:lnSpc>
              <a:spcBef>
                <a:spcPts val="580"/>
              </a:spcBef>
              <a:buNone/>
              <a:defRPr/>
            </a:pPr>
            <a:r>
              <a:rPr lang="tr-TR" sz="2400" dirty="0" smtClean="0"/>
              <a:t>		8-) Daha önce yapılan bir imar uygulaması ile bir parselden DOP veya zayiat payı vb. isimler adı altında bir parselden DOP alınmış ise daha önce alınan </a:t>
            </a:r>
            <a:r>
              <a:rPr lang="tr-TR" sz="2400" u="sng" dirty="0" smtClean="0">
                <a:solidFill>
                  <a:srgbClr val="C00000"/>
                </a:solidFill>
              </a:rPr>
              <a:t>oran ne olursa olsun bu parselden ikinci kez </a:t>
            </a:r>
            <a:r>
              <a:rPr lang="tr-TR" sz="2400" dirty="0" smtClean="0"/>
              <a:t>DOP alınması mümkün bulunmadığından ikinci kez DOP alınıp alınmadığı,</a:t>
            </a:r>
            <a:endParaRPr lang="tr-TR" sz="2400" u="sng" dirty="0">
              <a:solidFill>
                <a:srgbClr val="C00000"/>
              </a:solidFill>
            </a:endParaRPr>
          </a:p>
        </p:txBody>
      </p:sp>
      <p:sp>
        <p:nvSpPr>
          <p:cNvPr id="20484"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0FA34515-F02F-4B00-8C76-B9B4AB1FDF6C}"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61350CFE-1F74-46B2-BE72-EDA60B8DC3B1}" type="slidenum">
              <a:rPr lang="tr-TR"/>
              <a:pPr>
                <a:defRPr/>
              </a:pPr>
              <a:t>54</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8547">
                                            <p:txEl>
                                              <p:pRg st="1" end="1"/>
                                            </p:txEl>
                                          </p:spTgt>
                                        </p:tgtEl>
                                        <p:attrNameLst>
                                          <p:attrName>style.visibility</p:attrName>
                                        </p:attrNameLst>
                                      </p:cBhvr>
                                      <p:to>
                                        <p:strVal val="visible"/>
                                      </p:to>
                                    </p:set>
                                    <p:anim calcmode="lin" valueType="num">
                                      <p:cBhvr>
                                        <p:cTn id="7" dur="500" fill="hold"/>
                                        <p:tgtEl>
                                          <p:spTgt spid="10854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8547">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8547">
                                            <p:txEl>
                                              <p:pRg st="3" end="3"/>
                                            </p:txEl>
                                          </p:spTgt>
                                        </p:tgtEl>
                                        <p:attrNameLst>
                                          <p:attrName>style.visibility</p:attrName>
                                        </p:attrNameLst>
                                      </p:cBhvr>
                                      <p:to>
                                        <p:strVal val="visible"/>
                                      </p:to>
                                    </p:set>
                                    <p:anim calcmode="lin" valueType="num">
                                      <p:cBhvr>
                                        <p:cTn id="11" dur="500" fill="hold"/>
                                        <p:tgtEl>
                                          <p:spTgt spid="108547">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1085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08547">
                                            <p:txEl>
                                              <p:pRg st="5" end="5"/>
                                            </p:txEl>
                                          </p:spTgt>
                                        </p:tgtEl>
                                        <p:attrNameLst>
                                          <p:attrName>style.visibility</p:attrName>
                                        </p:attrNameLst>
                                      </p:cBhvr>
                                      <p:to>
                                        <p:strVal val="visible"/>
                                      </p:to>
                                    </p:set>
                                    <p:anim calcmode="lin" valueType="num">
                                      <p:cBhvr>
                                        <p:cTn id="17" dur="500" fill="hold"/>
                                        <p:tgtEl>
                                          <p:spTgt spid="108547">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0854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285751" y="571500"/>
            <a:ext cx="7616693" cy="5467848"/>
          </a:xfrm>
        </p:spPr>
        <p:txBody>
          <a:bodyPr>
            <a:noAutofit/>
          </a:bodyPr>
          <a:lstStyle/>
          <a:p>
            <a:pPr marL="0" indent="0" eaLnBrk="1" fontAlgn="auto" hangingPunct="1">
              <a:lnSpc>
                <a:spcPct val="70000"/>
              </a:lnSpc>
              <a:spcBef>
                <a:spcPts val="580"/>
              </a:spcBef>
              <a:spcAft>
                <a:spcPct val="30000"/>
              </a:spcAft>
              <a:buFont typeface="Wingdings" pitchFamily="2" charset="2"/>
              <a:buNone/>
              <a:defRPr/>
            </a:pPr>
            <a:endParaRPr lang="tr-TR" sz="2000" dirty="0"/>
          </a:p>
          <a:p>
            <a:pPr algn="just">
              <a:buNone/>
            </a:pPr>
            <a:r>
              <a:rPr lang="tr-TR" sz="1800" dirty="0" smtClean="0"/>
              <a:t>		</a:t>
            </a:r>
            <a:r>
              <a:rPr lang="tr-TR" sz="2000" dirty="0" smtClean="0"/>
              <a:t>9-) Düzenleme Ortaklık Payı Oranı </a:t>
            </a:r>
            <a:r>
              <a:rPr lang="tr-TR" sz="2000" u="sng" dirty="0" smtClean="0">
                <a:solidFill>
                  <a:srgbClr val="C00000"/>
                </a:solidFill>
              </a:rPr>
              <a:t>(DOPO) hesaplanırken</a:t>
            </a:r>
            <a:r>
              <a:rPr lang="tr-TR" sz="2000" dirty="0" smtClean="0"/>
              <a:t>, </a:t>
            </a:r>
            <a:r>
              <a:rPr lang="tr-TR" sz="2000" u="sng" dirty="0" smtClean="0"/>
              <a:t>daha önce </a:t>
            </a:r>
            <a:r>
              <a:rPr lang="tr-TR" sz="2000" u="sng" dirty="0" smtClean="0">
                <a:solidFill>
                  <a:srgbClr val="C00000"/>
                </a:solidFill>
              </a:rPr>
              <a:t>yola terki bulunan parseller için kesilen miktarın dikkate alınıp, alınmadığı</a:t>
            </a:r>
            <a:r>
              <a:rPr lang="tr-TR" sz="2000" dirty="0" smtClean="0"/>
              <a:t>,</a:t>
            </a:r>
          </a:p>
          <a:p>
            <a:pPr algn="just">
              <a:buNone/>
            </a:pPr>
            <a:endParaRPr lang="tr-TR" sz="2000" dirty="0" smtClean="0"/>
          </a:p>
          <a:p>
            <a:pPr algn="just">
              <a:buNone/>
            </a:pPr>
            <a:r>
              <a:rPr lang="tr-TR" sz="2000" dirty="0" smtClean="0"/>
              <a:t>		Daha önce bedelsiz yola terki bulunan parsellerden DOP kesilirken, önceki terk oranın dikkate alınarak ve önceki terk oranını bugün için belirlenmiş olan DOP oranına tamamlayan kadar DOP kesilmesi gerekir. (18’inci Madde Uygulama Yönetmeliği madde:11)</a:t>
            </a:r>
          </a:p>
          <a:p>
            <a:pPr marL="0" indent="0" algn="just" eaLnBrk="1" fontAlgn="auto" hangingPunct="1">
              <a:lnSpc>
                <a:spcPct val="90000"/>
              </a:lnSpc>
              <a:spcBef>
                <a:spcPts val="580"/>
              </a:spcBef>
              <a:spcAft>
                <a:spcPts val="0"/>
              </a:spcAft>
              <a:buFont typeface="Wingdings" pitchFamily="2" charset="2"/>
              <a:buNone/>
              <a:defRPr/>
            </a:pPr>
            <a:endParaRPr lang="tr-TR" sz="2000" dirty="0" smtClean="0"/>
          </a:p>
          <a:p>
            <a:pPr marL="0" indent="0" algn="just" eaLnBrk="1" fontAlgn="auto" hangingPunct="1">
              <a:lnSpc>
                <a:spcPct val="90000"/>
              </a:lnSpc>
              <a:spcBef>
                <a:spcPts val="580"/>
              </a:spcBef>
              <a:spcAft>
                <a:spcPts val="0"/>
              </a:spcAft>
              <a:buFont typeface="Wingdings" pitchFamily="2" charset="2"/>
              <a:buNone/>
              <a:defRPr/>
            </a:pPr>
            <a:r>
              <a:rPr lang="tr-TR" sz="2000" dirty="0" smtClean="0"/>
              <a:t>	10-) </a:t>
            </a:r>
            <a:r>
              <a:rPr lang="tr-TR" sz="2000" dirty="0" smtClean="0">
                <a:solidFill>
                  <a:srgbClr val="C00000"/>
                </a:solidFill>
              </a:rPr>
              <a:t>İmar </a:t>
            </a:r>
            <a:r>
              <a:rPr lang="tr-TR" sz="2000" dirty="0">
                <a:solidFill>
                  <a:srgbClr val="C00000"/>
                </a:solidFill>
              </a:rPr>
              <a:t>uygulamasının en az bir imar adası bazında yapılıp yapılmadığı</a:t>
            </a:r>
            <a:r>
              <a:rPr lang="tr-TR" sz="2000" dirty="0" smtClean="0">
                <a:solidFill>
                  <a:srgbClr val="C00000"/>
                </a:solidFill>
              </a:rPr>
              <a:t>, </a:t>
            </a:r>
            <a:r>
              <a:rPr lang="tr-TR" sz="2000" u="sng" dirty="0" smtClean="0"/>
              <a:t>(İstisna; Daha önce yapılan imar uygulamasından arta kalan alanlar için bu şart aranmaz.)</a:t>
            </a:r>
            <a:endParaRPr lang="tr-TR" sz="2000" u="sng" dirty="0"/>
          </a:p>
        </p:txBody>
      </p:sp>
      <p:sp>
        <p:nvSpPr>
          <p:cNvPr id="4" name="5 Slayt Numarası Yer Tutucusu"/>
          <p:cNvSpPr>
            <a:spLocks noGrp="1"/>
          </p:cNvSpPr>
          <p:nvPr>
            <p:ph type="sldNum" sz="quarter" idx="12"/>
          </p:nvPr>
        </p:nvSpPr>
        <p:spPr/>
        <p:txBody>
          <a:bodyPr/>
          <a:lstStyle/>
          <a:p>
            <a:pPr>
              <a:defRPr/>
            </a:pPr>
            <a:fld id="{B6864F47-1658-444A-8B7F-897264665EDA}" type="slidenum">
              <a:rPr lang="tr-TR"/>
              <a:pPr>
                <a:defRPr/>
              </a:pPr>
              <a:t>55</a:t>
            </a:fld>
            <a:endParaRPr lang="tr-TR"/>
          </a:p>
        </p:txBody>
      </p:sp>
      <p:sp>
        <p:nvSpPr>
          <p:cNvPr id="21509" name="Rectangle 3"/>
          <p:cNvSpPr txBox="1">
            <a:spLocks noChangeArrowheads="1"/>
          </p:cNvSpPr>
          <p:nvPr/>
        </p:nvSpPr>
        <p:spPr bwMode="auto">
          <a:xfrm>
            <a:off x="409552" y="533384"/>
            <a:ext cx="8572500" cy="5657848"/>
          </a:xfrm>
          <a:prstGeom prst="rect">
            <a:avLst/>
          </a:prstGeom>
          <a:noFill/>
          <a:ln w="9525">
            <a:noFill/>
            <a:miter lim="800000"/>
            <a:headEnd/>
            <a:tailEnd/>
          </a:ln>
        </p:spPr>
        <p:txBody>
          <a:bodyPr/>
          <a:lstStyle/>
          <a:p>
            <a:pPr marL="273050" indent="-273050" algn="just" eaLnBrk="1" hangingPunct="1">
              <a:lnSpc>
                <a:spcPct val="90000"/>
              </a:lnSpc>
              <a:spcBef>
                <a:spcPts val="575"/>
              </a:spcBef>
            </a:pPr>
            <a:endParaRPr lang="tr-TR" sz="4000" dirty="0">
              <a:solidFill>
                <a:srgbClr val="FF0000"/>
              </a:solidFill>
              <a:latin typeface="Comic Sans MS" pitchFamily="66" charset="0"/>
            </a:endParaRPr>
          </a:p>
        </p:txBody>
      </p:sp>
      <p:sp>
        <p:nvSpPr>
          <p:cNvPr id="21510" name="5 Metin kutusu"/>
          <p:cNvSpPr txBox="1">
            <a:spLocks noChangeArrowheads="1"/>
          </p:cNvSpPr>
          <p:nvPr/>
        </p:nvSpPr>
        <p:spPr bwMode="auto">
          <a:xfrm>
            <a:off x="714375" y="1571625"/>
            <a:ext cx="184150" cy="379413"/>
          </a:xfrm>
          <a:prstGeom prst="rect">
            <a:avLst/>
          </a:prstGeom>
          <a:noFill/>
          <a:ln w="9525">
            <a:noFill/>
            <a:miter lim="800000"/>
            <a:headEnd/>
            <a:tailEnd/>
          </a:ln>
        </p:spPr>
        <p:txBody>
          <a:bodyPr wrap="none">
            <a:spAutoFit/>
          </a:bodyPr>
          <a:lstStyle/>
          <a:p>
            <a:endParaRPr lang="tr-T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a:xfrm>
            <a:off x="161412" y="1268711"/>
            <a:ext cx="7741032" cy="4860649"/>
          </a:xfrm>
        </p:spPr>
        <p:txBody>
          <a:bodyPr>
            <a:normAutofit fontScale="92500" lnSpcReduction="10000"/>
          </a:bodyPr>
          <a:lstStyle/>
          <a:p>
            <a:pPr marL="822960" lvl="3" indent="0" algn="just" eaLnBrk="1" fontAlgn="auto" hangingPunct="1">
              <a:lnSpc>
                <a:spcPct val="90000"/>
              </a:lnSpc>
              <a:spcBef>
                <a:spcPts val="370"/>
              </a:spcBef>
              <a:spcAft>
                <a:spcPts val="0"/>
              </a:spcAft>
              <a:buClr>
                <a:schemeClr val="accent3"/>
              </a:buClr>
              <a:buFont typeface="Wingdings 2" pitchFamily="18" charset="2"/>
              <a:buNone/>
              <a:defRPr/>
            </a:pPr>
            <a:r>
              <a:rPr lang="tr-TR" sz="2400" dirty="0" smtClean="0">
                <a:solidFill>
                  <a:schemeClr val="tx1"/>
                </a:solidFill>
              </a:rPr>
              <a:t>11-) İmar </a:t>
            </a:r>
            <a:r>
              <a:rPr lang="tr-TR" sz="2400" dirty="0">
                <a:solidFill>
                  <a:schemeClr val="tx1"/>
                </a:solidFill>
              </a:rPr>
              <a:t>uygulamasının bir </a:t>
            </a:r>
            <a:r>
              <a:rPr lang="tr-TR" sz="2400" dirty="0">
                <a:solidFill>
                  <a:srgbClr val="C00000"/>
                </a:solidFill>
              </a:rPr>
              <a:t>imar adası bazından daha küçük bir alanda yapılması </a:t>
            </a:r>
            <a:r>
              <a:rPr lang="tr-TR" sz="2400" u="sng" dirty="0">
                <a:solidFill>
                  <a:schemeClr val="tx1"/>
                </a:solidFill>
              </a:rPr>
              <a:t>durumunda bahse konu imar adasının geri kalan kısmının daha evvel 15. ve 16. madde kapsamında imar planına uygun hale getirilip getirilmediği</a:t>
            </a:r>
            <a:r>
              <a:rPr lang="tr-TR" sz="2400" dirty="0" smtClean="0">
                <a:solidFill>
                  <a:srgbClr val="C00000"/>
                </a:solidFill>
              </a:rPr>
              <a:t>, (?????????)</a:t>
            </a:r>
          </a:p>
          <a:p>
            <a:pPr marL="822960" lvl="3" indent="0" algn="just" eaLnBrk="1" fontAlgn="auto" hangingPunct="1">
              <a:lnSpc>
                <a:spcPct val="90000"/>
              </a:lnSpc>
              <a:spcBef>
                <a:spcPts val="370"/>
              </a:spcBef>
              <a:spcAft>
                <a:spcPts val="0"/>
              </a:spcAft>
              <a:buClr>
                <a:schemeClr val="accent3"/>
              </a:buClr>
              <a:buFont typeface="Wingdings 2" pitchFamily="18" charset="2"/>
              <a:buNone/>
              <a:defRPr/>
            </a:pPr>
            <a:endParaRPr lang="tr-TR" sz="2400" dirty="0">
              <a:solidFill>
                <a:schemeClr val="tx1"/>
              </a:solidFill>
            </a:endParaRPr>
          </a:p>
          <a:p>
            <a:pPr marL="0" indent="0" algn="just" eaLnBrk="1" fontAlgn="auto" hangingPunct="1">
              <a:lnSpc>
                <a:spcPct val="90000"/>
              </a:lnSpc>
              <a:spcBef>
                <a:spcPts val="580"/>
              </a:spcBef>
              <a:spcAft>
                <a:spcPts val="0"/>
              </a:spcAft>
              <a:buFont typeface="Wingdings" pitchFamily="2" charset="2"/>
              <a:buNone/>
              <a:defRPr/>
            </a:pPr>
            <a:r>
              <a:rPr lang="tr-TR" sz="2400" b="1" dirty="0" smtClean="0"/>
              <a:t>	12-) </a:t>
            </a:r>
            <a:r>
              <a:rPr lang="tr-TR" sz="2400" u="sng" dirty="0" smtClean="0">
                <a:solidFill>
                  <a:srgbClr val="C00000"/>
                </a:solidFill>
              </a:rPr>
              <a:t>İmar </a:t>
            </a:r>
            <a:r>
              <a:rPr lang="tr-TR" sz="2400" u="sng" dirty="0">
                <a:solidFill>
                  <a:srgbClr val="C00000"/>
                </a:solidFill>
              </a:rPr>
              <a:t>Uygulaması yapılması mümkün olmayan</a:t>
            </a:r>
            <a:r>
              <a:rPr lang="tr-TR" sz="2400" dirty="0">
                <a:solidFill>
                  <a:srgbClr val="C00000"/>
                </a:solidFill>
              </a:rPr>
              <a:t> </a:t>
            </a:r>
            <a:r>
              <a:rPr lang="tr-TR" sz="2400" dirty="0"/>
              <a:t>Orman veya AOÇ arazisi gibi </a:t>
            </a:r>
            <a:r>
              <a:rPr lang="tr-TR" sz="2400" dirty="0">
                <a:solidFill>
                  <a:srgbClr val="C00000"/>
                </a:solidFill>
              </a:rPr>
              <a:t>yerlerde</a:t>
            </a:r>
            <a:r>
              <a:rPr lang="tr-TR" sz="2400" dirty="0"/>
              <a:t> uygulama yapılıp yapılmadığı</a:t>
            </a:r>
            <a:r>
              <a:rPr lang="tr-TR" sz="2400" dirty="0" smtClean="0"/>
              <a:t>, (</a:t>
            </a:r>
            <a:r>
              <a:rPr lang="tr-TR" sz="2400" u="sng" dirty="0" smtClean="0"/>
              <a:t>Başbakanlık binası yapıldı.)</a:t>
            </a:r>
          </a:p>
          <a:p>
            <a:pPr marL="0" indent="0" algn="just" eaLnBrk="1" fontAlgn="auto" hangingPunct="1">
              <a:lnSpc>
                <a:spcPct val="90000"/>
              </a:lnSpc>
              <a:spcBef>
                <a:spcPts val="580"/>
              </a:spcBef>
              <a:spcAft>
                <a:spcPts val="0"/>
              </a:spcAft>
              <a:buFont typeface="Wingdings" pitchFamily="2" charset="2"/>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13-</a:t>
            </a:r>
            <a:r>
              <a:rPr lang="tr-TR" sz="2400" dirty="0"/>
              <a:t>) Uygulamada kapanan </a:t>
            </a:r>
            <a:r>
              <a:rPr lang="tr-TR" sz="2400" dirty="0" err="1"/>
              <a:t>kadastral</a:t>
            </a:r>
            <a:r>
              <a:rPr lang="tr-TR" sz="2400" dirty="0"/>
              <a:t> yolların öncelikle yol olarak değerlendirilmesi artan kısmın ihdas edilmesi yönünde pek çok yargı kararı bulunduğu göz önüne alınarak </a:t>
            </a:r>
            <a:r>
              <a:rPr lang="tr-TR" sz="2400" dirty="0">
                <a:solidFill>
                  <a:srgbClr val="FF0000"/>
                </a:solidFill>
              </a:rPr>
              <a:t>DOP oranının belirlenmesi sırasında kapanan </a:t>
            </a:r>
            <a:r>
              <a:rPr lang="tr-TR" sz="2400" dirty="0" err="1">
                <a:solidFill>
                  <a:srgbClr val="FF0000"/>
                </a:solidFill>
              </a:rPr>
              <a:t>kadastral</a:t>
            </a:r>
            <a:r>
              <a:rPr lang="tr-TR" sz="2400" dirty="0">
                <a:solidFill>
                  <a:srgbClr val="FF0000"/>
                </a:solidFill>
              </a:rPr>
              <a:t> yolların düşülüp düşülmediği</a:t>
            </a:r>
            <a:r>
              <a:rPr lang="tr-TR" sz="2400" dirty="0"/>
              <a:t>,</a:t>
            </a:r>
          </a:p>
        </p:txBody>
      </p:sp>
      <p:sp>
        <p:nvSpPr>
          <p:cNvPr id="2253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526BF97B-0286-4EB7-8E1A-C8A195FB6DE4}"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45601749-5DC8-4A3D-87D1-B8B3071E1670}" type="slidenum">
              <a:rPr lang="tr-TR"/>
              <a:pPr>
                <a:defRPr/>
              </a:pPr>
              <a:t>56</a:t>
            </a:fld>
            <a:endParaRPr lang="tr-T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250825" y="404813"/>
            <a:ext cx="7651619" cy="5724547"/>
          </a:xfrm>
        </p:spPr>
        <p:txBody>
          <a:bodyPr>
            <a:normAutofit/>
          </a:bodyPr>
          <a:lstStyle/>
          <a:p>
            <a:pPr marL="274320" indent="-274320" algn="just" eaLnBrk="1" fontAlgn="auto" hangingPunct="1">
              <a:spcBef>
                <a:spcPts val="580"/>
              </a:spcBef>
              <a:spcAft>
                <a:spcPct val="40000"/>
              </a:spcAft>
              <a:buFont typeface="Wingdings 2" pitchFamily="18" charset="2"/>
              <a:buNone/>
              <a:defRPr/>
            </a:pPr>
            <a:r>
              <a:rPr lang="tr-TR" sz="2400" b="1" dirty="0"/>
              <a:t> </a:t>
            </a:r>
            <a:endParaRPr lang="tr-TR" sz="2400" dirty="0" smtClean="0"/>
          </a:p>
          <a:p>
            <a:pPr marL="274320" indent="-274320" algn="just" eaLnBrk="1" fontAlgn="auto" hangingPunct="1">
              <a:spcBef>
                <a:spcPts val="580"/>
              </a:spcBef>
              <a:spcAft>
                <a:spcPct val="40000"/>
              </a:spcAft>
              <a:buFont typeface="Wingdings" pitchFamily="2" charset="2"/>
              <a:buNone/>
              <a:defRPr/>
            </a:pPr>
            <a:r>
              <a:rPr lang="tr-TR" sz="2400" dirty="0" smtClean="0"/>
              <a:t>		14-) 3194 </a:t>
            </a:r>
            <a:r>
              <a:rPr lang="tr-TR" sz="2400" dirty="0"/>
              <a:t>sayılı Yasanın 18. maddesine göre yapılan uygulamalarda müşterek mülkiyete konu parsel maliklerinin taksime tabi tutularak ayrı ayrı taşınmazlardan hisse verilebilmesi </a:t>
            </a:r>
            <a:r>
              <a:rPr lang="tr-TR" sz="2400" dirty="0" smtClean="0"/>
              <a:t>için </a:t>
            </a:r>
            <a:r>
              <a:rPr lang="tr-TR" sz="2400" i="1" u="sng" dirty="0" smtClean="0">
                <a:solidFill>
                  <a:srgbClr val="C00000"/>
                </a:solidFill>
              </a:rPr>
              <a:t>-şartlarının oluştuğunun encümen kararında belirtilmesi koşuluyla</a:t>
            </a:r>
            <a:r>
              <a:rPr lang="tr-TR" sz="2400" i="1" dirty="0" smtClean="0">
                <a:solidFill>
                  <a:srgbClr val="C00000"/>
                </a:solidFill>
              </a:rPr>
              <a:t>- 18 </a:t>
            </a:r>
            <a:r>
              <a:rPr lang="tr-TR" sz="2400" dirty="0">
                <a:solidFill>
                  <a:srgbClr val="C00000"/>
                </a:solidFill>
              </a:rPr>
              <a:t>uygulamasının yanı sıra mutlaka 2981 sayılı Yasanın EK 1. maddesinin </a:t>
            </a:r>
            <a:r>
              <a:rPr lang="tr-TR" sz="2400" dirty="0"/>
              <a:t>de uygulanması gerekmektedir</a:t>
            </a:r>
            <a:r>
              <a:rPr lang="tr-TR" sz="2400" dirty="0" smtClean="0"/>
              <a:t>.</a:t>
            </a:r>
            <a:endParaRPr lang="tr-TR" sz="2400" u="sng" dirty="0" smtClean="0"/>
          </a:p>
          <a:p>
            <a:pPr marL="274320" indent="-274320" algn="just" eaLnBrk="1" fontAlgn="auto" hangingPunct="1">
              <a:spcBef>
                <a:spcPts val="580"/>
              </a:spcBef>
              <a:spcAft>
                <a:spcPts val="0"/>
              </a:spcAft>
              <a:buFont typeface="Wingdings" pitchFamily="2" charset="2"/>
              <a:buNone/>
              <a:defRPr/>
            </a:pPr>
            <a:r>
              <a:rPr lang="tr-TR" sz="2400" dirty="0" smtClean="0">
                <a:solidFill>
                  <a:srgbClr val="C00000"/>
                </a:solidFill>
              </a:rPr>
              <a:t>		(31.05.2015 tarihi itibariyle yürürlükten kaldırılacaktır. (6306 </a:t>
            </a:r>
            <a:r>
              <a:rPr lang="tr-TR" sz="2400" dirty="0" err="1" smtClean="0">
                <a:solidFill>
                  <a:srgbClr val="C00000"/>
                </a:solidFill>
              </a:rPr>
              <a:t>sy</a:t>
            </a:r>
            <a:r>
              <a:rPr lang="tr-TR" sz="2400" dirty="0" smtClean="0">
                <a:solidFill>
                  <a:srgbClr val="C00000"/>
                </a:solidFill>
              </a:rPr>
              <a:t> Kanun 23 ve 24/a. Madde)</a:t>
            </a:r>
            <a:endParaRPr lang="tr-TR" sz="2400" dirty="0">
              <a:solidFill>
                <a:srgbClr val="C00000"/>
              </a:solidFill>
            </a:endParaRPr>
          </a:p>
        </p:txBody>
      </p:sp>
      <p:sp>
        <p:nvSpPr>
          <p:cNvPr id="2355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AB19FC3C-B9D8-4B7B-88CD-8447FAAA1BBF}"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0AC67C0E-7A58-46C0-9985-4D4D120B806E}" type="slidenum">
              <a:rPr lang="tr-TR"/>
              <a:pPr>
                <a:defRPr/>
              </a:pPr>
              <a:t>57</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p:cTn id="7" dur="500" fill="hold"/>
                                        <p:tgtEl>
                                          <p:spTgt spid="1105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05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anim calcmode="lin" valueType="num">
                                      <p:cBhvr>
                                        <p:cTn id="11" dur="500" fill="hold"/>
                                        <p:tgtEl>
                                          <p:spTgt spid="1105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105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anim calcmode="lin" valueType="num">
                                      <p:cBhvr>
                                        <p:cTn id="15" dur="500" fill="hold"/>
                                        <p:tgtEl>
                                          <p:spTgt spid="1105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105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Rectangle 3"/>
          <p:cNvSpPr>
            <a:spLocks noGrp="1" noChangeArrowheads="1"/>
          </p:cNvSpPr>
          <p:nvPr>
            <p:ph idx="1"/>
          </p:nvPr>
        </p:nvSpPr>
        <p:spPr>
          <a:xfrm>
            <a:off x="251424" y="458604"/>
            <a:ext cx="7651020" cy="5562784"/>
          </a:xfrm>
        </p:spPr>
        <p:txBody>
          <a:bodyPr>
            <a:normAutofit fontScale="92500"/>
          </a:bodyPr>
          <a:lstStyle/>
          <a:p>
            <a:pPr marL="274320" indent="-274320" algn="ctr" eaLnBrk="1" fontAlgn="auto" hangingPunct="1">
              <a:spcBef>
                <a:spcPts val="580"/>
              </a:spcBef>
              <a:spcAft>
                <a:spcPts val="0"/>
              </a:spcAft>
              <a:buFont typeface="Wingdings" pitchFamily="2" charset="2"/>
              <a:buNone/>
              <a:defRPr/>
            </a:pPr>
            <a:r>
              <a:rPr lang="tr-TR" sz="4000" b="1" dirty="0"/>
              <a:t> </a:t>
            </a:r>
            <a:r>
              <a:rPr lang="tr-TR" sz="4000" b="1" dirty="0" smtClean="0"/>
              <a:t>   	</a:t>
            </a:r>
            <a:r>
              <a:rPr lang="tr-TR" sz="2000" b="1" dirty="0" smtClean="0">
                <a:solidFill>
                  <a:srgbClr val="C00000"/>
                </a:solidFill>
              </a:rPr>
              <a:t>KAT </a:t>
            </a:r>
            <a:r>
              <a:rPr lang="tr-TR" sz="2000" b="1" dirty="0">
                <a:solidFill>
                  <a:srgbClr val="C00000"/>
                </a:solidFill>
              </a:rPr>
              <a:t>İRTİFAKI veya KAT MÜLKİYETİ KURULU TAŞINMAZLARDA </a:t>
            </a:r>
            <a:r>
              <a:rPr lang="tr-TR" sz="2000" b="1" dirty="0" smtClean="0">
                <a:solidFill>
                  <a:srgbClr val="C00000"/>
                </a:solidFill>
              </a:rPr>
              <a:t>UYGULAMA</a:t>
            </a:r>
          </a:p>
          <a:p>
            <a:pPr marL="274320" indent="-274320" algn="ctr" eaLnBrk="1" fontAlgn="auto" hangingPunct="1">
              <a:spcBef>
                <a:spcPts val="580"/>
              </a:spcBef>
              <a:spcAft>
                <a:spcPts val="0"/>
              </a:spcAft>
              <a:buFont typeface="Wingdings" pitchFamily="2" charset="2"/>
              <a:buNone/>
              <a:defRPr/>
            </a:pPr>
            <a:endParaRPr lang="tr-TR" sz="2000" b="1" dirty="0">
              <a:solidFill>
                <a:srgbClr val="C00000"/>
              </a:solidFill>
            </a:endParaRPr>
          </a:p>
          <a:p>
            <a:pPr marL="274320" indent="-274320" algn="just" eaLnBrk="1" fontAlgn="auto" hangingPunct="1">
              <a:spcBef>
                <a:spcPts val="580"/>
              </a:spcBef>
              <a:spcAft>
                <a:spcPts val="0"/>
              </a:spcAft>
              <a:buFont typeface="Wingdings" pitchFamily="2" charset="2"/>
              <a:buNone/>
              <a:defRPr/>
            </a:pPr>
            <a:r>
              <a:rPr lang="tr-TR" sz="2400" b="1" dirty="0"/>
              <a:t>    </a:t>
            </a:r>
            <a:r>
              <a:rPr lang="tr-TR" sz="2400" b="1" dirty="0" smtClean="0"/>
              <a:t>	</a:t>
            </a:r>
            <a:r>
              <a:rPr lang="tr-TR" sz="2400" b="1" u="sng" dirty="0" smtClean="0"/>
              <a:t>K</a:t>
            </a:r>
            <a:r>
              <a:rPr lang="tr-TR" sz="2400" u="sng" dirty="0" smtClean="0"/>
              <a:t>at </a:t>
            </a:r>
            <a:r>
              <a:rPr lang="tr-TR" sz="2400" u="sng" dirty="0"/>
              <a:t>mülkiyetine çevrilmiş taşınmaz mal başlı başına bir imar parselini teşkil </a:t>
            </a:r>
            <a:r>
              <a:rPr lang="tr-TR" sz="2400" u="sng" dirty="0" smtClean="0"/>
              <a:t>ediyorsa yapılacak tek </a:t>
            </a:r>
            <a:r>
              <a:rPr lang="tr-TR" sz="2400" u="sng" dirty="0"/>
              <a:t>değişiklik ana gayrimenkulün kütük sahife numarası ile ada ve parsel </a:t>
            </a:r>
            <a:r>
              <a:rPr lang="tr-TR" sz="2400" u="sng" dirty="0" smtClean="0"/>
              <a:t>numarasına ilişkin olacaktır.</a:t>
            </a:r>
          </a:p>
          <a:p>
            <a:pPr marL="274320" indent="-274320" algn="just" eaLnBrk="1" fontAlgn="auto" hangingPunct="1">
              <a:spcBef>
                <a:spcPts val="580"/>
              </a:spcBef>
              <a:spcAft>
                <a:spcPts val="0"/>
              </a:spcAft>
              <a:buFont typeface="Wingdings" pitchFamily="2" charset="2"/>
              <a:buNone/>
              <a:defRPr/>
            </a:pPr>
            <a:r>
              <a:rPr lang="tr-TR" sz="2400" dirty="0" smtClean="0"/>
              <a:t>   		Kat </a:t>
            </a:r>
            <a:r>
              <a:rPr lang="tr-TR" sz="2400" dirty="0"/>
              <a:t>mülkiyeti ile kapatılan ana gayrimenkule ait kütük sahifesi açılıp imar parseli için açılacak sahifeye nakil suretiyle tekrar kapatılmalı ve kat mülkiyeti kütüğünde bağımsız bölümlerin kütük sahifelerinde de buna paralel olarak ana gayrimenkul kütük sahife numarası ile ada ve parsel numaraları düzeltilip nedeni beyanlar hanesinde belirtilmekle yetinilmektedir. </a:t>
            </a:r>
          </a:p>
        </p:txBody>
      </p:sp>
      <p:sp>
        <p:nvSpPr>
          <p:cNvPr id="25604"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4DE5ACB1-E6CE-472D-8DE5-1F092B7F613D}"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29B7E5E2-1DBC-42AE-91AD-F993AB31D29D}" type="slidenum">
              <a:rPr lang="tr-TR"/>
              <a:pPr>
                <a:defRPr/>
              </a:pPr>
              <a:t>58</a:t>
            </a:fld>
            <a:endParaRPr lang="tr-T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57250" y="357188"/>
            <a:ext cx="7643813" cy="857250"/>
          </a:xfrm>
        </p:spPr>
        <p:txBody>
          <a:bodyPr/>
          <a:lstStyle/>
          <a:p>
            <a:pPr algn="ctr" eaLnBrk="1" hangingPunct="1"/>
            <a:r>
              <a:rPr lang="tr-TR" sz="2400" b="1" dirty="0" smtClean="0">
                <a:solidFill>
                  <a:srgbClr val="FF0000"/>
                </a:solidFill>
                <a:latin typeface="+mn-lt"/>
              </a:rPr>
              <a:t>Kat </a:t>
            </a:r>
            <a:r>
              <a:rPr lang="tr-TR" sz="2400" b="1" dirty="0" err="1" smtClean="0">
                <a:solidFill>
                  <a:srgbClr val="FF0000"/>
                </a:solidFill>
                <a:latin typeface="+mn-lt"/>
              </a:rPr>
              <a:t>Mülkiyetİ</a:t>
            </a:r>
            <a:r>
              <a:rPr lang="tr-TR" sz="2400" b="1" dirty="0" smtClean="0">
                <a:solidFill>
                  <a:srgbClr val="FF0000"/>
                </a:solidFill>
                <a:latin typeface="+mn-lt"/>
              </a:rPr>
              <a:t> Uygulama</a:t>
            </a:r>
          </a:p>
        </p:txBody>
      </p:sp>
      <p:sp>
        <p:nvSpPr>
          <p:cNvPr id="458755" name="Rectangle 3"/>
          <p:cNvSpPr>
            <a:spLocks noGrp="1" noChangeArrowheads="1"/>
          </p:cNvSpPr>
          <p:nvPr>
            <p:ph idx="1"/>
          </p:nvPr>
        </p:nvSpPr>
        <p:spPr>
          <a:xfrm>
            <a:off x="395288" y="1628760"/>
            <a:ext cx="7597168" cy="3870516"/>
          </a:xfrm>
        </p:spPr>
        <p:txBody>
          <a:bodyPr>
            <a:noAutofit/>
          </a:bodyPr>
          <a:lstStyle/>
          <a:p>
            <a:pPr marL="274320" indent="-274320" algn="just" eaLnBrk="1" fontAlgn="auto" hangingPunct="1">
              <a:lnSpc>
                <a:spcPct val="90000"/>
              </a:lnSpc>
              <a:spcBef>
                <a:spcPts val="580"/>
              </a:spcBef>
              <a:spcAft>
                <a:spcPts val="0"/>
              </a:spcAft>
              <a:buNone/>
              <a:defRPr/>
            </a:pPr>
            <a:r>
              <a:rPr lang="tr-TR" sz="2400" dirty="0" smtClean="0"/>
              <a:t>        	</a:t>
            </a:r>
            <a:r>
              <a:rPr lang="tr-TR" sz="2400" u="sng" dirty="0" smtClean="0"/>
              <a:t>Kat </a:t>
            </a:r>
            <a:r>
              <a:rPr lang="tr-TR" sz="2400" u="sng" dirty="0"/>
              <a:t>mülkiyetine konu kadastro parselinin ana yapı bulunan kısmı bir imar parselini teşkil eder de kalan bahçe kısmı kısmen veya tamamen diğer bir imar parselini meydana getirir ise; </a:t>
            </a:r>
          </a:p>
          <a:p>
            <a:pPr marL="274320" indent="-274320" algn="just" eaLnBrk="1" fontAlgn="auto" hangingPunct="1">
              <a:lnSpc>
                <a:spcPct val="90000"/>
              </a:lnSpc>
              <a:spcBef>
                <a:spcPts val="580"/>
              </a:spcBef>
              <a:spcAft>
                <a:spcPts val="0"/>
              </a:spcAft>
              <a:buFont typeface="Wingdings" pitchFamily="2" charset="2"/>
              <a:buNone/>
              <a:defRPr/>
            </a:pPr>
            <a:r>
              <a:rPr lang="tr-TR" sz="2400" dirty="0"/>
              <a:t>   </a:t>
            </a:r>
            <a:r>
              <a:rPr lang="tr-TR" sz="2400" dirty="0" smtClean="0"/>
              <a:t>   	a</a:t>
            </a:r>
            <a:r>
              <a:rPr lang="tr-TR" sz="2400" dirty="0"/>
              <a:t>) Ana yapının bulunduğu kısmın sadece yüzölçümü eksileceğinden ve kütük sahife numarası ile ada ve parsel numarası değişeceğinden yukarıda açıklandığı gibi işlem yapılmakla beraber bağımsız bölüm sahifelerindeki ana gayrimenkulün </a:t>
            </a:r>
            <a:r>
              <a:rPr lang="tr-TR" sz="2400" dirty="0" smtClean="0"/>
              <a:t>yüzölçümü de </a:t>
            </a:r>
            <a:r>
              <a:rPr lang="tr-TR" sz="2400" dirty="0"/>
              <a:t>düzeltilmeli ve nedeni beyanlarda belirtilmelidir. </a:t>
            </a:r>
          </a:p>
        </p:txBody>
      </p:sp>
      <p:sp>
        <p:nvSpPr>
          <p:cNvPr id="26629" name="5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150E5B0-9087-46DC-985F-B23D577A25B9}" type="datetime1">
              <a:rPr lang="tr-TR" smtClean="0"/>
              <a:pPr/>
              <a:t>23.6.2014</a:t>
            </a:fld>
            <a:endParaRPr lang="tr-TR" smtClean="0"/>
          </a:p>
        </p:txBody>
      </p:sp>
      <p:sp>
        <p:nvSpPr>
          <p:cNvPr id="5" name="5 Slayt Numarası Yer Tutucusu"/>
          <p:cNvSpPr>
            <a:spLocks noGrp="1"/>
          </p:cNvSpPr>
          <p:nvPr>
            <p:ph type="sldNum" sz="quarter" idx="12"/>
          </p:nvPr>
        </p:nvSpPr>
        <p:spPr/>
        <p:txBody>
          <a:bodyPr/>
          <a:lstStyle/>
          <a:p>
            <a:pPr>
              <a:defRPr/>
            </a:pPr>
            <a:fld id="{2CF241EF-8A89-4861-8DCA-312C4863DD0F}" type="slidenum">
              <a:rPr lang="tr-TR"/>
              <a:pPr>
                <a:defRPr/>
              </a:pPr>
              <a:t>59</a:t>
            </a:fld>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41436" y="638628"/>
            <a:ext cx="8281104" cy="5130684"/>
          </a:xfrm>
          <a:solidFill>
            <a:schemeClr val="bg1"/>
          </a:solidFill>
        </p:spPr>
        <p:txBody>
          <a:bodyPr/>
          <a:lstStyle/>
          <a:p>
            <a:pPr algn="just"/>
            <a:endParaRPr lang="tr-TR" dirty="0" smtClean="0">
              <a:solidFill>
                <a:schemeClr val="tx1"/>
              </a:solidFill>
            </a:endParaRPr>
          </a:p>
          <a:p>
            <a:pPr algn="just"/>
            <a:r>
              <a:rPr lang="tr-TR" b="1" dirty="0" smtClean="0">
                <a:solidFill>
                  <a:srgbClr val="FF0000"/>
                </a:solidFill>
              </a:rPr>
              <a:t>1477,</a:t>
            </a:r>
            <a:r>
              <a:rPr lang="tr-TR" dirty="0" smtClean="0">
                <a:solidFill>
                  <a:srgbClr val="FF0000"/>
                </a:solidFill>
              </a:rPr>
              <a:t> </a:t>
            </a:r>
            <a:r>
              <a:rPr lang="tr-TR" u="sng" dirty="0" smtClean="0">
                <a:solidFill>
                  <a:schemeClr val="tx1"/>
                </a:solidFill>
              </a:rPr>
              <a:t>1480</a:t>
            </a:r>
            <a:r>
              <a:rPr lang="tr-TR" dirty="0" smtClean="0">
                <a:solidFill>
                  <a:schemeClr val="tx1"/>
                </a:solidFill>
              </a:rPr>
              <a:t>, </a:t>
            </a:r>
            <a:r>
              <a:rPr lang="tr-TR" u="sng" dirty="0" smtClean="0">
                <a:solidFill>
                  <a:schemeClr val="tx1"/>
                </a:solidFill>
              </a:rPr>
              <a:t>1485</a:t>
            </a:r>
            <a:r>
              <a:rPr lang="tr-TR" dirty="0" smtClean="0">
                <a:solidFill>
                  <a:schemeClr val="tx1"/>
                </a:solidFill>
              </a:rPr>
              <a:t>, </a:t>
            </a:r>
            <a:r>
              <a:rPr lang="tr-TR" u="sng" dirty="0" smtClean="0">
                <a:solidFill>
                  <a:schemeClr val="tx1"/>
                </a:solidFill>
              </a:rPr>
              <a:t>1498</a:t>
            </a:r>
            <a:r>
              <a:rPr lang="tr-TR" dirty="0" smtClean="0">
                <a:solidFill>
                  <a:schemeClr val="tx1"/>
                </a:solidFill>
              </a:rPr>
              <a:t> sayılı TKGM Genelgeler,</a:t>
            </a:r>
          </a:p>
          <a:p>
            <a:pPr algn="just"/>
            <a:r>
              <a:rPr lang="tr-TR" dirty="0" smtClean="0">
                <a:solidFill>
                  <a:srgbClr val="FF0000"/>
                </a:solidFill>
              </a:rPr>
              <a:t>1997/12 sayılı TKGM Genelge,</a:t>
            </a:r>
          </a:p>
          <a:p>
            <a:pPr algn="just"/>
            <a:r>
              <a:rPr lang="tr-TR" dirty="0" smtClean="0">
                <a:solidFill>
                  <a:schemeClr val="tx1"/>
                </a:solidFill>
              </a:rPr>
              <a:t>2008/20 sayılı TKGM Genelge,</a:t>
            </a:r>
          </a:p>
          <a:p>
            <a:pPr algn="just"/>
            <a:r>
              <a:rPr lang="tr-TR" dirty="0" smtClean="0">
                <a:solidFill>
                  <a:srgbClr val="FF0000"/>
                </a:solidFill>
              </a:rPr>
              <a:t>2010/4 sayılı TKGM Genelge,</a:t>
            </a:r>
          </a:p>
          <a:p>
            <a:pPr algn="just"/>
            <a:r>
              <a:rPr lang="tr-TR" dirty="0" smtClean="0">
                <a:solidFill>
                  <a:schemeClr val="tx1"/>
                </a:solidFill>
              </a:rPr>
              <a:t>2010/11 sayılı TKGM Genelge,</a:t>
            </a:r>
          </a:p>
          <a:p>
            <a:pPr algn="just"/>
            <a:r>
              <a:rPr lang="tr-TR" dirty="0" smtClean="0">
                <a:solidFill>
                  <a:srgbClr val="FF0000"/>
                </a:solidFill>
              </a:rPr>
              <a:t>2010/22 sayılı TKGM Genelge,</a:t>
            </a:r>
          </a:p>
          <a:p>
            <a:pPr algn="just"/>
            <a:r>
              <a:rPr lang="tr-TR" dirty="0" smtClean="0">
                <a:solidFill>
                  <a:schemeClr val="tx1"/>
                </a:solidFill>
              </a:rPr>
              <a:t>2012/15 sayılı TKGM Genelge,</a:t>
            </a:r>
          </a:p>
          <a:p>
            <a:pPr algn="just"/>
            <a:r>
              <a:rPr lang="tr-TR" dirty="0" smtClean="0">
                <a:solidFill>
                  <a:schemeClr val="tx1"/>
                </a:solidFill>
              </a:rPr>
              <a:t>2013/8 sayılı TKGM Genelge, (6306 </a:t>
            </a:r>
            <a:r>
              <a:rPr lang="tr-TR" dirty="0" err="1" smtClean="0">
                <a:solidFill>
                  <a:schemeClr val="tx1"/>
                </a:solidFill>
              </a:rPr>
              <a:t>sk</a:t>
            </a:r>
            <a:r>
              <a:rPr lang="tr-TR" dirty="0" smtClean="0">
                <a:solidFill>
                  <a:schemeClr val="tx1"/>
                </a:solidFill>
              </a:rPr>
              <a:t> gen. )</a:t>
            </a:r>
          </a:p>
          <a:p>
            <a:pPr algn="just"/>
            <a:r>
              <a:rPr lang="tr-TR" dirty="0" smtClean="0">
                <a:solidFill>
                  <a:schemeClr val="tx1"/>
                </a:solidFill>
              </a:rPr>
              <a:t>2013/11 sayılı TKGM Genelge vs,</a:t>
            </a:r>
          </a:p>
          <a:p>
            <a:pPr algn="just"/>
            <a:r>
              <a:rPr lang="tr-TR" dirty="0" smtClean="0">
                <a:solidFill>
                  <a:schemeClr val="tx1"/>
                </a:solidFill>
              </a:rPr>
              <a:t>(Çevre ve Şehircilik Bakanlığı, TOKİ, OSB’ler </a:t>
            </a:r>
            <a:r>
              <a:rPr lang="tr-TR" dirty="0" err="1" smtClean="0">
                <a:solidFill>
                  <a:schemeClr val="tx1"/>
                </a:solidFill>
              </a:rPr>
              <a:t>vd</a:t>
            </a:r>
            <a:r>
              <a:rPr lang="tr-TR" dirty="0" smtClean="0">
                <a:solidFill>
                  <a:schemeClr val="tx1"/>
                </a:solidFill>
              </a:rPr>
              <a:t>. plan yapmaya yetkili ve yükümlü kurumların Genelgeleri)</a:t>
            </a:r>
            <a:endParaRPr lang="tr-TR"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457200" y="1088688"/>
            <a:ext cx="7535256" cy="3960528"/>
          </a:xfrm>
        </p:spPr>
        <p:txBody>
          <a:bodyPr>
            <a:normAutofit fontScale="47500" lnSpcReduction="20000"/>
          </a:bodyPr>
          <a:lstStyle/>
          <a:p>
            <a:pPr marL="274320" indent="-274320" algn="just" eaLnBrk="1" fontAlgn="auto" hangingPunct="1">
              <a:spcBef>
                <a:spcPts val="580"/>
              </a:spcBef>
              <a:spcAft>
                <a:spcPts val="0"/>
              </a:spcAft>
              <a:buNone/>
              <a:defRPr/>
            </a:pPr>
            <a:r>
              <a:rPr lang="tr-TR" sz="2400" dirty="0" smtClean="0"/>
              <a:t>       </a:t>
            </a:r>
          </a:p>
          <a:p>
            <a:pPr marL="274320" indent="-274320" algn="just" eaLnBrk="1" fontAlgn="auto" hangingPunct="1">
              <a:lnSpc>
                <a:spcPct val="120000"/>
              </a:lnSpc>
              <a:spcBef>
                <a:spcPts val="580"/>
              </a:spcBef>
              <a:spcAft>
                <a:spcPts val="0"/>
              </a:spcAft>
              <a:buNone/>
              <a:defRPr/>
            </a:pPr>
            <a:r>
              <a:rPr lang="tr-TR" sz="2400" dirty="0" smtClean="0"/>
              <a:t>		</a:t>
            </a:r>
            <a:r>
              <a:rPr lang="tr-TR" sz="4400" dirty="0" smtClean="0"/>
              <a:t>b</a:t>
            </a:r>
            <a:r>
              <a:rPr lang="tr-TR" sz="4400" dirty="0"/>
              <a:t>) Diğer kısım başlı başına bir parsel teşkil ediyor ise; arsa payları oranında bağımsız bölüm sahipleri adına, başka kadastro parselleri ve yoldan alanın kısımla </a:t>
            </a:r>
            <a:r>
              <a:rPr lang="tr-TR" sz="4400" dirty="0" err="1" smtClean="0"/>
              <a:t>şuyulanıyorsa</a:t>
            </a:r>
            <a:r>
              <a:rPr lang="tr-TR" sz="4400" dirty="0"/>
              <a:t>, imar parselinin yüzölçümü payda ve bunu meydana getiren kadastro parselleri ile yoldan eklenen kısmın yüzölçümleri pay itibar olunarak eklenen yolun belediye ve diğerlerinin malik ve paydaşları adına (şayi paylı olanlar payları ile orantılı olarak) tescil edilmelidir. </a:t>
            </a:r>
          </a:p>
          <a:p>
            <a:pPr marL="274320" indent="-274320" algn="just" eaLnBrk="1" fontAlgn="auto" hangingPunct="1">
              <a:spcBef>
                <a:spcPts val="580"/>
              </a:spcBef>
              <a:spcAft>
                <a:spcPts val="0"/>
              </a:spcAft>
              <a:buFont typeface="Wingdings" pitchFamily="2" charset="2"/>
              <a:buNone/>
              <a:defRPr/>
            </a:pPr>
            <a:endParaRPr lang="tr-TR" sz="3200" b="1" dirty="0">
              <a:solidFill>
                <a:schemeClr val="accent4"/>
              </a:solidFill>
              <a:latin typeface="Comic Sans MS" pitchFamily="66" charset="0"/>
            </a:endParaRPr>
          </a:p>
          <a:p>
            <a:pPr marL="274320" indent="-274320" algn="just" eaLnBrk="1" fontAlgn="auto" hangingPunct="1">
              <a:spcBef>
                <a:spcPts val="580"/>
              </a:spcBef>
              <a:spcAft>
                <a:spcPts val="0"/>
              </a:spcAft>
              <a:buFont typeface="Wingdings" pitchFamily="2" charset="2"/>
              <a:buNone/>
              <a:defRPr/>
            </a:pPr>
            <a:r>
              <a:rPr lang="tr-TR" sz="3200" b="1" dirty="0">
                <a:solidFill>
                  <a:schemeClr val="accent4"/>
                </a:solidFill>
                <a:latin typeface="Comic Sans MS" pitchFamily="66" charset="0"/>
              </a:rPr>
              <a:t>	</a:t>
            </a:r>
          </a:p>
        </p:txBody>
      </p:sp>
      <p:sp>
        <p:nvSpPr>
          <p:cNvPr id="2765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963EB8F1-081C-4EFE-B332-E3064D4D6598}" type="datetime1">
              <a:rPr lang="tr-TR" smtClean="0"/>
              <a:pPr/>
              <a:t>23.6.2014</a:t>
            </a:fld>
            <a:endParaRPr lang="tr-TR" smtClean="0"/>
          </a:p>
        </p:txBody>
      </p:sp>
      <p:sp>
        <p:nvSpPr>
          <p:cNvPr id="4" name="5 Slayt Numarası Yer Tutucusu"/>
          <p:cNvSpPr>
            <a:spLocks noGrp="1"/>
          </p:cNvSpPr>
          <p:nvPr>
            <p:ph type="sldNum" sz="quarter" idx="12"/>
          </p:nvPr>
        </p:nvSpPr>
        <p:spPr/>
        <p:txBody>
          <a:bodyPr/>
          <a:lstStyle/>
          <a:p>
            <a:pPr>
              <a:defRPr/>
            </a:pPr>
            <a:fld id="{E649F78F-7C48-4BC0-A7C4-0C9CFB7282A5}" type="slidenum">
              <a:rPr lang="tr-TR"/>
              <a:pPr>
                <a:defRPr/>
              </a:pPr>
              <a:t>60</a:t>
            </a:fld>
            <a:endParaRPr lang="tr-T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DD7561F-0EE3-48E9-9381-1838D2F71327}" type="slidenum">
              <a:rPr lang="tr-TR" smtClean="0"/>
              <a:pPr>
                <a:defRPr/>
              </a:pPr>
              <a:t>61</a:t>
            </a:fld>
            <a:endParaRPr lang="tr-TR" dirty="0"/>
          </a:p>
        </p:txBody>
      </p:sp>
      <p:sp>
        <p:nvSpPr>
          <p:cNvPr id="5" name="4 Dikdörtgen"/>
          <p:cNvSpPr/>
          <p:nvPr/>
        </p:nvSpPr>
        <p:spPr>
          <a:xfrm>
            <a:off x="1241556" y="548616"/>
            <a:ext cx="6036817"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a:solidFill>
                  <a:srgbClr val="C00000"/>
                </a:solidFill>
              </a:rPr>
              <a:t>İmar Parsellerinin Tescili</a:t>
            </a:r>
            <a:endParaRPr lang="tr-TR" sz="2400" b="1" i="1" dirty="0">
              <a:solidFill>
                <a:srgbClr val="C00000"/>
              </a:solidFill>
            </a:endParaRPr>
          </a:p>
        </p:txBody>
      </p:sp>
      <p:sp>
        <p:nvSpPr>
          <p:cNvPr id="7" name="6 Dikdörtgen"/>
          <p:cNvSpPr/>
          <p:nvPr/>
        </p:nvSpPr>
        <p:spPr>
          <a:xfrm>
            <a:off x="431448" y="1268712"/>
            <a:ext cx="8303000"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defRPr/>
            </a:pPr>
            <a:r>
              <a:rPr lang="tr-TR" sz="2400" dirty="0" smtClean="0">
                <a:solidFill>
                  <a:srgbClr val="C00000"/>
                </a:solidFill>
              </a:rPr>
              <a:t> 		1) </a:t>
            </a:r>
            <a:r>
              <a:rPr lang="tr-TR" sz="2400" dirty="0" smtClean="0"/>
              <a:t>18. Madde Uygulama </a:t>
            </a:r>
            <a:r>
              <a:rPr lang="tr-TR" sz="2400" dirty="0"/>
              <a:t>yönetmeliğinin 41 inci maddesine göre </a:t>
            </a:r>
            <a:r>
              <a:rPr lang="tr-TR" sz="2400" dirty="0" smtClean="0"/>
              <a:t>düzenlemeye </a:t>
            </a:r>
            <a:r>
              <a:rPr lang="tr-TR" sz="2400" dirty="0"/>
              <a:t>giren kadastro ve imar parsellerinin </a:t>
            </a:r>
            <a:r>
              <a:rPr lang="tr-TR" sz="2400" dirty="0">
                <a:solidFill>
                  <a:srgbClr val="C00000"/>
                </a:solidFill>
              </a:rPr>
              <a:t>tapu kütüğü beyanlar hanesine </a:t>
            </a:r>
            <a:r>
              <a:rPr lang="tr-TR" sz="2400" i="1" u="sng" dirty="0" smtClean="0">
                <a:solidFill>
                  <a:srgbClr val="C00000"/>
                </a:solidFill>
              </a:rPr>
              <a:t>"... </a:t>
            </a:r>
            <a:r>
              <a:rPr lang="tr-TR" sz="2400" i="1" u="sng" dirty="0" err="1" smtClean="0">
                <a:solidFill>
                  <a:srgbClr val="C00000"/>
                </a:solidFill>
              </a:rPr>
              <a:t>no'lu</a:t>
            </a:r>
            <a:r>
              <a:rPr lang="tr-TR" sz="2400" i="1" u="sng" dirty="0" smtClean="0">
                <a:solidFill>
                  <a:srgbClr val="C00000"/>
                </a:solidFill>
              </a:rPr>
              <a:t> </a:t>
            </a:r>
            <a:r>
              <a:rPr lang="tr-TR" sz="2400" i="1" u="sng" dirty="0">
                <a:solidFill>
                  <a:srgbClr val="C00000"/>
                </a:solidFill>
              </a:rPr>
              <a:t>imar planına göre tescile tabidir </a:t>
            </a:r>
            <a:r>
              <a:rPr lang="tr-TR" sz="2400" i="1" u="sng" dirty="0" smtClean="0">
                <a:solidFill>
                  <a:srgbClr val="C00000"/>
                </a:solidFill>
              </a:rPr>
              <a:t>... </a:t>
            </a:r>
            <a:r>
              <a:rPr lang="tr-TR" sz="2400" i="1" u="sng" dirty="0">
                <a:solidFill>
                  <a:srgbClr val="C00000"/>
                </a:solidFill>
              </a:rPr>
              <a:t>Tarih </a:t>
            </a:r>
            <a:r>
              <a:rPr lang="tr-TR" sz="2400" i="1" u="sng" dirty="0" smtClean="0">
                <a:solidFill>
                  <a:srgbClr val="C00000"/>
                </a:solidFill>
              </a:rPr>
              <a:t>.... Yevmiye …</a:t>
            </a:r>
            <a:r>
              <a:rPr lang="tr-TR" sz="2400" u="sng" dirty="0" smtClean="0">
                <a:solidFill>
                  <a:srgbClr val="C00000"/>
                </a:solidFill>
              </a:rPr>
              <a:t>" </a:t>
            </a:r>
            <a:r>
              <a:rPr lang="tr-TR" sz="2400" dirty="0">
                <a:solidFill>
                  <a:srgbClr val="C00000"/>
                </a:solidFill>
              </a:rPr>
              <a:t>şeklinde belirtme yapılır</a:t>
            </a:r>
            <a:r>
              <a:rPr lang="tr-TR" sz="2400" dirty="0" smtClean="0">
                <a:solidFill>
                  <a:srgbClr val="C00000"/>
                </a:solidFill>
              </a:rPr>
              <a:t>. </a:t>
            </a:r>
          </a:p>
          <a:p>
            <a:pPr marL="457200" indent="-457200" algn="just">
              <a:defRPr/>
            </a:pPr>
            <a:r>
              <a:rPr lang="tr-TR" sz="2400" dirty="0" smtClean="0"/>
              <a:t>		</a:t>
            </a:r>
            <a:r>
              <a:rPr lang="tr-TR" sz="2400" dirty="0" smtClean="0">
                <a:solidFill>
                  <a:srgbClr val="C00000"/>
                </a:solidFill>
              </a:rPr>
              <a:t>2)</a:t>
            </a:r>
            <a:r>
              <a:rPr lang="tr-TR" sz="2400" dirty="0" smtClean="0"/>
              <a:t> Düzenlemeye giren tüm taşınmazların tapu kütüğü </a:t>
            </a:r>
            <a:r>
              <a:rPr lang="tr-TR" sz="2400" dirty="0" err="1" smtClean="0"/>
              <a:t>yüzölçüm</a:t>
            </a:r>
            <a:r>
              <a:rPr lang="tr-TR" sz="2400" dirty="0" smtClean="0"/>
              <a:t> hanesinde  yukarıda belirtildiği gibi beyanlar hanesine yapılan belirtme ile birlikte aynı tarih yevmiye numarası ile </a:t>
            </a:r>
            <a:r>
              <a:rPr lang="tr-TR" sz="2400" dirty="0" smtClean="0">
                <a:solidFill>
                  <a:srgbClr val="C00000"/>
                </a:solidFill>
              </a:rPr>
              <a:t>yüzölçümlerinden düzenleme ortaklık payı düşülür. Ve Aynı yevmiye ile tescil edilir.</a:t>
            </a:r>
            <a:endParaRPr lang="tr-TR" sz="2400" dirty="0"/>
          </a:p>
          <a:p>
            <a:pPr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4FC38E6-9000-49BF-8A2A-5D2660A4C8BA}" type="slidenum">
              <a:rPr lang="tr-TR" smtClean="0"/>
              <a:pPr>
                <a:defRPr/>
              </a:pPr>
              <a:t>62</a:t>
            </a:fld>
            <a:endParaRPr lang="tr-TR" dirty="0"/>
          </a:p>
        </p:txBody>
      </p:sp>
      <p:sp>
        <p:nvSpPr>
          <p:cNvPr id="75777" name="Rectangle 1"/>
          <p:cNvSpPr>
            <a:spLocks noChangeArrowheads="1"/>
          </p:cNvSpPr>
          <p:nvPr/>
        </p:nvSpPr>
        <p:spPr bwMode="auto">
          <a:xfrm>
            <a:off x="521459" y="833988"/>
            <a:ext cx="8265353" cy="5262979"/>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just">
              <a:defRPr/>
            </a:pPr>
            <a:endParaRPr lang="tr-TR" sz="2400" dirty="0" smtClean="0">
              <a:solidFill>
                <a:srgbClr val="C00000"/>
              </a:solidFill>
              <a:cs typeface="Times New Roman" pitchFamily="18" charset="0"/>
            </a:endParaRPr>
          </a:p>
          <a:p>
            <a:pPr algn="just">
              <a:defRPr/>
            </a:pPr>
            <a:r>
              <a:rPr lang="tr-TR" sz="2400" dirty="0" smtClean="0">
                <a:solidFill>
                  <a:srgbClr val="C00000"/>
                </a:solidFill>
                <a:cs typeface="Times New Roman" pitchFamily="18" charset="0"/>
              </a:rPr>
              <a:t>	3)</a:t>
            </a:r>
            <a:r>
              <a:rPr lang="tr-TR" sz="2400" dirty="0" smtClean="0">
                <a:solidFill>
                  <a:schemeClr val="tx1"/>
                </a:solidFill>
                <a:cs typeface="Times New Roman" pitchFamily="18" charset="0"/>
              </a:rPr>
              <a:t> </a:t>
            </a:r>
            <a:r>
              <a:rPr lang="tr-TR" sz="2400" dirty="0">
                <a:solidFill>
                  <a:schemeClr val="tx1"/>
                </a:solidFill>
                <a:cs typeface="Times New Roman" pitchFamily="18" charset="0"/>
              </a:rPr>
              <a:t>İmar Tescillerine Engel Teşkil Etmeyen Durumlar</a:t>
            </a:r>
            <a:r>
              <a:rPr lang="tr-TR" sz="2400" dirty="0" smtClean="0">
                <a:solidFill>
                  <a:schemeClr val="tx1"/>
                </a:solidFill>
                <a:cs typeface="Times New Roman" pitchFamily="18" charset="0"/>
              </a:rPr>
              <a:t>:</a:t>
            </a:r>
          </a:p>
          <a:p>
            <a:pPr algn="just">
              <a:defRPr/>
            </a:pPr>
            <a:r>
              <a:rPr lang="tr-TR" sz="2400" dirty="0" smtClean="0">
                <a:solidFill>
                  <a:srgbClr val="C00000"/>
                </a:solidFill>
                <a:cs typeface="Times New Roman" pitchFamily="18" charset="0"/>
              </a:rPr>
              <a:t>                    </a:t>
            </a:r>
            <a:endParaRPr lang="tr-TR" sz="2400" dirty="0">
              <a:solidFill>
                <a:srgbClr val="C00000"/>
              </a:solidFill>
              <a:cs typeface="Arial" charset="0"/>
            </a:endParaRPr>
          </a:p>
          <a:p>
            <a:pPr algn="just" eaLnBrk="0" hangingPunct="0">
              <a:defRPr/>
            </a:pPr>
            <a:r>
              <a:rPr lang="tr-TR" sz="2400" dirty="0">
                <a:solidFill>
                  <a:schemeClr val="tx1"/>
                </a:solidFill>
                <a:cs typeface="Times New Roman" pitchFamily="18" charset="0"/>
              </a:rPr>
              <a:t>	İmar parsellerinin tescilinde;                                        </a:t>
            </a:r>
            <a:endParaRPr lang="tr-TR" sz="2400" dirty="0">
              <a:solidFill>
                <a:schemeClr val="tx1"/>
              </a:solidFill>
              <a:cs typeface="Arial" charset="0"/>
            </a:endParaRPr>
          </a:p>
          <a:p>
            <a:pPr algn="just" eaLnBrk="0" hangingPunct="0">
              <a:defRPr/>
            </a:pPr>
            <a:r>
              <a:rPr lang="tr-TR" sz="2400" dirty="0">
                <a:solidFill>
                  <a:schemeClr val="tx1"/>
                </a:solidFill>
                <a:cs typeface="Times New Roman" pitchFamily="18" charset="0"/>
              </a:rPr>
              <a:t>	-Taşınmaz mal maliklerinin ve mülkiyetten gayri ayni hak sahibi olanların </a:t>
            </a:r>
            <a:r>
              <a:rPr lang="tr-TR" sz="2400" dirty="0">
                <a:solidFill>
                  <a:srgbClr val="C00000"/>
                </a:solidFill>
                <a:cs typeface="Times New Roman" pitchFamily="18" charset="0"/>
              </a:rPr>
              <a:t>talep ve muvafakati aranmaz,  </a:t>
            </a:r>
            <a:endParaRPr lang="tr-TR" sz="2400" dirty="0">
              <a:solidFill>
                <a:srgbClr val="C00000"/>
              </a:solidFill>
              <a:cs typeface="Arial" charset="0"/>
            </a:endParaRPr>
          </a:p>
          <a:p>
            <a:pPr algn="just" eaLnBrk="0" hangingPunct="0">
              <a:defRPr/>
            </a:pPr>
            <a:r>
              <a:rPr lang="tr-TR" sz="2400" dirty="0">
                <a:solidFill>
                  <a:schemeClr val="tx1"/>
                </a:solidFill>
                <a:cs typeface="Times New Roman" pitchFamily="18" charset="0"/>
              </a:rPr>
              <a:t>	-Taşınmaz mallar üzerinde kamu veya kişi alacağı nedeniyle </a:t>
            </a:r>
            <a:r>
              <a:rPr lang="tr-TR" sz="2400" dirty="0">
                <a:solidFill>
                  <a:srgbClr val="C00000"/>
                </a:solidFill>
                <a:cs typeface="Times New Roman" pitchFamily="18" charset="0"/>
              </a:rPr>
              <a:t>siciline haciz ve ihtiyati haciz konulmuş olması</a:t>
            </a:r>
            <a:r>
              <a:rPr lang="tr-TR" sz="2400" dirty="0">
                <a:solidFill>
                  <a:schemeClr val="tx1"/>
                </a:solidFill>
                <a:cs typeface="Times New Roman" pitchFamily="18" charset="0"/>
              </a:rPr>
              <a:t>, </a:t>
            </a:r>
            <a:endParaRPr lang="tr-TR" sz="2400" dirty="0">
              <a:solidFill>
                <a:schemeClr val="tx1"/>
              </a:solidFill>
              <a:cs typeface="Arial" charset="0"/>
            </a:endParaRPr>
          </a:p>
          <a:p>
            <a:pPr algn="just" eaLnBrk="0" hangingPunct="0">
              <a:defRPr/>
            </a:pPr>
            <a:r>
              <a:rPr lang="tr-TR" sz="2400" dirty="0">
                <a:solidFill>
                  <a:schemeClr val="tx1"/>
                </a:solidFill>
                <a:cs typeface="Times New Roman" pitchFamily="18" charset="0"/>
              </a:rPr>
              <a:t>	-İhtiyati tedbir konulmuş olması veya </a:t>
            </a:r>
            <a:r>
              <a:rPr lang="tr-TR" sz="2400" dirty="0">
                <a:solidFill>
                  <a:srgbClr val="C00000"/>
                </a:solidFill>
                <a:cs typeface="Times New Roman" pitchFamily="18" charset="0"/>
              </a:rPr>
              <a:t>iflas yada konkordato ile verilen mühlet şerhinin bulunması</a:t>
            </a:r>
            <a:r>
              <a:rPr lang="tr-TR" sz="2400" dirty="0">
                <a:solidFill>
                  <a:schemeClr val="tx1"/>
                </a:solidFill>
                <a:cs typeface="Times New Roman" pitchFamily="18" charset="0"/>
              </a:rPr>
              <a:t>, </a:t>
            </a:r>
            <a:endParaRPr lang="tr-TR" sz="2400" dirty="0">
              <a:solidFill>
                <a:schemeClr val="tx1"/>
              </a:solidFill>
              <a:cs typeface="Arial" charset="0"/>
            </a:endParaRPr>
          </a:p>
          <a:p>
            <a:pPr algn="just" eaLnBrk="0" hangingPunct="0">
              <a:defRPr/>
            </a:pPr>
            <a:r>
              <a:rPr lang="tr-TR" sz="2400" dirty="0">
                <a:solidFill>
                  <a:schemeClr val="tx1"/>
                </a:solidFill>
                <a:cs typeface="Times New Roman" pitchFamily="18" charset="0"/>
              </a:rPr>
              <a:t>	-Kadastroca </a:t>
            </a:r>
            <a:r>
              <a:rPr lang="tr-TR" sz="2400" dirty="0">
                <a:solidFill>
                  <a:srgbClr val="C00000"/>
                </a:solidFill>
                <a:cs typeface="Times New Roman" pitchFamily="18" charset="0"/>
              </a:rPr>
              <a:t>maliklerin belirlenmemiş ve mahkemece de henüz karara bağlanmadığından malik tablosu açık </a:t>
            </a:r>
            <a:r>
              <a:rPr lang="tr-TR" sz="2400" dirty="0">
                <a:solidFill>
                  <a:schemeClr val="tx1"/>
                </a:solidFill>
                <a:cs typeface="Times New Roman" pitchFamily="18" charset="0"/>
              </a:rPr>
              <a:t>bırakılmış olması</a:t>
            </a:r>
            <a:r>
              <a:rPr lang="tr-TR" sz="2400" dirty="0" smtClean="0">
                <a:solidFill>
                  <a:schemeClr val="tx1"/>
                </a:solidFill>
                <a:cs typeface="Times New Roman" pitchFamily="18" charset="0"/>
              </a:rPr>
              <a:t>,</a:t>
            </a:r>
          </a:p>
          <a:p>
            <a:pPr algn="just" eaLnBrk="0" hangingPunct="0">
              <a:defRPr/>
            </a:pP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7459C09-BE18-48E7-81AD-6DED44B08BE2}" type="slidenum">
              <a:rPr lang="tr-TR" smtClean="0"/>
              <a:pPr>
                <a:defRPr/>
              </a:pPr>
              <a:t>63</a:t>
            </a:fld>
            <a:endParaRPr lang="tr-TR" dirty="0"/>
          </a:p>
        </p:txBody>
      </p:sp>
      <p:sp>
        <p:nvSpPr>
          <p:cNvPr id="5" name="4 Dikdörtgen"/>
          <p:cNvSpPr/>
          <p:nvPr/>
        </p:nvSpPr>
        <p:spPr>
          <a:xfrm>
            <a:off x="251424" y="638628"/>
            <a:ext cx="8641152" cy="489364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eaLnBrk="0" hangingPunct="0">
              <a:defRPr/>
            </a:pPr>
            <a:endParaRPr lang="tr-TR" sz="2400" dirty="0" smtClean="0">
              <a:solidFill>
                <a:schemeClr val="tx1"/>
              </a:solidFill>
              <a:cs typeface="Times New Roman" pitchFamily="18" charset="0"/>
            </a:endParaRPr>
          </a:p>
          <a:p>
            <a:pPr algn="just" eaLnBrk="0" hangingPunct="0">
              <a:defRPr/>
            </a:pPr>
            <a:r>
              <a:rPr lang="tr-TR" sz="2400" dirty="0" smtClean="0">
                <a:solidFill>
                  <a:schemeClr val="tx1"/>
                </a:solidFill>
                <a:cs typeface="Times New Roman" pitchFamily="18" charset="0"/>
              </a:rPr>
              <a:t>	-</a:t>
            </a:r>
            <a:r>
              <a:rPr lang="tr-TR" sz="2400" dirty="0">
                <a:solidFill>
                  <a:schemeClr val="tx1"/>
                </a:solidFill>
                <a:cs typeface="Times New Roman" pitchFamily="18" charset="0"/>
              </a:rPr>
              <a:t>Kısmen veya tamamen </a:t>
            </a:r>
            <a:r>
              <a:rPr lang="tr-TR" sz="2400" dirty="0">
                <a:solidFill>
                  <a:srgbClr val="C00000"/>
                </a:solidFill>
                <a:cs typeface="Times New Roman" pitchFamily="18" charset="0"/>
              </a:rPr>
              <a:t>kamulaştırılmasına karar verilmiş olması,</a:t>
            </a:r>
          </a:p>
          <a:p>
            <a:pPr algn="just" eaLnBrk="0" hangingPunct="0">
              <a:defRPr/>
            </a:pPr>
            <a:r>
              <a:rPr lang="tr-TR" sz="2400" dirty="0" smtClean="0">
                <a:solidFill>
                  <a:srgbClr val="000000"/>
                </a:solidFill>
                <a:cs typeface="Times New Roman" pitchFamily="18" charset="0"/>
              </a:rPr>
              <a:t>	-</a:t>
            </a:r>
            <a:r>
              <a:rPr lang="tr-TR" sz="2400" dirty="0">
                <a:solidFill>
                  <a:srgbClr val="C00000"/>
                </a:solidFill>
                <a:cs typeface="Times New Roman" pitchFamily="18" charset="0"/>
              </a:rPr>
              <a:t>Özel yasalarla takyitli olması </a:t>
            </a:r>
            <a:r>
              <a:rPr lang="tr-TR" sz="2400" dirty="0">
                <a:solidFill>
                  <a:srgbClr val="000000"/>
                </a:solidFill>
                <a:cs typeface="Times New Roman" pitchFamily="18" charset="0"/>
              </a:rPr>
              <a:t>(Örneğin 775</a:t>
            </a:r>
            <a:r>
              <a:rPr lang="tr-TR" sz="2400" dirty="0" smtClean="0">
                <a:solidFill>
                  <a:srgbClr val="000000"/>
                </a:solidFill>
                <a:cs typeface="Times New Roman" pitchFamily="18" charset="0"/>
              </a:rPr>
              <a:t>, 5403 gibi ancak 17. madde ve 3083 sayılı Kanun özel GTH Bak. izin)               </a:t>
            </a:r>
            <a:endParaRPr lang="tr-TR" sz="2400" dirty="0">
              <a:solidFill>
                <a:srgbClr val="000000"/>
              </a:solidFill>
              <a:cs typeface="Arial" charset="0"/>
            </a:endParaRPr>
          </a:p>
          <a:p>
            <a:pPr algn="just" eaLnBrk="0" hangingPunct="0">
              <a:defRPr/>
            </a:pPr>
            <a:r>
              <a:rPr lang="tr-TR" sz="2400" dirty="0" smtClean="0">
                <a:solidFill>
                  <a:srgbClr val="000000"/>
                </a:solidFill>
                <a:cs typeface="Times New Roman" pitchFamily="18" charset="0"/>
              </a:rPr>
              <a:t>	-</a:t>
            </a:r>
            <a:r>
              <a:rPr lang="tr-TR" sz="2400" dirty="0">
                <a:solidFill>
                  <a:srgbClr val="C00000"/>
                </a:solidFill>
                <a:cs typeface="Times New Roman" pitchFamily="18" charset="0"/>
              </a:rPr>
              <a:t>Taşınmaz malların rehinli olması,                                      </a:t>
            </a:r>
            <a:endParaRPr lang="tr-TR" sz="2400" dirty="0">
              <a:solidFill>
                <a:srgbClr val="C00000"/>
              </a:solidFill>
              <a:cs typeface="Arial" charset="0"/>
            </a:endParaRPr>
          </a:p>
          <a:p>
            <a:pPr algn="just" eaLnBrk="0" hangingPunct="0">
              <a:defRPr/>
            </a:pPr>
            <a:r>
              <a:rPr lang="tr-TR" sz="2400" dirty="0" smtClean="0">
                <a:solidFill>
                  <a:srgbClr val="000000"/>
                </a:solidFill>
                <a:cs typeface="Times New Roman" pitchFamily="18" charset="0"/>
              </a:rPr>
              <a:t>	-</a:t>
            </a:r>
            <a:r>
              <a:rPr lang="tr-TR" sz="2400" dirty="0">
                <a:solidFill>
                  <a:srgbClr val="000000"/>
                </a:solidFill>
                <a:cs typeface="Times New Roman" pitchFamily="18" charset="0"/>
              </a:rPr>
              <a:t>Taşınmaz mallar üzerinde </a:t>
            </a:r>
            <a:r>
              <a:rPr lang="tr-TR" sz="2400" dirty="0">
                <a:solidFill>
                  <a:srgbClr val="C00000"/>
                </a:solidFill>
                <a:cs typeface="Times New Roman" pitchFamily="18" charset="0"/>
              </a:rPr>
              <a:t>kat irtifakı bulunması </a:t>
            </a:r>
            <a:r>
              <a:rPr lang="tr-TR" sz="2400" dirty="0" smtClean="0">
                <a:solidFill>
                  <a:srgbClr val="C00000"/>
                </a:solidFill>
                <a:cs typeface="Times New Roman" pitchFamily="18" charset="0"/>
              </a:rPr>
              <a:t>veya</a:t>
            </a:r>
          </a:p>
          <a:p>
            <a:pPr algn="just" eaLnBrk="0" hangingPunct="0">
              <a:defRPr/>
            </a:pPr>
            <a:r>
              <a:rPr lang="tr-TR" sz="2400" dirty="0" smtClean="0">
                <a:solidFill>
                  <a:srgbClr val="C00000"/>
                </a:solidFill>
                <a:cs typeface="Times New Roman" pitchFamily="18" charset="0"/>
              </a:rPr>
              <a:t> </a:t>
            </a:r>
            <a:r>
              <a:rPr lang="tr-TR" sz="2400" dirty="0">
                <a:solidFill>
                  <a:srgbClr val="C00000"/>
                </a:solidFill>
                <a:cs typeface="Times New Roman" pitchFamily="18" charset="0"/>
              </a:rPr>
              <a:t>kat mülkiyetine çevrilmiş olması</a:t>
            </a:r>
            <a:r>
              <a:rPr lang="tr-TR" sz="2400" dirty="0" smtClean="0">
                <a:solidFill>
                  <a:srgbClr val="000000"/>
                </a:solidFill>
                <a:cs typeface="Times New Roman" pitchFamily="18" charset="0"/>
              </a:rPr>
              <a:t>,</a:t>
            </a:r>
          </a:p>
          <a:p>
            <a:pPr algn="just" eaLnBrk="0" hangingPunct="0">
              <a:defRPr/>
            </a:pPr>
            <a:r>
              <a:rPr lang="tr-TR" sz="2400" dirty="0" smtClean="0">
                <a:solidFill>
                  <a:srgbClr val="000000"/>
                </a:solidFill>
                <a:cs typeface="Times New Roman" pitchFamily="18" charset="0"/>
              </a:rPr>
              <a:t>           </a:t>
            </a:r>
            <a:r>
              <a:rPr lang="tr-TR" sz="2400" u="sng" dirty="0" smtClean="0">
                <a:solidFill>
                  <a:srgbClr val="000000"/>
                </a:solidFill>
                <a:cs typeface="Times New Roman" pitchFamily="18" charset="0"/>
              </a:rPr>
              <a:t>tescile </a:t>
            </a:r>
            <a:r>
              <a:rPr lang="tr-TR" sz="2400" u="sng" dirty="0">
                <a:solidFill>
                  <a:srgbClr val="000000"/>
                </a:solidFill>
                <a:cs typeface="Times New Roman" pitchFamily="18" charset="0"/>
              </a:rPr>
              <a:t>engel teşkil etmez</a:t>
            </a:r>
            <a:r>
              <a:rPr lang="tr-TR" sz="2400" u="sng" dirty="0" smtClean="0">
                <a:solidFill>
                  <a:srgbClr val="000000"/>
                </a:solidFill>
                <a:cs typeface="Times New Roman" pitchFamily="18" charset="0"/>
              </a:rPr>
              <a:t>. </a:t>
            </a:r>
          </a:p>
          <a:p>
            <a:pPr algn="just" eaLnBrk="0" hangingPunct="0">
              <a:defRPr/>
            </a:pPr>
            <a:r>
              <a:rPr lang="tr-TR" sz="2400" dirty="0" smtClean="0">
                <a:solidFill>
                  <a:srgbClr val="000000"/>
                </a:solidFill>
                <a:cs typeface="Times New Roman" pitchFamily="18" charset="0"/>
              </a:rPr>
              <a:t>                                           </a:t>
            </a:r>
            <a:endParaRPr lang="tr-TR" sz="2400" dirty="0" smtClean="0">
              <a:solidFill>
                <a:srgbClr val="000000"/>
              </a:solidFill>
              <a:cs typeface="Arial" charset="0"/>
            </a:endParaRPr>
          </a:p>
          <a:p>
            <a:pPr algn="just" eaLnBrk="0" hangingPunct="0">
              <a:defRPr/>
            </a:pPr>
            <a:r>
              <a:rPr lang="tr-TR" sz="2400" dirty="0">
                <a:solidFill>
                  <a:srgbClr val="000000"/>
                </a:solidFill>
                <a:cs typeface="Times New Roman" pitchFamily="18" charset="0"/>
              </a:rPr>
              <a:t>	Ancak,   tescilden sonra Medeni </a:t>
            </a:r>
            <a:r>
              <a:rPr lang="tr-TR" sz="2400" dirty="0" smtClean="0">
                <a:solidFill>
                  <a:srgbClr val="000000"/>
                </a:solidFill>
                <a:cs typeface="Times New Roman" pitchFamily="18" charset="0"/>
              </a:rPr>
              <a:t>Kanun (1019) uyarınca </a:t>
            </a:r>
            <a:r>
              <a:rPr lang="tr-TR" sz="2400" dirty="0">
                <a:solidFill>
                  <a:srgbClr val="000000"/>
                </a:solidFill>
                <a:cs typeface="Times New Roman" pitchFamily="18" charset="0"/>
              </a:rPr>
              <a:t>ilgili makam,   merci ve kişilere duyuru yapılması gerekir. </a:t>
            </a:r>
            <a:endParaRPr lang="tr-TR" sz="2400" dirty="0" smtClean="0">
              <a:solidFill>
                <a:srgbClr val="000000"/>
              </a:solidFill>
              <a:cs typeface="Times New Roman" pitchFamily="18" charset="0"/>
            </a:endParaRPr>
          </a:p>
          <a:p>
            <a:pPr algn="just" eaLnBrk="0" hangingPunct="0">
              <a:defRPr/>
            </a:pPr>
            <a:r>
              <a:rPr lang="tr-TR" sz="2400" dirty="0" smtClean="0">
                <a:solidFill>
                  <a:srgbClr val="000000"/>
                </a:solidFill>
                <a:cs typeface="Times New Roman" pitchFamily="18" charset="0"/>
              </a:rPr>
              <a:t>         </a:t>
            </a:r>
            <a:endParaRPr lang="tr-TR" sz="2400"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5B0F9B7D-62F1-4AF8-AED8-97E661564D1B}" type="slidenum">
              <a:rPr lang="tr-TR" smtClean="0"/>
              <a:pPr>
                <a:defRPr/>
              </a:pPr>
              <a:t>64</a:t>
            </a:fld>
            <a:endParaRPr lang="tr-TR" dirty="0"/>
          </a:p>
        </p:txBody>
      </p:sp>
      <p:sp>
        <p:nvSpPr>
          <p:cNvPr id="78849" name="Rectangle 1"/>
          <p:cNvSpPr>
            <a:spLocks noChangeArrowheads="1"/>
          </p:cNvSpPr>
          <p:nvPr/>
        </p:nvSpPr>
        <p:spPr bwMode="auto">
          <a:xfrm>
            <a:off x="341436" y="1011224"/>
            <a:ext cx="8371116" cy="415498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endParaRPr lang="tr-TR" sz="2400" dirty="0" smtClean="0">
              <a:solidFill>
                <a:srgbClr val="C00000"/>
              </a:solidFill>
              <a:cs typeface="Times New Roman" pitchFamily="18" charset="0"/>
            </a:endParaRPr>
          </a:p>
          <a:p>
            <a:pPr algn="just">
              <a:defRPr/>
            </a:pPr>
            <a:r>
              <a:rPr lang="tr-TR" sz="2400" dirty="0" smtClean="0">
                <a:solidFill>
                  <a:srgbClr val="C00000"/>
                </a:solidFill>
                <a:cs typeface="Times New Roman" pitchFamily="18" charset="0"/>
              </a:rPr>
              <a:t>	3) </a:t>
            </a:r>
            <a:r>
              <a:rPr lang="tr-TR" sz="2400" dirty="0">
                <a:solidFill>
                  <a:srgbClr val="C00000"/>
                </a:solidFill>
                <a:cs typeface="Times New Roman" pitchFamily="18" charset="0"/>
              </a:rPr>
              <a:t>Kat İrtifakı veya Kat Mülkiyeti Esasına Göre </a:t>
            </a:r>
            <a:r>
              <a:rPr lang="tr-TR" sz="2400" dirty="0" err="1">
                <a:solidFill>
                  <a:srgbClr val="C00000"/>
                </a:solidFill>
                <a:cs typeface="Times New Roman" pitchFamily="18" charset="0"/>
              </a:rPr>
              <a:t>Şüyulandırma</a:t>
            </a:r>
            <a:r>
              <a:rPr lang="tr-TR" sz="2400" dirty="0">
                <a:solidFill>
                  <a:srgbClr val="C00000"/>
                </a:solidFill>
                <a:cs typeface="Times New Roman" pitchFamily="18" charset="0"/>
              </a:rPr>
              <a:t>:          </a:t>
            </a:r>
            <a:endParaRPr lang="tr-TR" sz="2400" dirty="0">
              <a:solidFill>
                <a:srgbClr val="C00000"/>
              </a:solidFill>
              <a:cs typeface="Arial" charset="0"/>
            </a:endParaRP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18. Madde Uygulama </a:t>
            </a:r>
            <a:r>
              <a:rPr lang="tr-TR" sz="2400" dirty="0">
                <a:solidFill>
                  <a:schemeClr val="tx1"/>
                </a:solidFill>
                <a:cs typeface="Times New Roman" pitchFamily="18" charset="0"/>
              </a:rPr>
              <a:t>Y</a:t>
            </a:r>
            <a:r>
              <a:rPr lang="tr-TR" sz="2400" dirty="0" smtClean="0">
                <a:solidFill>
                  <a:schemeClr val="tx1"/>
                </a:solidFill>
                <a:cs typeface="Times New Roman" pitchFamily="18" charset="0"/>
              </a:rPr>
              <a:t>önetmeliğinin </a:t>
            </a:r>
            <a:r>
              <a:rPr lang="tr-TR" sz="2400" dirty="0">
                <a:solidFill>
                  <a:schemeClr val="tx1"/>
                </a:solidFill>
                <a:cs typeface="Times New Roman" pitchFamily="18" charset="0"/>
              </a:rPr>
              <a:t>10 uncu maddesinde açıklandığı üzere,   dağıtım cetvellerinde,   kat irtifakı veya kat mülkiyeti esasına göre </a:t>
            </a:r>
            <a:r>
              <a:rPr lang="tr-TR" sz="2400" dirty="0" err="1">
                <a:solidFill>
                  <a:schemeClr val="tx1"/>
                </a:solidFill>
                <a:cs typeface="Times New Roman" pitchFamily="18" charset="0"/>
              </a:rPr>
              <a:t>şüyulandırma</a:t>
            </a:r>
            <a:r>
              <a:rPr lang="tr-TR" sz="2400" dirty="0">
                <a:solidFill>
                  <a:schemeClr val="tx1"/>
                </a:solidFill>
                <a:cs typeface="Times New Roman" pitchFamily="18" charset="0"/>
              </a:rPr>
              <a:t>   (</a:t>
            </a:r>
            <a:r>
              <a:rPr lang="tr-TR" sz="2400" dirty="0" err="1">
                <a:solidFill>
                  <a:schemeClr val="tx1"/>
                </a:solidFill>
                <a:cs typeface="Times New Roman" pitchFamily="18" charset="0"/>
              </a:rPr>
              <a:t>hisselendirme</a:t>
            </a:r>
            <a:r>
              <a:rPr lang="tr-TR" sz="2400" dirty="0">
                <a:solidFill>
                  <a:schemeClr val="tx1"/>
                </a:solidFill>
                <a:cs typeface="Times New Roman" pitchFamily="18" charset="0"/>
              </a:rPr>
              <a:t>) yapılmış ve bu husus cetvellerde  belirtilmiş  ise  bu  gibi    imar  parsellerinin  tapu  kütüğü </a:t>
            </a:r>
            <a:r>
              <a:rPr lang="tr-TR" sz="2400" dirty="0" smtClean="0">
                <a:solidFill>
                  <a:schemeClr val="tx1"/>
                </a:solidFill>
                <a:cs typeface="Times New Roman" pitchFamily="18" charset="0"/>
              </a:rPr>
              <a:t>beyanlarına </a:t>
            </a:r>
            <a:r>
              <a:rPr lang="tr-TR" sz="2400" dirty="0">
                <a:solidFill>
                  <a:schemeClr val="tx1"/>
                </a:solidFill>
                <a:cs typeface="Times New Roman" pitchFamily="18" charset="0"/>
              </a:rPr>
              <a:t>"</a:t>
            </a:r>
            <a:r>
              <a:rPr lang="tr-TR" sz="2400" i="1" dirty="0">
                <a:solidFill>
                  <a:schemeClr val="tx1"/>
                </a:solidFill>
                <a:cs typeface="Times New Roman" pitchFamily="18" charset="0"/>
              </a:rPr>
              <a:t>İmar Kanununun 18 inci maddesindeki kat mülkiyeti esası uygulanmıştır</a:t>
            </a:r>
            <a:r>
              <a:rPr lang="tr-TR" sz="2400" dirty="0">
                <a:solidFill>
                  <a:schemeClr val="tx1"/>
                </a:solidFill>
                <a:cs typeface="Times New Roman" pitchFamily="18" charset="0"/>
              </a:rPr>
              <a:t>" belirtmesi yapılır. </a:t>
            </a:r>
            <a:endParaRPr lang="tr-TR" sz="2400" dirty="0" smtClean="0">
              <a:solidFill>
                <a:schemeClr val="tx1"/>
              </a:solidFill>
              <a:cs typeface="Times New Roman" pitchFamily="18" charset="0"/>
            </a:endParaRPr>
          </a:p>
          <a:p>
            <a:pPr algn="just" eaLnBrk="0" hangingPunct="0">
              <a:defRPr/>
            </a:pPr>
            <a:r>
              <a:rPr lang="tr-TR" sz="2400" dirty="0" smtClean="0">
                <a:solidFill>
                  <a:schemeClr val="tx1"/>
                </a:solidFill>
                <a:cs typeface="Times New Roman" pitchFamily="18" charset="0"/>
              </a:rPr>
              <a:t>                 </a:t>
            </a: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2BD08E9-FD5B-468E-8A8D-DD3951D79A84}" type="slidenum">
              <a:rPr lang="tr-TR" smtClean="0"/>
              <a:pPr>
                <a:defRPr/>
              </a:pPr>
              <a:t>65</a:t>
            </a:fld>
            <a:endParaRPr lang="tr-TR" dirty="0"/>
          </a:p>
        </p:txBody>
      </p:sp>
      <p:sp>
        <p:nvSpPr>
          <p:cNvPr id="82945" name="Rectangle 1"/>
          <p:cNvSpPr>
            <a:spLocks noChangeArrowheads="1"/>
          </p:cNvSpPr>
          <p:nvPr/>
        </p:nvSpPr>
        <p:spPr bwMode="auto">
          <a:xfrm>
            <a:off x="251424" y="506398"/>
            <a:ext cx="8606826" cy="526297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r>
              <a:rPr lang="tr-TR" sz="2400" dirty="0" smtClean="0">
                <a:solidFill>
                  <a:srgbClr val="C00000"/>
                </a:solidFill>
                <a:cs typeface="Times New Roman" pitchFamily="18" charset="0"/>
              </a:rPr>
              <a:t>	4) </a:t>
            </a:r>
            <a:r>
              <a:rPr lang="tr-TR" sz="2400" u="sng" dirty="0">
                <a:solidFill>
                  <a:srgbClr val="C00000"/>
                </a:solidFill>
                <a:cs typeface="Times New Roman" pitchFamily="18" charset="0"/>
              </a:rPr>
              <a:t>Üzerinde Yapı Bulunan ve </a:t>
            </a:r>
            <a:r>
              <a:rPr lang="tr-TR" sz="2400" u="sng" dirty="0" err="1">
                <a:solidFill>
                  <a:srgbClr val="C00000"/>
                </a:solidFill>
                <a:cs typeface="Times New Roman" pitchFamily="18" charset="0"/>
              </a:rPr>
              <a:t>Şüyulanan</a:t>
            </a:r>
            <a:r>
              <a:rPr lang="tr-TR" sz="2400" u="sng" dirty="0">
                <a:solidFill>
                  <a:srgbClr val="C00000"/>
                </a:solidFill>
                <a:cs typeface="Times New Roman" pitchFamily="18" charset="0"/>
              </a:rPr>
              <a:t> Parseller:</a:t>
            </a:r>
            <a:r>
              <a:rPr lang="tr-TR" sz="2400" u="sng" dirty="0">
                <a:solidFill>
                  <a:schemeClr val="tx1"/>
                </a:solidFill>
                <a:cs typeface="Times New Roman" pitchFamily="18" charset="0"/>
              </a:rPr>
              <a:t> </a:t>
            </a:r>
            <a:endParaRPr lang="tr-TR" sz="2400" u="sng" dirty="0" smtClean="0">
              <a:solidFill>
                <a:schemeClr val="tx1"/>
              </a:solidFill>
              <a:cs typeface="Times New Roman" pitchFamily="18" charset="0"/>
            </a:endParaRPr>
          </a:p>
          <a:p>
            <a:pPr algn="just">
              <a:defRPr/>
            </a:pPr>
            <a:r>
              <a:rPr lang="tr-TR" sz="2400" u="sng" dirty="0" smtClean="0">
                <a:solidFill>
                  <a:schemeClr val="tx1"/>
                </a:solidFill>
                <a:cs typeface="Times New Roman" pitchFamily="18" charset="0"/>
              </a:rPr>
              <a:t>                      </a:t>
            </a:r>
            <a:endParaRPr lang="tr-TR" sz="2400" u="sng" dirty="0">
              <a:solidFill>
                <a:schemeClr val="tx1"/>
              </a:solidFill>
              <a:cs typeface="Arial" charset="0"/>
            </a:endParaRP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a:t>
            </a:r>
            <a:r>
              <a:rPr lang="tr-TR" sz="2400" u="sng" dirty="0" err="1" smtClean="0">
                <a:solidFill>
                  <a:schemeClr val="tx1"/>
                </a:solidFill>
                <a:cs typeface="Times New Roman" pitchFamily="18" charset="0"/>
              </a:rPr>
              <a:t>Şüyulanan</a:t>
            </a:r>
            <a:r>
              <a:rPr lang="tr-TR" sz="2400" u="sng" dirty="0" smtClean="0">
                <a:solidFill>
                  <a:schemeClr val="tx1"/>
                </a:solidFill>
                <a:cs typeface="Times New Roman" pitchFamily="18" charset="0"/>
              </a:rPr>
              <a:t> </a:t>
            </a:r>
            <a:r>
              <a:rPr lang="tr-TR" sz="2400" u="sng" dirty="0">
                <a:solidFill>
                  <a:schemeClr val="tx1"/>
                </a:solidFill>
                <a:cs typeface="Times New Roman" pitchFamily="18" charset="0"/>
              </a:rPr>
              <a:t>kadastro parselleri üzerinde binalar mevcut ise binaların hangi imar parselinde kaldığı dağıtım cetvelinde belirtilir. </a:t>
            </a:r>
            <a:endParaRPr lang="tr-TR" sz="2400" u="sng" dirty="0" smtClean="0">
              <a:solidFill>
                <a:schemeClr val="tx1"/>
              </a:solidFill>
              <a:cs typeface="Times New Roman" pitchFamily="18" charset="0"/>
            </a:endParaRPr>
          </a:p>
          <a:p>
            <a:pPr algn="just" eaLnBrk="0" hangingPunct="0">
              <a:defRPr/>
            </a:pPr>
            <a:r>
              <a:rPr lang="tr-TR" sz="2400" dirty="0" smtClean="0">
                <a:solidFill>
                  <a:schemeClr val="tx1"/>
                </a:solidFill>
                <a:cs typeface="Times New Roman" pitchFamily="18" charset="0"/>
              </a:rPr>
              <a:t>	-Belirtilmemiş </a:t>
            </a:r>
            <a:r>
              <a:rPr lang="tr-TR" sz="2400" dirty="0">
                <a:solidFill>
                  <a:schemeClr val="tx1"/>
                </a:solidFill>
                <a:cs typeface="Times New Roman" pitchFamily="18" charset="0"/>
              </a:rPr>
              <a:t>ise </a:t>
            </a:r>
            <a:r>
              <a:rPr lang="tr-TR" sz="2400" dirty="0">
                <a:solidFill>
                  <a:srgbClr val="C00000"/>
                </a:solidFill>
                <a:cs typeface="Times New Roman" pitchFamily="18" charset="0"/>
              </a:rPr>
              <a:t>kadastro müdürlüğünce tespit ettirilir </a:t>
            </a:r>
            <a:r>
              <a:rPr lang="tr-TR" sz="2400" dirty="0">
                <a:solidFill>
                  <a:schemeClr val="tx1"/>
                </a:solidFill>
                <a:cs typeface="Times New Roman" pitchFamily="18" charset="0"/>
              </a:rPr>
              <a:t>ve kontrol edilir.  Bir imar   parselinde birden fazla yapı bulunduğu takdirde bunların kimlere ait olduğu </a:t>
            </a:r>
            <a:r>
              <a:rPr lang="tr-TR" sz="2400" dirty="0" smtClean="0">
                <a:solidFill>
                  <a:schemeClr val="tx1"/>
                </a:solidFill>
                <a:cs typeface="Times New Roman" pitchFamily="18" charset="0"/>
              </a:rPr>
              <a:t>tapu </a:t>
            </a:r>
            <a:r>
              <a:rPr lang="tr-TR" sz="2400" dirty="0">
                <a:solidFill>
                  <a:schemeClr val="tx1"/>
                </a:solidFill>
                <a:cs typeface="Times New Roman" pitchFamily="18" charset="0"/>
              </a:rPr>
              <a:t>kütüğü beyanlar hanesinde </a:t>
            </a:r>
            <a:r>
              <a:rPr lang="tr-TR" sz="2400" dirty="0" smtClean="0">
                <a:solidFill>
                  <a:schemeClr val="tx1"/>
                </a:solidFill>
                <a:cs typeface="Times New Roman" pitchFamily="18" charset="0"/>
              </a:rPr>
              <a:t>belirtilir. Örneğin</a:t>
            </a:r>
            <a:r>
              <a:rPr lang="tr-TR" sz="2400" dirty="0">
                <a:solidFill>
                  <a:schemeClr val="tx1"/>
                </a:solidFill>
                <a:cs typeface="Times New Roman" pitchFamily="18" charset="0"/>
              </a:rPr>
              <a:t>; "</a:t>
            </a:r>
            <a:r>
              <a:rPr lang="tr-TR" sz="2400" i="1" dirty="0">
                <a:solidFill>
                  <a:schemeClr val="tx1"/>
                </a:solidFill>
                <a:cs typeface="Times New Roman" pitchFamily="18" charset="0"/>
              </a:rPr>
              <a:t>Bu parseller üzerindeki (A) harfli yapı </a:t>
            </a:r>
            <a:r>
              <a:rPr lang="tr-TR" sz="2400" i="1" dirty="0" smtClean="0">
                <a:solidFill>
                  <a:schemeClr val="tx1"/>
                </a:solidFill>
                <a:cs typeface="Times New Roman" pitchFamily="18" charset="0"/>
              </a:rPr>
              <a:t>Veli </a:t>
            </a:r>
            <a:r>
              <a:rPr lang="tr-TR" sz="2400" i="1" dirty="0" err="1" smtClean="0">
                <a:solidFill>
                  <a:schemeClr val="tx1"/>
                </a:solidFill>
                <a:cs typeface="Times New Roman" pitchFamily="18" charset="0"/>
              </a:rPr>
              <a:t>T’ye</a:t>
            </a:r>
            <a:r>
              <a:rPr lang="tr-TR" sz="2400" i="1" dirty="0" smtClean="0">
                <a:solidFill>
                  <a:schemeClr val="tx1"/>
                </a:solidFill>
                <a:cs typeface="Times New Roman" pitchFamily="18" charset="0"/>
              </a:rPr>
              <a:t> </a:t>
            </a:r>
            <a:r>
              <a:rPr lang="tr-TR" sz="2400" i="1" dirty="0">
                <a:solidFill>
                  <a:schemeClr val="tx1"/>
                </a:solidFill>
                <a:cs typeface="Times New Roman" pitchFamily="18" charset="0"/>
              </a:rPr>
              <a:t>(B) harfli yapı Ayşe </a:t>
            </a:r>
            <a:r>
              <a:rPr lang="tr-TR" sz="2400" i="1" dirty="0" smtClean="0">
                <a:solidFill>
                  <a:schemeClr val="tx1"/>
                </a:solidFill>
                <a:cs typeface="Times New Roman" pitchFamily="18" charset="0"/>
              </a:rPr>
              <a:t>A’ ya </a:t>
            </a:r>
            <a:r>
              <a:rPr lang="tr-TR" sz="2400" i="1" dirty="0">
                <a:solidFill>
                  <a:schemeClr val="tx1"/>
                </a:solidFill>
                <a:cs typeface="Times New Roman" pitchFamily="18" charset="0"/>
              </a:rPr>
              <a:t>ve   </a:t>
            </a:r>
            <a:r>
              <a:rPr lang="tr-TR" sz="2400" i="1" dirty="0" smtClean="0">
                <a:solidFill>
                  <a:schemeClr val="tx1"/>
                </a:solidFill>
                <a:cs typeface="Times New Roman" pitchFamily="18" charset="0"/>
              </a:rPr>
              <a:t>Ali A‘ ya </a:t>
            </a:r>
            <a:r>
              <a:rPr lang="tr-TR" sz="2400" i="1" dirty="0">
                <a:solidFill>
                  <a:schemeClr val="tx1"/>
                </a:solidFill>
                <a:cs typeface="Times New Roman" pitchFamily="18" charset="0"/>
              </a:rPr>
              <a:t>aittir.</a:t>
            </a:r>
            <a:r>
              <a:rPr lang="tr-TR" sz="2400" dirty="0">
                <a:solidFill>
                  <a:schemeClr val="tx1"/>
                </a:solidFill>
                <a:cs typeface="Times New Roman" pitchFamily="18" charset="0"/>
              </a:rPr>
              <a:t> "                                                  </a:t>
            </a: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-Yapının </a:t>
            </a:r>
            <a:r>
              <a:rPr lang="tr-TR" sz="2400" dirty="0">
                <a:solidFill>
                  <a:schemeClr val="tx1"/>
                </a:solidFill>
                <a:cs typeface="Times New Roman" pitchFamily="18" charset="0"/>
              </a:rPr>
              <a:t>kısmen iki veya daha fazla imar parselinde kalması hâlinde </a:t>
            </a:r>
            <a:r>
              <a:rPr lang="tr-TR" sz="2400" dirty="0" smtClean="0">
                <a:solidFill>
                  <a:schemeClr val="tx1"/>
                </a:solidFill>
                <a:cs typeface="Times New Roman" pitchFamily="18" charset="0"/>
              </a:rPr>
              <a:t>de </a:t>
            </a:r>
            <a:r>
              <a:rPr lang="tr-TR" sz="2400" dirty="0" err="1">
                <a:solidFill>
                  <a:schemeClr val="tx1"/>
                </a:solidFill>
                <a:cs typeface="Times New Roman" pitchFamily="18" charset="0"/>
              </a:rPr>
              <a:t>harflendirme</a:t>
            </a:r>
            <a:r>
              <a:rPr lang="tr-TR" sz="2400" dirty="0">
                <a:solidFill>
                  <a:schemeClr val="tx1"/>
                </a:solidFill>
                <a:cs typeface="Times New Roman" pitchFamily="18" charset="0"/>
              </a:rPr>
              <a:t> yapılarak ilgili parsellerin tapu kütüğü beyanlarında belirtilir.                                                          </a:t>
            </a: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543D204-F735-47A2-ACBB-2E1B20619CFE}" type="slidenum">
              <a:rPr lang="tr-TR" smtClean="0"/>
              <a:pPr>
                <a:defRPr/>
              </a:pPr>
              <a:t>66</a:t>
            </a:fld>
            <a:endParaRPr lang="tr-TR" dirty="0"/>
          </a:p>
        </p:txBody>
      </p:sp>
      <p:sp>
        <p:nvSpPr>
          <p:cNvPr id="84993" name="Rectangle 1"/>
          <p:cNvSpPr>
            <a:spLocks noChangeArrowheads="1"/>
          </p:cNvSpPr>
          <p:nvPr/>
        </p:nvSpPr>
        <p:spPr bwMode="auto">
          <a:xfrm>
            <a:off x="611472" y="1979524"/>
            <a:ext cx="7908165" cy="2677656"/>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r>
              <a:rPr lang="tr-TR" sz="2400" dirty="0" smtClean="0">
                <a:solidFill>
                  <a:srgbClr val="C00000"/>
                </a:solidFill>
                <a:cs typeface="Times New Roman" pitchFamily="18" charset="0"/>
              </a:rPr>
              <a:t>	4) </a:t>
            </a:r>
            <a:r>
              <a:rPr lang="tr-TR" sz="2400" dirty="0">
                <a:solidFill>
                  <a:srgbClr val="C00000"/>
                </a:solidFill>
                <a:cs typeface="Times New Roman" pitchFamily="18" charset="0"/>
              </a:rPr>
              <a:t>Tapu Senedi: </a:t>
            </a:r>
            <a:endParaRPr lang="tr-TR" sz="2400" dirty="0" smtClean="0">
              <a:solidFill>
                <a:srgbClr val="C00000"/>
              </a:solidFill>
              <a:cs typeface="Times New Roman" pitchFamily="18" charset="0"/>
            </a:endParaRPr>
          </a:p>
          <a:p>
            <a:pPr algn="just">
              <a:defRPr/>
            </a:pPr>
            <a:r>
              <a:rPr lang="tr-TR" sz="2400" dirty="0" smtClean="0">
                <a:solidFill>
                  <a:srgbClr val="C00000"/>
                </a:solidFill>
                <a:cs typeface="Times New Roman" pitchFamily="18" charset="0"/>
              </a:rPr>
              <a:t>                                                       </a:t>
            </a:r>
            <a:endParaRPr lang="tr-TR" sz="2400" dirty="0">
              <a:solidFill>
                <a:srgbClr val="C00000"/>
              </a:solidFill>
              <a:cs typeface="Times New Roman" pitchFamily="18" charset="0"/>
            </a:endParaRPr>
          </a:p>
          <a:p>
            <a:pPr algn="just" eaLnBrk="0" hangingPunct="0">
              <a:defRPr/>
            </a:pPr>
            <a:r>
              <a:rPr lang="tr-TR" sz="2400" dirty="0" smtClean="0">
                <a:solidFill>
                  <a:srgbClr val="000000"/>
                </a:solidFill>
                <a:cs typeface="Times New Roman" pitchFamily="18" charset="0"/>
              </a:rPr>
              <a:t>        	İmar </a:t>
            </a:r>
            <a:r>
              <a:rPr lang="tr-TR" sz="2400" dirty="0">
                <a:solidFill>
                  <a:srgbClr val="000000"/>
                </a:solidFill>
                <a:cs typeface="Times New Roman" pitchFamily="18" charset="0"/>
              </a:rPr>
              <a:t>tescillerinde tapu senedi </a:t>
            </a:r>
            <a:r>
              <a:rPr lang="tr-TR" sz="2400" dirty="0" smtClean="0">
                <a:solidFill>
                  <a:srgbClr val="000000"/>
                </a:solidFill>
                <a:cs typeface="Times New Roman" pitchFamily="18" charset="0"/>
              </a:rPr>
              <a:t>düzenlenir. </a:t>
            </a:r>
          </a:p>
          <a:p>
            <a:pPr algn="just" eaLnBrk="0" hangingPunct="0">
              <a:defRPr/>
            </a:pPr>
            <a:r>
              <a:rPr lang="tr-TR" sz="2400" dirty="0" smtClean="0">
                <a:solidFill>
                  <a:srgbClr val="000000"/>
                </a:solidFill>
                <a:cs typeface="Times New Roman" pitchFamily="18" charset="0"/>
              </a:rPr>
              <a:t>	Tapu </a:t>
            </a:r>
            <a:r>
              <a:rPr lang="tr-TR" sz="2400" dirty="0">
                <a:solidFill>
                  <a:srgbClr val="000000"/>
                </a:solidFill>
                <a:cs typeface="Times New Roman" pitchFamily="18" charset="0"/>
              </a:rPr>
              <a:t>senedinde </a:t>
            </a:r>
            <a:r>
              <a:rPr lang="tr-TR" sz="2400" dirty="0">
                <a:solidFill>
                  <a:schemeClr val="tx1"/>
                </a:solidFill>
                <a:cs typeface="Times New Roman" pitchFamily="18" charset="0"/>
              </a:rPr>
              <a:t>plan numarası ve </a:t>
            </a:r>
            <a:r>
              <a:rPr lang="tr-TR" sz="2400" dirty="0" smtClean="0">
                <a:solidFill>
                  <a:schemeClr val="tx1"/>
                </a:solidFill>
                <a:cs typeface="Times New Roman" pitchFamily="18" charset="0"/>
              </a:rPr>
              <a:t>iktisap </a:t>
            </a:r>
            <a:r>
              <a:rPr lang="tr-TR" sz="2400" dirty="0">
                <a:solidFill>
                  <a:schemeClr val="tx1"/>
                </a:solidFill>
                <a:cs typeface="Times New Roman" pitchFamily="18" charset="0"/>
              </a:rPr>
              <a:t>sütununda da parsellerin oluşum nedeni belirtilir. </a:t>
            </a:r>
            <a:r>
              <a:rPr lang="tr-TR" sz="2400" dirty="0" smtClean="0">
                <a:solidFill>
                  <a:srgbClr val="000000"/>
                </a:solidFill>
                <a:cs typeface="Times New Roman" pitchFamily="18" charset="0"/>
              </a:rPr>
              <a:t>Geldi </a:t>
            </a:r>
            <a:r>
              <a:rPr lang="tr-TR" sz="2400" dirty="0">
                <a:solidFill>
                  <a:srgbClr val="000000"/>
                </a:solidFill>
                <a:cs typeface="Times New Roman" pitchFamily="18" charset="0"/>
              </a:rPr>
              <a:t>sütunları tapu kütüğüne uygun şekilde düzenlenir.</a:t>
            </a:r>
            <a:r>
              <a:rPr lang="tr-TR" sz="2400" dirty="0">
                <a:solidFill>
                  <a:srgbClr val="000000"/>
                </a:solidFill>
                <a:cs typeface="Arial" charset="0"/>
              </a:rPr>
              <a:t> </a:t>
            </a:r>
            <a:endParaRPr lang="tr-TR" sz="2400" dirty="0" smtClean="0">
              <a:solidFill>
                <a:srgbClr val="000000"/>
              </a:solidFill>
              <a:cs typeface="Arial" charset="0"/>
            </a:endParaRPr>
          </a:p>
          <a:p>
            <a:pPr algn="just" eaLnBrk="0" hangingPunct="0">
              <a:defRPr/>
            </a:pPr>
            <a:endParaRPr lang="tr-TR" sz="2400"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67</a:t>
            </a:fld>
            <a:endParaRPr kumimoji="0" lang="en-US"/>
          </a:p>
        </p:txBody>
      </p:sp>
      <p:sp>
        <p:nvSpPr>
          <p:cNvPr id="4" name="3 Dikdörtgen"/>
          <p:cNvSpPr/>
          <p:nvPr/>
        </p:nvSpPr>
        <p:spPr>
          <a:xfrm>
            <a:off x="161412" y="188568"/>
            <a:ext cx="7921056" cy="5201424"/>
          </a:xfrm>
          <a:prstGeom prst="rect">
            <a:avLst/>
          </a:prstGeom>
        </p:spPr>
        <p:txBody>
          <a:bodyPr wrap="square">
            <a:spAutoFit/>
          </a:bodyPr>
          <a:lstStyle/>
          <a:p>
            <a:pPr lvl="0"/>
            <a:endParaRPr lang="tr-TR" sz="2400" dirty="0" smtClean="0">
              <a:latin typeface="+mj-lt"/>
              <a:ea typeface="Calibri" pitchFamily="34" charset="0"/>
              <a:cs typeface="Times New Roman" pitchFamily="18" charset="0"/>
            </a:endParaRPr>
          </a:p>
          <a:p>
            <a:pPr lvl="0" algn="ctr"/>
            <a:r>
              <a:rPr lang="tr-TR" sz="2400" dirty="0" smtClean="0">
                <a:latin typeface="+mj-lt"/>
                <a:ea typeface="Calibri" pitchFamily="34" charset="0"/>
                <a:cs typeface="Times New Roman" pitchFamily="18" charset="0"/>
              </a:rPr>
              <a:t>  </a:t>
            </a:r>
            <a:r>
              <a:rPr lang="tr-TR" sz="2000" b="1" u="sng" dirty="0" smtClean="0">
                <a:solidFill>
                  <a:srgbClr val="C00000"/>
                </a:solidFill>
                <a:latin typeface="+mj-lt"/>
                <a:ea typeface="Calibri" pitchFamily="34" charset="0"/>
                <a:cs typeface="Times New Roman" pitchFamily="18" charset="0"/>
              </a:rPr>
              <a:t>İmar Uygulamasında Karşılaşılan Sorunlar -1</a:t>
            </a:r>
          </a:p>
          <a:p>
            <a:pPr lvl="0" algn="ctr"/>
            <a:endParaRPr lang="tr-TR" sz="2000" b="1" u="sng" dirty="0" smtClean="0">
              <a:solidFill>
                <a:srgbClr val="C00000"/>
              </a:solidFill>
              <a:latin typeface="+mj-lt"/>
              <a:ea typeface="Calibri" pitchFamily="34" charset="0"/>
              <a:cs typeface="Times New Roman" pitchFamily="18" charset="0"/>
            </a:endParaRPr>
          </a:p>
          <a:p>
            <a:pPr algn="just"/>
            <a:r>
              <a:rPr lang="tr-TR" sz="2000" dirty="0" smtClean="0">
                <a:latin typeface="+mj-lt"/>
                <a:ea typeface="Calibri" pitchFamily="34" charset="0"/>
                <a:cs typeface="Times New Roman" pitchFamily="18" charset="0"/>
              </a:rPr>
              <a:t>1- Parselasyon Planlarının Kontrolünde Yetki Sorunu Belediye, Kadastro Müdürlüğü ve Tapu Müdürlükleri Uyuşmazlığı</a:t>
            </a:r>
          </a:p>
          <a:p>
            <a:pPr algn="just"/>
            <a:r>
              <a:rPr lang="tr-TR" sz="2000" dirty="0" smtClean="0">
                <a:latin typeface="+mj-lt"/>
                <a:ea typeface="Calibri" pitchFamily="34" charset="0"/>
                <a:cs typeface="Times New Roman" pitchFamily="18" charset="0"/>
              </a:rPr>
              <a:t> </a:t>
            </a:r>
          </a:p>
          <a:p>
            <a:pPr algn="just"/>
            <a:r>
              <a:rPr lang="tr-TR" sz="1600" dirty="0" smtClean="0">
                <a:latin typeface="+mj-lt"/>
                <a:ea typeface="Calibri" pitchFamily="34" charset="0"/>
                <a:cs typeface="Times New Roman" pitchFamily="18" charset="0"/>
              </a:rPr>
              <a:t>(3194/18. Madde ve Uygulama Yönetmeliği 40 ve 41. maddeler Danıştay ve Yargıtay Kararları Farklılığı, TCK 279. Madde </a:t>
            </a:r>
            <a:r>
              <a:rPr lang="tr-TR" sz="1600" b="1" dirty="0" smtClean="0"/>
              <a:t>Kamu görevlisinin suçu bildirmemesi ve 257. madde</a:t>
            </a:r>
            <a:r>
              <a:rPr lang="tr-TR" sz="1600" dirty="0" smtClean="0">
                <a:latin typeface="+mj-lt"/>
                <a:ea typeface="Calibri" pitchFamily="34" charset="0"/>
                <a:cs typeface="Times New Roman" pitchFamily="18" charset="0"/>
              </a:rPr>
              <a:t> sorumluluğu, tescil hukuku hükümleri)</a:t>
            </a:r>
          </a:p>
          <a:p>
            <a:pPr algn="just"/>
            <a:endParaRPr lang="tr-TR" sz="1600" dirty="0" smtClean="0">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2- Plan Değişikliğiyle Genel Hizmet Alanlarının Özel Mülkiyete Konu Edilmesi Durumunda Eşdeğer Alan Ayrılması Konusu</a:t>
            </a:r>
            <a:r>
              <a:rPr lang="tr-TR" sz="2000" dirty="0" smtClean="0">
                <a:solidFill>
                  <a:srgbClr val="C00000"/>
                </a:solidFill>
                <a:latin typeface="+mj-lt"/>
                <a:ea typeface="Calibri" pitchFamily="34" charset="0"/>
                <a:cs typeface="Times New Roman" pitchFamily="18" charset="0"/>
              </a:rPr>
              <a:t> </a:t>
            </a:r>
          </a:p>
          <a:p>
            <a:pPr lvl="0" algn="just" eaLnBrk="0" hangingPunct="0"/>
            <a:endParaRPr lang="tr-TR" sz="2000" dirty="0" smtClean="0">
              <a:solidFill>
                <a:srgbClr val="C00000"/>
              </a:solidFill>
              <a:latin typeface="+mj-lt"/>
              <a:ea typeface="Calibri" pitchFamily="34" charset="0"/>
              <a:cs typeface="Times New Roman" pitchFamily="18" charset="0"/>
            </a:endParaRPr>
          </a:p>
          <a:p>
            <a:pPr lvl="0" algn="just" eaLnBrk="0" hangingPunct="0"/>
            <a:r>
              <a:rPr lang="tr-TR" sz="1600" dirty="0" smtClean="0">
                <a:latin typeface="+mj-lt"/>
                <a:ea typeface="Calibri" pitchFamily="34" charset="0"/>
                <a:cs typeface="Times New Roman" pitchFamily="18" charset="0"/>
              </a:rPr>
              <a:t>( Aynı miktar ve mahiyette olması gerektiği,</a:t>
            </a:r>
            <a:r>
              <a:rPr lang="tr-TR" sz="1600" dirty="0" smtClean="0"/>
              <a:t> MPY Yönetmeliği, imar planındaki bir sosyal ve teknik alt yapı alanının kaldırılabilmesinin ancak bu tesisin hizmet götürdüğü bölge içinde eşdeğer yeni bir alanın ayrılması suretiyle yapılabileceği belirtilmiştir. Yollar için farklı bir düzenleme var.</a:t>
            </a:r>
            <a:r>
              <a:rPr lang="tr-TR" sz="1600" dirty="0" smtClean="0">
                <a:latin typeface="+mj-lt"/>
                <a:ea typeface="Calibri" pitchFamily="34" charset="0"/>
                <a:cs typeface="Times New Roman" pitchFamily="18" charset="0"/>
              </a:rPr>
              <a:t>)</a:t>
            </a:r>
          </a:p>
          <a:p>
            <a:pPr lvl="0" algn="just" eaLnBrk="0" hangingPunct="0"/>
            <a:endParaRPr lang="tr-TR" sz="1600" dirty="0" smtClean="0">
              <a:latin typeface="+mj-lt"/>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68</a:t>
            </a:fld>
            <a:endParaRPr kumimoji="0" lang="en-US"/>
          </a:p>
        </p:txBody>
      </p:sp>
      <p:sp>
        <p:nvSpPr>
          <p:cNvPr id="3" name="2 Dikdörtgen"/>
          <p:cNvSpPr/>
          <p:nvPr/>
        </p:nvSpPr>
        <p:spPr>
          <a:xfrm>
            <a:off x="431448" y="368592"/>
            <a:ext cx="7200960" cy="5632311"/>
          </a:xfrm>
          <a:prstGeom prst="rect">
            <a:avLst/>
          </a:prstGeom>
        </p:spPr>
        <p:txBody>
          <a:bodyPr wrap="square">
            <a:spAutoFit/>
          </a:bodyPr>
          <a:lstStyle/>
          <a:p>
            <a:pPr lvl="0" algn="just" eaLnBrk="0" hangingPunct="0"/>
            <a:endParaRPr lang="tr-TR" sz="2000" dirty="0" smtClean="0">
              <a:ea typeface="Calibri" pitchFamily="34" charset="0"/>
              <a:cs typeface="Times New Roman" pitchFamily="18" charset="0"/>
            </a:endParaRPr>
          </a:p>
          <a:p>
            <a:pPr lvl="0" algn="ctr" eaLnBrk="0" hangingPunct="0"/>
            <a:r>
              <a:rPr lang="tr-TR" sz="2400" dirty="0" smtClean="0">
                <a:ea typeface="Calibri" pitchFamily="34" charset="0"/>
                <a:cs typeface="Times New Roman" pitchFamily="18" charset="0"/>
              </a:rPr>
              <a:t> </a:t>
            </a:r>
            <a:r>
              <a:rPr lang="tr-TR" sz="2000" b="1" u="sng" dirty="0" smtClean="0">
                <a:solidFill>
                  <a:srgbClr val="C00000"/>
                </a:solidFill>
                <a:ea typeface="Calibri" pitchFamily="34" charset="0"/>
                <a:cs typeface="Times New Roman" pitchFamily="18" charset="0"/>
              </a:rPr>
              <a:t>İmar Uygulamasında Karşılaşılan Sorunlar -2</a:t>
            </a:r>
          </a:p>
          <a:p>
            <a:pPr lvl="0" algn="ctr" eaLnBrk="0" hangingPunct="0"/>
            <a:endParaRPr lang="tr-TR" sz="2000" b="1" u="sng" dirty="0" smtClean="0">
              <a:solidFill>
                <a:srgbClr val="C00000"/>
              </a:solidFill>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3- Kapanan Yolların Tescili Sorunu</a:t>
            </a:r>
          </a:p>
          <a:p>
            <a:pPr lvl="0" algn="just" eaLnBrk="0" hangingPunct="0"/>
            <a:r>
              <a:rPr lang="tr-TR" sz="2000" dirty="0" smtClean="0">
                <a:ea typeface="Calibri" pitchFamily="34" charset="0"/>
                <a:cs typeface="Times New Roman" pitchFamily="18" charset="0"/>
              </a:rPr>
              <a:t> </a:t>
            </a:r>
          </a:p>
          <a:p>
            <a:pPr lvl="0" algn="just" eaLnBrk="0" hangingPunct="0"/>
            <a:r>
              <a:rPr lang="tr-TR" sz="1600" dirty="0" smtClean="0">
                <a:ea typeface="Calibri" pitchFamily="34" charset="0"/>
                <a:cs typeface="Times New Roman" pitchFamily="18" charset="0"/>
              </a:rPr>
              <a:t>(Tapu Kanunu 21, İmar Kanunu 11. Maddeler ve 17.03.2012 yayım tarihli 2011/23 esas ve 2012/3 Anayasa Mahkemesi Kararı, </a:t>
            </a:r>
            <a:r>
              <a:rPr lang="tr-TR" sz="1600" dirty="0" smtClean="0"/>
              <a:t>4721 sayılı </a:t>
            </a:r>
            <a:r>
              <a:rPr lang="tr-TR" sz="1600" dirty="0" err="1" smtClean="0"/>
              <a:t>TMK’nın</a:t>
            </a:r>
            <a:r>
              <a:rPr lang="tr-TR" sz="1600" dirty="0" smtClean="0"/>
              <a:t> 999. maddesi tescile tabi olamayan alanların tescili</a:t>
            </a:r>
            <a:r>
              <a:rPr lang="tr-TR" sz="1600" dirty="0" smtClean="0">
                <a:ea typeface="Calibri" pitchFamily="34" charset="0"/>
                <a:cs typeface="Times New Roman" pitchFamily="18" charset="0"/>
              </a:rPr>
              <a:t>)</a:t>
            </a:r>
            <a:endParaRPr lang="tr-TR" sz="1600" dirty="0" smtClean="0">
              <a:cs typeface="Arial" pitchFamily="34" charset="0"/>
            </a:endParaRPr>
          </a:p>
          <a:p>
            <a:pPr lvl="0" algn="ctr" eaLnBrk="0" hangingPunct="0"/>
            <a:endParaRPr lang="tr-TR" sz="2000" b="1" u="sng" dirty="0" smtClean="0">
              <a:solidFill>
                <a:srgbClr val="C00000"/>
              </a:solidFill>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4- İmar Uygulamalarında Hisse Çözümü Konusu </a:t>
            </a:r>
          </a:p>
          <a:p>
            <a:pPr lvl="0" algn="just" eaLnBrk="0" hangingPunct="0"/>
            <a:endParaRPr lang="tr-TR" sz="2000" dirty="0" smtClean="0">
              <a:ea typeface="Calibri" pitchFamily="34" charset="0"/>
              <a:cs typeface="Times New Roman" pitchFamily="18" charset="0"/>
            </a:endParaRPr>
          </a:p>
          <a:p>
            <a:pPr lvl="0" algn="just" eaLnBrk="0" hangingPunct="0"/>
            <a:r>
              <a:rPr lang="tr-TR" sz="1600" dirty="0" smtClean="0">
                <a:ea typeface="Calibri" pitchFamily="34" charset="0"/>
                <a:cs typeface="Times New Roman" pitchFamily="18" charset="0"/>
              </a:rPr>
              <a:t>(</a:t>
            </a:r>
            <a:r>
              <a:rPr lang="tr-TR" sz="1600" dirty="0" smtClean="0"/>
              <a:t>Danıştay kararlarında, 4721 sayılı </a:t>
            </a:r>
            <a:r>
              <a:rPr lang="tr-TR" sz="1600" dirty="0" err="1" smtClean="0"/>
              <a:t>TMK’nın</a:t>
            </a:r>
            <a:r>
              <a:rPr lang="tr-TR" sz="1600" dirty="0" smtClean="0"/>
              <a:t> 692, 698 ve 699. maddelerine göre, müşterek mülkiyet ya paydaşların rızası ile ya da mahkeme kararı ile sona erdirilebileceği belirterek belediye ve valiliklerin resen hisse çözümü yapamayacağı belirtilmiştir. İştirak halinde mülkiyete konu taşınmazlarda da hisse çözümü yapmak mümkün değildir. </a:t>
            </a:r>
            <a:r>
              <a:rPr lang="tr-TR" sz="1600" dirty="0" smtClean="0">
                <a:ea typeface="Calibri" pitchFamily="34" charset="0"/>
                <a:cs typeface="Times New Roman" pitchFamily="18" charset="0"/>
              </a:rPr>
              <a:t>3194/18-son Maddesi, 1997/12 sayılı Genelge, 5403/8. madde ve Hisseli Satışlar Genel Duyurusu)</a:t>
            </a:r>
          </a:p>
          <a:p>
            <a:pPr lvl="0" algn="just" eaLnBrk="0" hangingPunct="0"/>
            <a:endParaRPr lang="tr-TR" sz="1600" dirty="0" smtClean="0">
              <a:cs typeface="Arial" pitchFamily="34" charset="0"/>
            </a:endParaRPr>
          </a:p>
          <a:p>
            <a:pPr algn="just" eaLnBrk="0" hangingPunct="0"/>
            <a:endParaRPr lang="tr-TR" sz="1600" dirty="0" smtClean="0">
              <a:ea typeface="Calibri" pitchFamily="34" charset="0"/>
              <a:cs typeface="Times New Roman" pitchFamily="18" charset="0"/>
            </a:endParaRPr>
          </a:p>
          <a:p>
            <a:pPr lvl="0" algn="just" eaLnBrk="0" hangingPunct="0"/>
            <a:endParaRPr lang="tr-TR" sz="2000" dirty="0" smtClean="0">
              <a:solidFill>
                <a:srgbClr val="C00000"/>
              </a:solidFill>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69</a:t>
            </a:fld>
            <a:endParaRPr kumimoji="0" lang="en-US"/>
          </a:p>
        </p:txBody>
      </p:sp>
      <p:sp>
        <p:nvSpPr>
          <p:cNvPr id="3" name="2 Dikdörtgen"/>
          <p:cNvSpPr/>
          <p:nvPr/>
        </p:nvSpPr>
        <p:spPr>
          <a:xfrm>
            <a:off x="251424" y="458605"/>
            <a:ext cx="7831044" cy="5970865"/>
          </a:xfrm>
          <a:prstGeom prst="rect">
            <a:avLst/>
          </a:prstGeom>
        </p:spPr>
        <p:txBody>
          <a:bodyPr wrap="square">
            <a:spAutoFit/>
          </a:bodyPr>
          <a:lstStyle/>
          <a:p>
            <a:pPr algn="just" eaLnBrk="0" hangingPunct="0"/>
            <a:endParaRPr lang="tr-TR" sz="2000" b="1" u="sng" dirty="0" smtClean="0">
              <a:solidFill>
                <a:srgbClr val="C00000"/>
              </a:solidFill>
              <a:ea typeface="Calibri" pitchFamily="34" charset="0"/>
              <a:cs typeface="Times New Roman" pitchFamily="18" charset="0"/>
            </a:endParaRPr>
          </a:p>
          <a:p>
            <a:pPr algn="ctr" eaLnBrk="0" hangingPunct="0"/>
            <a:r>
              <a:rPr lang="tr-TR" sz="2000" b="1" u="sng" dirty="0" smtClean="0">
                <a:solidFill>
                  <a:srgbClr val="C00000"/>
                </a:solidFill>
                <a:ea typeface="Calibri" pitchFamily="34" charset="0"/>
                <a:cs typeface="Times New Roman" pitchFamily="18" charset="0"/>
              </a:rPr>
              <a:t>İmar Uygulamasında Karşılaşılan Sorunlar -3</a:t>
            </a:r>
          </a:p>
          <a:p>
            <a:pPr algn="ctr" eaLnBrk="0" hangingPunct="0"/>
            <a:endParaRPr lang="tr-TR" sz="2000" b="1" u="sng" dirty="0" smtClean="0">
              <a:solidFill>
                <a:srgbClr val="C00000"/>
              </a:solidFill>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5- Kadastro Parsellerinin Yüzölçümlerinde ve Hisselerinde Bulunan Hataların Düzeltilmesi Konusu </a:t>
            </a:r>
          </a:p>
          <a:p>
            <a:pPr algn="just" eaLnBrk="0" hangingPunct="0"/>
            <a:endParaRPr lang="tr-TR" sz="2800" dirty="0" smtClean="0">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(tecviz sınırı içinde 41. madde, dışında tebligat dava yolu uygulaması, ya da uygulama dışında bırakılması) (</a:t>
            </a:r>
            <a:r>
              <a:rPr lang="tr-TR" sz="2000" dirty="0" err="1" smtClean="0">
                <a:ea typeface="Calibri" pitchFamily="34" charset="0"/>
                <a:cs typeface="Times New Roman" pitchFamily="18" charset="0"/>
              </a:rPr>
              <a:t>Dop’tan</a:t>
            </a:r>
            <a:r>
              <a:rPr lang="tr-TR" sz="2000" dirty="0" smtClean="0">
                <a:ea typeface="Calibri" pitchFamily="34" charset="0"/>
                <a:cs typeface="Times New Roman" pitchFamily="18" charset="0"/>
              </a:rPr>
              <a:t> karşılama </a:t>
            </a:r>
            <a:r>
              <a:rPr lang="tr-TR" sz="2000" dirty="0" smtClean="0">
                <a:ea typeface="Calibri" pitchFamily="34" charset="0"/>
                <a:cs typeface="Times New Roman" pitchFamily="18" charset="0"/>
                <a:sym typeface="Wingdings" pitchFamily="2" charset="2"/>
              </a:rPr>
              <a:t></a:t>
            </a:r>
            <a:r>
              <a:rPr lang="tr-TR" sz="2000" dirty="0" smtClean="0">
                <a:ea typeface="Calibri" pitchFamily="34" charset="0"/>
                <a:cs typeface="Times New Roman" pitchFamily="18" charset="0"/>
              </a:rPr>
              <a:t>)</a:t>
            </a:r>
          </a:p>
          <a:p>
            <a:pPr algn="just" eaLnBrk="0" hangingPunct="0"/>
            <a:endParaRPr lang="tr-TR" sz="2000" dirty="0" smtClean="0">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6- Parselasyon Planlarının Kesinleşmesi ve İptalinde Karşılaşılan Sorunlar</a:t>
            </a:r>
          </a:p>
          <a:p>
            <a:pPr algn="just" eaLnBrk="0" hangingPunct="0"/>
            <a:r>
              <a:rPr lang="tr-TR" dirty="0" smtClean="0">
                <a:ea typeface="Calibri" pitchFamily="34" charset="0"/>
                <a:cs typeface="Times New Roman" pitchFamily="18" charset="0"/>
              </a:rPr>
              <a:t> </a:t>
            </a:r>
          </a:p>
          <a:p>
            <a:pPr lvl="0" algn="just" eaLnBrk="0" hangingPunct="0"/>
            <a:r>
              <a:rPr lang="tr-TR" sz="1400" dirty="0" smtClean="0">
                <a:ea typeface="Calibri" pitchFamily="34" charset="0"/>
                <a:cs typeface="Times New Roman" pitchFamily="18" charset="0"/>
              </a:rPr>
              <a:t>(Geri dönüşüm bölümünde ele alınacaktır.) </a:t>
            </a:r>
          </a:p>
          <a:p>
            <a:pPr lvl="0" algn="just" eaLnBrk="0" hangingPunct="0"/>
            <a:endParaRPr lang="tr-TR" sz="2000" dirty="0" smtClean="0">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7- </a:t>
            </a:r>
            <a:r>
              <a:rPr lang="tr-TR" sz="2000" dirty="0" err="1" smtClean="0">
                <a:ea typeface="Calibri" pitchFamily="34" charset="0"/>
                <a:cs typeface="Times New Roman" pitchFamily="18" charset="0"/>
              </a:rPr>
              <a:t>DOP’tan</a:t>
            </a:r>
            <a:r>
              <a:rPr lang="tr-TR" sz="2000" dirty="0" smtClean="0">
                <a:ea typeface="Calibri" pitchFamily="34" charset="0"/>
                <a:cs typeface="Times New Roman" pitchFamily="18" charset="0"/>
              </a:rPr>
              <a:t> Karşılanacak Alanların Sayılarının Genişletilebilir Nitelikte Olması </a:t>
            </a:r>
            <a:r>
              <a:rPr lang="tr-TR" sz="1400" dirty="0" smtClean="0">
                <a:solidFill>
                  <a:srgbClr val="C00000"/>
                </a:solidFill>
                <a:ea typeface="Calibri" pitchFamily="34" charset="0"/>
                <a:cs typeface="Times New Roman" pitchFamily="18" charset="0"/>
              </a:rPr>
              <a:t>(“gibi” ibaresi)</a:t>
            </a:r>
          </a:p>
          <a:p>
            <a:pPr algn="just" eaLnBrk="0" hangingPunct="0"/>
            <a:endParaRPr lang="tr-TR" sz="1400" dirty="0" smtClean="0">
              <a:ea typeface="Calibri" pitchFamily="34" charset="0"/>
              <a:cs typeface="Times New Roman" pitchFamily="18" charset="0"/>
            </a:endParaRPr>
          </a:p>
          <a:p>
            <a:pPr algn="just" eaLnBrk="0" hangingPunct="0"/>
            <a:endParaRPr lang="tr-TR" sz="1400" dirty="0" smtClean="0">
              <a:ea typeface="Calibri" pitchFamily="34" charset="0"/>
              <a:cs typeface="Times New Roman" pitchFamily="18" charset="0"/>
            </a:endParaRPr>
          </a:p>
          <a:p>
            <a:pPr algn="just" eaLnBrk="0" hangingPunct="0"/>
            <a:endParaRPr lang="tr-TR" sz="1400" dirty="0" smtClean="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B23D617-7702-4B71-9A67-D05A2DD449FD}" type="slidenum">
              <a:rPr lang="tr-TR" smtClean="0"/>
              <a:pPr>
                <a:defRPr/>
              </a:pPr>
              <a:t>7</a:t>
            </a:fld>
            <a:endParaRPr lang="tr-TR" dirty="0"/>
          </a:p>
        </p:txBody>
      </p:sp>
      <p:sp>
        <p:nvSpPr>
          <p:cNvPr id="5123" name="6 Dikdörtgen"/>
          <p:cNvSpPr>
            <a:spLocks noChangeArrowheads="1"/>
          </p:cNvSpPr>
          <p:nvPr/>
        </p:nvSpPr>
        <p:spPr bwMode="auto">
          <a:xfrm>
            <a:off x="857250" y="714375"/>
            <a:ext cx="7715250" cy="387350"/>
          </a:xfrm>
          <a:prstGeom prst="rect">
            <a:avLst/>
          </a:prstGeom>
          <a:noFill/>
          <a:ln w="9525">
            <a:noFill/>
            <a:miter lim="800000"/>
            <a:headEnd/>
            <a:tailEnd/>
          </a:ln>
        </p:spPr>
        <p:txBody>
          <a:bodyPr>
            <a:spAutoFit/>
          </a:bodyPr>
          <a:lstStyle/>
          <a:p>
            <a:pPr algn="ctr">
              <a:lnSpc>
                <a:spcPct val="80000"/>
              </a:lnSpc>
              <a:buFont typeface="Arial" charset="0"/>
              <a:buNone/>
            </a:pPr>
            <a:endParaRPr lang="tr-TR" sz="2400"/>
          </a:p>
        </p:txBody>
      </p:sp>
      <p:sp>
        <p:nvSpPr>
          <p:cNvPr id="5124" name="4 Dikdörtgen"/>
          <p:cNvSpPr>
            <a:spLocks noChangeArrowheads="1"/>
          </p:cNvSpPr>
          <p:nvPr/>
        </p:nvSpPr>
        <p:spPr bwMode="auto">
          <a:xfrm>
            <a:off x="521460" y="1718772"/>
            <a:ext cx="8091511" cy="258532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smtClean="0">
                <a:solidFill>
                  <a:srgbClr val="C00000"/>
                </a:solidFill>
              </a:rPr>
              <a:t>3194 sayılı İmar Kanunu’nun </a:t>
            </a:r>
            <a:r>
              <a:rPr lang="tr-TR" sz="2400" u="sng" dirty="0">
                <a:solidFill>
                  <a:srgbClr val="C00000"/>
                </a:solidFill>
              </a:rPr>
              <a:t>Kapsamı</a:t>
            </a:r>
          </a:p>
          <a:p>
            <a:pPr>
              <a:buFont typeface="Arial" charset="0"/>
              <a:buNone/>
              <a:defRPr/>
            </a:pPr>
            <a:endParaRPr lang="tr-TR" dirty="0"/>
          </a:p>
          <a:p>
            <a:pPr algn="just">
              <a:defRPr/>
            </a:pPr>
            <a:r>
              <a:rPr lang="tr-TR" sz="2400" dirty="0" smtClean="0"/>
              <a:t>	Belediye </a:t>
            </a:r>
            <a:r>
              <a:rPr lang="tr-TR" sz="2400" dirty="0"/>
              <a:t>ve mücavir alan sınırları içinde ve dışında kalan yerlerde yapılacak </a:t>
            </a:r>
            <a:r>
              <a:rPr lang="tr-TR" sz="2400" dirty="0">
                <a:solidFill>
                  <a:schemeClr val="tx2"/>
                </a:solidFill>
              </a:rPr>
              <a:t>planlar</a:t>
            </a:r>
            <a:r>
              <a:rPr lang="tr-TR" sz="2400" dirty="0"/>
              <a:t> ile inşa edilecek resmi ve özel bütün </a:t>
            </a:r>
            <a:r>
              <a:rPr lang="tr-TR" sz="2400" dirty="0">
                <a:solidFill>
                  <a:schemeClr val="tx2"/>
                </a:solidFill>
              </a:rPr>
              <a:t>yapılar</a:t>
            </a:r>
            <a:r>
              <a:rPr lang="tr-TR" sz="2400" dirty="0"/>
              <a:t> bu Kanun hükümlerine göre düzenlenirler</a:t>
            </a:r>
            <a:r>
              <a:rPr lang="tr-TR" sz="2400" dirty="0" smtClean="0"/>
              <a:t>. (3194 sayılı Kanun 2. Madde)</a:t>
            </a:r>
            <a:endParaRPr lang="tr-TR" sz="2400" dirty="0"/>
          </a:p>
          <a:p>
            <a:pPr algn="just">
              <a:defRPr/>
            </a:pPr>
            <a:endParaRPr lang="tr-TR" sz="240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70</a:t>
            </a:fld>
            <a:endParaRPr kumimoji="0" lang="en-US"/>
          </a:p>
        </p:txBody>
      </p:sp>
      <p:sp>
        <p:nvSpPr>
          <p:cNvPr id="3" name="2 Dikdörtgen"/>
          <p:cNvSpPr/>
          <p:nvPr/>
        </p:nvSpPr>
        <p:spPr>
          <a:xfrm>
            <a:off x="251424" y="638628"/>
            <a:ext cx="7741032" cy="5940088"/>
          </a:xfrm>
          <a:prstGeom prst="rect">
            <a:avLst/>
          </a:prstGeom>
        </p:spPr>
        <p:txBody>
          <a:bodyPr wrap="square">
            <a:spAutoFit/>
          </a:bodyPr>
          <a:lstStyle/>
          <a:p>
            <a:pPr lvl="0" algn="ctr" eaLnBrk="0" hangingPunct="0"/>
            <a:r>
              <a:rPr lang="tr-TR" sz="2000" b="1" u="sng" dirty="0" smtClean="0">
                <a:solidFill>
                  <a:srgbClr val="C00000"/>
                </a:solidFill>
                <a:ea typeface="Calibri" pitchFamily="34" charset="0"/>
                <a:cs typeface="Times New Roman" pitchFamily="18" charset="0"/>
              </a:rPr>
              <a:t>İmar Uygulamasında Karşılaşılan Sorunlar -4</a:t>
            </a:r>
            <a:endParaRPr lang="tr-TR" sz="2000" dirty="0" smtClean="0">
              <a:latin typeface="+mj-lt"/>
              <a:ea typeface="Calibri" pitchFamily="34" charset="0"/>
              <a:cs typeface="Times New Roman" pitchFamily="18" charset="0"/>
            </a:endParaRPr>
          </a:p>
          <a:p>
            <a:pPr lvl="0" algn="just" eaLnBrk="0" hangingPunct="0"/>
            <a:endParaRPr lang="tr-TR" sz="2000" dirty="0" smtClean="0">
              <a:solidFill>
                <a:srgbClr val="C00000"/>
              </a:solidFill>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8- Kamu Tesis Alanlarının Tescilindeki Sorunlar </a:t>
            </a:r>
          </a:p>
          <a:p>
            <a:pPr lvl="0" algn="just" eaLnBrk="0" hangingPunct="0"/>
            <a:r>
              <a:rPr lang="tr-TR" sz="1600" dirty="0" smtClean="0">
                <a:solidFill>
                  <a:srgbClr val="C00000"/>
                </a:solidFill>
              </a:rPr>
              <a:t> </a:t>
            </a:r>
          </a:p>
          <a:p>
            <a:pPr lvl="0" algn="just" eaLnBrk="0" hangingPunct="0"/>
            <a:r>
              <a:rPr lang="tr-TR" sz="1600" dirty="0" smtClean="0"/>
              <a:t>(18. Madde Uygulama Yönetmeliği’nin 12. maddesine göre</a:t>
            </a:r>
            <a:r>
              <a:rPr lang="tr-TR" sz="1600" b="1" dirty="0" smtClean="0"/>
              <a:t> </a:t>
            </a:r>
            <a:r>
              <a:rPr lang="tr-TR" sz="1600" dirty="0" smtClean="0"/>
              <a:t>düzenleme sahasında bulunan okul, hastane, kreş, belediye hizmet veya diğer resmi tesis alanı gibi umumi tesislere ayrılan alanların parselleri, düzenlemeye giren parsellerin yüzölçümleri oranında pay verilmek suretiyle </a:t>
            </a:r>
            <a:r>
              <a:rPr lang="tr-TR" sz="1600" dirty="0" err="1" smtClean="0"/>
              <a:t>hisselendirilmektedir</a:t>
            </a:r>
            <a:r>
              <a:rPr lang="tr-TR" sz="1600" dirty="0" smtClean="0"/>
              <a:t>. Ancak bu uygulama, kamulaştırılacak kısma rastlayan parselin dağıtımında zorluklara neden olmakta ve ayrıca uygulamanın tescili ile oluşan resmi tesis taşınmazlarındaki hissedar sayısı fazla olunca da bu alanların kamulaştırılmasındaki işlemler uzamaktadır.) (Keçiören örneği-İkinci Uygulama veya bağışa zorlama- taşınmazı iç etme)</a:t>
            </a:r>
          </a:p>
          <a:p>
            <a:pPr lvl="0" algn="just" eaLnBrk="0" hangingPunct="0"/>
            <a:endParaRPr lang="tr-TR" sz="1600" dirty="0" smtClean="0">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9- Kat İrtifaklı veya Kat Mülkiyetli Taşınmazlara Dışarıdan Hissedar Eklenmesi </a:t>
            </a:r>
          </a:p>
          <a:p>
            <a:pPr lvl="0" algn="just" eaLnBrk="0" hangingPunct="0"/>
            <a:r>
              <a:rPr lang="tr-TR" sz="1600" dirty="0" smtClean="0">
                <a:latin typeface="+mj-lt"/>
                <a:ea typeface="Calibri" pitchFamily="34" charset="0"/>
                <a:cs typeface="Times New Roman" pitchFamily="18" charset="0"/>
              </a:rPr>
              <a:t>(</a:t>
            </a:r>
            <a:r>
              <a:rPr lang="tr-TR" sz="1600" dirty="0" smtClean="0"/>
              <a:t>18.02.2004 tarih 845 sayılı Bölgelerarası duyuruda, kat irtifaklı veya kat mülkiyetli taşınmaza sonradan ilave edilen hissenin sadece ana taşınmazda gösterilmesini, hiçbir şekilde kat irtifakı veya kat mülkiyetiyle ilişkilendirilmemesini ve bağımsız bölümlere ait sayfaların beyanlar hanesine de sonradan ilave edilen hissenin zemine yönelik olduğunun belirtilmesi gerektiği düzenlenmiştir.</a:t>
            </a:r>
            <a:r>
              <a:rPr lang="tr-TR" sz="1600" dirty="0" smtClean="0">
                <a:latin typeface="+mj-lt"/>
                <a:ea typeface="Calibri" pitchFamily="34" charset="0"/>
                <a:cs typeface="Times New Roman" pitchFamily="18" charset="0"/>
              </a:rPr>
              <a:t>)</a:t>
            </a:r>
            <a:endParaRPr lang="tr-TR" sz="1600" dirty="0" smtClean="0">
              <a:latin typeface="+mj-lt"/>
              <a:cs typeface="Arial" pitchFamily="34" charset="0"/>
            </a:endParaRPr>
          </a:p>
          <a:p>
            <a:pPr lvl="0" eaLnBrk="0" hangingPunct="0"/>
            <a:endParaRPr lang="tr-TR" sz="2400" dirty="0" smtClean="0">
              <a:latin typeface="+mj-lt"/>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71</a:t>
            </a:fld>
            <a:endParaRPr kumimoji="0" lang="en-US"/>
          </a:p>
        </p:txBody>
      </p:sp>
      <p:sp>
        <p:nvSpPr>
          <p:cNvPr id="3" name="2 Dikdörtgen"/>
          <p:cNvSpPr/>
          <p:nvPr/>
        </p:nvSpPr>
        <p:spPr>
          <a:xfrm>
            <a:off x="161412" y="638628"/>
            <a:ext cx="7831044" cy="4616648"/>
          </a:xfrm>
          <a:prstGeom prst="rect">
            <a:avLst/>
          </a:prstGeom>
        </p:spPr>
        <p:txBody>
          <a:bodyPr wrap="square">
            <a:spAutoFit/>
          </a:bodyPr>
          <a:lstStyle/>
          <a:p>
            <a:pPr lvl="0" algn="just" eaLnBrk="0" hangingPunct="0"/>
            <a:endParaRPr lang="tr-TR" dirty="0" smtClean="0">
              <a:ea typeface="Calibri" pitchFamily="34" charset="0"/>
              <a:cs typeface="Times New Roman" pitchFamily="18" charset="0"/>
            </a:endParaRPr>
          </a:p>
          <a:p>
            <a:pPr lvl="0" algn="ctr" eaLnBrk="0" hangingPunct="0"/>
            <a:r>
              <a:rPr lang="tr-TR" sz="2000" b="1" u="sng" dirty="0" smtClean="0">
                <a:solidFill>
                  <a:srgbClr val="C00000"/>
                </a:solidFill>
                <a:ea typeface="Calibri" pitchFamily="34" charset="0"/>
                <a:cs typeface="Times New Roman" pitchFamily="18" charset="0"/>
              </a:rPr>
              <a:t>İmar Uygulamasında Karşılaşılan Sorunlar -5</a:t>
            </a:r>
          </a:p>
          <a:p>
            <a:pPr lvl="0" algn="ctr" eaLnBrk="0" hangingPunct="0"/>
            <a:r>
              <a:rPr lang="tr-TR" sz="2000" b="1" u="sng" dirty="0" smtClean="0">
                <a:solidFill>
                  <a:srgbClr val="C00000"/>
                </a:solidFill>
                <a:ea typeface="Calibri" pitchFamily="34" charset="0"/>
                <a:cs typeface="Times New Roman" pitchFamily="18" charset="0"/>
              </a:rPr>
              <a:t> </a:t>
            </a:r>
          </a:p>
          <a:p>
            <a:pPr lvl="0" algn="just" eaLnBrk="0" hangingPunct="0"/>
            <a:r>
              <a:rPr lang="tr-TR" sz="2000" dirty="0" smtClean="0">
                <a:ea typeface="Calibri" pitchFamily="34" charset="0"/>
                <a:cs typeface="Times New Roman" pitchFamily="18" charset="0"/>
              </a:rPr>
              <a:t>10- Taşınmazlara Konulan “İmar Düzenlemesine Alındı” Belirtmesi ve Diğer Belirtmelerin Terkini Sorunu</a:t>
            </a:r>
            <a:r>
              <a:rPr lang="tr-TR" sz="2000" dirty="0" smtClean="0"/>
              <a:t> </a:t>
            </a:r>
          </a:p>
          <a:p>
            <a:pPr lvl="0" algn="just" eaLnBrk="0" hangingPunct="0"/>
            <a:endParaRPr lang="tr-TR" sz="2000" dirty="0" smtClean="0"/>
          </a:p>
          <a:p>
            <a:pPr lvl="0" algn="just" eaLnBrk="0" hangingPunct="0"/>
            <a:r>
              <a:rPr lang="tr-TR" sz="1600" dirty="0" smtClean="0"/>
              <a:t>(</a:t>
            </a:r>
            <a:r>
              <a:rPr lang="tr-TR" sz="1600" u="sng" dirty="0" smtClean="0"/>
              <a:t>Uygulamada tapuda belirtme yapılmasından yıllar sonra dahi imar uygulamalarının yapılmadığı, </a:t>
            </a:r>
            <a:r>
              <a:rPr lang="tr-TR" sz="1600" dirty="0" smtClean="0"/>
              <a:t>taşınmazların tapu kayıtlarında bulunan bu  belirtmeler yıllarca taşınmazlar üzerinde kalmakta, taşınmaz maliklerini kısıtlamakta ve İdarenin yazısı olmadıkça da terkin edilememektedir.)</a:t>
            </a:r>
          </a:p>
          <a:p>
            <a:pPr lvl="0" algn="just" eaLnBrk="0" hangingPunct="0"/>
            <a:endParaRPr lang="tr-TR" sz="1600" dirty="0" smtClean="0">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11. Çevre Düzeni Planlarının, İmar Planlarının, Parselasyon Planlarının, Encümen Kararlarının ve Değişikliklerinin Kısmen veya Tamamen İptal edilmesinde Karşılaşılan Sorunlar</a:t>
            </a:r>
          </a:p>
          <a:p>
            <a:pPr lvl="0" algn="just" eaLnBrk="0" hangingPunct="0"/>
            <a:r>
              <a:rPr lang="tr-TR" sz="2000" dirty="0" smtClean="0">
                <a:ea typeface="Calibri" pitchFamily="34" charset="0"/>
                <a:cs typeface="Times New Roman" pitchFamily="18" charset="0"/>
              </a:rPr>
              <a:t> </a:t>
            </a:r>
          </a:p>
          <a:p>
            <a:pPr lvl="0" algn="just" eaLnBrk="0" hangingPunct="0"/>
            <a:r>
              <a:rPr lang="tr-TR" sz="1600" dirty="0" smtClean="0">
                <a:solidFill>
                  <a:srgbClr val="C00000"/>
                </a:solidFill>
                <a:ea typeface="Calibri" pitchFamily="34" charset="0"/>
                <a:cs typeface="Times New Roman" pitchFamily="18" charset="0"/>
              </a:rPr>
              <a:t>(Geri Dönüşüm Bölümünde anlatılacaktır.)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72</a:t>
            </a:fld>
            <a:endParaRPr kumimoji="0" lang="en-US"/>
          </a:p>
        </p:txBody>
      </p:sp>
      <p:sp>
        <p:nvSpPr>
          <p:cNvPr id="3" name="2 Dikdörtgen"/>
          <p:cNvSpPr/>
          <p:nvPr/>
        </p:nvSpPr>
        <p:spPr>
          <a:xfrm>
            <a:off x="341436" y="728640"/>
            <a:ext cx="7290972" cy="4678204"/>
          </a:xfrm>
          <a:prstGeom prst="rect">
            <a:avLst/>
          </a:prstGeom>
        </p:spPr>
        <p:txBody>
          <a:bodyPr wrap="square">
            <a:spAutoFit/>
          </a:bodyPr>
          <a:lstStyle/>
          <a:p>
            <a:pPr algn="ctr">
              <a:buNone/>
            </a:pPr>
            <a:endParaRPr lang="tr-TR" sz="2000" dirty="0" smtClean="0">
              <a:latin typeface="Times New Roman" pitchFamily="18" charset="0"/>
              <a:cs typeface="Times New Roman" pitchFamily="18" charset="0"/>
            </a:endParaRPr>
          </a:p>
          <a:p>
            <a:pPr algn="ctr">
              <a:buNone/>
            </a:pPr>
            <a:endParaRPr lang="tr-TR" sz="20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TAPU DAİRESİ BAŞKANLIĞI</a:t>
            </a:r>
          </a:p>
          <a:p>
            <a:pPr algn="ctr">
              <a:buNone/>
            </a:pPr>
            <a:endParaRPr lang="tr-TR" sz="2000" dirty="0" smtClean="0">
              <a:latin typeface="Times New Roman" pitchFamily="18" charset="0"/>
              <a:cs typeface="Times New Roman" pitchFamily="18" charset="0"/>
            </a:endParaRPr>
          </a:p>
          <a:p>
            <a:pPr algn="ctr">
              <a:buNone/>
            </a:pPr>
            <a:endParaRPr lang="tr-TR" sz="2000" dirty="0" smtClean="0">
              <a:latin typeface="Times New Roman" pitchFamily="18" charset="0"/>
              <a:cs typeface="Times New Roman" pitchFamily="18" charset="0"/>
            </a:endParaRPr>
          </a:p>
          <a:p>
            <a:pPr algn="ctr">
              <a:buNone/>
            </a:pPr>
            <a:r>
              <a:rPr lang="tr-TR" dirty="0" smtClean="0">
                <a:latin typeface="Times New Roman" pitchFamily="18" charset="0"/>
                <a:cs typeface="Times New Roman" pitchFamily="18" charset="0"/>
              </a:rPr>
              <a:t>Sabahattin ARSLAN</a:t>
            </a:r>
          </a:p>
          <a:p>
            <a:pPr algn="ctr">
              <a:buNone/>
            </a:pPr>
            <a:r>
              <a:rPr lang="tr-TR" dirty="0" smtClean="0">
                <a:latin typeface="Times New Roman" pitchFamily="18" charset="0"/>
                <a:cs typeface="Times New Roman" pitchFamily="18" charset="0"/>
              </a:rPr>
              <a:t>Tapu ve Kadastro Uzmanı</a:t>
            </a:r>
          </a:p>
          <a:p>
            <a:pPr algn="ctr">
              <a:buNone/>
            </a:pPr>
            <a:endParaRPr lang="tr-TR" dirty="0" smtClean="0">
              <a:latin typeface="Times New Roman" pitchFamily="18" charset="0"/>
              <a:cs typeface="Times New Roman" pitchFamily="18" charset="0"/>
            </a:endParaRPr>
          </a:p>
          <a:p>
            <a:pPr algn="ctr">
              <a:buNone/>
            </a:pPr>
            <a:endParaRPr lang="tr-TR" dirty="0" smtClean="0">
              <a:latin typeface="Times New Roman" pitchFamily="18" charset="0"/>
              <a:cs typeface="Times New Roman" pitchFamily="18" charset="0"/>
            </a:endParaRPr>
          </a:p>
          <a:p>
            <a:pPr algn="ctr">
              <a:buNone/>
            </a:pPr>
            <a:r>
              <a:rPr lang="tr-TR" dirty="0" smtClean="0">
                <a:latin typeface="Times New Roman" pitchFamily="18" charset="0"/>
                <a:cs typeface="Times New Roman" pitchFamily="18" charset="0"/>
              </a:rPr>
              <a:t>Telefon ; 0 312 413 63 17</a:t>
            </a:r>
          </a:p>
          <a:p>
            <a:pPr algn="ctr">
              <a:buNone/>
            </a:pPr>
            <a:r>
              <a:rPr lang="tr-TR" dirty="0" smtClean="0">
                <a:latin typeface="Times New Roman" pitchFamily="18" charset="0"/>
                <a:cs typeface="Times New Roman" pitchFamily="18" charset="0"/>
              </a:rPr>
              <a:t>                       0 312 551 42 94 (IP)</a:t>
            </a:r>
          </a:p>
          <a:p>
            <a:pPr algn="ctr">
              <a:buNone/>
            </a:pPr>
            <a:endParaRPr lang="tr-TR" dirty="0" smtClean="0">
              <a:latin typeface="Times New Roman" pitchFamily="18" charset="0"/>
              <a:cs typeface="Times New Roman" pitchFamily="18" charset="0"/>
            </a:endParaRPr>
          </a:p>
          <a:p>
            <a:pPr algn="ctr">
              <a:buNone/>
            </a:pPr>
            <a:r>
              <a:rPr lang="tr-TR" u="sng" dirty="0" smtClean="0">
                <a:latin typeface="Times New Roman" pitchFamily="18" charset="0"/>
                <a:cs typeface="Times New Roman" pitchFamily="18" charset="0"/>
              </a:rPr>
              <a:t>e-posta;</a:t>
            </a:r>
          </a:p>
          <a:p>
            <a:pPr algn="ctr">
              <a:buNone/>
            </a:pPr>
            <a:r>
              <a:rPr lang="tr-TR" dirty="0" smtClean="0">
                <a:latin typeface="Times New Roman" pitchFamily="18" charset="0"/>
                <a:cs typeface="Times New Roman" pitchFamily="18" charset="0"/>
              </a:rPr>
              <a:t> sebahattin12@</a:t>
            </a:r>
            <a:r>
              <a:rPr lang="tr-TR" dirty="0" err="1" smtClean="0">
                <a:latin typeface="Times New Roman" pitchFamily="18" charset="0"/>
                <a:cs typeface="Times New Roman" pitchFamily="18" charset="0"/>
              </a:rPr>
              <a:t>yahoo</a:t>
            </a:r>
            <a:r>
              <a:rPr lang="tr-TR" dirty="0" smtClean="0">
                <a:latin typeface="Times New Roman" pitchFamily="18" charset="0"/>
                <a:cs typeface="Times New Roman" pitchFamily="18" charset="0"/>
              </a:rPr>
              <a:t>.com</a:t>
            </a:r>
          </a:p>
          <a:p>
            <a:pPr algn="ctr">
              <a:buNone/>
            </a:pPr>
            <a:endParaRPr lang="tr-TR" dirty="0" smtClean="0">
              <a:latin typeface="Times New Roman" pitchFamily="18" charset="0"/>
              <a:cs typeface="Times New Roman" pitchFamily="18" charset="0"/>
            </a:endParaRPr>
          </a:p>
          <a:p>
            <a:pPr algn="ct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21CC7C3-50EF-430D-9514-9588D0A482DD}" type="slidenum">
              <a:rPr lang="tr-TR" smtClean="0"/>
              <a:pPr>
                <a:defRPr/>
              </a:pPr>
              <a:t>8</a:t>
            </a:fld>
            <a:endParaRPr lang="tr-TR" dirty="0"/>
          </a:p>
        </p:txBody>
      </p:sp>
      <p:sp>
        <p:nvSpPr>
          <p:cNvPr id="3" name="2 Metin kutusu"/>
          <p:cNvSpPr txBox="1"/>
          <p:nvPr/>
        </p:nvSpPr>
        <p:spPr>
          <a:xfrm>
            <a:off x="611472" y="188568"/>
            <a:ext cx="8011068"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smtClean="0">
                <a:solidFill>
                  <a:srgbClr val="C00000"/>
                </a:solidFill>
              </a:rPr>
              <a:t>TANIMLAR/KAVRAMLAR</a:t>
            </a:r>
          </a:p>
          <a:p>
            <a:pPr algn="ctr">
              <a:defRPr/>
            </a:pPr>
            <a:r>
              <a:rPr lang="tr-TR" b="1" dirty="0" smtClean="0">
                <a:solidFill>
                  <a:srgbClr val="C00000"/>
                </a:solidFill>
              </a:rPr>
              <a:t>(3194 S.K.- 18. Madde Uygulama Y. – MPYY - PATİY)</a:t>
            </a:r>
            <a:endParaRPr lang="tr-TR" b="1" dirty="0">
              <a:solidFill>
                <a:srgbClr val="C00000"/>
              </a:solidFill>
            </a:endParaRPr>
          </a:p>
        </p:txBody>
      </p:sp>
      <p:sp>
        <p:nvSpPr>
          <p:cNvPr id="5" name="4 Dikdörtgen"/>
          <p:cNvSpPr/>
          <p:nvPr/>
        </p:nvSpPr>
        <p:spPr>
          <a:xfrm>
            <a:off x="0" y="2888928"/>
            <a:ext cx="8143898" cy="10895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2400" b="1" u="sng" dirty="0">
                <a:solidFill>
                  <a:srgbClr val="C00000"/>
                </a:solidFill>
              </a:rPr>
              <a:t>Düzenleme Sahası</a:t>
            </a:r>
            <a:r>
              <a:rPr lang="tr-TR" sz="2400" b="1" u="sng" dirty="0" smtClean="0">
                <a:solidFill>
                  <a:srgbClr val="C00000"/>
                </a:solidFill>
              </a:rPr>
              <a:t>:</a:t>
            </a:r>
          </a:p>
          <a:p>
            <a:pPr algn="just">
              <a:lnSpc>
                <a:spcPct val="90000"/>
              </a:lnSpc>
              <a:defRPr/>
            </a:pPr>
            <a:r>
              <a:rPr lang="tr-TR" sz="2400" dirty="0" smtClean="0">
                <a:solidFill>
                  <a:srgbClr val="C00000"/>
                </a:solidFill>
              </a:rPr>
              <a:t> </a:t>
            </a:r>
            <a:r>
              <a:rPr lang="tr-TR" sz="2400" dirty="0"/>
              <a:t>Sınırı tespit edilerek, düzenlenmesine karar verilen sahadır. </a:t>
            </a:r>
          </a:p>
        </p:txBody>
      </p:sp>
      <p:sp>
        <p:nvSpPr>
          <p:cNvPr id="6" name="5 Dikdörtgen"/>
          <p:cNvSpPr/>
          <p:nvPr/>
        </p:nvSpPr>
        <p:spPr>
          <a:xfrm>
            <a:off x="928688" y="4149096"/>
            <a:ext cx="8215312" cy="18097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2400" b="1" u="sng" dirty="0">
                <a:solidFill>
                  <a:srgbClr val="C00000"/>
                </a:solidFill>
              </a:rPr>
              <a:t>Düzenleme Sınırı:</a:t>
            </a:r>
            <a:r>
              <a:rPr lang="tr-TR" sz="2400" u="sng" dirty="0">
                <a:solidFill>
                  <a:srgbClr val="C00000"/>
                </a:solidFill>
              </a:rPr>
              <a:t> </a:t>
            </a:r>
            <a:endParaRPr lang="tr-TR" sz="2400" u="sng" dirty="0" smtClean="0">
              <a:solidFill>
                <a:srgbClr val="C00000"/>
              </a:solidFill>
            </a:endParaRPr>
          </a:p>
          <a:p>
            <a:pPr algn="just">
              <a:lnSpc>
                <a:spcPct val="90000"/>
              </a:lnSpc>
              <a:defRPr/>
            </a:pPr>
            <a:r>
              <a:rPr lang="tr-TR" sz="2400" dirty="0" smtClean="0"/>
              <a:t>Düzenlenecek </a:t>
            </a:r>
            <a:r>
              <a:rPr lang="tr-TR" sz="2400" dirty="0"/>
              <a:t>imar adalarının imar planına göre yol, meydan, park, genel otopark, yeşil saha gibi umumi hizmetlere ayrılan ve tescile tabi olmayan alanlar ile ibadet yeri ve karakol yerlerini </a:t>
            </a:r>
            <a:r>
              <a:rPr lang="tr-TR" sz="2400" dirty="0">
                <a:solidFill>
                  <a:srgbClr val="C00000"/>
                </a:solidFill>
              </a:rPr>
              <a:t>çevreleyen</a:t>
            </a:r>
            <a:r>
              <a:rPr lang="tr-TR" sz="2400" dirty="0"/>
              <a:t> sınırdır</a:t>
            </a:r>
            <a:r>
              <a:rPr lang="tr-TR" sz="2800" dirty="0"/>
              <a:t>. </a:t>
            </a:r>
          </a:p>
        </p:txBody>
      </p:sp>
      <p:sp>
        <p:nvSpPr>
          <p:cNvPr id="7" name="6 Dikdörtgen"/>
          <p:cNvSpPr/>
          <p:nvPr/>
        </p:nvSpPr>
        <p:spPr>
          <a:xfrm>
            <a:off x="1000080" y="1088688"/>
            <a:ext cx="8143920" cy="1620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2400" b="1" u="sng" dirty="0" smtClean="0">
                <a:solidFill>
                  <a:srgbClr val="C00000"/>
                </a:solidFill>
              </a:rPr>
              <a:t>Mücavir</a:t>
            </a:r>
            <a:r>
              <a:rPr lang="tr-TR" sz="2400" u="sng" dirty="0" smtClean="0">
                <a:solidFill>
                  <a:srgbClr val="C00000"/>
                </a:solidFill>
              </a:rPr>
              <a:t> </a:t>
            </a:r>
            <a:r>
              <a:rPr lang="tr-TR" sz="2400" b="1" u="sng" dirty="0" smtClean="0">
                <a:solidFill>
                  <a:srgbClr val="C00000"/>
                </a:solidFill>
              </a:rPr>
              <a:t>Alan</a:t>
            </a:r>
            <a:r>
              <a:rPr lang="tr-TR" sz="2400" u="sng" dirty="0" smtClean="0">
                <a:solidFill>
                  <a:srgbClr val="C00000"/>
                </a:solidFill>
              </a:rPr>
              <a:t>; </a:t>
            </a:r>
          </a:p>
          <a:p>
            <a:pPr algn="just"/>
            <a:r>
              <a:rPr lang="tr-TR" sz="2400" dirty="0" smtClean="0"/>
              <a:t>İmar mevzuatı bakımından belediyelerin kontrol ve mesuliyeti altına verilmiş olan alanlardır. (İK. 45. madde) </a:t>
            </a:r>
            <a:r>
              <a:rPr lang="tr-TR" sz="2400" dirty="0" smtClean="0">
                <a:solidFill>
                  <a:srgbClr val="FF0000"/>
                </a:solidFill>
              </a:rPr>
              <a:t>(6360 sayılı Kanun ile değişen hükümlere dikkat)</a:t>
            </a:r>
            <a:endParaRPr lang="tr-TR" sz="2400" dirty="0">
              <a:solidFill>
                <a:srgbClr val="FF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675EE5A-077C-48A7-926C-612CABBCC144}" type="slidenum">
              <a:rPr lang="tr-TR" smtClean="0"/>
              <a:pPr>
                <a:defRPr/>
              </a:pPr>
              <a:t>9</a:t>
            </a:fld>
            <a:endParaRPr lang="tr-TR" dirty="0"/>
          </a:p>
        </p:txBody>
      </p:sp>
      <p:sp>
        <p:nvSpPr>
          <p:cNvPr id="28675" name="2 Dikdörtgen"/>
          <p:cNvSpPr>
            <a:spLocks noChangeArrowheads="1"/>
          </p:cNvSpPr>
          <p:nvPr/>
        </p:nvSpPr>
        <p:spPr bwMode="auto">
          <a:xfrm>
            <a:off x="642938" y="728640"/>
            <a:ext cx="7643812" cy="513371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400" b="1" u="sng" dirty="0" smtClean="0">
              <a:solidFill>
                <a:srgbClr val="C00000"/>
              </a:solidFill>
            </a:endParaRPr>
          </a:p>
          <a:p>
            <a:pPr algn="ctr">
              <a:lnSpc>
                <a:spcPct val="90000"/>
              </a:lnSpc>
              <a:defRPr/>
            </a:pPr>
            <a:r>
              <a:rPr lang="tr-TR" sz="2400" b="1" u="sng" dirty="0" smtClean="0">
                <a:solidFill>
                  <a:srgbClr val="C00000"/>
                </a:solidFill>
              </a:rPr>
              <a:t>Düzenleme </a:t>
            </a:r>
            <a:r>
              <a:rPr lang="tr-TR" sz="2400" b="1" u="sng" dirty="0">
                <a:solidFill>
                  <a:srgbClr val="C00000"/>
                </a:solidFill>
              </a:rPr>
              <a:t>Ortaklık Payı</a:t>
            </a:r>
            <a:r>
              <a:rPr lang="tr-TR" sz="2400" b="1" u="sng" dirty="0" smtClean="0">
                <a:solidFill>
                  <a:srgbClr val="C00000"/>
                </a:solidFill>
              </a:rPr>
              <a:t>: (DOP)</a:t>
            </a:r>
            <a:r>
              <a:rPr lang="tr-TR" sz="2400" u="sng" dirty="0" smtClean="0">
                <a:solidFill>
                  <a:srgbClr val="C00000"/>
                </a:solidFill>
              </a:rPr>
              <a:t> </a:t>
            </a:r>
          </a:p>
          <a:p>
            <a:pPr algn="ctr">
              <a:lnSpc>
                <a:spcPct val="90000"/>
              </a:lnSpc>
              <a:defRPr/>
            </a:pPr>
            <a:endParaRPr lang="tr-TR" sz="2400" u="sng" dirty="0" smtClean="0">
              <a:solidFill>
                <a:srgbClr val="C00000"/>
              </a:solidFill>
            </a:endParaRPr>
          </a:p>
          <a:p>
            <a:pPr algn="just">
              <a:lnSpc>
                <a:spcPct val="90000"/>
              </a:lnSpc>
              <a:defRPr/>
            </a:pPr>
            <a:r>
              <a:rPr lang="tr-TR" sz="2400" dirty="0" smtClean="0"/>
              <a:t>	Düzenlemeye </a:t>
            </a:r>
            <a:r>
              <a:rPr lang="tr-TR" sz="2400" dirty="0"/>
              <a:t>tabi tutulan yerlerin ihtiyacı olan </a:t>
            </a:r>
            <a:r>
              <a:rPr lang="tr-TR" sz="2400" u="sng" dirty="0">
                <a:solidFill>
                  <a:schemeClr val="tx1"/>
                </a:solidFill>
              </a:rPr>
              <a:t>yol, meydan, park, yeşil saha, genel otopark gibi umumi hizmetlere ayrılan ve tescile tabi olmayan alanlar ile ibadet yeri, karakol yerleri ve ilgili tesisler </a:t>
            </a:r>
            <a:r>
              <a:rPr lang="tr-TR" sz="2400" u="sng" dirty="0"/>
              <a:t>için kullanılmak üzere,</a:t>
            </a:r>
            <a:r>
              <a:rPr lang="tr-TR" sz="2400" dirty="0"/>
              <a:t> düzenleme dolayısıyla meydana gelen </a:t>
            </a:r>
            <a:r>
              <a:rPr lang="tr-TR" sz="2400" dirty="0">
                <a:solidFill>
                  <a:srgbClr val="C00000"/>
                </a:solidFill>
              </a:rPr>
              <a:t>değer artışları karşılığında </a:t>
            </a:r>
            <a:r>
              <a:rPr lang="tr-TR" sz="2400" dirty="0"/>
              <a:t>düzenlemeye tabi tutulan arazi ve arsaların, </a:t>
            </a:r>
            <a:r>
              <a:rPr lang="tr-TR" sz="2400" u="sng" dirty="0">
                <a:solidFill>
                  <a:srgbClr val="FF0000"/>
                </a:solidFill>
              </a:rPr>
              <a:t>düzenlemeden önceki </a:t>
            </a:r>
            <a:r>
              <a:rPr lang="tr-TR" sz="2400" dirty="0"/>
              <a:t>yüzölçümlerinden </a:t>
            </a:r>
            <a:r>
              <a:rPr lang="tr-TR" sz="2400" dirty="0">
                <a:solidFill>
                  <a:srgbClr val="C00000"/>
                </a:solidFill>
              </a:rPr>
              <a:t>%40‘a </a:t>
            </a:r>
            <a:r>
              <a:rPr lang="tr-TR" sz="2400" dirty="0"/>
              <a:t>kadar düşülebilen miktar ve/veya zorunlu hallerde malikin muvafakati ile tespit edilen karşılığı bedeldir. </a:t>
            </a:r>
            <a:r>
              <a:rPr lang="tr-TR" sz="2400" dirty="0" smtClean="0">
                <a:solidFill>
                  <a:srgbClr val="00B050"/>
                </a:solidFill>
              </a:rPr>
              <a:t>(Yeni Kanun tasarısında % 45 ve % 60 olarak belirlenmiştir.)</a:t>
            </a:r>
            <a:endParaRPr lang="tr-TR" sz="2400" dirty="0">
              <a:solidFill>
                <a:srgbClr val="00B050"/>
              </a:solidFill>
            </a:endParaRPr>
          </a:p>
          <a:p>
            <a:pPr>
              <a:lnSpc>
                <a:spcPct val="90000"/>
              </a:lnSpc>
              <a:defRPr/>
            </a:pPr>
            <a:endParaRPr lang="tr-TR" sz="28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6394</TotalTime>
  <Words>2299</Words>
  <Application>Microsoft Office PowerPoint</Application>
  <PresentationFormat>Ekran Gösterisi (4:3)</PresentationFormat>
  <Paragraphs>563</Paragraphs>
  <Slides>72</Slides>
  <Notes>0</Notes>
  <HiddenSlides>0</HiddenSlides>
  <MMClips>0</MMClips>
  <ScaleCrop>false</ScaleCrop>
  <HeadingPairs>
    <vt:vector size="4" baseType="variant">
      <vt:variant>
        <vt:lpstr>Tema</vt:lpstr>
      </vt:variant>
      <vt:variant>
        <vt:i4>1</vt:i4>
      </vt:variant>
      <vt:variant>
        <vt:lpstr>Slayt Başlıkları</vt:lpstr>
      </vt:variant>
      <vt:variant>
        <vt:i4>72</vt:i4>
      </vt:variant>
    </vt:vector>
  </HeadingPairs>
  <TitlesOfParts>
    <vt:vector size="73" baseType="lpstr">
      <vt:lpstr>Zengin</vt:lpstr>
      <vt:lpstr> İMAR HUKUKU  VE  UYGULAMALARI</vt:lpstr>
      <vt:lpstr>  İMAR HUKUKU VE UYGULAMALARI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Kat Mülkiyetİ Uygulama</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vector>
  </TitlesOfParts>
  <Company>TAPUKADASTRO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imar</dc:title>
  <dc:creator>malkan</dc:creator>
  <cp:lastModifiedBy>Arslan</cp:lastModifiedBy>
  <cp:revision>816</cp:revision>
  <dcterms:created xsi:type="dcterms:W3CDTF">2009-04-29T05:07:44Z</dcterms:created>
  <dcterms:modified xsi:type="dcterms:W3CDTF">2014-06-23T10:09:39Z</dcterms:modified>
</cp:coreProperties>
</file>