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2" r:id="rId6"/>
    <p:sldId id="261" r:id="rId7"/>
    <p:sldId id="260" r:id="rId8"/>
    <p:sldId id="263" r:id="rId9"/>
    <p:sldId id="282" r:id="rId10"/>
    <p:sldId id="266" r:id="rId11"/>
    <p:sldId id="265" r:id="rId12"/>
    <p:sldId id="283" r:id="rId13"/>
    <p:sldId id="264" r:id="rId14"/>
    <p:sldId id="268" r:id="rId15"/>
    <p:sldId id="269" r:id="rId16"/>
    <p:sldId id="280" r:id="rId17"/>
    <p:sldId id="285" r:id="rId18"/>
    <p:sldId id="286" r:id="rId19"/>
    <p:sldId id="271" r:id="rId20"/>
    <p:sldId id="275" r:id="rId21"/>
    <p:sldId id="281" r:id="rId22"/>
    <p:sldId id="284" r:id="rId23"/>
    <p:sldId id="274" r:id="rId24"/>
    <p:sldId id="273" r:id="rId25"/>
    <p:sldId id="277" r:id="rId26"/>
    <p:sldId id="276" r:id="rId27"/>
    <p:sldId id="278" r:id="rId28"/>
    <p:sldId id="279"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4660" autoAdjust="0"/>
  </p:normalViewPr>
  <p:slideViewPr>
    <p:cSldViewPr>
      <p:cViewPr>
        <p:scale>
          <a:sx n="90" d="100"/>
          <a:sy n="90" d="100"/>
        </p:scale>
        <p:origin x="-816" y="348"/>
      </p:cViewPr>
      <p:guideLst>
        <p:guide orient="horz" pos="2160"/>
        <p:guide pos="2880"/>
      </p:guideLst>
    </p:cSldViewPr>
  </p:slideViewPr>
  <p:outlineViewPr>
    <p:cViewPr>
      <p:scale>
        <a:sx n="33" d="100"/>
        <a:sy n="33" d="100"/>
      </p:scale>
      <p:origin x="240" y="1740"/>
    </p:cViewPr>
  </p:outlineViewPr>
  <p:notesTextViewPr>
    <p:cViewPr>
      <p:scale>
        <a:sx n="100" d="100"/>
        <a:sy n="100" d="100"/>
      </p:scale>
      <p:origin x="0" y="0"/>
    </p:cViewPr>
  </p:notesTextViewPr>
  <p:sorterViewPr>
    <p:cViewPr>
      <p:scale>
        <a:sx n="66" d="100"/>
        <a:sy n="66" d="100"/>
      </p:scale>
      <p:origin x="0" y="2208"/>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6BB47-70AF-4838-B6BF-05FE22E3E33B}" type="datetimeFigureOut">
              <a:rPr lang="tr-TR" smtClean="0"/>
              <a:pPr/>
              <a:t>08.10.2013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30FFD-0208-4B30-9EAD-7489D317635C}" type="slidenum">
              <a:rPr lang="tr-TR" smtClean="0"/>
              <a:pPr/>
              <a:t>‹#›</a:t>
            </a:fld>
            <a:endParaRPr lang="tr-TR"/>
          </a:p>
        </p:txBody>
      </p:sp>
    </p:spTree>
    <p:extLst>
      <p:ext uri="{BB962C8B-B14F-4D97-AF65-F5344CB8AC3E}">
        <p14:creationId xmlns="" xmlns:p14="http://schemas.microsoft.com/office/powerpoint/2010/main" val="1286999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4230FFD-0208-4B30-9EAD-7489D317635C}"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4230FFD-0208-4B30-9EAD-7489D317635C}"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4230FFD-0208-4B30-9EAD-7489D317635C}"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C4230FFD-0208-4B30-9EAD-7489D317635C}" type="slidenum">
              <a:rPr lang="tr-TR" smtClean="0"/>
              <a:pPr/>
              <a:t>8</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4230FFD-0208-4B30-9EAD-7489D317635C}" type="slidenum">
              <a:rPr lang="tr-TR" smtClean="0"/>
              <a:pPr/>
              <a:t>27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fld id="{3592C4C3-D1DE-482D-8BCF-8C190B70F17D}" type="datetime1">
              <a:rPr lang="tr-TR" smtClean="0"/>
              <a:pPr/>
              <a:t>08.10.2013</a:t>
            </a:fld>
            <a:endParaRPr lang="tr-TR"/>
          </a:p>
        </p:txBody>
      </p:sp>
      <p:sp>
        <p:nvSpPr>
          <p:cNvPr id="5" name="18 Altbilgi Yer Tutucusu"/>
          <p:cNvSpPr>
            <a:spLocks noGrp="1"/>
          </p:cNvSpPr>
          <p:nvPr>
            <p:ph type="ftr" sz="quarter" idx="11"/>
          </p:nvPr>
        </p:nvSpPr>
        <p:spPr/>
        <p:txBody>
          <a:bodyPr/>
          <a:lstStyle>
            <a:lvl1pPr>
              <a:defRPr/>
            </a:lvl1pPr>
          </a:lstStyle>
          <a:p>
            <a:endParaRPr lang="tr-TR"/>
          </a:p>
        </p:txBody>
      </p:sp>
      <p:sp>
        <p:nvSpPr>
          <p:cNvPr id="6" name="26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fld id="{AF724A7F-6848-4A33-B401-4EB1BCC50A3C}" type="datetime1">
              <a:rPr lang="tr-TR" smtClean="0"/>
              <a:pPr/>
              <a:t>08.10.2013</a:t>
            </a:fld>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fld id="{AF49FA84-72F3-44C9-9392-F1F08258B1C3}" type="datetime1">
              <a:rPr lang="tr-TR" smtClean="0"/>
              <a:pPr/>
              <a:t>08.10.2013</a:t>
            </a:fld>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fld id="{C57EB871-A784-4DF3-B36D-F3443396FB2F}" type="datetime1">
              <a:rPr lang="tr-TR" smtClean="0"/>
              <a:pPr/>
              <a:t>08.10.2013</a:t>
            </a:fld>
            <a:endParaRPr lang="tr-TR"/>
          </a:p>
        </p:txBody>
      </p:sp>
      <p:sp>
        <p:nvSpPr>
          <p:cNvPr id="5" name="21 Altbilgi Yer Tutucusu"/>
          <p:cNvSpPr>
            <a:spLocks noGrp="1"/>
          </p:cNvSpPr>
          <p:nvPr>
            <p:ph type="ftr" sz="quarter" idx="11"/>
          </p:nvPr>
        </p:nvSpPr>
        <p:spPr/>
        <p:txBody>
          <a:bodyPr/>
          <a:lstStyle>
            <a:lvl1pPr>
              <a:defRPr/>
            </a:lvl1pPr>
          </a:lstStyle>
          <a:p>
            <a:endParaRPr lang="tr-TR"/>
          </a:p>
        </p:txBody>
      </p:sp>
      <p:sp>
        <p:nvSpPr>
          <p:cNvPr id="6" name="17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fld id="{1B78CC7A-79D9-4CAD-8AD2-4A988F707073}" type="datetime1">
              <a:rPr lang="tr-TR" smtClean="0"/>
              <a:pPr/>
              <a:t>08.10.2013</a:t>
            </a:fld>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fld id="{CD7B1A4A-42A5-4F08-82DF-A70C5F334975}" type="datetime1">
              <a:rPr lang="tr-TR" smtClean="0"/>
              <a:pPr/>
              <a:t>08.10.2013</a:t>
            </a:fld>
            <a:endParaRPr lang="tr-TR"/>
          </a:p>
        </p:txBody>
      </p:sp>
      <p:sp>
        <p:nvSpPr>
          <p:cNvPr id="6" name="21 Altbilgi Yer Tutucusu"/>
          <p:cNvSpPr>
            <a:spLocks noGrp="1"/>
          </p:cNvSpPr>
          <p:nvPr>
            <p:ph type="ftr" sz="quarter" idx="11"/>
          </p:nvPr>
        </p:nvSpPr>
        <p:spPr/>
        <p:txBody>
          <a:bodyPr/>
          <a:lstStyle>
            <a:lvl1pPr>
              <a:defRPr/>
            </a:lvl1pPr>
          </a:lstStyle>
          <a:p>
            <a:endParaRPr lang="tr-TR"/>
          </a:p>
        </p:txBody>
      </p:sp>
      <p:sp>
        <p:nvSpPr>
          <p:cNvPr id="7" name="17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fld id="{7757FFBB-8322-48BA-AC19-F129810A3332}" type="datetime1">
              <a:rPr lang="tr-TR" smtClean="0"/>
              <a:pPr/>
              <a:t>08.10.2013</a:t>
            </a:fld>
            <a:endParaRPr lang="tr-TR"/>
          </a:p>
        </p:txBody>
      </p:sp>
      <p:sp>
        <p:nvSpPr>
          <p:cNvPr id="8" name="21 Altbilgi Yer Tutucusu"/>
          <p:cNvSpPr>
            <a:spLocks noGrp="1"/>
          </p:cNvSpPr>
          <p:nvPr>
            <p:ph type="ftr" sz="quarter" idx="11"/>
          </p:nvPr>
        </p:nvSpPr>
        <p:spPr/>
        <p:txBody>
          <a:bodyPr/>
          <a:lstStyle>
            <a:lvl1pPr>
              <a:defRPr/>
            </a:lvl1pPr>
          </a:lstStyle>
          <a:p>
            <a:endParaRPr lang="tr-TR"/>
          </a:p>
        </p:txBody>
      </p:sp>
      <p:sp>
        <p:nvSpPr>
          <p:cNvPr id="9" name="17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fld id="{2C657B05-BDAE-410F-AA13-0EDAE7B7FCE5}" type="datetime1">
              <a:rPr lang="tr-TR" smtClean="0"/>
              <a:pPr/>
              <a:t>08.10.2013</a:t>
            </a:fld>
            <a:endParaRPr lang="tr-TR"/>
          </a:p>
        </p:txBody>
      </p:sp>
      <p:sp>
        <p:nvSpPr>
          <p:cNvPr id="4" name="21 Altbilgi Yer Tutucusu"/>
          <p:cNvSpPr>
            <a:spLocks noGrp="1"/>
          </p:cNvSpPr>
          <p:nvPr>
            <p:ph type="ftr" sz="quarter" idx="11"/>
          </p:nvPr>
        </p:nvSpPr>
        <p:spPr/>
        <p:txBody>
          <a:bodyPr/>
          <a:lstStyle>
            <a:lvl1pPr>
              <a:defRPr/>
            </a:lvl1pPr>
          </a:lstStyle>
          <a:p>
            <a:endParaRPr lang="tr-TR"/>
          </a:p>
        </p:txBody>
      </p:sp>
      <p:sp>
        <p:nvSpPr>
          <p:cNvPr id="5" name="17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fld id="{30609D36-AE66-4E21-A70F-0D13944D387F}" type="datetime1">
              <a:rPr lang="tr-TR" smtClean="0"/>
              <a:pPr/>
              <a:t>08.10.2013</a:t>
            </a:fld>
            <a:endParaRPr lang="tr-TR"/>
          </a:p>
        </p:txBody>
      </p:sp>
      <p:sp>
        <p:nvSpPr>
          <p:cNvPr id="3" name="21 Altbilgi Yer Tutucusu"/>
          <p:cNvSpPr>
            <a:spLocks noGrp="1"/>
          </p:cNvSpPr>
          <p:nvPr>
            <p:ph type="ftr" sz="quarter" idx="11"/>
          </p:nvPr>
        </p:nvSpPr>
        <p:spPr/>
        <p:txBody>
          <a:bodyPr/>
          <a:lstStyle>
            <a:lvl1pPr>
              <a:defRPr/>
            </a:lvl1pPr>
          </a:lstStyle>
          <a:p>
            <a:endParaRPr lang="tr-TR"/>
          </a:p>
        </p:txBody>
      </p:sp>
      <p:sp>
        <p:nvSpPr>
          <p:cNvPr id="4" name="17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fld id="{81209FB4-AEEC-4D51-BF74-EBA580B893D5}" type="datetime1">
              <a:rPr lang="tr-TR" smtClean="0"/>
              <a:pPr/>
              <a:t>08.10.2013</a:t>
            </a:fld>
            <a:endParaRPr lang="tr-TR"/>
          </a:p>
        </p:txBody>
      </p:sp>
      <p:sp>
        <p:nvSpPr>
          <p:cNvPr id="6" name="21 Altbilgi Yer Tutucusu"/>
          <p:cNvSpPr>
            <a:spLocks noGrp="1"/>
          </p:cNvSpPr>
          <p:nvPr>
            <p:ph type="ftr" sz="quarter" idx="11"/>
          </p:nvPr>
        </p:nvSpPr>
        <p:spPr/>
        <p:txBody>
          <a:bodyPr/>
          <a:lstStyle>
            <a:lvl1pPr>
              <a:defRPr/>
            </a:lvl1pPr>
          </a:lstStyle>
          <a:p>
            <a:endParaRPr lang="tr-TR"/>
          </a:p>
        </p:txBody>
      </p:sp>
      <p:sp>
        <p:nvSpPr>
          <p:cNvPr id="7" name="17 Slayt Numarası Yer Tutucusu"/>
          <p:cNvSpPr>
            <a:spLocks noGrp="1"/>
          </p:cNvSpPr>
          <p:nvPr>
            <p:ph type="sldNum" sz="quarter" idx="12"/>
          </p:nvPr>
        </p:nvSpPr>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5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6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7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fld id="{DEAF776C-C9DD-40B7-ADEA-71F2D6F5A3B1}" type="datetime1">
              <a:rPr lang="tr-TR" smtClean="0"/>
              <a:pPr/>
              <a:t>08.10.2013</a:t>
            </a:fld>
            <a:endParaRPr lang="tr-TR"/>
          </a:p>
        </p:txBody>
      </p:sp>
      <p:sp>
        <p:nvSpPr>
          <p:cNvPr id="10" name="5 Altbilgi Yer Tutucusu"/>
          <p:cNvSpPr>
            <a:spLocks noGrp="1"/>
          </p:cNvSpPr>
          <p:nvPr>
            <p:ph type="ftr" sz="quarter" idx="11"/>
          </p:nvPr>
        </p:nvSpPr>
        <p:spPr/>
        <p:txBody>
          <a:bodyPr/>
          <a:lstStyle>
            <a:lvl1pPr>
              <a:defRPr/>
            </a:lvl1pPr>
          </a:lstStyle>
          <a:p>
            <a:endParaRPr lang="tr-T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l="6000" t="12000" r="10000" b="2000"/>
          </a:stretch>
        </a:blipFill>
        <a:effectLst/>
      </p:bgPr>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smtClean="0"/>
              <a:t>Asıl başlık stili için tıklatın</a:t>
            </a:r>
            <a:endParaRPr lang="en-US" smtClean="0"/>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591B2B-E7B2-4C17-9027-32C6F531893F}" type="datetime1">
              <a:rPr lang="tr-TR" smtClean="0"/>
              <a:pPr/>
              <a:t>08.10.2013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fontAlgn="base" hangingPunct="1">
        <a:spcBef>
          <a:spcPct val="0"/>
        </a:spcBef>
        <a:spcAft>
          <a:spcPct val="0"/>
        </a:spcAft>
        <a:defRPr sz="5000" kern="1200">
          <a:solidFill>
            <a:schemeClr val="tx2"/>
          </a:solidFill>
          <a:latin typeface="+mj-lt"/>
          <a:ea typeface="+mj-ea"/>
          <a:cs typeface="+mj-cs"/>
        </a:defRPr>
      </a:lvl1pPr>
      <a:lvl2pPr algn="l" rtl="0" eaLnBrk="1" fontAlgn="base" hangingPunct="1">
        <a:spcBef>
          <a:spcPct val="0"/>
        </a:spcBef>
        <a:spcAft>
          <a:spcPct val="0"/>
        </a:spcAft>
        <a:defRPr sz="5000">
          <a:solidFill>
            <a:schemeClr val="tx2"/>
          </a:solidFill>
          <a:latin typeface="Times New Roman" pitchFamily="18" charset="0"/>
        </a:defRPr>
      </a:lvl2pPr>
      <a:lvl3pPr algn="l" rtl="0" eaLnBrk="1" fontAlgn="base" hangingPunct="1">
        <a:spcBef>
          <a:spcPct val="0"/>
        </a:spcBef>
        <a:spcAft>
          <a:spcPct val="0"/>
        </a:spcAft>
        <a:defRPr sz="5000">
          <a:solidFill>
            <a:schemeClr val="tx2"/>
          </a:solidFill>
          <a:latin typeface="Times New Roman" pitchFamily="18" charset="0"/>
        </a:defRPr>
      </a:lvl3pPr>
      <a:lvl4pPr algn="l" rtl="0" eaLnBrk="1" fontAlgn="base" hangingPunct="1">
        <a:spcBef>
          <a:spcPct val="0"/>
        </a:spcBef>
        <a:spcAft>
          <a:spcPct val="0"/>
        </a:spcAft>
        <a:defRPr sz="5000">
          <a:solidFill>
            <a:schemeClr val="tx2"/>
          </a:solidFill>
          <a:latin typeface="Times New Roman" pitchFamily="18" charset="0"/>
        </a:defRPr>
      </a:lvl4pPr>
      <a:lvl5pPr algn="l" rtl="0" eaLnBrk="1" fontAlgn="base" hangingPunct="1">
        <a:spcBef>
          <a:spcPct val="0"/>
        </a:spcBef>
        <a:spcAft>
          <a:spcPct val="0"/>
        </a:spcAft>
        <a:defRPr sz="5000">
          <a:solidFill>
            <a:schemeClr val="tx2"/>
          </a:solidFill>
          <a:latin typeface="Times New Roman" pitchFamily="18"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1" fontAlgn="base" hangingPunct="1">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1" fontAlgn="base" hangingPunct="1">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1" fontAlgn="base" hangingPunct="1">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6" descr="C:\Documents and Settings\fozduzgun.TKGM\Desktop\logo.png"/>
          <p:cNvPicPr>
            <a:picLocks noChangeAspect="1" noChangeArrowheads="1"/>
          </p:cNvPicPr>
          <p:nvPr/>
        </p:nvPicPr>
        <p:blipFill>
          <a:blip r:embed="rId3"/>
          <a:srcRect/>
          <a:stretch>
            <a:fillRect/>
          </a:stretch>
        </p:blipFill>
        <p:spPr bwMode="auto">
          <a:xfrm>
            <a:off x="3357554" y="285728"/>
            <a:ext cx="2357454" cy="2598738"/>
          </a:xfrm>
          <a:prstGeom prst="rect">
            <a:avLst/>
          </a:prstGeom>
          <a:ln>
            <a:noFill/>
          </a:ln>
          <a:effectLst>
            <a:outerShdw blurRad="292100" dist="139700" dir="2700000" algn="tl" rotWithShape="0">
              <a:srgbClr val="333333">
                <a:alpha val="65000"/>
              </a:srgbClr>
            </a:outerShdw>
          </a:effectLst>
        </p:spPr>
      </p:pic>
      <p:sp>
        <p:nvSpPr>
          <p:cNvPr id="6" name="Content Placeholder 5"/>
          <p:cNvSpPr>
            <a:spLocks noGrp="1"/>
          </p:cNvSpPr>
          <p:nvPr>
            <p:ph type="subTitle" idx="1"/>
          </p:nvPr>
        </p:nvSpPr>
        <p:spPr>
          <a:xfrm>
            <a:off x="571472" y="3286124"/>
            <a:ext cx="8143932" cy="3286148"/>
          </a:xfrm>
        </p:spPr>
        <p:txBody>
          <a:bodyPr/>
          <a:lstStyle/>
          <a:p>
            <a:pPr algn="ctr" eaLnBrk="1" hangingPunct="1">
              <a:buFont typeface="Wingdings 2" pitchFamily="18" charset="2"/>
              <a:buNone/>
              <a:defRPr/>
            </a:pPr>
            <a:r>
              <a:rPr lang="tr-TR" sz="2800" b="1" dirty="0" smtClean="0">
                <a:solidFill>
                  <a:srgbClr val="71050F"/>
                </a:solidFill>
              </a:rPr>
              <a:t/>
            </a:r>
            <a:br>
              <a:rPr lang="tr-TR" sz="2800" b="1" dirty="0" smtClean="0">
                <a:solidFill>
                  <a:srgbClr val="71050F"/>
                </a:solidFill>
              </a:rPr>
            </a:br>
            <a:endParaRPr lang="tr-TR" sz="2800" b="1" dirty="0" smtClean="0">
              <a:solidFill>
                <a:srgbClr val="71050F"/>
              </a:solidFill>
            </a:endParaRPr>
          </a:p>
          <a:p>
            <a:pPr algn="ctr" eaLnBrk="1" hangingPunct="1">
              <a:buFont typeface="Wingdings 2" pitchFamily="18" charset="2"/>
              <a:buNone/>
              <a:defRPr/>
            </a:pPr>
            <a:endParaRPr lang="tr-TR" sz="2800" b="1" dirty="0" smtClean="0">
              <a:solidFill>
                <a:srgbClr val="71050F"/>
              </a:solidFill>
            </a:endParaRPr>
          </a:p>
          <a:p>
            <a:pPr algn="ctr" eaLnBrk="1" hangingPunct="1">
              <a:lnSpc>
                <a:spcPct val="150000"/>
              </a:lnSpc>
              <a:buFont typeface="Wingdings 2" pitchFamily="18" charset="2"/>
              <a:buNone/>
              <a:defRPr/>
            </a:pPr>
            <a:endParaRPr lang="en-US" sz="2000" b="1" dirty="0" smtClean="0">
              <a:solidFill>
                <a:srgbClr val="71050F"/>
              </a:solidFill>
            </a:endParaRPr>
          </a:p>
          <a:p>
            <a:pPr algn="ctr" eaLnBrk="1" hangingPunct="1">
              <a:lnSpc>
                <a:spcPct val="150000"/>
              </a:lnSpc>
              <a:buFont typeface="Wingdings 2" pitchFamily="18" charset="2"/>
              <a:buNone/>
              <a:defRPr/>
            </a:pPr>
            <a:endParaRPr lang="tr-TR" sz="2000" b="1" dirty="0" smtClean="0">
              <a:solidFill>
                <a:schemeClr val="accent1">
                  <a:lumMod val="75000"/>
                </a:schemeClr>
              </a:solidFill>
            </a:endParaRPr>
          </a:p>
          <a:p>
            <a:pPr algn="ctr" eaLnBrk="1" hangingPunct="1">
              <a:lnSpc>
                <a:spcPct val="150000"/>
              </a:lnSpc>
              <a:buFont typeface="Wingdings 2" pitchFamily="18" charset="2"/>
              <a:buNone/>
              <a:defRPr/>
            </a:pPr>
            <a:r>
              <a:rPr lang="tr-TR" sz="2800" b="1" dirty="0" smtClean="0">
                <a:solidFill>
                  <a:schemeClr val="accent1">
                    <a:lumMod val="75000"/>
                  </a:schemeClr>
                </a:solidFill>
              </a:rPr>
              <a:t>DANIŞMANI: Niyazi KÜTÜK</a:t>
            </a:r>
          </a:p>
          <a:p>
            <a:pPr algn="ctr" eaLnBrk="1" hangingPunct="1">
              <a:lnSpc>
                <a:spcPct val="150000"/>
              </a:lnSpc>
              <a:buFont typeface="Wingdings 2" pitchFamily="18" charset="2"/>
              <a:buNone/>
              <a:defRPr/>
            </a:pPr>
            <a:endParaRPr lang="tr-TR" sz="2000" b="1" dirty="0" smtClean="0">
              <a:solidFill>
                <a:srgbClr val="71050F"/>
              </a:solidFill>
            </a:endParaRPr>
          </a:p>
          <a:p>
            <a:pPr eaLnBrk="1" hangingPunct="1">
              <a:lnSpc>
                <a:spcPct val="150000"/>
              </a:lnSpc>
              <a:defRPr/>
            </a:pPr>
            <a:endParaRPr lang="tr-TR" dirty="0" smtClean="0"/>
          </a:p>
        </p:txBody>
      </p:sp>
      <p:sp>
        <p:nvSpPr>
          <p:cNvPr id="8" name="7 Dikdörtgen"/>
          <p:cNvSpPr/>
          <p:nvPr/>
        </p:nvSpPr>
        <p:spPr>
          <a:xfrm>
            <a:off x="357158" y="3286124"/>
            <a:ext cx="8215370" cy="3231654"/>
          </a:xfrm>
          <a:prstGeom prst="rect">
            <a:avLst/>
          </a:prstGeom>
        </p:spPr>
        <p:txBody>
          <a:bodyPr wrap="square">
            <a:spAutoFit/>
          </a:bodyPr>
          <a:lstStyle/>
          <a:p>
            <a:pPr algn="ctr">
              <a:defRPr/>
            </a:pPr>
            <a:r>
              <a:rPr lang="tr-TR" sz="3200" b="1" dirty="0" smtClean="0">
                <a:solidFill>
                  <a:schemeClr val="accent1">
                    <a:lumMod val="75000"/>
                  </a:schemeClr>
                </a:solidFill>
              </a:rPr>
              <a:t>TAPU DAİRESİ BAŞKANLIĞI</a:t>
            </a:r>
          </a:p>
          <a:p>
            <a:pPr algn="ctr">
              <a:defRPr/>
            </a:pPr>
            <a:endParaRPr lang="tr-TR" sz="2800" b="1" dirty="0" smtClean="0">
              <a:solidFill>
                <a:schemeClr val="accent1">
                  <a:lumMod val="75000"/>
                </a:schemeClr>
              </a:solidFill>
            </a:endParaRPr>
          </a:p>
          <a:p>
            <a:pPr algn="ctr">
              <a:defRPr/>
            </a:pPr>
            <a:r>
              <a:rPr lang="tr-TR" sz="2800" b="1" dirty="0" smtClean="0">
                <a:solidFill>
                  <a:schemeClr val="accent1">
                    <a:lumMod val="75000"/>
                  </a:schemeClr>
                </a:solidFill>
              </a:rPr>
              <a:t>Hazırlayan </a:t>
            </a:r>
          </a:p>
          <a:p>
            <a:pPr algn="ctr">
              <a:defRPr/>
            </a:pPr>
            <a:r>
              <a:rPr lang="tr-TR" sz="2800" b="1" dirty="0" smtClean="0">
                <a:solidFill>
                  <a:schemeClr val="accent1">
                    <a:lumMod val="75000"/>
                  </a:schemeClr>
                </a:solidFill>
              </a:rPr>
              <a:t>S. Emre IRMAK</a:t>
            </a:r>
          </a:p>
          <a:p>
            <a:pPr algn="ctr">
              <a:defRPr/>
            </a:pPr>
            <a:r>
              <a:rPr lang="tr-TR" sz="2800" b="1" dirty="0" smtClean="0">
                <a:solidFill>
                  <a:schemeClr val="accent1">
                    <a:lumMod val="75000"/>
                  </a:schemeClr>
                </a:solidFill>
              </a:rPr>
              <a:t>T. K. Uzman Yardımcısı</a:t>
            </a:r>
          </a:p>
          <a:p>
            <a:pPr algn="ctr">
              <a:defRPr/>
            </a:pPr>
            <a:endParaRPr lang="tr-TR" sz="2800" b="1" dirty="0" smtClean="0">
              <a:solidFill>
                <a:schemeClr val="accent1">
                  <a:lumMod val="75000"/>
                </a:schemeClr>
              </a:solidFill>
            </a:endParaRPr>
          </a:p>
          <a:p>
            <a:pPr algn="ctr">
              <a:defRPr/>
            </a:pPr>
            <a:endParaRPr lang="tr-TR" sz="2800" dirty="0"/>
          </a:p>
        </p:txBody>
      </p:sp>
      <p:sp>
        <p:nvSpPr>
          <p:cNvPr id="7" name="6 Veri Yer Tutucusu"/>
          <p:cNvSpPr>
            <a:spLocks noGrp="1"/>
          </p:cNvSpPr>
          <p:nvPr>
            <p:ph type="dt" sz="half" idx="10"/>
          </p:nvPr>
        </p:nvSpPr>
        <p:spPr/>
        <p:txBody>
          <a:bodyPr/>
          <a:lstStyle/>
          <a:p>
            <a:fld id="{6C862DD6-EE30-453E-B41F-6C1B7A58A218}" type="datetime1">
              <a:rPr lang="tr-TR" smtClean="0"/>
              <a:pPr/>
              <a:t>08.10.2013</a:t>
            </a:fld>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14422"/>
            <a:ext cx="5114932" cy="4857784"/>
          </a:xfrm>
        </p:spPr>
        <p:txBody>
          <a:bodyPr/>
          <a:lstStyle/>
          <a:p>
            <a:pPr algn="just">
              <a:buNone/>
            </a:pPr>
            <a:r>
              <a:rPr lang="tr-TR" b="1" dirty="0" smtClean="0"/>
              <a:t>   Genel Müdürlüğümüzün 07.07.1965 tarih ve 1390 sayılı Genelgesi;</a:t>
            </a:r>
            <a:r>
              <a:rPr lang="tr-TR" dirty="0" smtClean="0"/>
              <a:t> Mahkemeler tarafından ihtiyatî tedbir kararının tapu dairelerine tevdiinde, sicile hemen şerh verilecek ve ihtiyatî tedbir kararı kaldırılmadıkça bu taşınmaz mal üzerinde </a:t>
            </a:r>
            <a:r>
              <a:rPr lang="tr-TR" u="sng" dirty="0" smtClean="0">
                <a:solidFill>
                  <a:srgbClr val="FF0000"/>
                </a:solidFill>
              </a:rPr>
              <a:t>üçüncü şahıs lehine hak doğurucu hiç bir işlem yapılmayacaktır.</a:t>
            </a:r>
            <a:r>
              <a:rPr lang="tr-TR" dirty="0" smtClean="0"/>
              <a:t>”</a:t>
            </a:r>
            <a:r>
              <a:rPr lang="tr-TR" b="1" dirty="0" smtClean="0"/>
              <a:t>.</a:t>
            </a:r>
            <a:endParaRPr lang="tr-TR" dirty="0" smtClean="0"/>
          </a:p>
          <a:p>
            <a:pPr>
              <a:buNone/>
            </a:pPr>
            <a:endParaRPr lang="tr-TR" dirty="0"/>
          </a:p>
        </p:txBody>
      </p:sp>
      <p:pic>
        <p:nvPicPr>
          <p:cNvPr id="4" name="3 Resim" descr="128-genelge-bir-genelgeyle-copte_3670_b.jpg"/>
          <p:cNvPicPr>
            <a:picLocks noChangeAspect="1"/>
          </p:cNvPicPr>
          <p:nvPr/>
        </p:nvPicPr>
        <p:blipFill>
          <a:blip r:embed="rId2"/>
          <a:stretch>
            <a:fillRect/>
          </a:stretch>
        </p:blipFill>
        <p:spPr>
          <a:xfrm>
            <a:off x="6000760" y="2071678"/>
            <a:ext cx="2908277" cy="2071702"/>
          </a:xfrm>
          <a:prstGeom prst="rect">
            <a:avLst/>
          </a:prstGeom>
        </p:spPr>
      </p:pic>
      <p:sp>
        <p:nvSpPr>
          <p:cNvPr id="5" name="4 Veri Yer Tutucusu"/>
          <p:cNvSpPr>
            <a:spLocks noGrp="1"/>
          </p:cNvSpPr>
          <p:nvPr>
            <p:ph type="dt" sz="half" idx="10"/>
          </p:nvPr>
        </p:nvSpPr>
        <p:spPr/>
        <p:txBody>
          <a:bodyPr/>
          <a:lstStyle/>
          <a:p>
            <a:fld id="{166FCA1B-1D70-4946-B618-84D49A360BA6}"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10</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15370" cy="5143536"/>
          </a:xfrm>
        </p:spPr>
        <p:txBody>
          <a:bodyPr/>
          <a:lstStyle/>
          <a:p>
            <a:pPr lvl="0" algn="just">
              <a:buClrTx/>
              <a:buNone/>
            </a:pPr>
            <a:r>
              <a:rPr lang="tr-TR" dirty="0" smtClean="0"/>
              <a:t>   </a:t>
            </a:r>
          </a:p>
          <a:p>
            <a:pPr lvl="0" algn="just">
              <a:buClrTx/>
              <a:buNone/>
            </a:pPr>
            <a:r>
              <a:rPr lang="tr-TR" dirty="0" smtClean="0"/>
              <a:t>   Her tedbir kararı, </a:t>
            </a:r>
            <a:r>
              <a:rPr lang="tr-TR" b="1" u="sng" dirty="0" smtClean="0"/>
              <a:t>taşınmazın el değiştirmesini önlemez</a:t>
            </a:r>
            <a:r>
              <a:rPr lang="tr-TR" dirty="0" smtClean="0"/>
              <a:t>. Bunun için gelen tedbir yazısının içeriğine bakarak neye ilişkin olduğunu belirlemek gerekir. Örneğin, ilave kat yapılmasının önlenmesi, kat mülkiyetine geçmenin yasaklanması gibi.</a:t>
            </a:r>
          </a:p>
          <a:p>
            <a:pPr algn="just">
              <a:buNone/>
            </a:pPr>
            <a:r>
              <a:rPr lang="tr-TR" dirty="0" smtClean="0"/>
              <a:t> </a:t>
            </a:r>
          </a:p>
          <a:p>
            <a:pPr>
              <a:buNone/>
            </a:pPr>
            <a:endParaRPr lang="tr-TR" dirty="0"/>
          </a:p>
        </p:txBody>
      </p:sp>
      <p:pic>
        <p:nvPicPr>
          <p:cNvPr id="4" name="3 Resim" descr="images (2).jpg"/>
          <p:cNvPicPr>
            <a:picLocks noChangeAspect="1"/>
          </p:cNvPicPr>
          <p:nvPr/>
        </p:nvPicPr>
        <p:blipFill>
          <a:blip r:embed="rId2"/>
          <a:stretch>
            <a:fillRect/>
          </a:stretch>
        </p:blipFill>
        <p:spPr>
          <a:xfrm>
            <a:off x="4429124" y="3714752"/>
            <a:ext cx="4109184" cy="2286016"/>
          </a:xfrm>
          <a:prstGeom prst="rect">
            <a:avLst/>
          </a:prstGeom>
        </p:spPr>
      </p:pic>
      <p:sp>
        <p:nvSpPr>
          <p:cNvPr id="8" name="7 Sağ Ok"/>
          <p:cNvSpPr/>
          <p:nvPr/>
        </p:nvSpPr>
        <p:spPr>
          <a:xfrm>
            <a:off x="142844" y="1571612"/>
            <a:ext cx="500066" cy="28575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1">
                  <a:lumMod val="75000"/>
                </a:schemeClr>
              </a:solidFill>
            </a:endParaRPr>
          </a:p>
        </p:txBody>
      </p:sp>
      <p:sp>
        <p:nvSpPr>
          <p:cNvPr id="5" name="4 Veri Yer Tutucusu"/>
          <p:cNvSpPr>
            <a:spLocks noGrp="1"/>
          </p:cNvSpPr>
          <p:nvPr>
            <p:ph type="dt" sz="half" idx="10"/>
          </p:nvPr>
        </p:nvSpPr>
        <p:spPr/>
        <p:txBody>
          <a:bodyPr/>
          <a:lstStyle/>
          <a:p>
            <a:fld id="{0051B409-64B0-4FF4-BD83-249E05EE07D8}"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11</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571613"/>
            <a:ext cx="8229600" cy="4752988"/>
          </a:xfrm>
        </p:spPr>
        <p:txBody>
          <a:bodyPr/>
          <a:lstStyle/>
          <a:p>
            <a:pPr marL="0" indent="0" algn="just">
              <a:buClr>
                <a:schemeClr val="tx1"/>
              </a:buClr>
              <a:buNone/>
            </a:pPr>
            <a:r>
              <a:rPr lang="tr-TR" dirty="0" smtClean="0"/>
              <a:t>  Taşınmazın başkasına devrinin yasaklanmasına ilişkin ihtiyati tedbir kararı mahkeme tarafından doğruca tapu sicil müdürlüğüne bildirilir ve tapu sicil memuru tedbiri ilgili tapu kütük sayfasının şerhler sütununa işleyerek mahkemeye bilgi verir.</a:t>
            </a:r>
          </a:p>
          <a:p>
            <a:pPr lvl="0" algn="just">
              <a:buNone/>
            </a:pPr>
            <a:endParaRPr lang="tr-TR" dirty="0" smtClean="0"/>
          </a:p>
          <a:p>
            <a:pPr marL="0" indent="0" algn="just">
              <a:buClr>
                <a:schemeClr val="tx1"/>
              </a:buClr>
              <a:buNone/>
            </a:pPr>
            <a:r>
              <a:rPr lang="tr-TR" dirty="0" smtClean="0"/>
              <a:t>   İhtiyati tedbir kararının uygulanması için verilen emre uymayan veya o yolda alınmış tedbire aykırı davranışta bulunan kimse, bu aykırı  eylemi Türk Ceza Kanununa göre daha ağır bir cezayı gerektirmediği taktirde, ait olduğu ceza mahkemesince hapisle cezalandırılır.</a:t>
            </a:r>
          </a:p>
          <a:p>
            <a:endParaRPr lang="tr-TR" dirty="0"/>
          </a:p>
        </p:txBody>
      </p:sp>
      <p:sp>
        <p:nvSpPr>
          <p:cNvPr id="2" name="Sağ Ok 1"/>
          <p:cNvSpPr/>
          <p:nvPr/>
        </p:nvSpPr>
        <p:spPr>
          <a:xfrm>
            <a:off x="109949" y="1716832"/>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accent1">
                  <a:lumMod val="75000"/>
                </a:schemeClr>
              </a:solidFill>
            </a:endParaRPr>
          </a:p>
        </p:txBody>
      </p:sp>
      <p:sp>
        <p:nvSpPr>
          <p:cNvPr id="5" name="Sağ Ok 4"/>
          <p:cNvSpPr/>
          <p:nvPr/>
        </p:nvSpPr>
        <p:spPr>
          <a:xfrm>
            <a:off x="109950" y="4237476"/>
            <a:ext cx="57361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Veri Yer Tutucusu"/>
          <p:cNvSpPr>
            <a:spLocks noGrp="1"/>
          </p:cNvSpPr>
          <p:nvPr>
            <p:ph type="dt" sz="half" idx="10"/>
          </p:nvPr>
        </p:nvSpPr>
        <p:spPr/>
        <p:txBody>
          <a:bodyPr/>
          <a:lstStyle/>
          <a:p>
            <a:fld id="{0DD7403B-A342-48A3-8470-E13FF04676B7}" type="datetime1">
              <a:rPr lang="tr-TR" smtClean="0"/>
              <a:pPr/>
              <a:t>08.10.2013</a:t>
            </a:fld>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12</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1"/>
            <a:ext cx="8229600" cy="5395930"/>
          </a:xfrm>
        </p:spPr>
        <p:txBody>
          <a:bodyPr/>
          <a:lstStyle/>
          <a:p>
            <a:pPr lvl="0" algn="just">
              <a:buClrTx/>
              <a:buNone/>
            </a:pPr>
            <a:endParaRPr lang="tr-TR" dirty="0" smtClean="0"/>
          </a:p>
          <a:p>
            <a:pPr algn="just">
              <a:buClrTx/>
              <a:buNone/>
            </a:pPr>
            <a:endParaRPr lang="tr-TR" dirty="0" smtClean="0"/>
          </a:p>
          <a:p>
            <a:pPr marL="0" indent="0" algn="just">
              <a:buClrTx/>
              <a:buNone/>
            </a:pPr>
            <a:r>
              <a:rPr lang="tr-TR" dirty="0" smtClean="0"/>
              <a:t>   Tedbir kararının tapu siciline şerh verilmesi geçici nitelikte bir önlem olduğundan, ayrıca tedbir kararı durum ve şartların değişmesi halinde değiştirilebileceğinden temyiz edilemez.</a:t>
            </a:r>
          </a:p>
          <a:p>
            <a:pPr lvl="0" algn="just">
              <a:buClrTx/>
              <a:buNone/>
            </a:pPr>
            <a:endParaRPr lang="tr-TR" dirty="0" smtClean="0"/>
          </a:p>
          <a:p>
            <a:pPr algn="just">
              <a:buNone/>
            </a:pPr>
            <a:r>
              <a:rPr lang="tr-TR" dirty="0" smtClean="0"/>
              <a:t> </a:t>
            </a:r>
          </a:p>
        </p:txBody>
      </p:sp>
      <p:pic>
        <p:nvPicPr>
          <p:cNvPr id="4" name="3 Resim" descr="imagesCAOM4FWX.jpg"/>
          <p:cNvPicPr>
            <a:picLocks noChangeAspect="1"/>
          </p:cNvPicPr>
          <p:nvPr/>
        </p:nvPicPr>
        <p:blipFill>
          <a:blip r:embed="rId2"/>
          <a:stretch>
            <a:fillRect/>
          </a:stretch>
        </p:blipFill>
        <p:spPr>
          <a:xfrm>
            <a:off x="4643438" y="4071942"/>
            <a:ext cx="3886758" cy="1614488"/>
          </a:xfrm>
          <a:prstGeom prst="rect">
            <a:avLst/>
          </a:prstGeom>
        </p:spPr>
      </p:pic>
      <p:sp>
        <p:nvSpPr>
          <p:cNvPr id="2" name="Sağ Ok 1"/>
          <p:cNvSpPr/>
          <p:nvPr/>
        </p:nvSpPr>
        <p:spPr>
          <a:xfrm>
            <a:off x="107504" y="1963286"/>
            <a:ext cx="539552" cy="3855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Veri Yer Tutucusu"/>
          <p:cNvSpPr>
            <a:spLocks noGrp="1"/>
          </p:cNvSpPr>
          <p:nvPr>
            <p:ph type="dt" sz="half" idx="10"/>
          </p:nvPr>
        </p:nvSpPr>
        <p:spPr/>
        <p:txBody>
          <a:bodyPr/>
          <a:lstStyle/>
          <a:p>
            <a:fld id="{C13DD9B9-8C1E-4746-8D24-41F3E9D27E3E}"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13</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8229600" cy="928694"/>
          </a:xfrm>
        </p:spPr>
        <p:txBody>
          <a:bodyPr/>
          <a:lstStyle/>
          <a:p>
            <a:pPr algn="ctr"/>
            <a:r>
              <a:rPr lang="tr-TR" sz="2800" b="1" dirty="0" smtClean="0"/>
              <a:t/>
            </a:r>
            <a:br>
              <a:rPr lang="tr-TR" sz="2800" b="1" dirty="0" smtClean="0"/>
            </a:br>
            <a:r>
              <a:rPr lang="tr-TR" sz="2800" b="1" dirty="0" smtClean="0"/>
              <a:t/>
            </a:r>
            <a:br>
              <a:rPr lang="tr-TR" sz="2800" b="1" dirty="0" smtClean="0"/>
            </a:br>
            <a:r>
              <a:rPr lang="tr-TR" sz="2800" b="1" dirty="0" smtClean="0"/>
              <a:t/>
            </a:r>
            <a:br>
              <a:rPr lang="tr-TR" sz="2800" b="1" dirty="0" smtClean="0"/>
            </a:br>
            <a:r>
              <a:rPr lang="tr-TR" sz="2800" b="1" dirty="0" smtClean="0"/>
              <a:t/>
            </a:r>
            <a:br>
              <a:rPr lang="tr-TR" sz="2800" b="1" dirty="0" smtClean="0"/>
            </a:br>
            <a:r>
              <a:rPr lang="tr-TR" sz="2800" b="1" dirty="0" smtClean="0"/>
              <a:t/>
            </a:r>
            <a:br>
              <a:rPr lang="tr-TR" sz="2800" b="1" dirty="0" smtClean="0"/>
            </a:br>
            <a:r>
              <a:rPr lang="tr-TR" sz="2800" b="1" dirty="0" smtClean="0"/>
              <a:t/>
            </a:r>
            <a:br>
              <a:rPr lang="tr-TR" sz="2800" b="1" dirty="0" smtClean="0"/>
            </a:br>
            <a:r>
              <a:rPr lang="tr-TR" sz="2800" b="1" dirty="0" smtClean="0">
                <a:solidFill>
                  <a:schemeClr val="accent1">
                    <a:lumMod val="75000"/>
                  </a:schemeClr>
                </a:solidFill>
              </a:rPr>
              <a:t>İHTİYATİ TEDBİRLİ YERDE İLAMIN İNFAZI</a:t>
            </a:r>
            <a:r>
              <a:rPr lang="tr-TR" dirty="0" smtClean="0">
                <a:solidFill>
                  <a:schemeClr val="accent1">
                    <a:lumMod val="75000"/>
                  </a:schemeClr>
                </a:solidFill>
              </a:rPr>
              <a:t/>
            </a:r>
            <a:br>
              <a:rPr lang="tr-TR" dirty="0" smtClean="0">
                <a:solidFill>
                  <a:schemeClr val="accent1">
                    <a:lumMod val="75000"/>
                  </a:schemeClr>
                </a:solidFill>
              </a:rPr>
            </a:br>
            <a:endParaRPr lang="tr-TR" dirty="0">
              <a:solidFill>
                <a:schemeClr val="accent1">
                  <a:lumMod val="75000"/>
                </a:schemeClr>
              </a:solidFill>
            </a:endParaRPr>
          </a:p>
        </p:txBody>
      </p:sp>
      <p:sp>
        <p:nvSpPr>
          <p:cNvPr id="3" name="2 İçerik Yer Tutucusu"/>
          <p:cNvSpPr>
            <a:spLocks noGrp="1"/>
          </p:cNvSpPr>
          <p:nvPr>
            <p:ph idx="1"/>
          </p:nvPr>
        </p:nvSpPr>
        <p:spPr>
          <a:xfrm>
            <a:off x="457200" y="1428736"/>
            <a:ext cx="5829312" cy="4214843"/>
          </a:xfrm>
        </p:spPr>
        <p:txBody>
          <a:bodyPr/>
          <a:lstStyle/>
          <a:p>
            <a:pPr lvl="0" algn="just">
              <a:buNone/>
            </a:pPr>
            <a:r>
              <a:rPr lang="tr-TR" dirty="0" smtClean="0"/>
              <a:t>   Üzerinde ihtiyati tedbir şerhi bulunan taşınmaz malla ilgili, başka bir davaya ilişkin olarak verilmiş bir mahkeme ilamının infazı talep edildiğinde, tedbiri koyduran mahkemeye, infazı istenen mahkeme ilamından söz edilerek </a:t>
            </a:r>
            <a:r>
              <a:rPr lang="tr-TR" dirty="0" smtClean="0">
                <a:solidFill>
                  <a:srgbClr val="FF0000"/>
                </a:solidFill>
              </a:rPr>
              <a:t>infazında</a:t>
            </a:r>
            <a:r>
              <a:rPr lang="tr-TR" dirty="0" smtClean="0"/>
              <a:t> </a:t>
            </a:r>
            <a:r>
              <a:rPr lang="tr-TR" dirty="0" smtClean="0">
                <a:solidFill>
                  <a:srgbClr val="FF0000"/>
                </a:solidFill>
              </a:rPr>
              <a:t>sakınca</a:t>
            </a:r>
            <a:r>
              <a:rPr lang="tr-TR" dirty="0" smtClean="0"/>
              <a:t> bulunup, bulunmadığının </a:t>
            </a:r>
            <a:r>
              <a:rPr lang="tr-TR" dirty="0" smtClean="0">
                <a:solidFill>
                  <a:srgbClr val="FF0000"/>
                </a:solidFill>
              </a:rPr>
              <a:t>soru konusu edilmesi</a:t>
            </a:r>
            <a:r>
              <a:rPr lang="tr-TR" dirty="0" smtClean="0"/>
              <a:t>, sakınca bulunmadığının bildirilmesi halinde infaz edilmesi ve sonucundan tedbir koyduran mahkemeye bilgi verilmesi gerekmektedir. ( TKGM. 28.4.1992 T. 1711 </a:t>
            </a:r>
            <a:r>
              <a:rPr lang="tr-TR" dirty="0" err="1" smtClean="0"/>
              <a:t>sy</a:t>
            </a:r>
            <a:r>
              <a:rPr lang="tr-TR" dirty="0" smtClean="0"/>
              <a:t>. </a:t>
            </a:r>
            <a:r>
              <a:rPr lang="tr-TR" dirty="0" smtClean="0">
                <a:solidFill>
                  <a:srgbClr val="FF0000"/>
                </a:solidFill>
              </a:rPr>
              <a:t>Talimat</a:t>
            </a:r>
            <a:r>
              <a:rPr lang="tr-TR" dirty="0" smtClean="0"/>
              <a:t>) </a:t>
            </a:r>
          </a:p>
          <a:p>
            <a:pPr>
              <a:buNone/>
            </a:pPr>
            <a:endParaRPr lang="tr-TR" dirty="0"/>
          </a:p>
        </p:txBody>
      </p:sp>
      <p:pic>
        <p:nvPicPr>
          <p:cNvPr id="1027" name="Picture 3" descr="C:\Users\tk43236\Desktop\emre\sunum resim\tapu-kadastro-genel-mudurlugu-300x207.jpg"/>
          <p:cNvPicPr>
            <a:picLocks noChangeAspect="1" noChangeArrowheads="1"/>
          </p:cNvPicPr>
          <p:nvPr/>
        </p:nvPicPr>
        <p:blipFill>
          <a:blip r:embed="rId2"/>
          <a:srcRect/>
          <a:stretch>
            <a:fillRect/>
          </a:stretch>
        </p:blipFill>
        <p:spPr bwMode="auto">
          <a:xfrm>
            <a:off x="6429388" y="2857496"/>
            <a:ext cx="2714612" cy="2286016"/>
          </a:xfrm>
          <a:prstGeom prst="rect">
            <a:avLst/>
          </a:prstGeom>
          <a:noFill/>
        </p:spPr>
      </p:pic>
      <p:sp>
        <p:nvSpPr>
          <p:cNvPr id="5" name="4 Veri Yer Tutucusu"/>
          <p:cNvSpPr>
            <a:spLocks noGrp="1"/>
          </p:cNvSpPr>
          <p:nvPr>
            <p:ph type="dt" sz="half" idx="10"/>
          </p:nvPr>
        </p:nvSpPr>
        <p:spPr/>
        <p:txBody>
          <a:bodyPr/>
          <a:lstStyle/>
          <a:p>
            <a:fld id="{E8471D56-9E47-4B56-8F17-996C2ED90EE4}"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14</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85794"/>
            <a:ext cx="8229600" cy="1000132"/>
          </a:xfrm>
        </p:spPr>
        <p:txBody>
          <a:bodyPr/>
          <a:lstStyle/>
          <a:p>
            <a:pPr algn="ctr"/>
            <a:r>
              <a:rPr lang="tr-TR" sz="2800" b="1" dirty="0" smtClean="0">
                <a:solidFill>
                  <a:schemeClr val="accent1">
                    <a:lumMod val="75000"/>
                  </a:schemeClr>
                </a:solidFill>
              </a:rPr>
              <a:t>YARGITAYIN İHTİYATİ TEDBİR/ CEBRİ İCRA SATIŞINA İLİŞKİN KARARI</a:t>
            </a:r>
            <a:endParaRPr lang="tr-TR" sz="2800" dirty="0">
              <a:solidFill>
                <a:schemeClr val="accent1">
                  <a:lumMod val="75000"/>
                </a:schemeClr>
              </a:solidFill>
            </a:endParaRPr>
          </a:p>
        </p:txBody>
      </p:sp>
      <p:sp>
        <p:nvSpPr>
          <p:cNvPr id="3" name="2 İçerik Yer Tutucusu"/>
          <p:cNvSpPr>
            <a:spLocks noGrp="1"/>
          </p:cNvSpPr>
          <p:nvPr>
            <p:ph idx="1"/>
          </p:nvPr>
        </p:nvSpPr>
        <p:spPr>
          <a:xfrm>
            <a:off x="457200" y="1714489"/>
            <a:ext cx="5472122" cy="4610112"/>
          </a:xfrm>
        </p:spPr>
        <p:txBody>
          <a:bodyPr/>
          <a:lstStyle/>
          <a:p>
            <a:pPr algn="just">
              <a:buNone/>
            </a:pPr>
            <a:r>
              <a:rPr lang="tr-TR" sz="2000" dirty="0" smtClean="0"/>
              <a:t>  </a:t>
            </a:r>
          </a:p>
          <a:p>
            <a:pPr algn="just">
              <a:buNone/>
            </a:pPr>
            <a:r>
              <a:rPr lang="tr-TR" sz="2000" dirty="0" smtClean="0"/>
              <a:t>    Davaya bakan diğer hakim G..A…A… (---) tarafından 25.10.2007 tarihinde verilen ihtiyati tedbir kararı, davacının eşine ait taşınmazın üçüncü kişilere </a:t>
            </a:r>
            <a:r>
              <a:rPr lang="tr-TR" sz="2000" b="1" dirty="0" smtClean="0">
                <a:solidFill>
                  <a:srgbClr val="FF0000"/>
                </a:solidFill>
              </a:rPr>
              <a:t>tapudan </a:t>
            </a:r>
            <a:r>
              <a:rPr lang="tr-TR" sz="2000" b="1" dirty="0" err="1" smtClean="0">
                <a:solidFill>
                  <a:srgbClr val="FF0000"/>
                </a:solidFill>
              </a:rPr>
              <a:t>rızaen</a:t>
            </a:r>
            <a:r>
              <a:rPr lang="tr-TR" sz="2000" b="1" dirty="0" smtClean="0">
                <a:solidFill>
                  <a:srgbClr val="FF0000"/>
                </a:solidFill>
              </a:rPr>
              <a:t> devir ve temlikini önlemeye yönelik olup</a:t>
            </a:r>
            <a:r>
              <a:rPr lang="tr-TR" sz="2000" dirty="0" smtClean="0"/>
              <a:t>, bu nitelikteki bir tedbir, </a:t>
            </a:r>
            <a:r>
              <a:rPr lang="tr-TR" sz="2000" dirty="0" smtClean="0">
                <a:solidFill>
                  <a:srgbClr val="FF0000"/>
                </a:solidFill>
              </a:rPr>
              <a:t>taşınmazın cebri icra ile satışını engellemez.</a:t>
            </a:r>
            <a:r>
              <a:rPr lang="tr-TR" sz="2000" dirty="0" smtClean="0"/>
              <a:t> Bu tedbir kararının takibi yapan icra dairesine bildirilmiş olması da bilgi verme amacına yönelik bir işlemdir. </a:t>
            </a:r>
            <a:r>
              <a:rPr lang="tr-TR" sz="2000" b="1" dirty="0" smtClean="0"/>
              <a:t>( YARGITAY HUKUK GENEL KURULU 2011/2-109 E.N,2011/481 K.N)</a:t>
            </a:r>
            <a:endParaRPr lang="tr-TR" sz="2000" dirty="0" smtClean="0"/>
          </a:p>
          <a:p>
            <a:pPr>
              <a:buNone/>
            </a:pPr>
            <a:endParaRPr lang="tr-TR" dirty="0"/>
          </a:p>
        </p:txBody>
      </p:sp>
      <p:pic>
        <p:nvPicPr>
          <p:cNvPr id="2050" name="Picture 2" descr="C:\Users\tk43236\Desktop\emre\sunum resim\images (3).jpg"/>
          <p:cNvPicPr>
            <a:picLocks noChangeAspect="1" noChangeArrowheads="1"/>
          </p:cNvPicPr>
          <p:nvPr/>
        </p:nvPicPr>
        <p:blipFill>
          <a:blip r:embed="rId2"/>
          <a:srcRect/>
          <a:stretch>
            <a:fillRect/>
          </a:stretch>
        </p:blipFill>
        <p:spPr bwMode="auto">
          <a:xfrm>
            <a:off x="6072198" y="2428868"/>
            <a:ext cx="2857520" cy="2286016"/>
          </a:xfrm>
          <a:prstGeom prst="rect">
            <a:avLst/>
          </a:prstGeom>
          <a:noFill/>
        </p:spPr>
      </p:pic>
      <p:sp>
        <p:nvSpPr>
          <p:cNvPr id="5" name="4 Veri Yer Tutucusu"/>
          <p:cNvSpPr>
            <a:spLocks noGrp="1"/>
          </p:cNvSpPr>
          <p:nvPr>
            <p:ph type="dt" sz="half" idx="10"/>
          </p:nvPr>
        </p:nvSpPr>
        <p:spPr/>
        <p:txBody>
          <a:bodyPr/>
          <a:lstStyle/>
          <a:p>
            <a:fld id="{0B1EB2DB-B5F5-4918-86ED-20C9F8EDE327}"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15</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392446" cy="5544616"/>
          </a:xfrm>
        </p:spPr>
        <p:txBody>
          <a:bodyPr/>
          <a:lstStyle/>
          <a:p>
            <a:pPr algn="just">
              <a:buNone/>
            </a:pPr>
            <a:r>
              <a:rPr lang="tr-TR" b="1" dirty="0" smtClean="0"/>
              <a:t> </a:t>
            </a:r>
          </a:p>
          <a:p>
            <a:pPr algn="just">
              <a:buNone/>
            </a:pPr>
            <a:r>
              <a:rPr lang="tr-TR" b="1" dirty="0" smtClean="0"/>
              <a:t>       </a:t>
            </a:r>
            <a:r>
              <a:rPr lang="tr-TR" b="1" u="sng" dirty="0" smtClean="0"/>
              <a:t>Halil İbrahim </a:t>
            </a:r>
            <a:r>
              <a:rPr lang="tr-TR" b="1" u="sng" dirty="0" err="1" smtClean="0"/>
              <a:t>KARAŞAHİN’e</a:t>
            </a:r>
            <a:r>
              <a:rPr lang="tr-TR" b="1" u="sng" dirty="0" smtClean="0"/>
              <a:t> göre</a:t>
            </a:r>
            <a:r>
              <a:rPr lang="tr-TR" b="1" dirty="0" smtClean="0"/>
              <a:t>; </a:t>
            </a:r>
          </a:p>
          <a:p>
            <a:pPr marL="0" indent="0" algn="just">
              <a:buClr>
                <a:schemeClr val="accent1">
                  <a:lumMod val="75000"/>
                </a:schemeClr>
              </a:buClr>
              <a:buNone/>
            </a:pPr>
            <a:r>
              <a:rPr lang="tr-TR" dirty="0"/>
              <a:t> </a:t>
            </a:r>
            <a:r>
              <a:rPr lang="tr-TR" dirty="0" smtClean="0"/>
              <a:t>      İhtiyati tedbirli taşınmaz malın icra müdürlüğünce satılması halinde, ihale alıcısı adına tescili mümkün olmayıp, kaydın beyanlar hanesine icra müdürlüğünün yazısı ile ….. ihale edildiğini belirtmekle yetinilmelidir. </a:t>
            </a:r>
          </a:p>
          <a:p>
            <a:pPr marL="0" indent="0" algn="just">
              <a:buClr>
                <a:schemeClr val="accent1">
                  <a:lumMod val="75000"/>
                </a:schemeClr>
              </a:buClr>
              <a:buNone/>
            </a:pPr>
            <a:r>
              <a:rPr lang="tr-TR" dirty="0" smtClean="0"/>
              <a:t>       İcra satışı malikin iradesi dışında gerçekleştiğinden ihtiyati tedbiri koyduran mahkemeye durum intikal ettirilerek tescilin yapılmasında sakınca olup olmadığının sorulması, sakınca olmadığının bildirilmesi halinde, tescil yapılarak mahkemeye bilgi verilmesi, sakınca olduğunun bildirilmesi halinde ise, tapu kaydının beyanlar hanesine belirtme yapmakla yetinilmelidir.</a:t>
            </a:r>
          </a:p>
          <a:p>
            <a:pPr>
              <a:buNone/>
            </a:pPr>
            <a:endParaRPr lang="tr-TR" dirty="0"/>
          </a:p>
        </p:txBody>
      </p:sp>
      <p:pic>
        <p:nvPicPr>
          <p:cNvPr id="4" name="3 Resim" descr="imagesCA62BOF3.jpg"/>
          <p:cNvPicPr>
            <a:picLocks noChangeAspect="1"/>
          </p:cNvPicPr>
          <p:nvPr/>
        </p:nvPicPr>
        <p:blipFill>
          <a:blip r:embed="rId2"/>
          <a:stretch>
            <a:fillRect/>
          </a:stretch>
        </p:blipFill>
        <p:spPr>
          <a:xfrm>
            <a:off x="4982698" y="5445224"/>
            <a:ext cx="3446954" cy="1269900"/>
          </a:xfrm>
          <a:prstGeom prst="rect">
            <a:avLst/>
          </a:prstGeom>
        </p:spPr>
      </p:pic>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86126" y="1397618"/>
            <a:ext cx="530225" cy="347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51520" y="3018077"/>
            <a:ext cx="564831" cy="37035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5 Veri Yer Tutucusu"/>
          <p:cNvSpPr>
            <a:spLocks noGrp="1"/>
          </p:cNvSpPr>
          <p:nvPr>
            <p:ph type="dt" sz="half" idx="10"/>
          </p:nvPr>
        </p:nvSpPr>
        <p:spPr/>
        <p:txBody>
          <a:bodyPr/>
          <a:lstStyle/>
          <a:p>
            <a:fld id="{AD307BC3-D570-4389-B63A-069321DD6A9F}" type="datetime1">
              <a:rPr lang="tr-TR" smtClean="0"/>
              <a:pPr/>
              <a:t>08.10.2013</a:t>
            </a:fld>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16</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1643074"/>
          </a:xfrm>
        </p:spPr>
        <p:txBody>
          <a:bodyPr/>
          <a:lstStyle/>
          <a:p>
            <a:pPr algn="ctr"/>
            <a:r>
              <a:rPr lang="tr-TR" sz="2800" b="1" dirty="0" smtClean="0">
                <a:solidFill>
                  <a:schemeClr val="accent1">
                    <a:lumMod val="75000"/>
                  </a:schemeClr>
                </a:solidFill>
              </a:rPr>
              <a:t>İHTİYATİ TEDBİR ŞERHİNİN TAPUYA İŞLENMESİNDEN SONRA KONULAN ŞERHLER BAĞLAYICI OLMAZ</a:t>
            </a:r>
            <a:r>
              <a:rPr lang="tr-TR" sz="2800" dirty="0" smtClean="0">
                <a:solidFill>
                  <a:schemeClr val="accent1">
                    <a:lumMod val="75000"/>
                  </a:schemeClr>
                </a:solidFill>
              </a:rPr>
              <a:t/>
            </a:r>
            <a:br>
              <a:rPr lang="tr-TR" sz="2800" dirty="0" smtClean="0">
                <a:solidFill>
                  <a:schemeClr val="accent1">
                    <a:lumMod val="75000"/>
                  </a:schemeClr>
                </a:solidFill>
              </a:rPr>
            </a:br>
            <a:endParaRPr lang="tr-TR" sz="2800" dirty="0">
              <a:solidFill>
                <a:schemeClr val="accent1">
                  <a:lumMod val="75000"/>
                </a:schemeClr>
              </a:solidFill>
            </a:endParaRPr>
          </a:p>
        </p:txBody>
      </p:sp>
      <p:sp>
        <p:nvSpPr>
          <p:cNvPr id="3" name="2 İçerik Yer Tutucusu"/>
          <p:cNvSpPr>
            <a:spLocks noGrp="1"/>
          </p:cNvSpPr>
          <p:nvPr>
            <p:ph idx="1"/>
          </p:nvPr>
        </p:nvSpPr>
        <p:spPr>
          <a:xfrm>
            <a:off x="251520" y="2060848"/>
            <a:ext cx="5472608" cy="4263752"/>
          </a:xfrm>
        </p:spPr>
        <p:txBody>
          <a:bodyPr/>
          <a:lstStyle/>
          <a:p>
            <a:pPr algn="just">
              <a:buNone/>
            </a:pPr>
            <a:r>
              <a:rPr lang="tr-TR" sz="2000" dirty="0" smtClean="0"/>
              <a:t>   </a:t>
            </a:r>
          </a:p>
          <a:p>
            <a:pPr algn="just">
              <a:buNone/>
            </a:pPr>
            <a:r>
              <a:rPr lang="tr-TR" sz="2000" dirty="0" smtClean="0"/>
              <a:t>    </a:t>
            </a:r>
            <a:r>
              <a:rPr lang="tr-TR" sz="2200" dirty="0" smtClean="0"/>
              <a:t>Yargıtay 14. Hukuk Dairesi 08.04.2009 tarihli 2009/2988 E.N, 2009/4463 K. Sayılı kararında; “Kuşkusuz, taşınmaz kaydına tedbir şerhi işlenmeden evvel bu kayda konulan ihtiyati haciz şerhleri hüküm ve sonuç meydana getirir. Ancak, </a:t>
            </a:r>
            <a:r>
              <a:rPr lang="tr-TR" sz="2200" b="1" dirty="0" smtClean="0"/>
              <a:t>kayda bir taraf lehine ihtiyati tedbir şerhi işlenerek aleniyet kazandıktan sonra mevcut şerhe rağmen başkaca kısıtlamalar işlenmişse bunlara değer tanınmaz.</a:t>
            </a:r>
            <a:r>
              <a:rPr lang="tr-TR" sz="2200" dirty="0" smtClean="0"/>
              <a:t>” denilmektedir</a:t>
            </a:r>
            <a:r>
              <a:rPr lang="tr-TR" sz="2000" dirty="0" smtClean="0"/>
              <a:t>.</a:t>
            </a:r>
          </a:p>
          <a:p>
            <a:pPr>
              <a:buNone/>
            </a:pPr>
            <a:endParaRPr lang="tr-TR" dirty="0"/>
          </a:p>
        </p:txBody>
      </p:sp>
      <p:pic>
        <p:nvPicPr>
          <p:cNvPr id="4" name="Resim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228182" y="2852936"/>
            <a:ext cx="1961029" cy="2520280"/>
          </a:xfrm>
          <a:prstGeom prst="rect">
            <a:avLst/>
          </a:prstGeom>
        </p:spPr>
      </p:pic>
      <p:sp>
        <p:nvSpPr>
          <p:cNvPr id="5" name="4 Veri Yer Tutucusu"/>
          <p:cNvSpPr>
            <a:spLocks noGrp="1"/>
          </p:cNvSpPr>
          <p:nvPr>
            <p:ph type="dt" sz="half" idx="10"/>
          </p:nvPr>
        </p:nvSpPr>
        <p:spPr/>
        <p:txBody>
          <a:bodyPr/>
          <a:lstStyle/>
          <a:p>
            <a:fld id="{C5BD24B9-2761-431A-8C64-B5BCDD680578}"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17</a:t>
            </a:fld>
            <a:endParaRPr lang="tr-TR" b="1" dirty="0">
              <a:solidFill>
                <a:schemeClr val="tx1"/>
              </a:solidFill>
            </a:endParaRPr>
          </a:p>
        </p:txBody>
      </p:sp>
    </p:spTree>
    <p:extLst>
      <p:ext uri="{BB962C8B-B14F-4D97-AF65-F5344CB8AC3E}">
        <p14:creationId xmlns="" xmlns:p14="http://schemas.microsoft.com/office/powerpoint/2010/main" val="3101250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00034" y="857232"/>
            <a:ext cx="8229600" cy="1202476"/>
          </a:xfrm>
        </p:spPr>
        <p:txBody>
          <a:bodyPr/>
          <a:lstStyle/>
          <a:p>
            <a:pPr algn="ctr"/>
            <a:r>
              <a:rPr lang="tr-TR" sz="2800" b="1" dirty="0" smtClean="0">
                <a:solidFill>
                  <a:schemeClr val="accent1">
                    <a:lumMod val="75000"/>
                  </a:schemeClr>
                </a:solidFill>
              </a:rPr>
              <a:t>İHTİYATİ TEDBİR ŞERHİNİN VARLIĞINA RAĞMEN TESİS EDİLEN İPOTEK HAKKININ DURUMU</a:t>
            </a:r>
            <a:endParaRPr lang="tr-TR" sz="2800" b="1" dirty="0">
              <a:solidFill>
                <a:schemeClr val="accent1">
                  <a:lumMod val="75000"/>
                </a:schemeClr>
              </a:solidFill>
            </a:endParaRPr>
          </a:p>
        </p:txBody>
      </p:sp>
      <p:sp>
        <p:nvSpPr>
          <p:cNvPr id="3" name="İçerik Yer Tutucusu 2"/>
          <p:cNvSpPr>
            <a:spLocks noGrp="1"/>
          </p:cNvSpPr>
          <p:nvPr>
            <p:ph idx="1"/>
          </p:nvPr>
        </p:nvSpPr>
        <p:spPr>
          <a:xfrm>
            <a:off x="457200" y="2357430"/>
            <a:ext cx="4474840" cy="3879882"/>
          </a:xfrm>
        </p:spPr>
        <p:txBody>
          <a:bodyPr/>
          <a:lstStyle/>
          <a:p>
            <a:pPr marL="0" indent="0" algn="just">
              <a:buNone/>
            </a:pPr>
            <a:r>
              <a:rPr lang="tr-TR" sz="2400" dirty="0" smtClean="0"/>
              <a:t>Yargıtay 14. Hukuk Dairesi Başkanlığının 2009/2142 E. Ve  2009/5473 K. Sayılı kararında;  </a:t>
            </a:r>
            <a:r>
              <a:rPr lang="tr-TR" sz="2400" b="1" dirty="0" smtClean="0"/>
              <a:t>‘İhtiyati tedbir şerhinin varlığına rağmen tesis edilen ipotek hakkının yolsuz tescil niteliğinde olduğu kabul edilemez</a:t>
            </a:r>
            <a:r>
              <a:rPr lang="tr-TR" sz="2400" dirty="0" smtClean="0"/>
              <a:t>. Ancak bu durumda ipotek alacaklısı ihtiyati tedbir koydurandan sonra hak sahibi olabilecektir.’ denilmektedir.</a:t>
            </a:r>
            <a:endParaRPr lang="tr-TR" sz="2400" dirty="0"/>
          </a:p>
        </p:txBody>
      </p:sp>
      <p:pic>
        <p:nvPicPr>
          <p:cNvPr id="4" name="Resim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5796136" y="3068960"/>
            <a:ext cx="2655342" cy="2360304"/>
          </a:xfrm>
          <a:prstGeom prst="rect">
            <a:avLst/>
          </a:prstGeom>
        </p:spPr>
      </p:pic>
      <p:sp>
        <p:nvSpPr>
          <p:cNvPr id="5" name="4 Veri Yer Tutucusu"/>
          <p:cNvSpPr>
            <a:spLocks noGrp="1"/>
          </p:cNvSpPr>
          <p:nvPr>
            <p:ph type="dt" sz="half" idx="10"/>
          </p:nvPr>
        </p:nvSpPr>
        <p:spPr/>
        <p:txBody>
          <a:bodyPr/>
          <a:lstStyle/>
          <a:p>
            <a:fld id="{DBE9E919-640B-4F2E-8A75-93A96F238566}"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18</a:t>
            </a:fld>
            <a:endParaRPr lang="tr-TR" b="1" dirty="0">
              <a:solidFill>
                <a:schemeClr val="tx1"/>
              </a:solidFill>
            </a:endParaRPr>
          </a:p>
        </p:txBody>
      </p:sp>
    </p:spTree>
    <p:extLst>
      <p:ext uri="{BB962C8B-B14F-4D97-AF65-F5344CB8AC3E}">
        <p14:creationId xmlns="" xmlns:p14="http://schemas.microsoft.com/office/powerpoint/2010/main" val="3296345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652448"/>
          </a:xfrm>
        </p:spPr>
        <p:txBody>
          <a:bodyPr/>
          <a:lstStyle/>
          <a:p>
            <a:pPr algn="ctr"/>
            <a:r>
              <a:rPr lang="tr-TR" sz="2800" b="1" dirty="0" smtClean="0">
                <a:solidFill>
                  <a:schemeClr val="accent1">
                    <a:lumMod val="75000"/>
                  </a:schemeClr>
                </a:solidFill>
              </a:rPr>
              <a:t>KAMU HACZİ HAKKINDA GENEL BİLGİ</a:t>
            </a:r>
            <a:endParaRPr lang="tr-TR" sz="2800" dirty="0">
              <a:solidFill>
                <a:schemeClr val="accent1">
                  <a:lumMod val="75000"/>
                </a:schemeClr>
              </a:solidFill>
            </a:endParaRPr>
          </a:p>
        </p:txBody>
      </p:sp>
      <p:sp>
        <p:nvSpPr>
          <p:cNvPr id="3" name="2 İçerik Yer Tutucusu"/>
          <p:cNvSpPr>
            <a:spLocks noGrp="1"/>
          </p:cNvSpPr>
          <p:nvPr>
            <p:ph idx="1"/>
          </p:nvPr>
        </p:nvSpPr>
        <p:spPr>
          <a:xfrm>
            <a:off x="457200" y="2143116"/>
            <a:ext cx="4972056" cy="3643338"/>
          </a:xfrm>
        </p:spPr>
        <p:txBody>
          <a:bodyPr/>
          <a:lstStyle/>
          <a:p>
            <a:pPr algn="just">
              <a:buClr>
                <a:schemeClr val="tx1"/>
              </a:buClr>
              <a:buNone/>
            </a:pPr>
            <a:r>
              <a:rPr lang="tr-TR" dirty="0" smtClean="0"/>
              <a:t>   Devlet, özel idareler ve belediyelerin vergi, resim, harç, ceza gibi kamu hizmetlerinin tatbikatından doğan alacakları 6183 sayılı Amme Alacaklarının Tahsil Usulü Hakkında Kanuna göre tahsil edebilir. ( md. 1. )</a:t>
            </a:r>
          </a:p>
          <a:p>
            <a:pPr algn="just">
              <a:buNone/>
            </a:pPr>
            <a:r>
              <a:rPr lang="tr-TR" dirty="0" smtClean="0"/>
              <a:t> </a:t>
            </a:r>
          </a:p>
          <a:p>
            <a:pPr>
              <a:buNone/>
            </a:pPr>
            <a:endParaRPr lang="tr-TR" dirty="0"/>
          </a:p>
        </p:txBody>
      </p:sp>
      <p:pic>
        <p:nvPicPr>
          <p:cNvPr id="4" name="3 Resim" descr="imagesCASM3V6F.jpg"/>
          <p:cNvPicPr>
            <a:picLocks noChangeAspect="1"/>
          </p:cNvPicPr>
          <p:nvPr/>
        </p:nvPicPr>
        <p:blipFill>
          <a:blip r:embed="rId2"/>
          <a:stretch>
            <a:fillRect/>
          </a:stretch>
        </p:blipFill>
        <p:spPr>
          <a:xfrm>
            <a:off x="6000760" y="2214554"/>
            <a:ext cx="2500330" cy="2786082"/>
          </a:xfrm>
          <a:prstGeom prst="rect">
            <a:avLst/>
          </a:prstGeom>
        </p:spPr>
      </p:pic>
      <p:sp>
        <p:nvSpPr>
          <p:cNvPr id="5" name="4 Sağ Ok"/>
          <p:cNvSpPr/>
          <p:nvPr/>
        </p:nvSpPr>
        <p:spPr>
          <a:xfrm>
            <a:off x="142844" y="2357430"/>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Veri Yer Tutucusu"/>
          <p:cNvSpPr>
            <a:spLocks noGrp="1"/>
          </p:cNvSpPr>
          <p:nvPr>
            <p:ph type="dt" sz="half" idx="10"/>
          </p:nvPr>
        </p:nvSpPr>
        <p:spPr/>
        <p:txBody>
          <a:bodyPr/>
          <a:lstStyle/>
          <a:p>
            <a:fld id="{3E0B3F31-E063-4530-ABAC-00D463244CCF}" type="datetime1">
              <a:rPr lang="tr-TR" smtClean="0"/>
              <a:pPr/>
              <a:t>08.10.2013</a:t>
            </a:fld>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19</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824558"/>
          </a:xfrm>
        </p:spPr>
        <p:txBody>
          <a:bodyPr/>
          <a:lstStyle/>
          <a:p>
            <a:pPr algn="ctr">
              <a:buNone/>
            </a:pPr>
            <a:endParaRPr lang="tr-TR" sz="4400" b="1" dirty="0" smtClean="0">
              <a:solidFill>
                <a:schemeClr val="accent1">
                  <a:lumMod val="75000"/>
                </a:schemeClr>
              </a:solidFill>
            </a:endParaRPr>
          </a:p>
          <a:p>
            <a:pPr algn="ctr">
              <a:buNone/>
            </a:pPr>
            <a:r>
              <a:rPr lang="tr-TR" sz="4400" b="1" dirty="0" smtClean="0">
                <a:solidFill>
                  <a:schemeClr val="accent1">
                    <a:lumMod val="75000"/>
                  </a:schemeClr>
                </a:solidFill>
              </a:rPr>
              <a:t>İHTİYATİ TEDBİR </a:t>
            </a:r>
          </a:p>
          <a:p>
            <a:pPr algn="ctr">
              <a:buNone/>
            </a:pPr>
            <a:r>
              <a:rPr lang="tr-TR" sz="4400" b="1" dirty="0" smtClean="0">
                <a:solidFill>
                  <a:schemeClr val="accent1">
                    <a:lumMod val="75000"/>
                  </a:schemeClr>
                </a:solidFill>
              </a:rPr>
              <a:t>VE </a:t>
            </a:r>
          </a:p>
          <a:p>
            <a:pPr algn="ctr">
              <a:buNone/>
            </a:pPr>
            <a:r>
              <a:rPr lang="tr-TR" sz="4400" b="1" dirty="0" smtClean="0">
                <a:solidFill>
                  <a:schemeClr val="accent1">
                    <a:lumMod val="75000"/>
                  </a:schemeClr>
                </a:solidFill>
              </a:rPr>
              <a:t>KAMU HACZİNİN </a:t>
            </a:r>
          </a:p>
          <a:p>
            <a:pPr algn="ctr">
              <a:buNone/>
            </a:pPr>
            <a:r>
              <a:rPr lang="tr-TR" sz="4400" b="1" dirty="0" smtClean="0">
                <a:solidFill>
                  <a:schemeClr val="accent1">
                    <a:lumMod val="75000"/>
                  </a:schemeClr>
                </a:solidFill>
              </a:rPr>
              <a:t>TAPU SİCİLİNE VE </a:t>
            </a:r>
          </a:p>
          <a:p>
            <a:pPr algn="ctr">
              <a:buNone/>
            </a:pPr>
            <a:r>
              <a:rPr lang="tr-TR" sz="4400" b="1" dirty="0" smtClean="0">
                <a:solidFill>
                  <a:schemeClr val="accent1">
                    <a:lumMod val="75000"/>
                  </a:schemeClr>
                </a:solidFill>
              </a:rPr>
              <a:t>TAŞINMAZ TASARRUFUNA ETKİSİ</a:t>
            </a:r>
            <a:endParaRPr lang="tr-TR" sz="4400" b="1" dirty="0">
              <a:solidFill>
                <a:schemeClr val="accent1">
                  <a:lumMod val="75000"/>
                </a:schemeClr>
              </a:solidFill>
            </a:endParaRPr>
          </a:p>
        </p:txBody>
      </p:sp>
      <p:sp>
        <p:nvSpPr>
          <p:cNvPr id="4" name="3 Veri Yer Tutucusu"/>
          <p:cNvSpPr>
            <a:spLocks noGrp="1"/>
          </p:cNvSpPr>
          <p:nvPr>
            <p:ph type="dt" sz="half" idx="10"/>
          </p:nvPr>
        </p:nvSpPr>
        <p:spPr/>
        <p:txBody>
          <a:bodyPr/>
          <a:lstStyle/>
          <a:p>
            <a:fld id="{BD5D76D2-56EF-4505-9E40-D0076F91F709}" type="datetime1">
              <a:rPr lang="tr-TR" smtClean="0"/>
              <a:pPr/>
              <a:t>08.10.2013</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36"/>
            <a:ext cx="8229600" cy="4572032"/>
          </a:xfrm>
        </p:spPr>
        <p:txBody>
          <a:bodyPr/>
          <a:lstStyle/>
          <a:p>
            <a:pPr algn="just">
              <a:buClr>
                <a:schemeClr val="tx1"/>
              </a:buClr>
            </a:pPr>
            <a:endParaRPr lang="tr-TR" dirty="0" smtClean="0"/>
          </a:p>
          <a:p>
            <a:pPr algn="just">
              <a:buClr>
                <a:schemeClr val="tx1"/>
              </a:buClr>
              <a:buNone/>
            </a:pPr>
            <a:r>
              <a:rPr lang="tr-TR" dirty="0" smtClean="0"/>
              <a:t>   Kamu borcu ödenmediği takdirde alacaklı kamu idaresi haciz ( Md. 54) ve ya ihtiyati haciz ( Md. 13) kararını bizzat alarak uygulayabilir.</a:t>
            </a:r>
          </a:p>
          <a:p>
            <a:pPr algn="just">
              <a:buClr>
                <a:schemeClr val="tx1"/>
              </a:buClr>
            </a:pPr>
            <a:endParaRPr lang="tr-TR" dirty="0" smtClean="0"/>
          </a:p>
          <a:p>
            <a:pPr algn="just">
              <a:buClr>
                <a:schemeClr val="tx1"/>
              </a:buClr>
              <a:buNone/>
            </a:pPr>
            <a:r>
              <a:rPr lang="tr-TR" dirty="0" smtClean="0"/>
              <a:t>   Haciz işlemleri, kamu idaresince düzenlenen ve alacaklı idarenin mahalli en büyük memuru veya yetkilendireceği memur tarafından tasdik edilen haciz kararına istinaden yapılır. ( Md. 62,64)</a:t>
            </a:r>
          </a:p>
          <a:p>
            <a:endParaRPr lang="tr-TR" dirty="0"/>
          </a:p>
        </p:txBody>
      </p:sp>
      <p:sp>
        <p:nvSpPr>
          <p:cNvPr id="4" name="3 Sağ Ok"/>
          <p:cNvSpPr/>
          <p:nvPr/>
        </p:nvSpPr>
        <p:spPr>
          <a:xfrm>
            <a:off x="142844" y="2071678"/>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Sağ Ok"/>
          <p:cNvSpPr/>
          <p:nvPr/>
        </p:nvSpPr>
        <p:spPr>
          <a:xfrm>
            <a:off x="142844" y="3786190"/>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Veri Yer Tutucusu"/>
          <p:cNvSpPr>
            <a:spLocks noGrp="1"/>
          </p:cNvSpPr>
          <p:nvPr>
            <p:ph type="dt" sz="half" idx="10"/>
          </p:nvPr>
        </p:nvSpPr>
        <p:spPr/>
        <p:txBody>
          <a:bodyPr/>
          <a:lstStyle/>
          <a:p>
            <a:fld id="{16A436D9-54B2-4CF6-8A79-7770614C6C93}" type="datetime1">
              <a:rPr lang="tr-TR" smtClean="0"/>
              <a:pPr/>
              <a:t>08.10.2013</a:t>
            </a:fld>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20</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1285860"/>
            <a:ext cx="8072494" cy="4093428"/>
          </a:xfrm>
          <a:prstGeom prst="rect">
            <a:avLst/>
          </a:prstGeom>
        </p:spPr>
        <p:txBody>
          <a:bodyPr wrap="square">
            <a:spAutoFit/>
          </a:bodyPr>
          <a:lstStyle/>
          <a:p>
            <a:pPr indent="180975" algn="just">
              <a:buClrTx/>
            </a:pPr>
            <a:r>
              <a:rPr lang="tr-TR" sz="2600" dirty="0" smtClean="0"/>
              <a:t> Haciz kararı, gayrimenkulün bulunduğu yer tapu         dairesine bildirilir. ( Md. 88) Bu bildirim üzerine tapu dairesince tapu kütüğünün şerhler hanesine kayıt yapılır.    ( </a:t>
            </a:r>
            <a:r>
              <a:rPr lang="tr-TR" sz="2600" dirty="0" smtClean="0">
                <a:solidFill>
                  <a:srgbClr val="FF0000"/>
                </a:solidFill>
              </a:rPr>
              <a:t>Örnek;</a:t>
            </a:r>
            <a:r>
              <a:rPr lang="tr-TR" sz="2600" dirty="0" smtClean="0"/>
              <a:t> Kamu Haczi: 3.3.2013-587 </a:t>
            </a:r>
            <a:r>
              <a:rPr lang="tr-TR" sz="2600" dirty="0" err="1" smtClean="0"/>
              <a:t>Yev</a:t>
            </a:r>
            <a:r>
              <a:rPr lang="tr-TR" sz="2600" dirty="0" smtClean="0"/>
              <a:t>. ( Borç: 1.000.000 </a:t>
            </a:r>
            <a:r>
              <a:rPr lang="tr-TR" sz="2600" dirty="0" err="1" smtClean="0"/>
              <a:t>Tl</a:t>
            </a:r>
            <a:r>
              <a:rPr lang="tr-TR" sz="2600" dirty="0" smtClean="0"/>
              <a:t>. Etimesgut Vergi Dairesinin …. Tarih…. Sayılı yazısı )</a:t>
            </a:r>
          </a:p>
          <a:p>
            <a:pPr algn="just">
              <a:buClrTx/>
            </a:pPr>
            <a:endParaRPr lang="tr-TR" sz="2600" dirty="0" smtClean="0"/>
          </a:p>
          <a:p>
            <a:pPr algn="just">
              <a:buClrTx/>
            </a:pPr>
            <a:r>
              <a:rPr lang="tr-TR" sz="2600" dirty="0" smtClean="0"/>
              <a:t>  Haczedilen gayrimenkul üzerinde, hacizden önce tesis       edilmiş ipotekler varsa, gayrimenkulün kamu alacağı için haczedildiği ipotek alacaklılarına tapu dairesince bildirilmelidir. ( Md. 89)</a:t>
            </a:r>
          </a:p>
        </p:txBody>
      </p:sp>
      <p:sp>
        <p:nvSpPr>
          <p:cNvPr id="3" name="2 Sağ Ok"/>
          <p:cNvSpPr/>
          <p:nvPr/>
        </p:nvSpPr>
        <p:spPr>
          <a:xfrm>
            <a:off x="214282" y="1428736"/>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3 Sağ Ok"/>
          <p:cNvSpPr/>
          <p:nvPr/>
        </p:nvSpPr>
        <p:spPr>
          <a:xfrm>
            <a:off x="142844" y="3786190"/>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Veri Yer Tutucusu"/>
          <p:cNvSpPr>
            <a:spLocks noGrp="1"/>
          </p:cNvSpPr>
          <p:nvPr>
            <p:ph type="dt" sz="half" idx="10"/>
          </p:nvPr>
        </p:nvSpPr>
        <p:spPr/>
        <p:txBody>
          <a:bodyPr/>
          <a:lstStyle/>
          <a:p>
            <a:fld id="{34620BB6-4443-440F-80D2-E24D0FC3F6C5}"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21</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0"/>
            <a:ext cx="8358246"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1200" b="1"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1200" b="1"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1200" b="1"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1200" b="1"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1200" b="1"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1200" b="1"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1200" b="1" dirty="0" smtClean="0">
              <a:latin typeface="Calibri" pitchFamily="34" charset="0"/>
              <a:ea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tabLst/>
            </a:pPr>
            <a:endParaRPr kumimoji="0" lang="tr-TR" sz="1200" b="0" i="0" u="none" strike="noStrike" cap="none" normalizeH="0" baseline="0" dirty="0" smtClean="0">
              <a:ln>
                <a:noFill/>
              </a:ln>
              <a:solidFill>
                <a:schemeClr val="tx1"/>
              </a:solidFill>
              <a:effectLst/>
              <a:latin typeface="Calibri" pitchFamily="34" charset="0"/>
              <a:cs typeface="Times New Roman" pitchFamily="18" charset="0"/>
            </a:endParaRPr>
          </a:p>
          <a:p>
            <a:pPr marL="342900" indent="-342900" algn="just" eaLnBrk="0" fontAlgn="base" hangingPunct="0">
              <a:spcBef>
                <a:spcPct val="0"/>
              </a:spcBef>
              <a:spcAft>
                <a:spcPct val="0"/>
              </a:spcAft>
            </a:pPr>
            <a:endParaRPr lang="tr-TR" dirty="0" smtClean="0"/>
          </a:p>
          <a:p>
            <a:pPr marL="342900" indent="-342900" algn="just" eaLnBrk="0" fontAlgn="base" hangingPunct="0">
              <a:spcBef>
                <a:spcPct val="0"/>
              </a:spcBef>
              <a:spcAft>
                <a:spcPct val="0"/>
              </a:spcAft>
            </a:pPr>
            <a:r>
              <a:rPr lang="tr-TR" dirty="0" smtClean="0"/>
              <a:t>     </a:t>
            </a:r>
            <a:r>
              <a:rPr lang="tr-TR" sz="2800" b="1" u="sng" dirty="0" smtClean="0"/>
              <a:t>Kamu haczi</a:t>
            </a:r>
            <a:r>
              <a:rPr lang="tr-TR" sz="2800" dirty="0" smtClean="0"/>
              <a:t>, iflas veya konkordato ile verilen           sürenin şerhi için yetkili merciin resmî yazısı,</a:t>
            </a:r>
          </a:p>
          <a:p>
            <a:pPr marL="342900" indent="-342900" algn="just" eaLnBrk="0" fontAlgn="base" hangingPunct="0">
              <a:spcBef>
                <a:spcPct val="0"/>
              </a:spcBef>
              <a:spcAft>
                <a:spcPct val="0"/>
              </a:spcAft>
            </a:pPr>
            <a:endParaRPr lang="tr-TR" dirty="0" smtClean="0"/>
          </a:p>
          <a:p>
            <a:pPr marL="342900" marR="0" lvl="0" indent="-342900" algn="just" defTabSz="914400" rtl="0" eaLnBrk="0" fontAlgn="base" latinLnBrk="0" hangingPunct="0">
              <a:lnSpc>
                <a:spcPct val="100000"/>
              </a:lnSpc>
              <a:spcBef>
                <a:spcPct val="0"/>
              </a:spcBef>
              <a:spcAft>
                <a:spcPct val="0"/>
              </a:spcAft>
              <a:buClrTx/>
              <a:buSzTx/>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18473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tr-TR" sz="1200"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6" name="5 Dikdörtgen"/>
          <p:cNvSpPr/>
          <p:nvPr/>
        </p:nvSpPr>
        <p:spPr>
          <a:xfrm>
            <a:off x="500034" y="1142984"/>
            <a:ext cx="8001056" cy="1477328"/>
          </a:xfrm>
          <a:prstGeom prst="rect">
            <a:avLst/>
          </a:prstGeom>
        </p:spPr>
        <p:txBody>
          <a:bodyPr wrap="square">
            <a:spAutoFit/>
          </a:bodyPr>
          <a:lstStyle/>
          <a:p>
            <a:pPr algn="just"/>
            <a:r>
              <a:rPr lang="tr-TR" sz="3000" b="1" dirty="0" smtClean="0"/>
              <a:t>Tapu Sicili Tüzüğünün “Tasarruf Hakkını Yasaklayan Şerhler İçin Aranacak Belgeler” başlıklı 49. maddesinin (b) bendi;</a:t>
            </a:r>
            <a:endParaRPr lang="tr-TR" sz="3000" dirty="0"/>
          </a:p>
        </p:txBody>
      </p:sp>
      <p:sp>
        <p:nvSpPr>
          <p:cNvPr id="9" name="8 Dikdörtgen"/>
          <p:cNvSpPr/>
          <p:nvPr/>
        </p:nvSpPr>
        <p:spPr>
          <a:xfrm>
            <a:off x="642910" y="4143380"/>
            <a:ext cx="1954799" cy="523220"/>
          </a:xfrm>
          <a:prstGeom prst="rect">
            <a:avLst/>
          </a:prstGeom>
        </p:spPr>
        <p:txBody>
          <a:bodyPr wrap="square">
            <a:spAutoFit/>
          </a:bodyPr>
          <a:lstStyle/>
          <a:p>
            <a:r>
              <a:rPr lang="tr-TR" sz="2800" i="1" dirty="0" smtClean="0"/>
              <a:t>…aranır</a:t>
            </a:r>
            <a:r>
              <a:rPr lang="tr-TR" sz="2800" dirty="0" smtClean="0"/>
              <a:t>.”</a:t>
            </a:r>
            <a:endParaRPr lang="tr-TR" sz="2800" dirty="0"/>
          </a:p>
        </p:txBody>
      </p:sp>
      <p:pic>
        <p:nvPicPr>
          <p:cNvPr id="10" name="9 Resim" descr="untitled.png"/>
          <p:cNvPicPr>
            <a:picLocks noChangeAspect="1"/>
          </p:cNvPicPr>
          <p:nvPr/>
        </p:nvPicPr>
        <p:blipFill>
          <a:blip r:embed="rId2"/>
          <a:stretch>
            <a:fillRect/>
          </a:stretch>
        </p:blipFill>
        <p:spPr>
          <a:xfrm>
            <a:off x="5688219" y="4429132"/>
            <a:ext cx="2455681" cy="1785950"/>
          </a:xfrm>
          <a:prstGeom prst="rect">
            <a:avLst/>
          </a:prstGeom>
        </p:spPr>
      </p:pic>
      <p:sp>
        <p:nvSpPr>
          <p:cNvPr id="7" name="6 Veri Yer Tutucusu"/>
          <p:cNvSpPr>
            <a:spLocks noGrp="1"/>
          </p:cNvSpPr>
          <p:nvPr>
            <p:ph type="dt" sz="half" idx="10"/>
          </p:nvPr>
        </p:nvSpPr>
        <p:spPr/>
        <p:txBody>
          <a:bodyPr/>
          <a:lstStyle/>
          <a:p>
            <a:fld id="{F925E152-DAE2-44FB-A4B7-A0A57E211FA9}" type="datetime1">
              <a:rPr lang="tr-TR" smtClean="0"/>
              <a:pPr/>
              <a:t>08.10.2013</a:t>
            </a:fld>
            <a:endParaRPr lang="tr-TR"/>
          </a:p>
        </p:txBody>
      </p:sp>
      <p:sp>
        <p:nvSpPr>
          <p:cNvPr id="8" name="7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22</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3"/>
            <a:ext cx="8229600" cy="5467368"/>
          </a:xfrm>
        </p:spPr>
        <p:txBody>
          <a:bodyPr/>
          <a:lstStyle/>
          <a:p>
            <a:pPr algn="just">
              <a:buNone/>
            </a:pPr>
            <a:r>
              <a:rPr lang="tr-TR" b="1" dirty="0" smtClean="0"/>
              <a:t>   Genel Müdürlüğümüzün 07.07.1965 tarih ve 1390 sayılı Genelgesi:</a:t>
            </a:r>
            <a:r>
              <a:rPr lang="tr-TR" dirty="0" smtClean="0"/>
              <a:t> Bir taşınmaz malın kamu haczine karar verildiğinde, 6183 sayılı Kanunun 73 üncü maddesi gereğince, alacaklı </a:t>
            </a:r>
            <a:r>
              <a:rPr lang="tr-TR" b="1" u="sng" dirty="0" smtClean="0"/>
              <a:t>Amme İdaresinin </a:t>
            </a:r>
            <a:r>
              <a:rPr lang="tr-TR" b="1" u="sng" dirty="0" err="1" smtClean="0"/>
              <a:t>muvafakatı</a:t>
            </a:r>
            <a:r>
              <a:rPr lang="tr-TR" b="1" u="sng" dirty="0" smtClean="0"/>
              <a:t> alınmaksızın</a:t>
            </a:r>
            <a:r>
              <a:rPr lang="tr-TR" dirty="0" smtClean="0"/>
              <a:t> mahcuz malların tasarrufu kabil olmadığından, mahcuz taşınmaz malın maliki tarafından </a:t>
            </a:r>
            <a:r>
              <a:rPr lang="tr-TR" dirty="0" smtClean="0">
                <a:solidFill>
                  <a:srgbClr val="FF0000"/>
                </a:solidFill>
              </a:rPr>
              <a:t>temlikine</a:t>
            </a:r>
            <a:r>
              <a:rPr lang="tr-TR" dirty="0" smtClean="0"/>
              <a:t> veya bir aynî hakla </a:t>
            </a:r>
            <a:r>
              <a:rPr lang="tr-TR" dirty="0" smtClean="0">
                <a:solidFill>
                  <a:srgbClr val="FF0000"/>
                </a:solidFill>
              </a:rPr>
              <a:t>takyidine</a:t>
            </a:r>
            <a:r>
              <a:rPr lang="tr-TR" dirty="0" smtClean="0"/>
              <a:t> müsaade </a:t>
            </a:r>
            <a:r>
              <a:rPr lang="tr-TR" dirty="0" err="1" smtClean="0"/>
              <a:t>edilmiyecektir</a:t>
            </a:r>
            <a:r>
              <a:rPr lang="tr-TR" dirty="0" smtClean="0"/>
              <a:t>. </a:t>
            </a:r>
          </a:p>
          <a:p>
            <a:pPr>
              <a:buNone/>
            </a:pPr>
            <a:r>
              <a:rPr lang="tr-TR" dirty="0" smtClean="0"/>
              <a:t> </a:t>
            </a:r>
          </a:p>
          <a:p>
            <a:pPr marL="0" indent="0">
              <a:buNone/>
            </a:pPr>
            <a:endParaRPr lang="tr-TR" dirty="0"/>
          </a:p>
        </p:txBody>
      </p:sp>
      <p:pic>
        <p:nvPicPr>
          <p:cNvPr id="5" name="4 Resim" descr="indir.jpg"/>
          <p:cNvPicPr>
            <a:picLocks noChangeAspect="1"/>
          </p:cNvPicPr>
          <p:nvPr/>
        </p:nvPicPr>
        <p:blipFill>
          <a:blip r:embed="rId2"/>
          <a:stretch>
            <a:fillRect/>
          </a:stretch>
        </p:blipFill>
        <p:spPr>
          <a:xfrm>
            <a:off x="4929190" y="4000504"/>
            <a:ext cx="3250429" cy="2000264"/>
          </a:xfrm>
          <a:prstGeom prst="rect">
            <a:avLst/>
          </a:prstGeom>
        </p:spPr>
      </p:pic>
      <p:sp>
        <p:nvSpPr>
          <p:cNvPr id="4" name="3 Veri Yer Tutucusu"/>
          <p:cNvSpPr>
            <a:spLocks noGrp="1"/>
          </p:cNvSpPr>
          <p:nvPr>
            <p:ph type="dt" sz="half" idx="10"/>
          </p:nvPr>
        </p:nvSpPr>
        <p:spPr/>
        <p:txBody>
          <a:bodyPr/>
          <a:lstStyle/>
          <a:p>
            <a:fld id="{D420FE97-9246-4B11-A0FC-5442A47C9955}"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23</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1152514"/>
          </a:xfrm>
        </p:spPr>
        <p:txBody>
          <a:bodyPr/>
          <a:lstStyle/>
          <a:p>
            <a:pPr algn="ctr"/>
            <a:r>
              <a:rPr lang="tr-TR" sz="2800" b="1" dirty="0" smtClean="0">
                <a:solidFill>
                  <a:schemeClr val="accent1">
                    <a:lumMod val="75000"/>
                  </a:schemeClr>
                </a:solidFill>
              </a:rPr>
              <a:t>KAMU HACZİ BULUNAN YERDE İLAMIN İNFAZI</a:t>
            </a:r>
            <a:endParaRPr lang="tr-TR" sz="2800" dirty="0">
              <a:solidFill>
                <a:schemeClr val="accent1">
                  <a:lumMod val="75000"/>
                </a:schemeClr>
              </a:solidFill>
            </a:endParaRPr>
          </a:p>
        </p:txBody>
      </p:sp>
      <p:sp>
        <p:nvSpPr>
          <p:cNvPr id="3" name="2 İçerik Yer Tutucusu"/>
          <p:cNvSpPr>
            <a:spLocks noGrp="1"/>
          </p:cNvSpPr>
          <p:nvPr>
            <p:ph idx="1"/>
          </p:nvPr>
        </p:nvSpPr>
        <p:spPr>
          <a:xfrm>
            <a:off x="285720" y="2285992"/>
            <a:ext cx="8401080" cy="4714908"/>
          </a:xfrm>
        </p:spPr>
        <p:txBody>
          <a:bodyPr/>
          <a:lstStyle/>
          <a:p>
            <a:pPr algn="just">
              <a:buNone/>
            </a:pPr>
            <a:r>
              <a:rPr lang="tr-TR" dirty="0" smtClean="0"/>
              <a:t>   Bir taşınmaz mal üzerinde kamu haczi bulunması bu taşınmaz üzerinde malikin rızası ile yapılacak her türlü tasarrufu engeller ise de malikin kendi rızası ile olmayan, </a:t>
            </a:r>
            <a:r>
              <a:rPr lang="tr-TR" b="1" dirty="0" smtClean="0">
                <a:solidFill>
                  <a:srgbClr val="FF0000"/>
                </a:solidFill>
              </a:rPr>
              <a:t>kamu gücünün kullanılmasından </a:t>
            </a:r>
            <a:r>
              <a:rPr lang="tr-TR" dirty="0" smtClean="0"/>
              <a:t>vuku bulabilecek tapu işlemlerinin yapılmasını engellemez. Örneğin kamu haczinin bulunması, yeni bir kamu haczinin ya da ihtiyati tedbirin veya </a:t>
            </a:r>
            <a:r>
              <a:rPr lang="tr-TR" dirty="0" err="1" smtClean="0"/>
              <a:t>icrai</a:t>
            </a:r>
            <a:r>
              <a:rPr lang="tr-TR" dirty="0" smtClean="0"/>
              <a:t> bir haczin bu taşınmaz üzerine şerh edilmesine engel değildir.</a:t>
            </a:r>
          </a:p>
          <a:p>
            <a:pPr algn="just">
              <a:buNone/>
            </a:pPr>
            <a:r>
              <a:rPr lang="tr-TR" dirty="0" smtClean="0"/>
              <a:t>   </a:t>
            </a:r>
          </a:p>
          <a:p>
            <a:pPr>
              <a:buNone/>
            </a:pPr>
            <a:endParaRPr lang="tr-TR" dirty="0"/>
          </a:p>
        </p:txBody>
      </p:sp>
      <p:sp>
        <p:nvSpPr>
          <p:cNvPr id="4" name="3 Veri Yer Tutucusu"/>
          <p:cNvSpPr>
            <a:spLocks noGrp="1"/>
          </p:cNvSpPr>
          <p:nvPr>
            <p:ph type="dt" sz="half" idx="10"/>
          </p:nvPr>
        </p:nvSpPr>
        <p:spPr/>
        <p:txBody>
          <a:bodyPr/>
          <a:lstStyle/>
          <a:p>
            <a:fld id="{9A05C26C-A81F-4BBE-A7D5-038A9296704D}" type="datetime1">
              <a:rPr lang="tr-TR" smtClean="0"/>
              <a:pPr/>
              <a:t>08.10.2013</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24</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2152646"/>
          </a:xfrm>
        </p:spPr>
        <p:txBody>
          <a:bodyPr/>
          <a:lstStyle/>
          <a:p>
            <a:pPr algn="ctr"/>
            <a:r>
              <a:rPr lang="tr-TR" sz="2800" b="1" dirty="0" smtClean="0">
                <a:solidFill>
                  <a:schemeClr val="accent1">
                    <a:lumMod val="75000"/>
                  </a:schemeClr>
                </a:solidFill>
              </a:rPr>
              <a:t>BAZI BANKALARIN (ZİRAAT/İŞ BANKASI) ALACAKLARININ KAMU ALACAĞI OLUP OLMADIĞI</a:t>
            </a:r>
            <a:r>
              <a:rPr lang="tr-TR" dirty="0" smtClean="0"/>
              <a:t/>
            </a:r>
            <a:br>
              <a:rPr lang="tr-TR" dirty="0" smtClean="0"/>
            </a:br>
            <a:endParaRPr lang="tr-TR" dirty="0"/>
          </a:p>
        </p:txBody>
      </p:sp>
      <p:sp>
        <p:nvSpPr>
          <p:cNvPr id="3" name="2 İçerik Yer Tutucusu"/>
          <p:cNvSpPr>
            <a:spLocks noGrp="1"/>
          </p:cNvSpPr>
          <p:nvPr>
            <p:ph idx="1"/>
          </p:nvPr>
        </p:nvSpPr>
        <p:spPr>
          <a:xfrm>
            <a:off x="457200" y="2357430"/>
            <a:ext cx="5972188" cy="3714776"/>
          </a:xfrm>
        </p:spPr>
        <p:txBody>
          <a:bodyPr/>
          <a:lstStyle/>
          <a:p>
            <a:pPr algn="just">
              <a:buNone/>
            </a:pPr>
            <a:r>
              <a:rPr lang="tr-TR" sz="2400" dirty="0" smtClean="0"/>
              <a:t>    Amme alacaklarının tahsil usulü hakkında 6183 sayılı kanunun incelenmesinde adı geçen Banka ve kuruluşların alacağı amme alacağı olduğuna ilişkin bir hüküm bulunmadığı, bunun yanında sözü edilen Banka ve kuruluşlar ile şirketin alacaklarının amme alacağı ve 6183 sayılı yasa kapsamında olmadığı anlaşılmaktadır. ( </a:t>
            </a:r>
            <a:r>
              <a:rPr lang="tr-TR" sz="2400" dirty="0" smtClean="0">
                <a:solidFill>
                  <a:srgbClr val="FF0000"/>
                </a:solidFill>
              </a:rPr>
              <a:t>SSK ve BAĞ-KUR</a:t>
            </a:r>
            <a:r>
              <a:rPr lang="tr-TR" sz="2400" dirty="0" smtClean="0"/>
              <a:t> alacakları kamu alacağı sayılmaktadır.)</a:t>
            </a:r>
          </a:p>
          <a:p>
            <a:pPr>
              <a:buNone/>
            </a:pPr>
            <a:endParaRPr lang="tr-TR" dirty="0"/>
          </a:p>
        </p:txBody>
      </p:sp>
      <p:pic>
        <p:nvPicPr>
          <p:cNvPr id="6" name="5 Resim" descr="imagesCABG7UZF.jpg"/>
          <p:cNvPicPr>
            <a:picLocks noChangeAspect="1"/>
          </p:cNvPicPr>
          <p:nvPr/>
        </p:nvPicPr>
        <p:blipFill>
          <a:blip r:embed="rId2"/>
          <a:stretch>
            <a:fillRect/>
          </a:stretch>
        </p:blipFill>
        <p:spPr>
          <a:xfrm>
            <a:off x="7929586" y="2285992"/>
            <a:ext cx="1057275" cy="1081087"/>
          </a:xfrm>
          <a:prstGeom prst="rect">
            <a:avLst/>
          </a:prstGeom>
        </p:spPr>
      </p:pic>
      <p:pic>
        <p:nvPicPr>
          <p:cNvPr id="7" name="6 Resim" descr="untitled-1.png"/>
          <p:cNvPicPr>
            <a:picLocks noChangeAspect="1"/>
          </p:cNvPicPr>
          <p:nvPr/>
        </p:nvPicPr>
        <p:blipFill>
          <a:blip r:embed="rId3"/>
          <a:stretch>
            <a:fillRect/>
          </a:stretch>
        </p:blipFill>
        <p:spPr>
          <a:xfrm>
            <a:off x="6500826" y="3429000"/>
            <a:ext cx="1504951" cy="1032918"/>
          </a:xfrm>
          <a:prstGeom prst="rect">
            <a:avLst/>
          </a:prstGeom>
        </p:spPr>
      </p:pic>
      <p:pic>
        <p:nvPicPr>
          <p:cNvPr id="8" name="7 Resim" descr="untitled-2.png"/>
          <p:cNvPicPr>
            <a:picLocks noChangeAspect="1"/>
          </p:cNvPicPr>
          <p:nvPr/>
        </p:nvPicPr>
        <p:blipFill>
          <a:blip r:embed="rId4"/>
          <a:stretch>
            <a:fillRect/>
          </a:stretch>
        </p:blipFill>
        <p:spPr>
          <a:xfrm>
            <a:off x="7000892" y="4929198"/>
            <a:ext cx="2143108" cy="1126860"/>
          </a:xfrm>
          <a:prstGeom prst="rect">
            <a:avLst/>
          </a:prstGeom>
        </p:spPr>
      </p:pic>
      <p:sp>
        <p:nvSpPr>
          <p:cNvPr id="9" name="8 Veri Yer Tutucusu"/>
          <p:cNvSpPr>
            <a:spLocks noGrp="1"/>
          </p:cNvSpPr>
          <p:nvPr>
            <p:ph type="dt" sz="half" idx="10"/>
          </p:nvPr>
        </p:nvSpPr>
        <p:spPr/>
        <p:txBody>
          <a:bodyPr/>
          <a:lstStyle/>
          <a:p>
            <a:fld id="{3B9BE3D4-5D0D-4B58-A532-50032360DB1E}" type="datetime1">
              <a:rPr lang="tr-TR" smtClean="0"/>
              <a:pPr/>
              <a:t>08.10.2013</a:t>
            </a:fld>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25</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85794"/>
            <a:ext cx="8229600" cy="1000132"/>
          </a:xfrm>
        </p:spPr>
        <p:txBody>
          <a:bodyPr/>
          <a:lstStyle/>
          <a:p>
            <a:pPr algn="ctr"/>
            <a:r>
              <a:rPr lang="tr-TR" sz="2800" b="1" dirty="0" smtClean="0">
                <a:solidFill>
                  <a:schemeClr val="accent1">
                    <a:lumMod val="75000"/>
                  </a:schemeClr>
                </a:solidFill>
              </a:rPr>
              <a:t>KAMU HACZİNE İLİŞKİN OLARAK İÇTİHAT</a:t>
            </a:r>
            <a:r>
              <a:rPr lang="tr-TR" sz="2800" dirty="0" smtClean="0">
                <a:solidFill>
                  <a:schemeClr val="accent1">
                    <a:lumMod val="75000"/>
                  </a:schemeClr>
                </a:solidFill>
              </a:rPr>
              <a:t/>
            </a:r>
            <a:br>
              <a:rPr lang="tr-TR" sz="2800" dirty="0" smtClean="0">
                <a:solidFill>
                  <a:schemeClr val="accent1">
                    <a:lumMod val="75000"/>
                  </a:schemeClr>
                </a:solidFill>
              </a:rPr>
            </a:br>
            <a:endParaRPr lang="tr-TR" sz="2800" dirty="0">
              <a:solidFill>
                <a:schemeClr val="accent1">
                  <a:lumMod val="75000"/>
                </a:schemeClr>
              </a:solidFill>
            </a:endParaRPr>
          </a:p>
        </p:txBody>
      </p:sp>
      <p:sp>
        <p:nvSpPr>
          <p:cNvPr id="3" name="2 İçerik Yer Tutucusu"/>
          <p:cNvSpPr>
            <a:spLocks noGrp="1"/>
          </p:cNvSpPr>
          <p:nvPr>
            <p:ph idx="1"/>
          </p:nvPr>
        </p:nvSpPr>
        <p:spPr>
          <a:xfrm>
            <a:off x="285720" y="2214554"/>
            <a:ext cx="5072098" cy="4110046"/>
          </a:xfrm>
        </p:spPr>
        <p:txBody>
          <a:bodyPr/>
          <a:lstStyle/>
          <a:p>
            <a:pPr algn="just">
              <a:buNone/>
            </a:pPr>
            <a:r>
              <a:rPr lang="tr-TR" sz="2200" b="1" dirty="0" smtClean="0"/>
              <a:t>    </a:t>
            </a:r>
            <a:r>
              <a:rPr lang="tr-TR" sz="2500" dirty="0" smtClean="0"/>
              <a:t>Yargıtay 12. H. D. 26.05.1988 tarih ve 1987/9477 E. 6766 K. Sayılı vermiş olduğu kararında; </a:t>
            </a:r>
            <a:r>
              <a:rPr lang="tr-TR" sz="2500" b="1" dirty="0" smtClean="0"/>
              <a:t>“Haciz koyduran alacaklı kurumun taraf olmadığı bir davada, verilen bir kararla alacaklının hacizden doğan haklarının ortadan kalkması hukuken mümkün değildir.”  </a:t>
            </a:r>
            <a:r>
              <a:rPr lang="tr-TR" sz="2500" dirty="0" smtClean="0"/>
              <a:t>yönünde hüküm tesis etmiştir.</a:t>
            </a:r>
          </a:p>
          <a:p>
            <a:pPr>
              <a:buNone/>
            </a:pPr>
            <a:endParaRPr lang="tr-TR" dirty="0"/>
          </a:p>
        </p:txBody>
      </p:sp>
      <p:pic>
        <p:nvPicPr>
          <p:cNvPr id="4" name="3 Resim" descr="untitled-3.png"/>
          <p:cNvPicPr>
            <a:picLocks noChangeAspect="1"/>
          </p:cNvPicPr>
          <p:nvPr/>
        </p:nvPicPr>
        <p:blipFill>
          <a:blip r:embed="rId2"/>
          <a:stretch>
            <a:fillRect/>
          </a:stretch>
        </p:blipFill>
        <p:spPr>
          <a:xfrm>
            <a:off x="5857884" y="2357430"/>
            <a:ext cx="2357454" cy="3143271"/>
          </a:xfrm>
          <a:prstGeom prst="rect">
            <a:avLst/>
          </a:prstGeom>
        </p:spPr>
      </p:pic>
      <p:sp>
        <p:nvSpPr>
          <p:cNvPr id="5" name="4 Veri Yer Tutucusu"/>
          <p:cNvSpPr>
            <a:spLocks noGrp="1"/>
          </p:cNvSpPr>
          <p:nvPr>
            <p:ph type="dt" sz="half" idx="10"/>
          </p:nvPr>
        </p:nvSpPr>
        <p:spPr/>
        <p:txBody>
          <a:bodyPr/>
          <a:lstStyle/>
          <a:p>
            <a:fld id="{B5D11320-FB3D-4907-9467-AB1710CBFC40}"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26</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2714644"/>
          </a:xfrm>
        </p:spPr>
        <p:txBody>
          <a:bodyPr/>
          <a:lstStyle/>
          <a:p>
            <a:pPr algn="ctr"/>
            <a:r>
              <a:rPr lang="tr-TR" sz="2800" b="1" dirty="0" smtClean="0">
                <a:solidFill>
                  <a:schemeClr val="accent1">
                    <a:lumMod val="75000"/>
                  </a:schemeClr>
                </a:solidFill>
              </a:rPr>
              <a:t>KAMU HACZİ BULUNAN TAŞINMAZDA ŞAHSİ HAK DOĞURAN ŞERHİN TESİSİ( KİRA ŞERHİ)</a:t>
            </a:r>
            <a:r>
              <a:rPr lang="tr-TR" dirty="0" smtClean="0"/>
              <a:t/>
            </a:r>
            <a:br>
              <a:rPr lang="tr-TR" dirty="0" smtClean="0"/>
            </a:br>
            <a:r>
              <a:rPr lang="tr-TR" dirty="0" smtClean="0">
                <a:solidFill>
                  <a:schemeClr val="accent1">
                    <a:lumMod val="75000"/>
                  </a:schemeClr>
                </a:solidFill>
              </a:rPr>
              <a:t/>
            </a:r>
            <a:br>
              <a:rPr lang="tr-TR" dirty="0" smtClean="0">
                <a:solidFill>
                  <a:schemeClr val="accent1">
                    <a:lumMod val="75000"/>
                  </a:schemeClr>
                </a:solidFill>
              </a:rPr>
            </a:br>
            <a:endParaRPr lang="tr-TR" dirty="0">
              <a:solidFill>
                <a:schemeClr val="accent1">
                  <a:lumMod val="75000"/>
                </a:schemeClr>
              </a:solidFill>
            </a:endParaRPr>
          </a:p>
        </p:txBody>
      </p:sp>
      <p:sp>
        <p:nvSpPr>
          <p:cNvPr id="3" name="2 İçerik Yer Tutucusu"/>
          <p:cNvSpPr>
            <a:spLocks noGrp="1"/>
          </p:cNvSpPr>
          <p:nvPr>
            <p:ph idx="1"/>
          </p:nvPr>
        </p:nvSpPr>
        <p:spPr>
          <a:xfrm>
            <a:off x="142844" y="1500174"/>
            <a:ext cx="5429288" cy="4538675"/>
          </a:xfrm>
        </p:spPr>
        <p:txBody>
          <a:bodyPr/>
          <a:lstStyle/>
          <a:p>
            <a:pPr algn="just">
              <a:buNone/>
            </a:pPr>
            <a:r>
              <a:rPr lang="tr-TR" dirty="0" smtClean="0"/>
              <a:t>   </a:t>
            </a:r>
          </a:p>
          <a:p>
            <a:pPr algn="just">
              <a:buNone/>
            </a:pPr>
            <a:r>
              <a:rPr lang="tr-TR" dirty="0" smtClean="0"/>
              <a:t>   Üzerinde kamu haczi bulunan taşınmazda, kira sözleşmesi şerhinin ayni ve sınırlı ayni hak kurma niteliği bulunmadığından, </a:t>
            </a:r>
            <a:r>
              <a:rPr lang="tr-TR" dirty="0" smtClean="0">
                <a:solidFill>
                  <a:srgbClr val="FF0000"/>
                </a:solidFill>
              </a:rPr>
              <a:t>şahsi hak doğuran işlemler olması sebebiyle</a:t>
            </a:r>
            <a:r>
              <a:rPr lang="tr-TR" dirty="0" smtClean="0"/>
              <a:t>; tapu sicilinin ilgili bölümünde </a:t>
            </a:r>
            <a:r>
              <a:rPr lang="tr-TR" dirty="0" smtClean="0">
                <a:solidFill>
                  <a:srgbClr val="FF0000"/>
                </a:solidFill>
              </a:rPr>
              <a:t>kira şerhinin</a:t>
            </a:r>
            <a:r>
              <a:rPr lang="tr-TR" dirty="0" smtClean="0"/>
              <a:t> tescilinin yapılması için; idarenin muvafakatinin alınmasına gerek yoktur.</a:t>
            </a:r>
          </a:p>
          <a:p>
            <a:pPr algn="just">
              <a:buNone/>
            </a:pPr>
            <a:r>
              <a:rPr lang="tr-TR" dirty="0" smtClean="0"/>
              <a:t>   </a:t>
            </a:r>
            <a:r>
              <a:rPr lang="tr-TR" sz="2400" b="1" dirty="0" smtClean="0"/>
              <a:t>(Genel Müdürlüğümüzün 03.04.2013 ve 2013/40 sayılı kararı.) </a:t>
            </a:r>
          </a:p>
          <a:p>
            <a:pPr>
              <a:buNone/>
            </a:pPr>
            <a:r>
              <a:rPr lang="tr-TR" b="1" dirty="0" smtClean="0"/>
              <a:t> </a:t>
            </a:r>
            <a:endParaRPr lang="tr-TR" dirty="0" smtClean="0"/>
          </a:p>
          <a:p>
            <a:pPr>
              <a:buNone/>
            </a:pPr>
            <a:endParaRPr lang="tr-TR" dirty="0"/>
          </a:p>
        </p:txBody>
      </p:sp>
      <p:pic>
        <p:nvPicPr>
          <p:cNvPr id="4" name="3 Resim" descr="untitled-4.png"/>
          <p:cNvPicPr>
            <a:picLocks noChangeAspect="1"/>
          </p:cNvPicPr>
          <p:nvPr/>
        </p:nvPicPr>
        <p:blipFill>
          <a:blip r:embed="rId3"/>
          <a:stretch>
            <a:fillRect/>
          </a:stretch>
        </p:blipFill>
        <p:spPr>
          <a:xfrm>
            <a:off x="6072198" y="3000372"/>
            <a:ext cx="2500330" cy="2286016"/>
          </a:xfrm>
          <a:prstGeom prst="rect">
            <a:avLst/>
          </a:prstGeom>
        </p:spPr>
      </p:pic>
      <p:sp>
        <p:nvSpPr>
          <p:cNvPr id="5" name="4 Veri Yer Tutucusu"/>
          <p:cNvSpPr>
            <a:spLocks noGrp="1"/>
          </p:cNvSpPr>
          <p:nvPr>
            <p:ph type="dt" sz="half" idx="10"/>
          </p:nvPr>
        </p:nvSpPr>
        <p:spPr/>
        <p:txBody>
          <a:bodyPr/>
          <a:lstStyle/>
          <a:p>
            <a:fld id="{DD73AD6E-601C-4D25-AA62-646108EDB066}"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27</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idx="1"/>
          </p:nvPr>
        </p:nvSpPr>
        <p:spPr>
          <a:xfrm>
            <a:off x="428596" y="1785926"/>
            <a:ext cx="8229600" cy="4603751"/>
          </a:xfrm>
        </p:spPr>
        <p:txBody>
          <a:bodyPr/>
          <a:lstStyle/>
          <a:p>
            <a:pPr algn="ctr">
              <a:buNone/>
              <a:defRPr/>
            </a:pPr>
            <a:r>
              <a:rPr lang="tr-TR" sz="5000" b="1" cap="all" dirty="0" smtClean="0">
                <a:ln w="0"/>
                <a:solidFill>
                  <a:schemeClr val="accent1">
                    <a:lumMod val="75000"/>
                  </a:schemeClr>
                </a:solidFill>
                <a:effectLst>
                  <a:reflection blurRad="12700" stA="50000" endPos="50000" dist="5000" dir="5400000" sy="-100000" rotWithShape="0"/>
                </a:effectLst>
              </a:rPr>
              <a:t>DİNLEDİĞİNİZ </a:t>
            </a:r>
          </a:p>
          <a:p>
            <a:pPr algn="ctr">
              <a:buNone/>
              <a:defRPr/>
            </a:pPr>
            <a:r>
              <a:rPr lang="tr-TR" sz="5000" b="1" cap="all" dirty="0" smtClean="0">
                <a:ln w="0"/>
                <a:solidFill>
                  <a:schemeClr val="accent1">
                    <a:lumMod val="75000"/>
                  </a:schemeClr>
                </a:solidFill>
                <a:effectLst>
                  <a:reflection blurRad="12700" stA="50000" endPos="50000" dist="5000" dir="5400000" sy="-100000" rotWithShape="0"/>
                </a:effectLst>
              </a:rPr>
              <a:t>İÇİN </a:t>
            </a:r>
          </a:p>
          <a:p>
            <a:pPr algn="ctr">
              <a:buNone/>
              <a:defRPr/>
            </a:pPr>
            <a:r>
              <a:rPr lang="tr-TR" sz="5000" b="1" cap="all" dirty="0" smtClean="0">
                <a:ln w="0"/>
                <a:solidFill>
                  <a:schemeClr val="accent1">
                    <a:lumMod val="75000"/>
                  </a:schemeClr>
                </a:solidFill>
                <a:effectLst>
                  <a:reflection blurRad="12700" stA="50000" endPos="50000" dist="5000" dir="5400000" sy="-100000" rotWithShape="0"/>
                </a:effectLst>
              </a:rPr>
              <a:t>TEŞEKKÜR </a:t>
            </a:r>
          </a:p>
          <a:p>
            <a:pPr algn="ctr">
              <a:buNone/>
              <a:defRPr/>
            </a:pPr>
            <a:r>
              <a:rPr lang="tr-TR" sz="5000" b="1" cap="all" dirty="0" smtClean="0">
                <a:ln w="0"/>
                <a:solidFill>
                  <a:schemeClr val="accent1">
                    <a:lumMod val="75000"/>
                  </a:schemeClr>
                </a:solidFill>
                <a:effectLst>
                  <a:reflection blurRad="12700" stA="50000" endPos="50000" dist="5000" dir="5400000" sy="-100000" rotWithShape="0"/>
                </a:effectLst>
              </a:rPr>
              <a:t>EDERİZ.</a:t>
            </a:r>
            <a:endParaRPr lang="tr-TR" sz="5000" dirty="0">
              <a:solidFill>
                <a:schemeClr val="accent1">
                  <a:lumMod val="75000"/>
                </a:schemeClr>
              </a:solidFill>
            </a:endParaRPr>
          </a:p>
        </p:txBody>
      </p:sp>
      <p:sp>
        <p:nvSpPr>
          <p:cNvPr id="3" name="2 Veri Yer Tutucusu"/>
          <p:cNvSpPr>
            <a:spLocks noGrp="1"/>
          </p:cNvSpPr>
          <p:nvPr>
            <p:ph type="dt" sz="half" idx="10"/>
          </p:nvPr>
        </p:nvSpPr>
        <p:spPr/>
        <p:txBody>
          <a:bodyPr/>
          <a:lstStyle/>
          <a:p>
            <a:fld id="{31B8DC7B-72AD-4841-8FB9-4B0394947C2C}" type="datetime1">
              <a:rPr lang="tr-TR" smtClean="0"/>
              <a:pPr/>
              <a:t>08.10.2013</a:t>
            </a:fld>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3200" b="1" dirty="0" smtClean="0">
                <a:solidFill>
                  <a:schemeClr val="accent1">
                    <a:lumMod val="75000"/>
                  </a:schemeClr>
                </a:solidFill>
              </a:rPr>
              <a:t> </a:t>
            </a:r>
            <a:r>
              <a:rPr lang="tr-TR" sz="3000" b="1" dirty="0" smtClean="0">
                <a:solidFill>
                  <a:schemeClr val="accent1">
                    <a:lumMod val="75000"/>
                  </a:schemeClr>
                </a:solidFill>
              </a:rPr>
              <a:t>İHTİYATİ TEDBİR TANIMI VE ŞARTLARI</a:t>
            </a:r>
            <a:r>
              <a:rPr lang="tr-TR" sz="2800" dirty="0" smtClean="0">
                <a:solidFill>
                  <a:schemeClr val="accent1">
                    <a:lumMod val="75000"/>
                  </a:schemeClr>
                </a:solidFill>
              </a:rPr>
              <a:t/>
            </a:r>
            <a:br>
              <a:rPr lang="tr-TR" sz="2800" dirty="0" smtClean="0">
                <a:solidFill>
                  <a:schemeClr val="accent1">
                    <a:lumMod val="75000"/>
                  </a:schemeClr>
                </a:solidFill>
              </a:rPr>
            </a:br>
            <a:endParaRPr lang="tr-TR" sz="2800" dirty="0">
              <a:solidFill>
                <a:schemeClr val="accent1">
                  <a:lumMod val="75000"/>
                </a:schemeClr>
              </a:solidFill>
            </a:endParaRPr>
          </a:p>
        </p:txBody>
      </p:sp>
      <p:sp>
        <p:nvSpPr>
          <p:cNvPr id="3" name="2 İçerik Yer Tutucusu"/>
          <p:cNvSpPr>
            <a:spLocks noGrp="1"/>
          </p:cNvSpPr>
          <p:nvPr>
            <p:ph idx="1"/>
          </p:nvPr>
        </p:nvSpPr>
        <p:spPr>
          <a:xfrm>
            <a:off x="457200" y="1785925"/>
            <a:ext cx="8229600" cy="4714909"/>
          </a:xfrm>
        </p:spPr>
        <p:txBody>
          <a:bodyPr/>
          <a:lstStyle/>
          <a:p>
            <a:pPr lvl="0" algn="just">
              <a:buClrTx/>
              <a:buFont typeface="Wingdings" pitchFamily="2" charset="2"/>
              <a:buChar char="Ø"/>
            </a:pPr>
            <a:r>
              <a:rPr lang="tr-TR" sz="2400" dirty="0" smtClean="0"/>
              <a:t>İhtiyati tedbir, bir tür hukuki korumadır. Uyuşmazlık öncesinde veya uyuşmazlık süresince talep sahibinin talep ettiği hakkını ileride açacağı veya devam eden bir davanın sonunda elde etmesinin sağlanması amacıyla getirilmiş olan bir tür hukuki güvence sistemidir.</a:t>
            </a:r>
          </a:p>
          <a:p>
            <a:pPr algn="just">
              <a:buClrTx/>
              <a:buFont typeface="Wingdings" pitchFamily="2" charset="2"/>
              <a:buChar char="Ø"/>
            </a:pPr>
            <a:endParaRPr lang="tr-TR" dirty="0" smtClean="0"/>
          </a:p>
          <a:p>
            <a:pPr algn="just">
              <a:buClrTx/>
              <a:buFont typeface="Wingdings" pitchFamily="2" charset="2"/>
              <a:buChar char="Ø"/>
            </a:pPr>
            <a:r>
              <a:rPr lang="tr-TR" sz="2400" b="1" dirty="0" smtClean="0"/>
              <a:t>HMK 389/1:</a:t>
            </a:r>
            <a:r>
              <a:rPr lang="tr-TR" sz="2400" dirty="0" smtClean="0"/>
              <a:t> “Mevcut durumda meydana gelebilecek bir değişme nedeniyle hakkın elde edilmesinin önemli ölçüde zorlaşacağından ya da tamamen imkansız hale geleceğinden veya gecikme sebebiyle bir sakıncanın yahut ciddi bir zararın doğacağından endişe edilmesi hallerinde, uyuşmazlık konusu hakkında ihtiyati tedbir kararı verilebilir.” </a:t>
            </a:r>
          </a:p>
          <a:p>
            <a:pPr>
              <a:buNone/>
            </a:pPr>
            <a:r>
              <a:rPr lang="tr-TR" dirty="0" smtClean="0"/>
              <a:t> </a:t>
            </a:r>
          </a:p>
          <a:p>
            <a:pPr>
              <a:buNone/>
            </a:pPr>
            <a:endParaRPr lang="tr-TR" dirty="0"/>
          </a:p>
        </p:txBody>
      </p:sp>
      <p:sp>
        <p:nvSpPr>
          <p:cNvPr id="4" name="3 Veri Yer Tutucusu"/>
          <p:cNvSpPr>
            <a:spLocks noGrp="1"/>
          </p:cNvSpPr>
          <p:nvPr>
            <p:ph type="dt" sz="half" idx="10"/>
          </p:nvPr>
        </p:nvSpPr>
        <p:spPr/>
        <p:txBody>
          <a:bodyPr/>
          <a:lstStyle/>
          <a:p>
            <a:fld id="{1F906126-7848-438D-ADCF-9B47FF2D99D9}" type="datetime1">
              <a:rPr lang="tr-TR" smtClean="0"/>
              <a:pPr/>
              <a:t>08.10.2013</a:t>
            </a:fld>
            <a:endParaRPr lang="tr-TR"/>
          </a:p>
        </p:txBody>
      </p:sp>
      <p:sp>
        <p:nvSpPr>
          <p:cNvPr id="5" name="4 Slayt Numarası Yer Tutucusu"/>
          <p:cNvSpPr>
            <a:spLocks noGrp="1"/>
          </p:cNvSpPr>
          <p:nvPr>
            <p:ph type="sldNum" sz="quarter" idx="12"/>
          </p:nvPr>
        </p:nvSpPr>
        <p:spPr>
          <a:solidFill>
            <a:schemeClr val="bg1"/>
          </a:solidFill>
          <a:ln>
            <a:solidFill>
              <a:schemeClr val="bg1"/>
            </a:solidFill>
          </a:ln>
        </p:spPr>
        <p:txBody>
          <a:bodyPr/>
          <a:lstStyle/>
          <a:p>
            <a:fld id="{B1DEFA8C-F947-479F-BE07-76B6B3F80BF1}" type="slidenum">
              <a:rPr lang="tr-TR" b="1" smtClean="0">
                <a:solidFill>
                  <a:schemeClr val="tx1"/>
                </a:solidFill>
              </a:rPr>
              <a:pPr/>
              <a:t>3</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9"/>
            <a:ext cx="8229600" cy="4967302"/>
          </a:xfrm>
        </p:spPr>
        <p:txBody>
          <a:bodyPr/>
          <a:lstStyle/>
          <a:p>
            <a:pPr>
              <a:buNone/>
            </a:pPr>
            <a:r>
              <a:rPr lang="tr-TR" dirty="0" smtClean="0"/>
              <a:t> </a:t>
            </a:r>
            <a:r>
              <a:rPr lang="tr-TR" b="1" dirty="0" smtClean="0"/>
              <a:t>Buna göre;</a:t>
            </a:r>
          </a:p>
          <a:p>
            <a:pPr>
              <a:buNone/>
            </a:pPr>
            <a:endParaRPr lang="tr-TR" dirty="0" smtClean="0"/>
          </a:p>
          <a:p>
            <a:pPr lvl="0" algn="just">
              <a:buClrTx/>
              <a:buFont typeface="Wingdings" pitchFamily="2" charset="2"/>
              <a:buChar char="Ø"/>
            </a:pPr>
            <a:r>
              <a:rPr lang="tr-TR" dirty="0" smtClean="0"/>
              <a:t>Mevcut durumda meydana gelebilecek bir değişme nedeniyle hakkın elde edilmesinin önemli ölçüde zorlaşması veya tamamen imkansız hale gelmesi ihtimalinin varlığı gerekmektedir.</a:t>
            </a:r>
          </a:p>
          <a:p>
            <a:pPr lvl="0" algn="just">
              <a:buClrTx/>
              <a:buFont typeface="Wingdings" pitchFamily="2" charset="2"/>
              <a:buChar char="Ø"/>
            </a:pPr>
            <a:endParaRPr lang="tr-TR" dirty="0" smtClean="0"/>
          </a:p>
          <a:p>
            <a:pPr lvl="0" algn="just">
              <a:buClrTx/>
              <a:buFont typeface="Wingdings" pitchFamily="2" charset="2"/>
              <a:buChar char="Ø"/>
            </a:pPr>
            <a:r>
              <a:rPr lang="tr-TR" dirty="0" smtClean="0"/>
              <a:t>Gecikme sebebiyle bir sakıncanın yahut ciddi bir zararın doğacağından endişe edilmesi hali söz konusu olmalıdır.</a:t>
            </a:r>
            <a:endParaRPr lang="tr-TR" dirty="0"/>
          </a:p>
        </p:txBody>
      </p:sp>
      <p:sp>
        <p:nvSpPr>
          <p:cNvPr id="4" name="3 Veri Yer Tutucusu"/>
          <p:cNvSpPr>
            <a:spLocks noGrp="1"/>
          </p:cNvSpPr>
          <p:nvPr>
            <p:ph type="dt" sz="half" idx="10"/>
          </p:nvPr>
        </p:nvSpPr>
        <p:spPr/>
        <p:txBody>
          <a:bodyPr/>
          <a:lstStyle/>
          <a:p>
            <a:fld id="{A04E7CE5-B861-4F7E-A5B6-F4A36F8A606C}" type="datetime1">
              <a:rPr lang="tr-TR" smtClean="0"/>
              <a:pPr/>
              <a:t>08.10.2013</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4</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850"/>
            <a:ext cx="8229600" cy="1509704"/>
          </a:xfrm>
        </p:spPr>
        <p:txBody>
          <a:bodyPr/>
          <a:lstStyle/>
          <a:p>
            <a:pPr algn="ctr"/>
            <a:r>
              <a:rPr lang="tr-TR" sz="2800" b="1" dirty="0" smtClean="0">
                <a:solidFill>
                  <a:schemeClr val="accent1">
                    <a:lumMod val="75000"/>
                  </a:schemeClr>
                </a:solidFill>
              </a:rPr>
              <a:t/>
            </a:r>
            <a:br>
              <a:rPr lang="tr-TR" sz="2800" b="1" dirty="0" smtClean="0">
                <a:solidFill>
                  <a:schemeClr val="accent1">
                    <a:lumMod val="75000"/>
                  </a:schemeClr>
                </a:solidFill>
              </a:rPr>
            </a:br>
            <a:r>
              <a:rPr lang="tr-TR" sz="2800" b="1" dirty="0" smtClean="0">
                <a:solidFill>
                  <a:schemeClr val="accent1">
                    <a:lumMod val="75000"/>
                  </a:schemeClr>
                </a:solidFill>
              </a:rPr>
              <a:t/>
            </a:r>
            <a:br>
              <a:rPr lang="tr-TR" sz="2800" b="1" dirty="0" smtClean="0">
                <a:solidFill>
                  <a:schemeClr val="accent1">
                    <a:lumMod val="75000"/>
                  </a:schemeClr>
                </a:solidFill>
              </a:rPr>
            </a:br>
            <a:r>
              <a:rPr lang="tr-TR" sz="2800" b="1" dirty="0" smtClean="0">
                <a:solidFill>
                  <a:schemeClr val="accent1">
                    <a:lumMod val="75000"/>
                  </a:schemeClr>
                </a:solidFill>
              </a:rPr>
              <a:t/>
            </a:r>
            <a:br>
              <a:rPr lang="tr-TR" sz="2800" b="1" dirty="0" smtClean="0">
                <a:solidFill>
                  <a:schemeClr val="accent1">
                    <a:lumMod val="75000"/>
                  </a:schemeClr>
                </a:solidFill>
              </a:rPr>
            </a:br>
            <a:r>
              <a:rPr lang="tr-TR" sz="2800" b="1" dirty="0" smtClean="0">
                <a:solidFill>
                  <a:schemeClr val="accent1">
                    <a:lumMod val="75000"/>
                  </a:schemeClr>
                </a:solidFill>
              </a:rPr>
              <a:t>İHTİYATİ TEDBİR KARARI İLE İLGİLİ MEVZUATTA GEÇEN HÜKÜMLER</a:t>
            </a:r>
            <a:r>
              <a:rPr lang="tr-TR" sz="2800" dirty="0" smtClean="0">
                <a:solidFill>
                  <a:schemeClr val="accent1">
                    <a:lumMod val="75000"/>
                  </a:schemeClr>
                </a:solidFill>
              </a:rPr>
              <a:t/>
            </a:r>
            <a:br>
              <a:rPr lang="tr-TR" sz="2800" dirty="0" smtClean="0">
                <a:solidFill>
                  <a:schemeClr val="accent1">
                    <a:lumMod val="75000"/>
                  </a:schemeClr>
                </a:solidFill>
              </a:rPr>
            </a:br>
            <a:endParaRPr lang="tr-TR" sz="2800" dirty="0">
              <a:solidFill>
                <a:schemeClr val="accent1">
                  <a:lumMod val="75000"/>
                </a:schemeClr>
              </a:solidFill>
            </a:endParaRPr>
          </a:p>
        </p:txBody>
      </p:sp>
      <p:sp>
        <p:nvSpPr>
          <p:cNvPr id="3" name="2 İçerik Yer Tutucusu"/>
          <p:cNvSpPr>
            <a:spLocks noGrp="1"/>
          </p:cNvSpPr>
          <p:nvPr>
            <p:ph idx="1"/>
          </p:nvPr>
        </p:nvSpPr>
        <p:spPr>
          <a:xfrm>
            <a:off x="500034" y="1714488"/>
            <a:ext cx="8229600" cy="5000636"/>
          </a:xfrm>
        </p:spPr>
        <p:txBody>
          <a:bodyPr/>
          <a:lstStyle/>
          <a:p>
            <a:pPr algn="just">
              <a:buNone/>
            </a:pPr>
            <a:r>
              <a:rPr lang="tr-TR" dirty="0" smtClean="0"/>
              <a:t> </a:t>
            </a:r>
          </a:p>
          <a:p>
            <a:pPr algn="just">
              <a:buNone/>
            </a:pPr>
            <a:r>
              <a:rPr lang="tr-TR" dirty="0" smtClean="0"/>
              <a:t>  </a:t>
            </a:r>
            <a:r>
              <a:rPr lang="tr-TR" b="1" dirty="0" smtClean="0"/>
              <a:t>TMK. Kanunun 1010. Maddesinde; </a:t>
            </a:r>
            <a:r>
              <a:rPr lang="tr-TR" dirty="0" smtClean="0"/>
              <a:t>“Aşağıdaki sebeplere       dayanan tasarruf yetkisi kısıtlamaları, tapu kütüğüne    şerh verilebilir:</a:t>
            </a:r>
          </a:p>
          <a:p>
            <a:pPr algn="just">
              <a:buNone/>
            </a:pPr>
            <a:r>
              <a:rPr lang="tr-TR" dirty="0" smtClean="0"/>
              <a:t>     Çekişmeli hakların korunmasına ilişkin mahkeme </a:t>
            </a:r>
          </a:p>
          <a:p>
            <a:pPr algn="just">
              <a:buNone/>
            </a:pPr>
            <a:r>
              <a:rPr lang="tr-TR" dirty="0" smtClean="0"/>
              <a:t>      kararları, (</a:t>
            </a:r>
            <a:r>
              <a:rPr lang="tr-TR" dirty="0" smtClean="0">
                <a:solidFill>
                  <a:srgbClr val="FF0000"/>
                </a:solidFill>
              </a:rPr>
              <a:t>İhtiyati Tedbir</a:t>
            </a:r>
            <a:r>
              <a:rPr lang="tr-TR" dirty="0" smtClean="0"/>
              <a:t>) </a:t>
            </a:r>
          </a:p>
          <a:p>
            <a:pPr algn="just">
              <a:buNone/>
            </a:pPr>
            <a:r>
              <a:rPr lang="tr-TR" dirty="0" smtClean="0"/>
              <a:t>     Haciz, iflâs kararı veya konkordato ile verilen süre, </a:t>
            </a:r>
          </a:p>
          <a:p>
            <a:pPr algn="just">
              <a:buNone/>
            </a:pPr>
            <a:r>
              <a:rPr lang="tr-TR" dirty="0" smtClean="0"/>
              <a:t>    Aile yurdu kurulması, art mirasçı atanması gibi şerh </a:t>
            </a:r>
          </a:p>
          <a:p>
            <a:pPr algn="just">
              <a:buNone/>
            </a:pPr>
            <a:r>
              <a:rPr lang="tr-TR" dirty="0" smtClean="0"/>
              <a:t>     verilmesi kanunen öngörülen işlemler. </a:t>
            </a:r>
          </a:p>
          <a:p>
            <a:pPr algn="just">
              <a:buNone/>
            </a:pPr>
            <a:endParaRPr lang="tr-TR" dirty="0"/>
          </a:p>
        </p:txBody>
      </p:sp>
      <p:sp>
        <p:nvSpPr>
          <p:cNvPr id="7" name="6 Sağ Ok"/>
          <p:cNvSpPr/>
          <p:nvPr/>
        </p:nvSpPr>
        <p:spPr>
          <a:xfrm>
            <a:off x="571472" y="3643314"/>
            <a:ext cx="285752" cy="214314"/>
          </a:xfrm>
          <a:prstGeom prst="rightArrow">
            <a:avLst/>
          </a:prstGeom>
          <a:solidFill>
            <a:srgbClr val="CC0000"/>
          </a:solid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Sağ Ok"/>
          <p:cNvSpPr/>
          <p:nvPr/>
        </p:nvSpPr>
        <p:spPr>
          <a:xfrm>
            <a:off x="571472" y="4572008"/>
            <a:ext cx="285752" cy="214314"/>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1">
                  <a:lumMod val="75000"/>
                </a:schemeClr>
              </a:solidFill>
            </a:endParaRPr>
          </a:p>
        </p:txBody>
      </p:sp>
      <p:sp>
        <p:nvSpPr>
          <p:cNvPr id="10" name="9 Sağ Ok"/>
          <p:cNvSpPr/>
          <p:nvPr/>
        </p:nvSpPr>
        <p:spPr>
          <a:xfrm>
            <a:off x="571472" y="5000636"/>
            <a:ext cx="285752" cy="214314"/>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1">
                  <a:lumMod val="75000"/>
                </a:schemeClr>
              </a:solidFill>
            </a:endParaRPr>
          </a:p>
        </p:txBody>
      </p:sp>
      <p:pic>
        <p:nvPicPr>
          <p:cNvPr id="11" name="10 Resim" descr="imagesCADSR0PL.jpg"/>
          <p:cNvPicPr>
            <a:picLocks noChangeAspect="1"/>
          </p:cNvPicPr>
          <p:nvPr/>
        </p:nvPicPr>
        <p:blipFill>
          <a:blip r:embed="rId2"/>
          <a:stretch>
            <a:fillRect/>
          </a:stretch>
        </p:blipFill>
        <p:spPr>
          <a:xfrm>
            <a:off x="6523579" y="5572140"/>
            <a:ext cx="2620421" cy="1285860"/>
          </a:xfrm>
          <a:prstGeom prst="rect">
            <a:avLst/>
          </a:prstGeom>
        </p:spPr>
      </p:pic>
      <p:sp>
        <p:nvSpPr>
          <p:cNvPr id="9" name="8 Veri Yer Tutucusu"/>
          <p:cNvSpPr>
            <a:spLocks noGrp="1"/>
          </p:cNvSpPr>
          <p:nvPr>
            <p:ph type="dt" sz="half" idx="10"/>
          </p:nvPr>
        </p:nvSpPr>
        <p:spPr/>
        <p:txBody>
          <a:bodyPr/>
          <a:lstStyle/>
          <a:p>
            <a:fld id="{F9DAD0A9-4A5E-427A-AC70-D0D2F31EF71A}" type="datetime1">
              <a:rPr lang="tr-TR" smtClean="0"/>
              <a:pPr/>
              <a:t>08.10.2013</a:t>
            </a:fld>
            <a:endParaRPr lang="tr-TR"/>
          </a:p>
        </p:txBody>
      </p:sp>
      <p:sp>
        <p:nvSpPr>
          <p:cNvPr id="12" name="11 Slayt Numarası Yer Tutucusu"/>
          <p:cNvSpPr>
            <a:spLocks noGrp="1"/>
          </p:cNvSpPr>
          <p:nvPr>
            <p:ph type="sldNum" sz="quarter" idx="12"/>
          </p:nvPr>
        </p:nvSpPr>
        <p:spPr/>
        <p:txBody>
          <a:bodyPr/>
          <a:lstStyle/>
          <a:p>
            <a:fld id="{B1DEFA8C-F947-479F-BE07-76B6B3F80BF1}"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7"/>
            <a:ext cx="8229600" cy="4071965"/>
          </a:xfrm>
        </p:spPr>
        <p:txBody>
          <a:bodyPr/>
          <a:lstStyle/>
          <a:p>
            <a:pPr algn="just">
              <a:buNone/>
            </a:pPr>
            <a:r>
              <a:rPr lang="tr-TR" sz="3000" b="1" dirty="0" smtClean="0"/>
              <a:t>   Tapu Sicili Tüzüğünün “</a:t>
            </a:r>
            <a:r>
              <a:rPr lang="tr-TR" sz="3000" b="1" u="sng" dirty="0" smtClean="0"/>
              <a:t>Tasarruf Hakkını</a:t>
            </a:r>
            <a:r>
              <a:rPr lang="tr-TR" sz="3000" b="1" dirty="0" smtClean="0"/>
              <a:t> Yasaklayan Şerhler İçin Aranacak Belgeler” başlıklı 49. maddesinin (a) bendi;</a:t>
            </a:r>
          </a:p>
          <a:p>
            <a:pPr algn="just">
              <a:buNone/>
            </a:pPr>
            <a:endParaRPr lang="tr-TR" dirty="0" smtClean="0"/>
          </a:p>
          <a:p>
            <a:pPr algn="just">
              <a:buNone/>
            </a:pPr>
            <a:r>
              <a:rPr lang="tr-TR" dirty="0" smtClean="0"/>
              <a:t>   </a:t>
            </a:r>
            <a:r>
              <a:rPr lang="tr-TR" sz="2800" dirty="0" smtClean="0"/>
              <a:t>“</a:t>
            </a:r>
            <a:r>
              <a:rPr lang="tr-TR" sz="2800" i="1" dirty="0" smtClean="0"/>
              <a:t>Tasarruf hakkını  yasaklayan şerhler için aranacak belgeler;</a:t>
            </a:r>
          </a:p>
          <a:p>
            <a:pPr algn="just">
              <a:buNone/>
            </a:pPr>
            <a:endParaRPr lang="tr-TR" sz="1000" dirty="0" smtClean="0"/>
          </a:p>
          <a:p>
            <a:pPr lvl="0" algn="just">
              <a:buNone/>
            </a:pPr>
            <a:r>
              <a:rPr lang="tr-TR" sz="2800" i="1" dirty="0" smtClean="0"/>
              <a:t>    İhtiyati tedbir için mahkeme kararı veya yazısı,</a:t>
            </a:r>
          </a:p>
          <a:p>
            <a:pPr lvl="0" algn="just">
              <a:buNone/>
            </a:pPr>
            <a:r>
              <a:rPr lang="tr-TR" sz="2800" i="1" dirty="0" smtClean="0"/>
              <a:t>   …aranır</a:t>
            </a:r>
            <a:r>
              <a:rPr lang="tr-TR" sz="2800" dirty="0" smtClean="0"/>
              <a:t>.”</a:t>
            </a:r>
          </a:p>
          <a:p>
            <a:pPr algn="just">
              <a:buNone/>
            </a:pPr>
            <a:endParaRPr lang="tr-TR" dirty="0"/>
          </a:p>
        </p:txBody>
      </p:sp>
      <p:pic>
        <p:nvPicPr>
          <p:cNvPr id="4" name="3 Resim" descr="untitled.png"/>
          <p:cNvPicPr>
            <a:picLocks noChangeAspect="1"/>
          </p:cNvPicPr>
          <p:nvPr/>
        </p:nvPicPr>
        <p:blipFill>
          <a:blip r:embed="rId2"/>
          <a:stretch>
            <a:fillRect/>
          </a:stretch>
        </p:blipFill>
        <p:spPr>
          <a:xfrm>
            <a:off x="5857884" y="4643446"/>
            <a:ext cx="2589597" cy="2071678"/>
          </a:xfrm>
          <a:prstGeom prst="rect">
            <a:avLst/>
          </a:prstGeom>
        </p:spPr>
      </p:pic>
      <p:sp>
        <p:nvSpPr>
          <p:cNvPr id="5" name="4 Veri Yer Tutucusu"/>
          <p:cNvSpPr>
            <a:spLocks noGrp="1"/>
          </p:cNvSpPr>
          <p:nvPr>
            <p:ph type="dt" sz="half" idx="10"/>
          </p:nvPr>
        </p:nvSpPr>
        <p:spPr/>
        <p:txBody>
          <a:bodyPr/>
          <a:lstStyle/>
          <a:p>
            <a:fld id="{2588FB8A-6B38-4F2A-B254-C2A6E26DD605}"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6</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500174"/>
            <a:ext cx="8258204" cy="4824427"/>
          </a:xfrm>
        </p:spPr>
        <p:txBody>
          <a:bodyPr/>
          <a:lstStyle/>
          <a:p>
            <a:pPr algn="just">
              <a:buClrTx/>
            </a:pPr>
            <a:r>
              <a:rPr lang="tr-TR" dirty="0" smtClean="0"/>
              <a:t>6100 sayılı HMK 397. Maddesinin 2. Fıkrasında; “ İhtiyati tedbir kararının etkisi, aksi belirtilmediği takdirde, nihai kararın kesinleşmesine kadar devam eder.”</a:t>
            </a:r>
          </a:p>
          <a:p>
            <a:pPr algn="just">
              <a:buClrTx/>
              <a:buNone/>
            </a:pPr>
            <a:endParaRPr lang="tr-TR" dirty="0" smtClean="0"/>
          </a:p>
          <a:p>
            <a:pPr algn="just">
              <a:buClrTx/>
            </a:pPr>
            <a:r>
              <a:rPr lang="tr-TR" dirty="0" smtClean="0"/>
              <a:t>Aynı maddenin 3. Fıkrasında; “Tedbir kalkmış veya kaldırılmış ise bu husus ilgili yerlere bildirilir.” denilmek suretiyle tedbir kararının kaldırılması halinde durumun tapu müdürlüğüne resen bildirilmesi gerektiği açıkça belirtilmektedir.</a:t>
            </a:r>
          </a:p>
          <a:p>
            <a:pPr>
              <a:buNone/>
            </a:pPr>
            <a:endParaRPr lang="tr-TR" dirty="0"/>
          </a:p>
        </p:txBody>
      </p:sp>
      <p:sp>
        <p:nvSpPr>
          <p:cNvPr id="4" name="3 Veri Yer Tutucusu"/>
          <p:cNvSpPr>
            <a:spLocks noGrp="1"/>
          </p:cNvSpPr>
          <p:nvPr>
            <p:ph type="dt" sz="half" idx="10"/>
          </p:nvPr>
        </p:nvSpPr>
        <p:spPr/>
        <p:txBody>
          <a:bodyPr/>
          <a:lstStyle/>
          <a:p>
            <a:fld id="{1DC6BC26-7C08-467C-B2D6-51727ED399C2}" type="datetime1">
              <a:rPr lang="tr-TR" smtClean="0"/>
              <a:pPr/>
              <a:t>08.10.2013</a:t>
            </a:fld>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7</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4929222"/>
          </a:xfrm>
        </p:spPr>
        <p:txBody>
          <a:bodyPr/>
          <a:lstStyle/>
          <a:p>
            <a:pPr algn="just">
              <a:buNone/>
            </a:pPr>
            <a:r>
              <a:rPr lang="tr-TR" b="1" dirty="0" smtClean="0"/>
              <a:t>  </a:t>
            </a:r>
          </a:p>
          <a:p>
            <a:pPr algn="just">
              <a:buNone/>
            </a:pPr>
            <a:r>
              <a:rPr lang="tr-TR" b="1" dirty="0" smtClean="0"/>
              <a:t>   4721 sayılı Türk Medeni Kanununun “Terkin ve değişiklik için” başlıklı 1014.maddesi; </a:t>
            </a:r>
            <a:endParaRPr lang="tr-TR" dirty="0" smtClean="0"/>
          </a:p>
          <a:p>
            <a:pPr algn="just">
              <a:buNone/>
            </a:pPr>
            <a:endParaRPr lang="tr-TR" dirty="0" smtClean="0"/>
          </a:p>
          <a:p>
            <a:pPr algn="just">
              <a:buNone/>
            </a:pPr>
            <a:r>
              <a:rPr lang="tr-TR" dirty="0" smtClean="0"/>
              <a:t>   “Bir tescilin terkin edilmesi veya değiştirilmesi, ancak bu kaydın kendilerine hak sağladığı kimselerin yazılı beyanı üzerine yapılabilir.” hükmünde, </a:t>
            </a:r>
          </a:p>
          <a:p>
            <a:pPr algn="just">
              <a:buNone/>
            </a:pPr>
            <a:endParaRPr lang="tr-TR" sz="1600" dirty="0" smtClean="0"/>
          </a:p>
          <a:p>
            <a:pPr algn="just">
              <a:buNone/>
            </a:pPr>
            <a:r>
              <a:rPr lang="tr-TR" b="1" dirty="0" smtClean="0"/>
              <a:t>   </a:t>
            </a:r>
            <a:endParaRPr lang="tr-TR" dirty="0"/>
          </a:p>
        </p:txBody>
      </p:sp>
      <p:pic>
        <p:nvPicPr>
          <p:cNvPr id="4" name="3 Resim" descr="indir.jpg"/>
          <p:cNvPicPr>
            <a:picLocks noChangeAspect="1"/>
          </p:cNvPicPr>
          <p:nvPr/>
        </p:nvPicPr>
        <p:blipFill>
          <a:blip r:embed="rId3"/>
          <a:stretch>
            <a:fillRect/>
          </a:stretch>
        </p:blipFill>
        <p:spPr>
          <a:xfrm>
            <a:off x="5715008" y="4357694"/>
            <a:ext cx="2714644" cy="2008688"/>
          </a:xfrm>
          <a:prstGeom prst="rect">
            <a:avLst/>
          </a:prstGeom>
        </p:spPr>
      </p:pic>
      <p:sp>
        <p:nvSpPr>
          <p:cNvPr id="5" name="4 Veri Yer Tutucusu"/>
          <p:cNvSpPr>
            <a:spLocks noGrp="1"/>
          </p:cNvSpPr>
          <p:nvPr>
            <p:ph type="dt" sz="half" idx="10"/>
          </p:nvPr>
        </p:nvSpPr>
        <p:spPr/>
        <p:txBody>
          <a:bodyPr/>
          <a:lstStyle/>
          <a:p>
            <a:fld id="{BAC9D045-829B-4B92-BD71-654C89806C50}"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8</a:t>
            </a:fld>
            <a:endParaRPr lang="tr-TR"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229600" cy="5181617"/>
          </a:xfrm>
        </p:spPr>
        <p:txBody>
          <a:bodyPr/>
          <a:lstStyle/>
          <a:p>
            <a:pPr algn="just">
              <a:buNone/>
            </a:pPr>
            <a:r>
              <a:rPr lang="tr-TR" b="1" dirty="0" smtClean="0"/>
              <a:t>  </a:t>
            </a:r>
          </a:p>
          <a:p>
            <a:pPr algn="just">
              <a:buNone/>
            </a:pPr>
            <a:r>
              <a:rPr lang="tr-TR" b="1" dirty="0" smtClean="0"/>
              <a:t>   Tapu Sicil Tüzüğünün “Terkin İstemi” başlıklı 69/1 ve  69/2 </a:t>
            </a:r>
            <a:r>
              <a:rPr lang="tr-TR" b="1" dirty="0" err="1" smtClean="0"/>
              <a:t>nci</a:t>
            </a:r>
            <a:r>
              <a:rPr lang="tr-TR" b="1" dirty="0" smtClean="0"/>
              <a:t> maddeleri;</a:t>
            </a:r>
          </a:p>
          <a:p>
            <a:pPr algn="just">
              <a:buNone/>
            </a:pPr>
            <a:endParaRPr lang="tr-TR" b="1" dirty="0" smtClean="0"/>
          </a:p>
          <a:p>
            <a:pPr algn="just">
              <a:buNone/>
            </a:pPr>
            <a:r>
              <a:rPr lang="tr-TR" b="1" dirty="0" smtClean="0"/>
              <a:t> </a:t>
            </a:r>
            <a:r>
              <a:rPr lang="tr-TR" dirty="0" smtClean="0"/>
              <a:t>  “(1)Tapu sicilinde terkin, </a:t>
            </a:r>
            <a:r>
              <a:rPr lang="tr-TR" dirty="0" smtClean="0">
                <a:solidFill>
                  <a:srgbClr val="FF0000"/>
                </a:solidFill>
              </a:rPr>
              <a:t>hak sahibinin</a:t>
            </a:r>
            <a:r>
              <a:rPr lang="tr-TR" dirty="0" smtClean="0"/>
              <a:t> veya </a:t>
            </a:r>
            <a:r>
              <a:rPr lang="tr-TR" dirty="0" smtClean="0">
                <a:solidFill>
                  <a:srgbClr val="FF0000"/>
                </a:solidFill>
              </a:rPr>
              <a:t>yetkili makamın istemine </a:t>
            </a:r>
            <a:r>
              <a:rPr lang="tr-TR" dirty="0" smtClean="0"/>
              <a:t>ya da </a:t>
            </a:r>
            <a:r>
              <a:rPr lang="tr-TR" dirty="0" smtClean="0">
                <a:solidFill>
                  <a:srgbClr val="FF0000"/>
                </a:solidFill>
              </a:rPr>
              <a:t>mahkeme kararına </a:t>
            </a:r>
            <a:r>
              <a:rPr lang="tr-TR" dirty="0" smtClean="0"/>
              <a:t>dayalı olarak yapılır. (2)Kayıtların terkininde tescil istemleriyle ilgili hükümler aynen uygulanır.” hükmündedir. </a:t>
            </a:r>
            <a:endParaRPr lang="tr-TR" dirty="0"/>
          </a:p>
        </p:txBody>
      </p:sp>
      <p:pic>
        <p:nvPicPr>
          <p:cNvPr id="4" name="3 Resim" descr="images (1).jpg"/>
          <p:cNvPicPr>
            <a:picLocks noChangeAspect="1"/>
          </p:cNvPicPr>
          <p:nvPr/>
        </p:nvPicPr>
        <p:blipFill>
          <a:blip r:embed="rId2"/>
          <a:stretch>
            <a:fillRect/>
          </a:stretch>
        </p:blipFill>
        <p:spPr>
          <a:xfrm>
            <a:off x="5786446" y="5073321"/>
            <a:ext cx="2786082" cy="1784679"/>
          </a:xfrm>
          <a:prstGeom prst="rect">
            <a:avLst/>
          </a:prstGeom>
        </p:spPr>
      </p:pic>
      <p:sp>
        <p:nvSpPr>
          <p:cNvPr id="5" name="4 Veri Yer Tutucusu"/>
          <p:cNvSpPr>
            <a:spLocks noGrp="1"/>
          </p:cNvSpPr>
          <p:nvPr>
            <p:ph type="dt" sz="half" idx="10"/>
          </p:nvPr>
        </p:nvSpPr>
        <p:spPr/>
        <p:txBody>
          <a:bodyPr/>
          <a:lstStyle/>
          <a:p>
            <a:fld id="{6C0716EB-C814-496F-9D97-B9143DD7CF0B}" type="datetime1">
              <a:rPr lang="tr-TR" smtClean="0"/>
              <a:pPr/>
              <a:t>08.10.2013</a:t>
            </a:fld>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b="1" smtClean="0">
                <a:solidFill>
                  <a:schemeClr val="tx1"/>
                </a:solidFill>
              </a:rPr>
              <a:pPr/>
              <a:t>9</a:t>
            </a:fld>
            <a:endParaRPr lang="tr-TR" b="1"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Özel 1">
      <a:majorFont>
        <a:latin typeface="Times New Roman"/>
        <a:ea typeface=""/>
        <a:cs typeface=""/>
      </a:majorFont>
      <a:minorFont>
        <a:latin typeface="Times New Roman"/>
        <a:ea typeface=""/>
        <a:cs typeface=""/>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Hak ve tasarruf ehliyeti</Template>
  <TotalTime>748</TotalTime>
  <Words>1483</Words>
  <Application>Microsoft Office PowerPoint</Application>
  <PresentationFormat>Ekran Gösterisi (4:3)</PresentationFormat>
  <Paragraphs>187</Paragraphs>
  <Slides>28</Slides>
  <Notes>5</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Akış</vt:lpstr>
      <vt:lpstr>Slayt 1</vt:lpstr>
      <vt:lpstr>Slayt 2</vt:lpstr>
      <vt:lpstr> İHTİYATİ TEDBİR TANIMI VE ŞARTLARI </vt:lpstr>
      <vt:lpstr>Slayt 4</vt:lpstr>
      <vt:lpstr>   İHTİYATİ TEDBİR KARARI İLE İLGİLİ MEVZUATTA GEÇEN HÜKÜMLER </vt:lpstr>
      <vt:lpstr>Slayt 6</vt:lpstr>
      <vt:lpstr>Slayt 7</vt:lpstr>
      <vt:lpstr>Slayt 8</vt:lpstr>
      <vt:lpstr>Slayt 9</vt:lpstr>
      <vt:lpstr>Slayt 10</vt:lpstr>
      <vt:lpstr>Slayt 11</vt:lpstr>
      <vt:lpstr>Slayt 12</vt:lpstr>
      <vt:lpstr>Slayt 13</vt:lpstr>
      <vt:lpstr>      İHTİYATİ TEDBİRLİ YERDE İLAMIN İNFAZI </vt:lpstr>
      <vt:lpstr>YARGITAYIN İHTİYATİ TEDBİR/ CEBRİ İCRA SATIŞINA İLİŞKİN KARARI</vt:lpstr>
      <vt:lpstr>Slayt 16</vt:lpstr>
      <vt:lpstr>İHTİYATİ TEDBİR ŞERHİNİN TAPUYA İŞLENMESİNDEN SONRA KONULAN ŞERHLER BAĞLAYICI OLMAZ </vt:lpstr>
      <vt:lpstr>İHTİYATİ TEDBİR ŞERHİNİN VARLIĞINA RAĞMEN TESİS EDİLEN İPOTEK HAKKININ DURUMU</vt:lpstr>
      <vt:lpstr>KAMU HACZİ HAKKINDA GENEL BİLGİ</vt:lpstr>
      <vt:lpstr>Slayt 20</vt:lpstr>
      <vt:lpstr>Slayt 21</vt:lpstr>
      <vt:lpstr>Slayt 22</vt:lpstr>
      <vt:lpstr>Slayt 23</vt:lpstr>
      <vt:lpstr>KAMU HACZİ BULUNAN YERDE İLAMIN İNFAZI</vt:lpstr>
      <vt:lpstr>BAZI BANKALARIN (ZİRAAT/İŞ BANKASI) ALACAKLARININ KAMU ALACAĞI OLUP OLMADIĞI </vt:lpstr>
      <vt:lpstr>KAMU HACZİNE İLİŞKİN OLARAK İÇTİHAT </vt:lpstr>
      <vt:lpstr>KAMU HACZİ BULUNAN TAŞINMAZDA ŞAHSİ HAK DOĞURAN ŞERHİN TESİSİ( KİRA ŞERHİ)  </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TAPU DAİRESİ BAŞKANLIĞI </dc:title>
  <dc:creator>Fatih TÜRKMEN</dc:creator>
  <cp:lastModifiedBy>tk43235</cp:lastModifiedBy>
  <cp:revision>75</cp:revision>
  <cp:lastPrinted>2013-10-05T14:21:03Z</cp:lastPrinted>
  <dcterms:created xsi:type="dcterms:W3CDTF">2013-10-01T07:11:22Z</dcterms:created>
  <dcterms:modified xsi:type="dcterms:W3CDTF">2013-10-08T11:50:58Z</dcterms:modified>
</cp:coreProperties>
</file>