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52" r:id="rId1"/>
  </p:sldMasterIdLst>
  <p:notesMasterIdLst>
    <p:notesMasterId r:id="rId4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91" r:id="rId18"/>
    <p:sldId id="272" r:id="rId19"/>
    <p:sldId id="290" r:id="rId20"/>
    <p:sldId id="273" r:id="rId21"/>
    <p:sldId id="292" r:id="rId22"/>
    <p:sldId id="275" r:id="rId23"/>
    <p:sldId id="293" r:id="rId24"/>
    <p:sldId id="274" r:id="rId25"/>
    <p:sldId id="276" r:id="rId26"/>
    <p:sldId id="277" r:id="rId27"/>
    <p:sldId id="283" r:id="rId28"/>
    <p:sldId id="300" r:id="rId29"/>
    <p:sldId id="294" r:id="rId30"/>
    <p:sldId id="282" r:id="rId31"/>
    <p:sldId id="281" r:id="rId32"/>
    <p:sldId id="280" r:id="rId33"/>
    <p:sldId id="279" r:id="rId34"/>
    <p:sldId id="278" r:id="rId35"/>
    <p:sldId id="284" r:id="rId36"/>
    <p:sldId id="295" r:id="rId37"/>
    <p:sldId id="285" r:id="rId38"/>
    <p:sldId id="301" r:id="rId39"/>
    <p:sldId id="286" r:id="rId40"/>
    <p:sldId id="296" r:id="rId41"/>
    <p:sldId id="297" r:id="rId42"/>
    <p:sldId id="287" r:id="rId43"/>
    <p:sldId id="302" r:id="rId44"/>
    <p:sldId id="298" r:id="rId45"/>
    <p:sldId id="288" r:id="rId46"/>
    <p:sldId id="299" r:id="rId47"/>
    <p:sldId id="289" r:id="rId4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18" autoAdjust="0"/>
    <p:restoredTop sz="94671" autoAdjust="0"/>
  </p:normalViewPr>
  <p:slideViewPr>
    <p:cSldViewPr>
      <p:cViewPr varScale="1">
        <p:scale>
          <a:sx n="86" d="100"/>
          <a:sy n="86" d="100"/>
        </p:scale>
        <p:origin x="-1050"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D7B91D-CF51-4AE6-9BE2-01246AE14B65}" type="datetimeFigureOut">
              <a:rPr lang="tr-TR" smtClean="0"/>
              <a:pPr/>
              <a:t>02.11.2014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5DD93D-4070-48A3-9753-683FB49A828E}" type="slidenum">
              <a:rPr lang="tr-TR" smtClean="0"/>
              <a:pPr/>
              <a:t>‹#›</a:t>
            </a:fld>
            <a:endParaRPr lang="tr-TR"/>
          </a:p>
        </p:txBody>
      </p:sp>
    </p:spTree>
    <p:extLst>
      <p:ext uri="{BB962C8B-B14F-4D97-AF65-F5344CB8AC3E}">
        <p14:creationId xmlns:p14="http://schemas.microsoft.com/office/powerpoint/2010/main" xmlns="" val="2255748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r>
              <a:rPr lang="tr-TR" smtClean="0"/>
              <a:t>30.10.2014</a:t>
            </a:r>
            <a:endParaRPr lang="tr-T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tr-T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A154389E-FBC0-437D-9697-5899A3B3CA53}" type="slidenum">
              <a:rPr lang="tr-TR" smtClean="0"/>
              <a:pPr/>
              <a:t>‹#›</a:t>
            </a:fld>
            <a:endParaRPr lang="tr-T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Tree>
  </p:cSld>
  <p:clrMapOvr>
    <a:overrideClrMapping bg1="dk1" tx1="lt1" bg2="dk2" tx2="lt2" accent1="accent1" accent2="accent2" accent3="accent3" accent4="accent4" accent5="accent5" accent6="accent6" hlink="hlink" folHlink="folHlink"/>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r>
              <a:rPr lang="tr-TR" smtClean="0"/>
              <a:t>30.10.2014</a:t>
            </a:r>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154389E-FBC0-437D-9697-5899A3B3CA53}" type="slidenum">
              <a:rPr lang="tr-TR" smtClean="0"/>
              <a:pPr/>
              <a:t>‹#›</a:t>
            </a:fld>
            <a:endParaRPr lang="tr-T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r>
              <a:rPr lang="tr-TR" smtClean="0"/>
              <a:t>30.10.2014</a:t>
            </a:r>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154389E-FBC0-437D-9697-5899A3B3CA53}" type="slidenum">
              <a:rPr lang="tr-TR" smtClean="0"/>
              <a:pPr/>
              <a:t>‹#›</a:t>
            </a:fld>
            <a:endParaRPr lang="tr-T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r>
              <a:rPr lang="tr-TR" smtClean="0"/>
              <a:t>30.10.2014</a:t>
            </a:r>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154389E-FBC0-437D-9697-5899A3B3CA53}" type="slidenum">
              <a:rPr lang="tr-TR" smtClean="0"/>
              <a:pPr/>
              <a:t>‹#›</a:t>
            </a:fld>
            <a:endParaRPr lang="tr-TR"/>
          </a:p>
        </p:txBody>
      </p:sp>
      <p:sp>
        <p:nvSpPr>
          <p:cNvPr id="11" name="Title 10"/>
          <p:cNvSpPr>
            <a:spLocks noGrp="1"/>
          </p:cNvSpPr>
          <p:nvPr>
            <p:ph type="title"/>
          </p:nvPr>
        </p:nvSpPr>
        <p:spPr/>
        <p:txBody>
          <a:bodyPr/>
          <a:lstStyle/>
          <a:p>
            <a:r>
              <a:rPr lang="tr-TR" smtClean="0"/>
              <a:t>Asıl başlık stili için tıklatın</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r>
              <a:rPr lang="tr-TR" smtClean="0"/>
              <a:t>30.10.2014</a:t>
            </a:r>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154389E-FBC0-437D-9697-5899A3B3CA53}"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tr-TR" smtClean="0"/>
              <a:t>30.10.2014</a:t>
            </a:r>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154389E-FBC0-437D-9697-5899A3B3CA53}" type="slidenum">
              <a:rPr lang="tr-TR" smtClean="0"/>
              <a:pPr/>
              <a:t>‹#›</a:t>
            </a:fld>
            <a:endParaRPr lang="tr-TR"/>
          </a:p>
        </p:txBody>
      </p:sp>
      <p:sp>
        <p:nvSpPr>
          <p:cNvPr id="12" name="Title 11"/>
          <p:cNvSpPr>
            <a:spLocks noGrp="1"/>
          </p:cNvSpPr>
          <p:nvPr>
            <p:ph type="title"/>
          </p:nvPr>
        </p:nvSpPr>
        <p:spPr/>
        <p:txBody>
          <a:bodyPr/>
          <a:lstStyle>
            <a:lvl1pPr>
              <a:defRPr>
                <a:solidFill>
                  <a:schemeClr val="tx2"/>
                </a:solidFill>
              </a:defRPr>
            </a:lvl1pPr>
          </a:lstStyle>
          <a:p>
            <a:r>
              <a:rPr lang="tr-TR" smtClean="0"/>
              <a:t>Asıl başlık stili için tıklatın</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r>
              <a:rPr lang="tr-TR" smtClean="0"/>
              <a:t>30.10.2014</a:t>
            </a:r>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154389E-FBC0-437D-9697-5899A3B3CA53}" type="slidenum">
              <a:rPr lang="tr-TR" smtClean="0"/>
              <a:pPr/>
              <a:t>‹#›</a:t>
            </a:fld>
            <a:endParaRPr lang="tr-T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r>
              <a:rPr lang="tr-TR" smtClean="0"/>
              <a:t>30.10.2014</a:t>
            </a:r>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154389E-FBC0-437D-9697-5899A3B3CA53}" type="slidenum">
              <a:rPr lang="tr-TR" smtClean="0"/>
              <a:pPr/>
              <a:t>‹#›</a:t>
            </a:fld>
            <a:endParaRPr lang="tr-T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tr-TR" smtClean="0"/>
              <a:t>30.10.2014</a:t>
            </a:r>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154389E-FBC0-437D-9697-5899A3B3CA53}" type="slidenum">
              <a:rPr lang="tr-TR" smtClean="0"/>
              <a:pPr/>
              <a:t>‹#›</a:t>
            </a:fld>
            <a:endParaRPr lang="tr-TR"/>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tr-TR" smtClean="0"/>
              <a:t>Asıl başlık stili için tıklatın</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r>
              <a:rPr lang="tr-TR" smtClean="0"/>
              <a:t>30.10.2014</a:t>
            </a:r>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154389E-FBC0-437D-9697-5899A3B3CA53}" type="slidenum">
              <a:rPr lang="tr-TR" smtClean="0"/>
              <a:pPr/>
              <a:t>‹#›</a:t>
            </a:fld>
            <a:endParaRPr lang="tr-TR"/>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r>
              <a:rPr lang="tr-TR" smtClean="0"/>
              <a:t>30.10.2014</a:t>
            </a:r>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154389E-FBC0-437D-9697-5899A3B3CA53}" type="slidenum">
              <a:rPr lang="tr-TR" smtClean="0"/>
              <a:pPr/>
              <a:t>‹#›</a:t>
            </a:fld>
            <a:endParaRPr lang="tr-T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r>
              <a:rPr lang="tr-TR" smtClean="0"/>
              <a:t>30.10.2014</a:t>
            </a:r>
            <a:endParaRPr lang="tr-T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tr-T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154389E-FBC0-437D-9697-5899A3B3CA53}"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spd="slow">
    <p:cover/>
  </p:transition>
  <p:hf hdr="0" ftr="0"/>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51520" y="260648"/>
            <a:ext cx="7056784" cy="3888432"/>
          </a:xfrm>
          <a:effectLst>
            <a:glow rad="139700">
              <a:schemeClr val="accent2">
                <a:satMod val="175000"/>
                <a:alpha val="40000"/>
              </a:schemeClr>
            </a:glow>
          </a:effectLst>
        </p:spPr>
        <p:txBody>
          <a:bodyPr>
            <a:normAutofit fontScale="90000"/>
          </a:bodyPr>
          <a:lstStyle/>
          <a:p>
            <a:pPr algn="l"/>
            <a:r>
              <a:rPr lang="tr-TR" b="1" dirty="0" smtClean="0">
                <a:effectLst>
                  <a:outerShdw blurRad="38100" dist="38100" dir="2700000" algn="tl">
                    <a:srgbClr val="000000">
                      <a:alpha val="43137"/>
                    </a:srgbClr>
                  </a:outerShdw>
                </a:effectLst>
                <a:latin typeface="Arial Narrow" panose="020B0606020202030204" pitchFamily="34" charset="0"/>
              </a:rPr>
              <a:t/>
            </a:r>
            <a:br>
              <a:rPr lang="tr-TR" b="1" dirty="0" smtClean="0">
                <a:effectLst>
                  <a:outerShdw blurRad="38100" dist="38100" dir="2700000" algn="tl">
                    <a:srgbClr val="000000">
                      <a:alpha val="43137"/>
                    </a:srgbClr>
                  </a:outerShdw>
                </a:effectLst>
                <a:latin typeface="Arial Narrow" panose="020B0606020202030204" pitchFamily="34" charset="0"/>
              </a:rPr>
            </a:br>
            <a:r>
              <a:rPr lang="tr-TR" b="1" dirty="0">
                <a:effectLst>
                  <a:outerShdw blurRad="38100" dist="38100" dir="2700000" algn="tl">
                    <a:srgbClr val="000000">
                      <a:alpha val="43137"/>
                    </a:srgbClr>
                  </a:outerShdw>
                </a:effectLst>
                <a:latin typeface="Arial Narrow" panose="020B0606020202030204" pitchFamily="34" charset="0"/>
              </a:rPr>
              <a:t/>
            </a:r>
            <a:br>
              <a:rPr lang="tr-TR" b="1" dirty="0">
                <a:effectLst>
                  <a:outerShdw blurRad="38100" dist="38100" dir="2700000" algn="tl">
                    <a:srgbClr val="000000">
                      <a:alpha val="43137"/>
                    </a:srgbClr>
                  </a:outerShdw>
                </a:effectLst>
                <a:latin typeface="Arial Narrow" panose="020B0606020202030204" pitchFamily="34" charset="0"/>
              </a:rPr>
            </a:br>
            <a:r>
              <a:rPr lang="tr-TR" b="1" dirty="0" smtClean="0">
                <a:effectLst>
                  <a:outerShdw blurRad="38100" dist="38100" dir="2700000" algn="tl">
                    <a:srgbClr val="000000">
                      <a:alpha val="43137"/>
                    </a:srgbClr>
                  </a:outerShdw>
                </a:effectLst>
                <a:latin typeface="Arial Narrow" panose="020B0606020202030204" pitchFamily="34" charset="0"/>
              </a:rPr>
              <a:t/>
            </a:r>
            <a:br>
              <a:rPr lang="tr-TR" b="1" dirty="0" smtClean="0">
                <a:effectLst>
                  <a:outerShdw blurRad="38100" dist="38100" dir="2700000" algn="tl">
                    <a:srgbClr val="000000">
                      <a:alpha val="43137"/>
                    </a:srgbClr>
                  </a:outerShdw>
                </a:effectLst>
                <a:latin typeface="Arial Narrow" panose="020B0606020202030204" pitchFamily="34" charset="0"/>
              </a:rPr>
            </a:br>
            <a:r>
              <a:rPr lang="tr-TR" b="1" dirty="0" smtClean="0">
                <a:effectLst>
                  <a:outerShdw blurRad="38100" dist="38100" dir="2700000" algn="tl">
                    <a:srgbClr val="000000">
                      <a:alpha val="43137"/>
                    </a:srgbClr>
                  </a:outerShdw>
                </a:effectLst>
                <a:latin typeface="Arial Narrow" panose="020B0606020202030204" pitchFamily="34" charset="0"/>
              </a:rPr>
              <a:t/>
            </a:r>
            <a:br>
              <a:rPr lang="tr-TR" b="1" dirty="0" smtClean="0">
                <a:effectLst>
                  <a:outerShdw blurRad="38100" dist="38100" dir="2700000" algn="tl">
                    <a:srgbClr val="000000">
                      <a:alpha val="43137"/>
                    </a:srgbClr>
                  </a:outerShdw>
                </a:effectLst>
                <a:latin typeface="Arial Narrow" panose="020B0606020202030204" pitchFamily="34" charset="0"/>
              </a:rPr>
            </a:br>
            <a:r>
              <a:rPr lang="tr-TR" b="1" dirty="0">
                <a:effectLst>
                  <a:outerShdw blurRad="38100" dist="38100" dir="2700000" algn="tl">
                    <a:srgbClr val="000000">
                      <a:alpha val="43137"/>
                    </a:srgbClr>
                  </a:outerShdw>
                </a:effectLst>
                <a:latin typeface="Arial Narrow" panose="020B0606020202030204" pitchFamily="34" charset="0"/>
              </a:rPr>
              <a:t/>
            </a:r>
            <a:br>
              <a:rPr lang="tr-TR" b="1" dirty="0">
                <a:effectLst>
                  <a:outerShdw blurRad="38100" dist="38100" dir="2700000" algn="tl">
                    <a:srgbClr val="000000">
                      <a:alpha val="43137"/>
                    </a:srgbClr>
                  </a:outerShdw>
                </a:effectLst>
                <a:latin typeface="Arial Narrow" panose="020B0606020202030204" pitchFamily="34" charset="0"/>
              </a:rPr>
            </a:br>
            <a:r>
              <a:rPr lang="tr-TR" b="1" dirty="0" smtClean="0">
                <a:solidFill>
                  <a:schemeClr val="tx2">
                    <a:lumMod val="75000"/>
                  </a:schemeClr>
                </a:solidFill>
                <a:effectLst>
                  <a:outerShdw blurRad="38100" dist="38100" dir="2700000" algn="tl">
                    <a:srgbClr val="000000">
                      <a:alpha val="43137"/>
                    </a:srgbClr>
                  </a:outerShdw>
                </a:effectLst>
                <a:latin typeface="Arial Narrow" panose="020B0606020202030204" pitchFamily="34" charset="0"/>
              </a:rPr>
              <a:t>  </a:t>
            </a:r>
            <a:r>
              <a:rPr lang="tr-TR" b="1" dirty="0" smtClean="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rPr>
              <a:t>DÖNER SERMAYELİ     </a:t>
            </a:r>
            <a:br>
              <a:rPr lang="tr-TR" b="1" dirty="0" smtClean="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rPr>
            </a:br>
            <a:r>
              <a:rPr lang="tr-TR" b="1" dirty="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rPr>
              <a:t> </a:t>
            </a:r>
            <a:r>
              <a:rPr lang="tr-TR" b="1" dirty="0" smtClean="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rPr>
              <a:t> İŞLETMELER VE VERGİ </a:t>
            </a:r>
            <a:br>
              <a:rPr lang="tr-TR" b="1" dirty="0" smtClean="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rPr>
            </a:br>
            <a:r>
              <a:rPr lang="tr-TR" b="1" dirty="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rPr>
              <a:t> </a:t>
            </a:r>
            <a:r>
              <a:rPr lang="tr-TR" b="1" dirty="0" smtClean="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rPr>
              <a:t> MEVZUATI KARŞISINDAKİ </a:t>
            </a:r>
            <a:br>
              <a:rPr lang="tr-TR" b="1" dirty="0" smtClean="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rPr>
            </a:br>
            <a:r>
              <a:rPr lang="tr-TR" b="1" dirty="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rPr>
              <a:t> </a:t>
            </a:r>
            <a:r>
              <a:rPr lang="tr-TR" b="1" dirty="0" smtClean="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rPr>
              <a:t> KONUMLARI</a:t>
            </a:r>
            <a:br>
              <a:rPr lang="tr-TR" b="1" dirty="0" smtClean="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rPr>
            </a:br>
            <a:endParaRPr lang="tr-TR" b="1" dirty="0">
              <a:solidFill>
                <a:schemeClr val="bg2">
                  <a:lumMod val="20000"/>
                  <a:lumOff val="80000"/>
                </a:schemeClr>
              </a:solidFill>
              <a:effectLst>
                <a:outerShdw blurRad="38100" dist="38100" dir="2700000" algn="tl">
                  <a:srgbClr val="000000">
                    <a:alpha val="43137"/>
                  </a:srgbClr>
                </a:outerShdw>
              </a:effectLst>
              <a:latin typeface="Arial Narrow" panose="020B0606020202030204" pitchFamily="34" charset="0"/>
            </a:endParaRPr>
          </a:p>
        </p:txBody>
      </p:sp>
      <p:sp>
        <p:nvSpPr>
          <p:cNvPr id="3" name="Alt Başlık 2"/>
          <p:cNvSpPr>
            <a:spLocks noGrp="1"/>
          </p:cNvSpPr>
          <p:nvPr>
            <p:ph type="subTitle" idx="1"/>
          </p:nvPr>
        </p:nvSpPr>
        <p:spPr>
          <a:xfrm>
            <a:off x="1403648" y="4221088"/>
            <a:ext cx="6400800" cy="1198984"/>
          </a:xfrm>
        </p:spPr>
        <p:txBody>
          <a:bodyPr>
            <a:noAutofit/>
          </a:bodyPr>
          <a:lstStyle/>
          <a:p>
            <a:endParaRPr lang="tr-TR" sz="1600" dirty="0">
              <a:solidFill>
                <a:schemeClr val="accent2">
                  <a:lumMod val="20000"/>
                  <a:lumOff val="80000"/>
                </a:schemeClr>
              </a:solidFill>
              <a:latin typeface="Times New Roman" panose="02020603050405020304" pitchFamily="18" charset="0"/>
              <a:cs typeface="Times New Roman" panose="02020603050405020304" pitchFamily="18" charset="0"/>
            </a:endParaRPr>
          </a:p>
          <a:p>
            <a:r>
              <a:rPr lang="tr-TR" sz="1400" b="1" dirty="0" smtClean="0">
                <a:solidFill>
                  <a:schemeClr val="accent2">
                    <a:lumMod val="20000"/>
                    <a:lumOff val="80000"/>
                  </a:schemeClr>
                </a:solidFill>
                <a:latin typeface="Times New Roman" panose="02020603050405020304" pitchFamily="18" charset="0"/>
                <a:cs typeface="Times New Roman" panose="02020603050405020304" pitchFamily="18" charset="0"/>
              </a:rPr>
              <a:t>Tapu ve Kadastro Genel Müdürlüğü</a:t>
            </a:r>
            <a:endParaRPr lang="es-ES" sz="1400" dirty="0">
              <a:solidFill>
                <a:schemeClr val="accent2">
                  <a:lumMod val="20000"/>
                  <a:lumOff val="80000"/>
                </a:schemeClr>
              </a:solidFill>
              <a:latin typeface="Times New Roman" panose="02020603050405020304" pitchFamily="18" charset="0"/>
              <a:cs typeface="Times New Roman" panose="02020603050405020304" pitchFamily="18" charset="0"/>
            </a:endParaRPr>
          </a:p>
          <a:p>
            <a:r>
              <a:rPr lang="tr-TR" sz="1400" b="1" dirty="0" smtClean="0">
                <a:solidFill>
                  <a:schemeClr val="accent2">
                    <a:lumMod val="20000"/>
                    <a:lumOff val="80000"/>
                  </a:schemeClr>
                </a:solidFill>
                <a:latin typeface="Times New Roman" panose="02020603050405020304" pitchFamily="18" charset="0"/>
                <a:cs typeface="Times New Roman" panose="02020603050405020304" pitchFamily="18" charset="0"/>
              </a:rPr>
              <a:t>Döner Sermaye İşletmesi </a:t>
            </a:r>
          </a:p>
          <a:p>
            <a:r>
              <a:rPr lang="tr-TR" sz="1400" b="1" dirty="0" smtClean="0">
                <a:solidFill>
                  <a:schemeClr val="accent2">
                    <a:lumMod val="20000"/>
                    <a:lumOff val="80000"/>
                  </a:schemeClr>
                </a:solidFill>
                <a:latin typeface="Times New Roman" panose="02020603050405020304" pitchFamily="18" charset="0"/>
                <a:cs typeface="Times New Roman" panose="02020603050405020304" pitchFamily="18" charset="0"/>
              </a:rPr>
              <a:t>Ankara, 27 Ekim – 30 Ekim 2014</a:t>
            </a:r>
            <a:endParaRPr lang="tr-TR" sz="1400" b="1" dirty="0">
              <a:solidFill>
                <a:schemeClr val="accent2">
                  <a:lumMod val="20000"/>
                  <a:lumOff val="8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3979873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188640"/>
            <a:ext cx="8856984" cy="6408711"/>
          </a:xfrm>
        </p:spPr>
        <p:txBody>
          <a:bodyPr>
            <a:noAutofit/>
          </a:bodyPr>
          <a:lstStyle/>
          <a:p>
            <a:pPr marL="0" indent="0" algn="just">
              <a:buNone/>
            </a:pPr>
            <a:r>
              <a:rPr lang="tr-TR" sz="2150" b="1" dirty="0" smtClean="0">
                <a:latin typeface="Times New Roman" panose="02020603050405020304" pitchFamily="18" charset="0"/>
                <a:cs typeface="Times New Roman" panose="02020603050405020304" pitchFamily="18" charset="0"/>
              </a:rPr>
              <a:t>1-</a:t>
            </a:r>
            <a:r>
              <a:rPr lang="tr-TR" sz="2150" dirty="0" smtClean="0">
                <a:latin typeface="Times New Roman" panose="02020603050405020304" pitchFamily="18" charset="0"/>
                <a:cs typeface="Times New Roman" panose="02020603050405020304" pitchFamily="18" charset="0"/>
              </a:rPr>
              <a:t> Köy Hizmetleri Genel Müdürlüğü Van 9. Bölge Döner Sermaye İşletmesi Müdürlüğü hakkında aşağıda yer alan gerekçelerle Kurumlar Vergisi </a:t>
            </a:r>
            <a:r>
              <a:rPr lang="tr-TR" sz="2150" b="1" dirty="0" smtClean="0">
                <a:latin typeface="Times New Roman" panose="02020603050405020304" pitchFamily="18" charset="0"/>
                <a:cs typeface="Times New Roman" panose="02020603050405020304" pitchFamily="18" charset="0"/>
              </a:rPr>
              <a:t>tarhiyatı yapılmıştır. </a:t>
            </a:r>
          </a:p>
          <a:p>
            <a:pPr algn="just">
              <a:buFontTx/>
              <a:buChar char="-"/>
            </a:pPr>
            <a:r>
              <a:rPr lang="tr-TR" sz="2150" dirty="0" smtClean="0">
                <a:latin typeface="Times New Roman" panose="02020603050405020304" pitchFamily="18" charset="0"/>
                <a:cs typeface="Times New Roman" panose="02020603050405020304" pitchFamily="18" charset="0"/>
              </a:rPr>
              <a:t>Bu işletmeler genel müdürlüğe bağlı devamlı bir surette ticari ve zirai faaliyet göstermesi nedeniyle iktisadi kamu müessesi olarak Kurumlar Vergisi mükellefidir.</a:t>
            </a:r>
          </a:p>
          <a:p>
            <a:pPr algn="just">
              <a:buFontTx/>
              <a:buChar char="-"/>
            </a:pPr>
            <a:r>
              <a:rPr lang="tr-TR" sz="2150" dirty="0" smtClean="0">
                <a:latin typeface="Times New Roman" panose="02020603050405020304" pitchFamily="18" charset="0"/>
                <a:cs typeface="Times New Roman" panose="02020603050405020304" pitchFamily="18" charset="0"/>
              </a:rPr>
              <a:t>Köy Hizmetleri Genel Müdürlüğü’ nün faaliyet alanına giren işleri yapmak amacıyla kurulmuş olmaları, bu işletmelere Köy Hizmetleri Genel Müdürlüğü’ ne tanınan vergi muafiyetlerine sahip olması sonucunu doğurmaz. </a:t>
            </a:r>
          </a:p>
          <a:p>
            <a:pPr algn="just">
              <a:buFontTx/>
              <a:buChar char="-"/>
            </a:pPr>
            <a:r>
              <a:rPr lang="tr-TR" sz="2150" dirty="0" smtClean="0">
                <a:latin typeface="Times New Roman" panose="02020603050405020304" pitchFamily="18" charset="0"/>
                <a:cs typeface="Times New Roman" panose="02020603050405020304" pitchFamily="18" charset="0"/>
              </a:rPr>
              <a:t>Bu işletmelerin vergilendirilmemesi rekabet eşitliğine aykırıdır. </a:t>
            </a:r>
          </a:p>
          <a:p>
            <a:pPr marL="0" indent="0" algn="just">
              <a:buNone/>
            </a:pPr>
            <a:endParaRPr lang="tr-TR" sz="2150" dirty="0">
              <a:latin typeface="Times New Roman" panose="02020603050405020304" pitchFamily="18" charset="0"/>
              <a:cs typeface="Times New Roman" panose="02020603050405020304" pitchFamily="18" charset="0"/>
            </a:endParaRPr>
          </a:p>
          <a:p>
            <a:pPr marL="0" indent="0" algn="just">
              <a:buNone/>
            </a:pPr>
            <a:r>
              <a:rPr lang="tr-TR" sz="2150" dirty="0" smtClean="0">
                <a:latin typeface="Times New Roman" panose="02020603050405020304" pitchFamily="18" charset="0"/>
                <a:cs typeface="Times New Roman" panose="02020603050405020304" pitchFamily="18" charset="0"/>
              </a:rPr>
              <a:t>	Temyiz üzerine, Danıştay 3. Daire’ </a:t>
            </a:r>
            <a:r>
              <a:rPr lang="tr-TR" sz="2150" dirty="0" err="1" smtClean="0">
                <a:latin typeface="Times New Roman" panose="02020603050405020304" pitchFamily="18" charset="0"/>
                <a:cs typeface="Times New Roman" panose="02020603050405020304" pitchFamily="18" charset="0"/>
              </a:rPr>
              <a:t>nin</a:t>
            </a:r>
            <a:r>
              <a:rPr lang="tr-TR" sz="2150" dirty="0" smtClean="0">
                <a:latin typeface="Times New Roman" panose="02020603050405020304" pitchFamily="18" charset="0"/>
                <a:cs typeface="Times New Roman" panose="02020603050405020304" pitchFamily="18" charset="0"/>
              </a:rPr>
              <a:t> </a:t>
            </a:r>
            <a:r>
              <a:rPr lang="tr-TR" sz="2150" b="1" i="1" dirty="0" smtClean="0">
                <a:latin typeface="Times New Roman" panose="02020603050405020304" pitchFamily="18" charset="0"/>
                <a:cs typeface="Times New Roman" panose="02020603050405020304" pitchFamily="18" charset="0"/>
              </a:rPr>
              <a:t>«… döner sermayenin hasılatından hazineye ayrılan pay işletme geliri olarak nitelendirilemez. Döner sermaye işletmelerinin gördükleri işin ticari, sınai, zirai nitelikte bulunduğu açıktır. Ancak hazine dışında bir yere ödenmeyen bu gelirlerin bir de hazineye pay vermek anlamını taşıyan vergi kapsamına alınmasının söz konusu olmaması gerekir</a:t>
            </a:r>
            <a:r>
              <a:rPr lang="tr-TR" sz="2150" dirty="0" smtClean="0">
                <a:latin typeface="Times New Roman" panose="02020603050405020304" pitchFamily="18" charset="0"/>
                <a:cs typeface="Times New Roman" panose="02020603050405020304" pitchFamily="18" charset="0"/>
              </a:rPr>
              <a:t>» şeklindeki 1994/1279 E. ve 1994/4567 K sayılı kararıyla </a:t>
            </a:r>
            <a:r>
              <a:rPr lang="tr-TR" sz="2150" b="1" dirty="0" smtClean="0">
                <a:latin typeface="Times New Roman" panose="02020603050405020304" pitchFamily="18" charset="0"/>
                <a:cs typeface="Times New Roman" panose="02020603050405020304" pitchFamily="18" charset="0"/>
              </a:rPr>
              <a:t>tarhiyat kaldırılmıştır.  </a:t>
            </a:r>
            <a:endParaRPr lang="tr-TR" sz="215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222556199"/>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99247" y="332657"/>
            <a:ext cx="7745505" cy="5793506"/>
          </a:xfrm>
        </p:spPr>
        <p:txBody>
          <a:bodyPr>
            <a:noAutofit/>
          </a:bodyPr>
          <a:lstStyle/>
          <a:p>
            <a:pPr marL="0" indent="0" algn="just">
              <a:buNone/>
            </a:pPr>
            <a:r>
              <a:rPr lang="tr-TR" sz="2300" b="1" dirty="0" smtClean="0">
                <a:latin typeface="Arial Narrow" panose="020B0606020202030204" pitchFamily="34" charset="0"/>
              </a:rPr>
              <a:t>2-</a:t>
            </a:r>
            <a:r>
              <a:rPr lang="tr-TR" sz="2300" dirty="0" smtClean="0">
                <a:latin typeface="Arial Narrow" panose="020B0606020202030204" pitchFamily="34" charset="0"/>
              </a:rPr>
              <a:t> Anadolu Üniversitesi Güzel Sanatlar Fakültesi Döner Sermaye İşletmesi hakkında, döner sermaye işletmesinin ticari faaliyette bulunmak üzere kurulmuş bir iktisadi işletme dolayısıyla kurumlar vergisi kapsamına girmesi nedeniyle yapılan tarhiyat ilk derece mahkemesinde bozulmuş olup, Danıştay 4. Dairesi’ </a:t>
            </a:r>
            <a:r>
              <a:rPr lang="tr-TR" sz="2300" dirty="0" err="1" smtClean="0">
                <a:latin typeface="Arial Narrow" panose="020B0606020202030204" pitchFamily="34" charset="0"/>
              </a:rPr>
              <a:t>nin</a:t>
            </a:r>
            <a:r>
              <a:rPr lang="tr-TR" sz="2300" dirty="0" smtClean="0">
                <a:latin typeface="Arial Narrow" panose="020B0606020202030204" pitchFamily="34" charset="0"/>
              </a:rPr>
              <a:t> 1995/4005 E. ve 1996/2742 K. Sayılı kararı ile bozma kararını onamıştır. </a:t>
            </a:r>
          </a:p>
          <a:p>
            <a:pPr marL="0" indent="0" algn="just">
              <a:buNone/>
            </a:pPr>
            <a:endParaRPr lang="tr-TR" sz="2300" dirty="0">
              <a:latin typeface="Arial Narrow" panose="020B0606020202030204" pitchFamily="34" charset="0"/>
            </a:endParaRPr>
          </a:p>
          <a:p>
            <a:pPr marL="0" indent="0" algn="just">
              <a:buNone/>
            </a:pPr>
            <a:r>
              <a:rPr lang="tr-TR" sz="2300" dirty="0" smtClean="0">
                <a:latin typeface="Arial Narrow" panose="020B0606020202030204" pitchFamily="34" charset="0"/>
              </a:rPr>
              <a:t>Kararda özetle;</a:t>
            </a:r>
          </a:p>
          <a:p>
            <a:pPr marL="0" indent="0" algn="just">
              <a:buNone/>
            </a:pPr>
            <a:endParaRPr lang="tr-TR" sz="2300" dirty="0">
              <a:latin typeface="Arial Narrow" panose="020B0606020202030204" pitchFamily="34" charset="0"/>
            </a:endParaRPr>
          </a:p>
          <a:p>
            <a:pPr marL="0" indent="0" algn="just">
              <a:buNone/>
            </a:pPr>
            <a:r>
              <a:rPr lang="tr-TR" sz="2300" i="1" dirty="0" smtClean="0">
                <a:latin typeface="Arial Narrow" panose="020B0606020202030204" pitchFamily="34" charset="0"/>
              </a:rPr>
              <a:t>«… genel bütçeye dahil dairelerle katma bütçeli idarelerin yürütmekle yükümlü oldukları bazı kamu hizmetlerinin finansmanında ilgili bütçeden ayrılacak sermayenin işletilmesiyle elde edilecek gelirin kullanılmasının hizmet gereklerine daha uygun görülmesi halinde yasaya ve yasanın belirlediği esaslar çerçevesinde ve yasanın verdiği yetkiye dayanılarak döner sermaye işletmeleri kurulabilmektedir. </a:t>
            </a:r>
            <a:endParaRPr lang="tr-TR" sz="2300" i="1" dirty="0">
              <a:latin typeface="Arial Narrow" panose="020B0606020202030204" pitchFamily="34" charset="0"/>
            </a:endParaRPr>
          </a:p>
        </p:txBody>
      </p:sp>
      <p:sp>
        <p:nvSpPr>
          <p:cNvPr id="4" name="Veri Yer Tutucusu 3"/>
          <p:cNvSpPr>
            <a:spLocks noGrp="1"/>
          </p:cNvSpPr>
          <p:nvPr>
            <p:ph type="dt" sz="half" idx="10"/>
          </p:nvPr>
        </p:nvSpPr>
        <p:spPr/>
        <p:txBody>
          <a:bodyPr/>
          <a:lstStyle/>
          <a:p>
            <a:r>
              <a:rPr lang="tr-TR" smtClean="0"/>
              <a:t>30.10.2014</a:t>
            </a:r>
            <a:endParaRPr lang="tr-TR"/>
          </a:p>
        </p:txBody>
      </p:sp>
      <p:sp>
        <p:nvSpPr>
          <p:cNvPr id="5" name="Slayt Numarası Yer Tutucusu 4"/>
          <p:cNvSpPr>
            <a:spLocks noGrp="1"/>
          </p:cNvSpPr>
          <p:nvPr>
            <p:ph type="sldNum" sz="quarter" idx="12"/>
          </p:nvPr>
        </p:nvSpPr>
        <p:spPr/>
        <p:txBody>
          <a:bodyPr/>
          <a:lstStyle/>
          <a:p>
            <a:fld id="{A154389E-FBC0-437D-9697-5899A3B3CA53}" type="slidenum">
              <a:rPr lang="tr-TR" smtClean="0"/>
              <a:pPr/>
              <a:t>11</a:t>
            </a:fld>
            <a:endParaRPr lang="tr-TR"/>
          </a:p>
        </p:txBody>
      </p:sp>
    </p:spTree>
    <p:extLst>
      <p:ext uri="{BB962C8B-B14F-4D97-AF65-F5344CB8AC3E}">
        <p14:creationId xmlns:p14="http://schemas.microsoft.com/office/powerpoint/2010/main" xmlns="" val="2881899306"/>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188640"/>
            <a:ext cx="8229600" cy="5894115"/>
          </a:xfrm>
        </p:spPr>
        <p:txBody>
          <a:bodyPr>
            <a:normAutofit fontScale="92500" lnSpcReduction="10000"/>
          </a:bodyPr>
          <a:lstStyle/>
          <a:p>
            <a:pPr marL="0" indent="0" algn="just">
              <a:buNone/>
            </a:pPr>
            <a:r>
              <a:rPr lang="tr-TR" sz="2700" i="1" dirty="0" smtClean="0">
                <a:latin typeface="Arial Narrow" panose="020B0606020202030204" pitchFamily="34" charset="0"/>
              </a:rPr>
              <a:t>Döner </a:t>
            </a:r>
            <a:r>
              <a:rPr lang="tr-TR" sz="2700" i="1" dirty="0" smtClean="0">
                <a:latin typeface="Arial Narrow" panose="020B0606020202030204" pitchFamily="34" charset="0"/>
              </a:rPr>
              <a:t>sermaye işletmelerinin konuları, ilgili bütçeden ayrılacak sermaye ve bu sermayenin tespitindeki usul, elde edilecek gelire ilişkin işlem ve kuralları yasalarında veya idareye döner sermaye işletmesi kurma yasası tanıyan yasalarda belirlenmektedir. İlgili yasalar gereği döner sermayeden elde edilen ve her yılın sonunda kullanılmayan gelir, bir kısım işletmede ödenmiş sermaye tahsis edilen tutara ulaştıktan sonra hazineye irat kaydedilmekte, bazı işletmelerde ertesi yılın döner sermaye gelirine eklenmektedir. </a:t>
            </a:r>
          </a:p>
          <a:p>
            <a:pPr marL="0" indent="0" algn="just">
              <a:buNone/>
            </a:pPr>
            <a:endParaRPr lang="tr-TR" sz="2700" i="1" dirty="0">
              <a:latin typeface="Arial Narrow" panose="020B0606020202030204" pitchFamily="34" charset="0"/>
            </a:endParaRPr>
          </a:p>
          <a:p>
            <a:pPr marL="0" indent="0" algn="just">
              <a:buNone/>
            </a:pPr>
            <a:r>
              <a:rPr lang="tr-TR" sz="2700" i="1" dirty="0" smtClean="0">
                <a:latin typeface="Arial Narrow" panose="020B0606020202030204" pitchFamily="34" charset="0"/>
              </a:rPr>
              <a:t>Bu itibarla elde edilen gelirim tamamı belli yerlere ayrılmış olup, bunlar sonuçta ya kanun ve yönetmelikleri uyarınca doğrudan kamu hizmeti yapan yerlere verilmek ya da gelirin elde edilmesine katkıda bulunanlara ödenmek zorundadır. Kanuni zorunluluk olarak yapılan bu ödemelerin işletmenin gideri olarak kabulü gerekir. Bu nedenle, ortada </a:t>
            </a:r>
            <a:r>
              <a:rPr lang="tr-TR" sz="2700" b="1" i="1" dirty="0" smtClean="0">
                <a:latin typeface="Arial Narrow" panose="020B0606020202030204" pitchFamily="34" charset="0"/>
              </a:rPr>
              <a:t>öz sermaye farkına neden olacak, başka bir ifade ile vergilendirilecek gelir kalmamaktadır. </a:t>
            </a:r>
          </a:p>
          <a:p>
            <a:pPr marL="0" indent="0">
              <a:buNone/>
            </a:pPr>
            <a:endParaRPr lang="tr-TR" sz="2100" dirty="0">
              <a:latin typeface="Arial Narrow" panose="020B0606020202030204" pitchFamily="34" charset="0"/>
            </a:endParaRPr>
          </a:p>
          <a:p>
            <a:pPr marL="0" indent="0">
              <a:buNone/>
            </a:pPr>
            <a:endParaRPr lang="tr-TR" dirty="0"/>
          </a:p>
        </p:txBody>
      </p:sp>
      <p:sp>
        <p:nvSpPr>
          <p:cNvPr id="4" name="Veri Yer Tutucusu 3"/>
          <p:cNvSpPr>
            <a:spLocks noGrp="1"/>
          </p:cNvSpPr>
          <p:nvPr>
            <p:ph type="dt" sz="half" idx="10"/>
          </p:nvPr>
        </p:nvSpPr>
        <p:spPr/>
        <p:txBody>
          <a:bodyPr/>
          <a:lstStyle/>
          <a:p>
            <a:r>
              <a:rPr lang="tr-TR" smtClean="0"/>
              <a:t>30.10.2014</a:t>
            </a:r>
            <a:endParaRPr lang="tr-TR"/>
          </a:p>
        </p:txBody>
      </p:sp>
      <p:sp>
        <p:nvSpPr>
          <p:cNvPr id="5" name="Slayt Numarası Yer Tutucusu 4"/>
          <p:cNvSpPr>
            <a:spLocks noGrp="1"/>
          </p:cNvSpPr>
          <p:nvPr>
            <p:ph type="sldNum" sz="quarter" idx="12"/>
          </p:nvPr>
        </p:nvSpPr>
        <p:spPr/>
        <p:txBody>
          <a:bodyPr/>
          <a:lstStyle/>
          <a:p>
            <a:fld id="{A154389E-FBC0-437D-9697-5899A3B3CA53}" type="slidenum">
              <a:rPr lang="tr-TR" smtClean="0"/>
              <a:pPr/>
              <a:t>12</a:t>
            </a:fld>
            <a:endParaRPr lang="tr-TR"/>
          </a:p>
        </p:txBody>
      </p:sp>
    </p:spTree>
    <p:extLst>
      <p:ext uri="{BB962C8B-B14F-4D97-AF65-F5344CB8AC3E}">
        <p14:creationId xmlns:p14="http://schemas.microsoft.com/office/powerpoint/2010/main" xmlns="" val="1785284859"/>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99247" y="188641"/>
            <a:ext cx="7745505" cy="5937522"/>
          </a:xfrm>
        </p:spPr>
        <p:txBody>
          <a:bodyPr>
            <a:normAutofit/>
          </a:bodyPr>
          <a:lstStyle/>
          <a:p>
            <a:pPr marL="0" indent="0" algn="just">
              <a:buNone/>
            </a:pPr>
            <a:r>
              <a:rPr lang="tr-TR" sz="2600" i="1" dirty="0" smtClean="0">
                <a:latin typeface="Arial Narrow" panose="020B0606020202030204" pitchFamily="34" charset="0"/>
              </a:rPr>
              <a:t>Bu durum, döner sermaye işletmelerinin genel bütçeye dahil dairelerle katma bütçeli idarelerin yürütmekte oldukları kamu hizmetinin ilgili bütçeden ayrılacak sermayenin işletilmesiyle elde edilecek geliri kullanarak daha verimli yürütülmesini sağlamak amacının bir sonucudur. İlgili kanun ve yönetmelikler uyarınca hasılatlarının tahsisi yerlerine göre vergiye tabi gelir elde etmeleri söz konusu olmayan döner sermaye işletmeleri hakkında mükellefiyeti tesis edilemez</a:t>
            </a:r>
            <a:r>
              <a:rPr lang="tr-TR" sz="2600" dirty="0" smtClean="0">
                <a:latin typeface="Arial Narrow" panose="020B0606020202030204" pitchFamily="34" charset="0"/>
              </a:rPr>
              <a:t>» denilmiştir. </a:t>
            </a:r>
          </a:p>
          <a:p>
            <a:pPr marL="0" indent="0" algn="just">
              <a:buNone/>
            </a:pPr>
            <a:endParaRPr lang="tr-TR" sz="2600" dirty="0">
              <a:latin typeface="Arial Narrow" panose="020B0606020202030204" pitchFamily="34" charset="0"/>
            </a:endParaRPr>
          </a:p>
          <a:p>
            <a:pPr marL="0" indent="0" algn="just">
              <a:buNone/>
            </a:pPr>
            <a:r>
              <a:rPr lang="tr-TR" sz="2600" dirty="0" smtClean="0">
                <a:latin typeface="Arial Narrow" panose="020B0606020202030204" pitchFamily="34" charset="0"/>
              </a:rPr>
              <a:t>Yukarıda yer alan ve döner sermaye işletmelerinin kurumlar vergisi mükellefi olamayacakları yönünde yer alan kararlar yanında, Gelir İdaresi görüşlerine paralel olan yargı kararları da bulunmaktadır. </a:t>
            </a:r>
          </a:p>
          <a:p>
            <a:pPr marL="0" indent="0">
              <a:buNone/>
            </a:pPr>
            <a:endParaRPr lang="tr-TR" sz="2600" dirty="0">
              <a:latin typeface="Arial Narrow" panose="020B0606020202030204" pitchFamily="34" charset="0"/>
            </a:endParaRPr>
          </a:p>
        </p:txBody>
      </p:sp>
    </p:spTree>
    <p:extLst>
      <p:ext uri="{BB962C8B-B14F-4D97-AF65-F5344CB8AC3E}">
        <p14:creationId xmlns:p14="http://schemas.microsoft.com/office/powerpoint/2010/main" xmlns="" val="2132183167"/>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188641"/>
            <a:ext cx="8496943" cy="5937522"/>
          </a:xfrm>
        </p:spPr>
        <p:txBody>
          <a:bodyPr>
            <a:normAutofit lnSpcReduction="10000"/>
          </a:bodyPr>
          <a:lstStyle/>
          <a:p>
            <a:pPr marL="0" indent="0" algn="just">
              <a:buNone/>
            </a:pPr>
            <a:r>
              <a:rPr lang="tr-TR" sz="3000" dirty="0" smtClean="0">
                <a:latin typeface="Arial Narrow" panose="020B0606020202030204" pitchFamily="34" charset="0"/>
              </a:rPr>
              <a:t>Buraya kadar yapılan açıklamalar ve aktarılan yargı kararları göstermektedir ki; 5422 Sayılı Kurumlar Vergisi Kanunu’ </a:t>
            </a:r>
            <a:r>
              <a:rPr lang="tr-TR" sz="3000" dirty="0" err="1" smtClean="0">
                <a:latin typeface="Arial Narrow" panose="020B0606020202030204" pitchFamily="34" charset="0"/>
              </a:rPr>
              <a:t>nun</a:t>
            </a:r>
            <a:r>
              <a:rPr lang="tr-TR" sz="3000" dirty="0" smtClean="0">
                <a:latin typeface="Arial Narrow" panose="020B0606020202030204" pitchFamily="34" charset="0"/>
              </a:rPr>
              <a:t> geçerli olduğu dönemlerde, döner sermaye işletmelerinin iktisadi kamu müessesesi olarak vergilendirilmesinde bu işletmelerin iktisadi işletme niteliği taşıyıp taşımadığı önem kazanmıştır. Gelir İdaresi iktisadi İşletmenin oluşmasında genel olarak, döner sermayeli işletmelerin piyasa ekonomisi içerisinde faaliyette bulunmalarını yeterli görürken, vergi yargısı bu işletmelerin elde ettikleri gelirin tahsisi edilen görevlerin gerçekleştirilmesinde kullanılması ve kar amacı güdülmemesi gerekçeleriyle iktisadi işletme oluşma sınırlarını son derece daraltmıştır. .</a:t>
            </a:r>
          </a:p>
          <a:p>
            <a:pPr marL="0" indent="0" algn="just">
              <a:buNone/>
            </a:pPr>
            <a:endParaRPr lang="tr-TR" sz="3000" dirty="0">
              <a:latin typeface="Arial Narrow" panose="020B0606020202030204" pitchFamily="34" charset="0"/>
            </a:endParaRPr>
          </a:p>
          <a:p>
            <a:pPr marL="0" indent="0">
              <a:buNone/>
            </a:pPr>
            <a:endParaRPr lang="tr-TR" dirty="0"/>
          </a:p>
        </p:txBody>
      </p:sp>
    </p:spTree>
    <p:extLst>
      <p:ext uri="{BB962C8B-B14F-4D97-AF65-F5344CB8AC3E}">
        <p14:creationId xmlns:p14="http://schemas.microsoft.com/office/powerpoint/2010/main" xmlns="" val="1766896863"/>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88640"/>
            <a:ext cx="8784975" cy="6480719"/>
          </a:xfrm>
        </p:spPr>
        <p:txBody>
          <a:bodyPr>
            <a:normAutofit fontScale="92500" lnSpcReduction="10000"/>
          </a:bodyPr>
          <a:lstStyle/>
          <a:p>
            <a:pPr marL="0" indent="0">
              <a:buNone/>
            </a:pPr>
            <a:r>
              <a:rPr lang="tr-TR" sz="1900" b="1" i="1" dirty="0" smtClean="0">
                <a:latin typeface="Arial Narrow" panose="020B0606020202030204" pitchFamily="34" charset="0"/>
              </a:rPr>
              <a:t>	</a:t>
            </a:r>
            <a:r>
              <a:rPr lang="tr-TR" sz="2700" b="1" i="1" dirty="0" smtClean="0">
                <a:latin typeface="Arial Narrow" panose="020B0606020202030204" pitchFamily="34" charset="0"/>
              </a:rPr>
              <a:t>2- </a:t>
            </a:r>
            <a:r>
              <a:rPr lang="tr-TR" sz="2700" b="1" i="1" u="sng" dirty="0" smtClean="0">
                <a:latin typeface="Arial Narrow" panose="020B0606020202030204" pitchFamily="34" charset="0"/>
              </a:rPr>
              <a:t>5520 Sayılı Kurumlar Vergisi Kanunu Düzenlemeleri:</a:t>
            </a:r>
          </a:p>
          <a:p>
            <a:pPr marL="0" indent="0" algn="just">
              <a:buNone/>
            </a:pPr>
            <a:r>
              <a:rPr lang="tr-TR" sz="2700" dirty="0" smtClean="0">
                <a:latin typeface="Arial Narrow" panose="020B0606020202030204" pitchFamily="34" charset="0"/>
              </a:rPr>
              <a:t>5520 </a:t>
            </a:r>
            <a:r>
              <a:rPr lang="tr-TR" sz="2700" dirty="0" smtClean="0">
                <a:latin typeface="Arial Narrow" panose="020B0606020202030204" pitchFamily="34" charset="0"/>
              </a:rPr>
              <a:t>Sayılı Kanun’ un 1. maddesinde iktisadi kamu kuruluşlarının kazançlarının kurumlar vergisine tabi olduğu hükme bağlanmış olup, 2. maddesinin 3. bendinde ise </a:t>
            </a:r>
            <a:r>
              <a:rPr lang="tr-TR" sz="2700" b="1" dirty="0" smtClean="0">
                <a:latin typeface="Arial Narrow" panose="020B0606020202030204" pitchFamily="34" charset="0"/>
              </a:rPr>
              <a:t>iktisadi kamu kuruluşları </a:t>
            </a:r>
            <a:r>
              <a:rPr lang="tr-TR" sz="2700" dirty="0" smtClean="0">
                <a:latin typeface="Arial Narrow" panose="020B0606020202030204" pitchFamily="34" charset="0"/>
              </a:rPr>
              <a:t>devlete, il özel idarelerine, belediyelere, diğer kamu idarelerine, ve kuruluşlarına ait veya bağlı olup, faaliyetleri devamlı bulunan ve sermaye şirketi ile kooperatif niteliğinde olmayan </a:t>
            </a:r>
            <a:r>
              <a:rPr lang="tr-TR" sz="2700" b="1" dirty="0" smtClean="0">
                <a:latin typeface="Arial Narrow" panose="020B0606020202030204" pitchFamily="34" charset="0"/>
              </a:rPr>
              <a:t>ticari</a:t>
            </a:r>
            <a:r>
              <a:rPr lang="tr-TR" sz="2700" dirty="0" smtClean="0">
                <a:latin typeface="Arial Narrow" panose="020B0606020202030204" pitchFamily="34" charset="0"/>
              </a:rPr>
              <a:t>, </a:t>
            </a:r>
            <a:r>
              <a:rPr lang="tr-TR" sz="2700" b="1" dirty="0" smtClean="0">
                <a:latin typeface="Arial Narrow" panose="020B0606020202030204" pitchFamily="34" charset="0"/>
              </a:rPr>
              <a:t>sınai</a:t>
            </a:r>
            <a:r>
              <a:rPr lang="tr-TR" sz="2700" dirty="0" smtClean="0">
                <a:latin typeface="Arial Narrow" panose="020B0606020202030204" pitchFamily="34" charset="0"/>
              </a:rPr>
              <a:t> ve </a:t>
            </a:r>
            <a:r>
              <a:rPr lang="tr-TR" sz="2700" b="1" dirty="0" smtClean="0">
                <a:latin typeface="Arial Narrow" panose="020B0606020202030204" pitchFamily="34" charset="0"/>
              </a:rPr>
              <a:t>zirai</a:t>
            </a:r>
            <a:r>
              <a:rPr lang="tr-TR" sz="2700" dirty="0" smtClean="0">
                <a:latin typeface="Arial Narrow" panose="020B0606020202030204" pitchFamily="34" charset="0"/>
              </a:rPr>
              <a:t> işletmeler olarak tanımlamıştır. Aynı maddenin 6. bendinde 5422 sayılı Kanun paralelinde, bu kuruluşların </a:t>
            </a:r>
            <a:r>
              <a:rPr lang="tr-TR" sz="2700" b="1" dirty="0" smtClean="0">
                <a:latin typeface="Arial Narrow" panose="020B0606020202030204" pitchFamily="34" charset="0"/>
              </a:rPr>
              <a:t>kazanç amacı gütmemeleri, faaliyetlerinin kanunla verilmiş görevler arasında bulunması, tüzel kişiliklerinin olmaması, bağımsız muhasebelerinin ve kendilerine ayrılmış sermayelerinin veya iş yerlerinin bulunmamasının mükellefiyetlerini etkilemeyeceği </a:t>
            </a:r>
            <a:r>
              <a:rPr lang="tr-TR" sz="2700" dirty="0" smtClean="0">
                <a:latin typeface="Arial Narrow" panose="020B0606020202030204" pitchFamily="34" charset="0"/>
              </a:rPr>
              <a:t>düzenlenmiştir. Aynı bendin devamında </a:t>
            </a:r>
            <a:r>
              <a:rPr lang="tr-TR" sz="2700" b="1" u="sng" dirty="0" smtClean="0">
                <a:latin typeface="Arial Narrow" panose="020B0606020202030204" pitchFamily="34" charset="0"/>
              </a:rPr>
              <a:t>5422 Sayılı Kanun’ dan farklı olarak </a:t>
            </a:r>
            <a:r>
              <a:rPr lang="tr-TR" sz="2700" b="1" dirty="0" smtClean="0">
                <a:latin typeface="Arial Narrow" panose="020B0606020202030204" pitchFamily="34" charset="0"/>
              </a:rPr>
              <a:t>mal ve hizmet bedelinin sadece maliyeti karşılayacak kadar olması, kar edilmemesi veya karın kuruluş amaçlarına tahsisi edilmesinin bu kuruluşların iktisadi niteliğini değiştirmeyeceği</a:t>
            </a:r>
            <a:r>
              <a:rPr lang="tr-TR" sz="2700" dirty="0" smtClean="0">
                <a:latin typeface="Arial Narrow" panose="020B0606020202030204" pitchFamily="34" charset="0"/>
              </a:rPr>
              <a:t> hüküm altına alınmıştır. </a:t>
            </a:r>
            <a:endParaRPr lang="tr-TR" sz="2700" dirty="0">
              <a:latin typeface="Arial Narrow" panose="020B0606020202030204" pitchFamily="34" charset="0"/>
            </a:endParaRPr>
          </a:p>
        </p:txBody>
      </p:sp>
    </p:spTree>
    <p:extLst>
      <p:ext uri="{BB962C8B-B14F-4D97-AF65-F5344CB8AC3E}">
        <p14:creationId xmlns:p14="http://schemas.microsoft.com/office/powerpoint/2010/main" xmlns="" val="3753385163"/>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fontScale="92500"/>
          </a:bodyPr>
          <a:lstStyle/>
          <a:p>
            <a:pPr marL="0" indent="0" algn="just">
              <a:buNone/>
            </a:pPr>
            <a:r>
              <a:rPr lang="tr-TR" sz="3700" baseline="-25000" dirty="0" smtClean="0">
                <a:latin typeface="Arial Narrow" panose="020B0606020202030204" pitchFamily="34" charset="0"/>
              </a:rPr>
              <a:t>1 </a:t>
            </a:r>
            <a:r>
              <a:rPr lang="tr-TR" sz="3700" baseline="-25000" dirty="0" err="1">
                <a:latin typeface="Arial Narrow" panose="020B0606020202030204" pitchFamily="34" charset="0"/>
              </a:rPr>
              <a:t>No'lu</a:t>
            </a:r>
            <a:r>
              <a:rPr lang="tr-TR" sz="3700" baseline="-25000" dirty="0">
                <a:latin typeface="Arial Narrow" panose="020B0606020202030204" pitchFamily="34" charset="0"/>
              </a:rPr>
              <a:t> Kurumlar Vergisi Tebliğinde, </a:t>
            </a:r>
            <a:r>
              <a:rPr lang="tr-TR" sz="3700" baseline="-25000" dirty="0" smtClean="0">
                <a:latin typeface="Arial Narrow" panose="020B0606020202030204" pitchFamily="34" charset="0"/>
              </a:rPr>
              <a:t>iktisadi </a:t>
            </a:r>
            <a:r>
              <a:rPr lang="tr-TR" sz="3700" baseline="-25000" dirty="0">
                <a:latin typeface="Arial Narrow" panose="020B0606020202030204" pitchFamily="34" charset="0"/>
              </a:rPr>
              <a:t>kamu kuruluşları kavramının, hem kamu </a:t>
            </a:r>
            <a:r>
              <a:rPr lang="tr-TR" sz="3700" baseline="-25000" dirty="0" smtClean="0">
                <a:latin typeface="Arial Narrow" panose="020B0606020202030204" pitchFamily="34" charset="0"/>
              </a:rPr>
              <a:t>iktisadi </a:t>
            </a:r>
            <a:r>
              <a:rPr lang="tr-TR" sz="3700" baseline="-25000" dirty="0">
                <a:latin typeface="Arial Narrow" panose="020B0606020202030204" pitchFamily="34" charset="0"/>
              </a:rPr>
              <a:t>teşebbüslerini hem de kamu kurum ve </a:t>
            </a:r>
            <a:r>
              <a:rPr lang="tr-TR" sz="3700" baseline="-25000" dirty="0" smtClean="0">
                <a:latin typeface="Arial Narrow" panose="020B0606020202030204" pitchFamily="34" charset="0"/>
              </a:rPr>
              <a:t>kuruluşlarına ait </a:t>
            </a:r>
            <a:r>
              <a:rPr lang="tr-TR" sz="3700" baseline="-25000" dirty="0">
                <a:latin typeface="Arial Narrow" panose="020B0606020202030204" pitchFamily="34" charset="0"/>
              </a:rPr>
              <a:t>veya tabi olan veyahut bunlar tarafından </a:t>
            </a:r>
            <a:r>
              <a:rPr lang="tr-TR" sz="3700" baseline="-25000" dirty="0" smtClean="0">
                <a:latin typeface="Arial Narrow" panose="020B0606020202030204" pitchFamily="34" charset="0"/>
              </a:rPr>
              <a:t>kurulan </a:t>
            </a:r>
            <a:r>
              <a:rPr lang="tr-TR" sz="3700" baseline="-25000" dirty="0">
                <a:latin typeface="Arial Narrow" panose="020B0606020202030204" pitchFamily="34" charset="0"/>
              </a:rPr>
              <a:t>veya işletilen iktisadi kuruluşlar ile </a:t>
            </a:r>
            <a:r>
              <a:rPr lang="tr-TR" sz="3700" b="1" baseline="-25000" dirty="0">
                <a:latin typeface="Arial Narrow" panose="020B0606020202030204" pitchFamily="34" charset="0"/>
              </a:rPr>
              <a:t>döner </a:t>
            </a:r>
            <a:r>
              <a:rPr lang="tr-TR" sz="3700" b="1" baseline="-25000" dirty="0" smtClean="0">
                <a:latin typeface="Arial Narrow" panose="020B0606020202030204" pitchFamily="34" charset="0"/>
              </a:rPr>
              <a:t>sermayeli </a:t>
            </a:r>
            <a:r>
              <a:rPr lang="tr-TR" sz="3700" b="1" baseline="-25000" dirty="0">
                <a:latin typeface="Arial Narrow" panose="020B0606020202030204" pitchFamily="34" charset="0"/>
              </a:rPr>
              <a:t>kuruluşları </a:t>
            </a:r>
            <a:r>
              <a:rPr lang="tr-TR" sz="3700" baseline="-25000" dirty="0">
                <a:latin typeface="Arial Narrow" panose="020B0606020202030204" pitchFamily="34" charset="0"/>
              </a:rPr>
              <a:t>da kapsamına aldığı </a:t>
            </a:r>
            <a:r>
              <a:rPr lang="tr-TR" sz="3700" baseline="-25000" dirty="0" smtClean="0">
                <a:latin typeface="Arial Narrow" panose="020B0606020202030204" pitchFamily="34" charset="0"/>
              </a:rPr>
              <a:t>belirtilmiştir. Bir iktisadi </a:t>
            </a:r>
            <a:r>
              <a:rPr lang="tr-TR" sz="3700" u="sng" baseline="-25000" dirty="0" smtClean="0">
                <a:latin typeface="Arial Narrow" panose="020B0606020202030204" pitchFamily="34" charset="0"/>
              </a:rPr>
              <a:t>kamu </a:t>
            </a:r>
            <a:r>
              <a:rPr lang="tr-TR" sz="3700" u="sng" baseline="-25000" dirty="0">
                <a:latin typeface="Arial Narrow" panose="020B0606020202030204" pitchFamily="34" charset="0"/>
              </a:rPr>
              <a:t>kuruluş</a:t>
            </a:r>
            <a:r>
              <a:rPr lang="tr-TR" sz="3700" baseline="-25000" dirty="0">
                <a:latin typeface="Arial Narrow" panose="020B0606020202030204" pitchFamily="34" charset="0"/>
              </a:rPr>
              <a:t>unun varlığından söz </a:t>
            </a:r>
            <a:r>
              <a:rPr lang="tr-TR" sz="3700" baseline="-25000" dirty="0" smtClean="0">
                <a:latin typeface="Arial Narrow" panose="020B0606020202030204" pitchFamily="34" charset="0"/>
              </a:rPr>
              <a:t>edilebilmesi</a:t>
            </a:r>
            <a:r>
              <a:rPr lang="tr-TR" sz="3700" dirty="0" smtClean="0">
                <a:latin typeface="Arial Narrow" panose="020B0606020202030204" pitchFamily="34" charset="0"/>
              </a:rPr>
              <a:t> </a:t>
            </a:r>
            <a:r>
              <a:rPr lang="tr-TR" sz="2700" dirty="0" smtClean="0">
                <a:latin typeface="Arial Narrow" panose="020B0606020202030204" pitchFamily="34" charset="0"/>
              </a:rPr>
              <a:t>için kuruluşun;</a:t>
            </a:r>
          </a:p>
          <a:p>
            <a:pPr marL="0" indent="0" algn="just">
              <a:buNone/>
            </a:pPr>
            <a:r>
              <a:rPr lang="tr-TR" sz="3700" dirty="0" smtClean="0">
                <a:latin typeface="Arial Narrow" panose="020B0606020202030204" pitchFamily="34" charset="0"/>
              </a:rPr>
              <a:t> </a:t>
            </a:r>
            <a:r>
              <a:rPr lang="tr-TR" sz="3700" baseline="-25000" dirty="0" smtClean="0">
                <a:latin typeface="Arial Narrow" panose="020B0606020202030204" pitchFamily="34" charset="0"/>
              </a:rPr>
              <a:t>Kamu </a:t>
            </a:r>
            <a:r>
              <a:rPr lang="tr-TR" sz="3700" baseline="-25000" dirty="0">
                <a:latin typeface="Arial Narrow" panose="020B0606020202030204" pitchFamily="34" charset="0"/>
              </a:rPr>
              <a:t>i</a:t>
            </a:r>
            <a:r>
              <a:rPr lang="tr-TR" sz="3700" u="sng" baseline="-25000" dirty="0">
                <a:latin typeface="Arial Narrow" panose="020B0606020202030204" pitchFamily="34" charset="0"/>
              </a:rPr>
              <a:t>dareleri</a:t>
            </a:r>
            <a:r>
              <a:rPr lang="tr-TR" sz="3700" baseline="-25000" dirty="0">
                <a:latin typeface="Arial Narrow" panose="020B0606020202030204" pitchFamily="34" charset="0"/>
              </a:rPr>
              <a:t> veya kamu </a:t>
            </a:r>
            <a:r>
              <a:rPr lang="tr-TR" sz="3700" baseline="-25000" dirty="0" smtClean="0">
                <a:latin typeface="Arial Narrow" panose="020B0606020202030204" pitchFamily="34" charset="0"/>
              </a:rPr>
              <a:t>kuruluşlarına ait veya </a:t>
            </a:r>
            <a:r>
              <a:rPr lang="tr-TR" sz="3700" baseline="-25000" dirty="0">
                <a:latin typeface="Arial Narrow" panose="020B0606020202030204" pitchFamily="34" charset="0"/>
              </a:rPr>
              <a:t>bağlı olması (ait olma, sermaye bakımından; </a:t>
            </a:r>
            <a:r>
              <a:rPr lang="tr-TR" sz="3700" baseline="-25000" dirty="0" smtClean="0">
                <a:latin typeface="Arial Narrow" panose="020B0606020202030204" pitchFamily="34" charset="0"/>
              </a:rPr>
              <a:t>bağlı </a:t>
            </a:r>
            <a:r>
              <a:rPr lang="tr-TR" sz="3700" baseline="-25000" dirty="0">
                <a:latin typeface="Arial Narrow" panose="020B0606020202030204" pitchFamily="34" charset="0"/>
              </a:rPr>
              <a:t>olma ise idari bakımdan bağlılığı ifade eder</a:t>
            </a:r>
            <a:r>
              <a:rPr lang="tr-TR" sz="3700" baseline="-25000" dirty="0" smtClean="0">
                <a:latin typeface="Arial Narrow" panose="020B0606020202030204" pitchFamily="34" charset="0"/>
              </a:rPr>
              <a:t>),</a:t>
            </a:r>
            <a:endParaRPr lang="tr-TR" sz="3700" dirty="0" smtClean="0">
              <a:latin typeface="Arial Narrow" panose="020B0606020202030204" pitchFamily="34" charset="0"/>
            </a:endParaRPr>
          </a:p>
          <a:p>
            <a:pPr marL="0" indent="0" algn="just">
              <a:buNone/>
            </a:pPr>
            <a:r>
              <a:rPr lang="tr-TR" sz="3700" baseline="-25000" dirty="0" smtClean="0">
                <a:latin typeface="Arial Narrow" panose="020B0606020202030204" pitchFamily="34" charset="0"/>
              </a:rPr>
              <a:t>-</a:t>
            </a:r>
            <a:r>
              <a:rPr lang="tr-TR" sz="3700" baseline="-25000" dirty="0">
                <a:latin typeface="Arial Narrow" panose="020B0606020202030204" pitchFamily="34" charset="0"/>
              </a:rPr>
              <a:t>Sermaye şirketi veya kooperatif şeklinde </a:t>
            </a:r>
            <a:r>
              <a:rPr lang="tr-TR" sz="3700" baseline="-25000" dirty="0" smtClean="0">
                <a:latin typeface="Arial Narrow" panose="020B0606020202030204" pitchFamily="34" charset="0"/>
              </a:rPr>
              <a:t>kurulmamış olması,</a:t>
            </a:r>
          </a:p>
          <a:p>
            <a:pPr marL="0" indent="0" algn="just">
              <a:buNone/>
            </a:pPr>
            <a:r>
              <a:rPr lang="tr-TR" sz="3700" baseline="-25000" dirty="0" smtClean="0">
                <a:latin typeface="Arial Narrow" panose="020B0606020202030204" pitchFamily="34" charset="0"/>
              </a:rPr>
              <a:t>-</a:t>
            </a:r>
            <a:r>
              <a:rPr lang="tr-TR" sz="3700" dirty="0" smtClean="0">
                <a:latin typeface="Arial Narrow" panose="020B0606020202030204" pitchFamily="34" charset="0"/>
              </a:rPr>
              <a:t> </a:t>
            </a:r>
            <a:r>
              <a:rPr lang="tr-TR" sz="3700" baseline="-25000" dirty="0" smtClean="0">
                <a:latin typeface="Arial Narrow" panose="020B0606020202030204" pitchFamily="34" charset="0"/>
              </a:rPr>
              <a:t>Ticari</a:t>
            </a:r>
            <a:r>
              <a:rPr lang="tr-TR" sz="3700" baseline="-25000" dirty="0">
                <a:latin typeface="Arial Narrow" panose="020B0606020202030204" pitchFamily="34" charset="0"/>
              </a:rPr>
              <a:t>, sınaî veya zirai alanda devamlı olarak </a:t>
            </a:r>
            <a:r>
              <a:rPr lang="tr-TR" sz="3700" baseline="-25000" dirty="0" smtClean="0">
                <a:latin typeface="Arial Narrow" panose="020B0606020202030204" pitchFamily="34" charset="0"/>
              </a:rPr>
              <a:t>faaliyette bulunması gerekmektedir.</a:t>
            </a:r>
            <a:r>
              <a:rPr lang="tr-TR" sz="3700" dirty="0" smtClean="0">
                <a:latin typeface="Arial Narrow" panose="020B0606020202030204" pitchFamily="34" charset="0"/>
              </a:rPr>
              <a:t> </a:t>
            </a:r>
            <a:endParaRPr lang="tr-TR" sz="3400" baseline="-25000" dirty="0">
              <a:latin typeface="Arial Narrow" panose="020B0606020202030204" pitchFamily="34" charset="0"/>
            </a:endParaRPr>
          </a:p>
          <a:p>
            <a:pPr marL="0" indent="0" algn="just">
              <a:buNone/>
            </a:pPr>
            <a:r>
              <a:rPr lang="tr-TR" sz="3400" baseline="-25000" dirty="0">
                <a:latin typeface="Arial Narrow" panose="020B0606020202030204" pitchFamily="34" charset="0"/>
              </a:rPr>
              <a:t>	</a:t>
            </a:r>
            <a:endParaRPr lang="tr-TR" sz="3400" dirty="0">
              <a:latin typeface="Arial Narrow" panose="020B0606020202030204" pitchFamily="34" charset="0"/>
            </a:endParaRPr>
          </a:p>
          <a:p>
            <a:pPr marL="0" indent="0">
              <a:buNone/>
            </a:pPr>
            <a:endParaRPr lang="tr-TR" sz="3400" dirty="0"/>
          </a:p>
          <a:p>
            <a:pPr marL="0" indent="0">
              <a:buNone/>
            </a:pPr>
            <a:endParaRPr lang="tr-TR" sz="3400" dirty="0"/>
          </a:p>
          <a:p>
            <a:pPr marL="0" indent="0">
              <a:buNone/>
            </a:pPr>
            <a:endParaRPr lang="tr-TR" dirty="0"/>
          </a:p>
          <a:p>
            <a:pPr marL="0" indent="0">
              <a:buNone/>
            </a:pPr>
            <a:endParaRPr lang="tr-TR" dirty="0"/>
          </a:p>
          <a:p>
            <a:pPr marL="0" indent="0">
              <a:buNone/>
            </a:pPr>
            <a:endParaRPr lang="tr-TR" dirty="0"/>
          </a:p>
          <a:p>
            <a:pPr marL="0" indent="0">
              <a:buNone/>
            </a:pPr>
            <a:endParaRPr lang="tr-TR" dirty="0"/>
          </a:p>
          <a:p>
            <a:pPr marL="0" indent="0">
              <a:buNone/>
            </a:pPr>
            <a:endParaRPr lang="tr-TR" dirty="0"/>
          </a:p>
        </p:txBody>
      </p:sp>
    </p:spTree>
    <p:extLst>
      <p:ext uri="{BB962C8B-B14F-4D97-AF65-F5344CB8AC3E}">
        <p14:creationId xmlns:p14="http://schemas.microsoft.com/office/powerpoint/2010/main" xmlns="" val="973171722"/>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07504" y="188640"/>
            <a:ext cx="8856983" cy="6480719"/>
          </a:xfrm>
        </p:spPr>
        <p:txBody>
          <a:bodyPr>
            <a:normAutofit/>
          </a:bodyPr>
          <a:lstStyle/>
          <a:p>
            <a:pPr marL="0" indent="0" algn="just">
              <a:buNone/>
            </a:pPr>
            <a:r>
              <a:rPr lang="tr-TR" sz="3400" dirty="0"/>
              <a:t>İktisadi kamu kuruluşlarının kazanç amacı gütmemeleri, faaliyetlerinin kanunla verilmiş görevler arasında bulunmaması, tüzel kişiliklerin olmaması, bağımsız muhasebelerinin ve kendilerine ayrılmış sermayelerinin veya iş yerlerinin bulunmaması mükellefiyetliklerini etkilemeyecektir. Mal veya hizmet bedelinin sadece maliyeti karşılayacak kadar olması, kar edilmemesi veya karın kuruluş amaçlarına tahsis edilmesi de bunların iktisadi niteliğini değiştirmeyecektir. </a:t>
            </a:r>
          </a:p>
        </p:txBody>
      </p:sp>
    </p:spTree>
    <p:extLst>
      <p:ext uri="{BB962C8B-B14F-4D97-AF65-F5344CB8AC3E}">
        <p14:creationId xmlns:p14="http://schemas.microsoft.com/office/powerpoint/2010/main" xmlns="" val="3283437008"/>
      </p:ext>
    </p:extLst>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260648"/>
            <a:ext cx="8784975" cy="6336703"/>
          </a:xfrm>
        </p:spPr>
        <p:txBody>
          <a:bodyPr>
            <a:noAutofit/>
          </a:bodyPr>
          <a:lstStyle/>
          <a:p>
            <a:pPr marL="0" indent="0" algn="just">
              <a:buNone/>
            </a:pPr>
            <a:r>
              <a:rPr lang="tr-TR" sz="4600" baseline="-25000" dirty="0" smtClean="0">
                <a:latin typeface="Arial Narrow" panose="020B0606020202030204" pitchFamily="34" charset="0"/>
              </a:rPr>
              <a:t>Buna </a:t>
            </a:r>
            <a:r>
              <a:rPr lang="tr-TR" sz="4600" baseline="-25000" dirty="0">
                <a:latin typeface="Arial Narrow" panose="020B0606020202030204" pitchFamily="34" charset="0"/>
              </a:rPr>
              <a:t>göre, iktisadi işletmenin belirlenmesinde Kanunun 2 </a:t>
            </a:r>
            <a:r>
              <a:rPr lang="tr-TR" sz="4600" baseline="-25000" dirty="0" err="1">
                <a:latin typeface="Arial Narrow" panose="020B0606020202030204" pitchFamily="34" charset="0"/>
              </a:rPr>
              <a:t>nci</a:t>
            </a:r>
            <a:r>
              <a:rPr lang="tr-TR" sz="4600" baseline="-25000" dirty="0">
                <a:latin typeface="Arial Narrow" panose="020B0606020202030204" pitchFamily="34" charset="0"/>
              </a:rPr>
              <a:t> maddesinin beşinci fıkrasında </a:t>
            </a:r>
            <a:r>
              <a:rPr lang="tr-TR" sz="4600" baseline="-25000" dirty="0" smtClean="0">
                <a:latin typeface="Arial Narrow" panose="020B0606020202030204" pitchFamily="34" charset="0"/>
              </a:rPr>
              <a:t>belirlenen koşullar </a:t>
            </a:r>
            <a:r>
              <a:rPr lang="tr-TR" sz="4600" baseline="-25000" dirty="0">
                <a:latin typeface="Arial Narrow" panose="020B0606020202030204" pitchFamily="34" charset="0"/>
              </a:rPr>
              <a:t>dikkate alınacak olup işletmelerin belirgin özellikleri </a:t>
            </a:r>
            <a:r>
              <a:rPr lang="tr-TR" sz="4600" b="1" baseline="-25000" dirty="0">
                <a:latin typeface="Arial Narrow" panose="020B0606020202030204" pitchFamily="34" charset="0"/>
              </a:rPr>
              <a:t>bağlılık, devamlılık ve faaliyetin ticari, sınaî veya zirai bir mahiyet arz etmesidir. </a:t>
            </a:r>
            <a:r>
              <a:rPr lang="tr-TR" sz="4600" baseline="-25000" dirty="0">
                <a:latin typeface="Arial Narrow" panose="020B0606020202030204" pitchFamily="34" charset="0"/>
              </a:rPr>
              <a:t>Diğer bir anlatımla iktisadi işletmenin </a:t>
            </a:r>
            <a:r>
              <a:rPr lang="tr-TR" sz="4600" baseline="-25000" dirty="0" smtClean="0">
                <a:latin typeface="Arial Narrow" panose="020B0606020202030204" pitchFamily="34" charset="0"/>
              </a:rPr>
              <a:t>unsurları, </a:t>
            </a:r>
            <a:r>
              <a:rPr lang="tr-TR" sz="4600" baseline="-25000" dirty="0">
                <a:latin typeface="Arial Narrow" panose="020B0606020202030204" pitchFamily="34" charset="0"/>
              </a:rPr>
              <a:t>ticari faaliyetin de temel özellikleri olan, bir organizasyona bağlı olarak piyasa ekonomisi içerisinde bedel karşılığı mal alım satımı, imalatı ya da hizmet ifaları gibi faaliyetlerdir. Kanun bu gibi halleri tek tek saymak yerine, bu gibi kuruluşların piyasa ekonomisi içerisinde icra edilen tüm iktisadi faaliyetlerini kapsama </a:t>
            </a:r>
            <a:r>
              <a:rPr lang="tr-TR" sz="4600" baseline="-25000" dirty="0" smtClean="0">
                <a:latin typeface="Arial Narrow" panose="020B0606020202030204" pitchFamily="34" charset="0"/>
              </a:rPr>
              <a:t>almıştır.</a:t>
            </a:r>
            <a:endParaRPr lang="tr-TR" sz="4600" dirty="0" smtClean="0">
              <a:latin typeface="Arial Narrow" panose="020B0606020202030204" pitchFamily="34" charset="0"/>
            </a:endParaRPr>
          </a:p>
          <a:p>
            <a:pPr marL="0" indent="0">
              <a:buNone/>
            </a:pPr>
            <a:endParaRPr lang="tr-TR" sz="2400" dirty="0"/>
          </a:p>
        </p:txBody>
      </p:sp>
    </p:spTree>
    <p:extLst>
      <p:ext uri="{BB962C8B-B14F-4D97-AF65-F5344CB8AC3E}">
        <p14:creationId xmlns:p14="http://schemas.microsoft.com/office/powerpoint/2010/main" xmlns="" val="4067191163"/>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0" y="188641"/>
            <a:ext cx="8568951" cy="5937522"/>
          </a:xfrm>
        </p:spPr>
        <p:txBody>
          <a:bodyPr>
            <a:normAutofit/>
          </a:bodyPr>
          <a:lstStyle/>
          <a:p>
            <a:pPr marL="0" indent="0">
              <a:buNone/>
            </a:pPr>
            <a:r>
              <a:rPr lang="tr-TR" sz="4100" b="1" baseline="-25000" dirty="0">
                <a:latin typeface="Arial Narrow" panose="020B0606020202030204" pitchFamily="34" charset="0"/>
              </a:rPr>
              <a:t>a-Bağlılık</a:t>
            </a:r>
            <a:endParaRPr lang="tr-TR" sz="4100" dirty="0">
              <a:latin typeface="Arial Narrow" panose="020B0606020202030204" pitchFamily="34" charset="0"/>
            </a:endParaRPr>
          </a:p>
          <a:p>
            <a:pPr marL="0" indent="0">
              <a:buNone/>
            </a:pPr>
            <a:r>
              <a:rPr lang="tr-TR" sz="4100" baseline="-25000" dirty="0" smtClean="0">
                <a:latin typeface="Arial Narrow" panose="020B0606020202030204" pitchFamily="34" charset="0"/>
              </a:rPr>
              <a:t>Bir </a:t>
            </a:r>
            <a:r>
              <a:rPr lang="tr-TR" sz="4100" baseline="-25000" dirty="0">
                <a:latin typeface="Arial Narrow" panose="020B0606020202030204" pitchFamily="34" charset="0"/>
              </a:rPr>
              <a:t>iktisadi kamu kuruluşunun varlığından söz edilebilmesi için kuruluşun, kamu idareleri veya kamu kuruluşlarına ait veya bağlı olması gerekmektedir. Ait olma sermaye bakımından, bağlı olma ise idari bakımdan bağlılığı ifade etmektedir. Döner sermayeli kuruluşlar, genel idare esaslarına göre yürütülmesi mümkün olmayan mal üretimine ve hizmet ifasına ilişkin faaliyetlerin sürdürülebilmesi için </a:t>
            </a:r>
            <a:r>
              <a:rPr lang="tr-TR" sz="4100" b="1" baseline="-25000" dirty="0">
                <a:latin typeface="Arial Narrow" panose="020B0606020202030204" pitchFamily="34" charset="0"/>
              </a:rPr>
              <a:t>kamu idaresine bağlı </a:t>
            </a:r>
            <a:r>
              <a:rPr lang="tr-TR" sz="4100" baseline="-25000" dirty="0">
                <a:latin typeface="Arial Narrow" panose="020B0606020202030204" pitchFamily="34" charset="0"/>
              </a:rPr>
              <a:t>olarak kurulan işletmeler olduğundan, bağlılık unsuru gerçekleşmiş olmaktadır.</a:t>
            </a:r>
            <a:endParaRPr lang="tr-TR" sz="4100" dirty="0">
              <a:latin typeface="Arial Narrow" panose="020B0606020202030204" pitchFamily="34" charset="0"/>
            </a:endParaRPr>
          </a:p>
          <a:p>
            <a:pPr marL="0" indent="0">
              <a:buNone/>
            </a:pPr>
            <a:r>
              <a:rPr lang="tr-TR" sz="4100" baseline="-25000" dirty="0" smtClean="0">
                <a:latin typeface="Arial Narrow" panose="020B0606020202030204" pitchFamily="34" charset="0"/>
              </a:rPr>
              <a:t>Ayrıca</a:t>
            </a:r>
            <a:r>
              <a:rPr lang="tr-TR" sz="4100" baseline="-25000" dirty="0">
                <a:latin typeface="Arial Narrow" panose="020B0606020202030204" pitchFamily="34" charset="0"/>
              </a:rPr>
              <a:t>, </a:t>
            </a:r>
            <a:r>
              <a:rPr lang="tr-TR" sz="4100" i="1" baseline="-25000" dirty="0">
                <a:latin typeface="Arial Narrow" panose="020B0606020202030204" pitchFamily="34" charset="0"/>
              </a:rPr>
              <a:t>döner sermaye işletmesinin bağlı olduğu kuruluşa vergi muafiyeti tanınmış olması, </a:t>
            </a:r>
            <a:r>
              <a:rPr lang="tr-TR" sz="4100" b="1" i="1" baseline="-25000" dirty="0">
                <a:latin typeface="Arial Narrow" panose="020B0606020202030204" pitchFamily="34" charset="0"/>
              </a:rPr>
              <a:t>döner sermayeli işletmelerin vergilendirilmesine engel teşkil etmemektedir.</a:t>
            </a:r>
            <a:endParaRPr lang="tr-TR" sz="4100" dirty="0">
              <a:latin typeface="Arial Narrow" panose="020B0606020202030204" pitchFamily="34" charset="0"/>
            </a:endParaRPr>
          </a:p>
          <a:p>
            <a:pPr marL="0" indent="0">
              <a:buNone/>
            </a:pPr>
            <a:endParaRPr lang="tr-TR" sz="4100" dirty="0"/>
          </a:p>
        </p:txBody>
      </p:sp>
    </p:spTree>
    <p:extLst>
      <p:ext uri="{BB962C8B-B14F-4D97-AF65-F5344CB8AC3E}">
        <p14:creationId xmlns:p14="http://schemas.microsoft.com/office/powerpoint/2010/main" xmlns="" val="3709831951"/>
      </p:ext>
    </p:ext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İçerik Yer Tutucusu 3"/>
          <p:cNvSpPr>
            <a:spLocks noGrp="1"/>
          </p:cNvSpPr>
          <p:nvPr>
            <p:ph idx="1"/>
          </p:nvPr>
        </p:nvSpPr>
        <p:spPr>
          <a:xfrm>
            <a:off x="699247" y="836713"/>
            <a:ext cx="7745505" cy="5289450"/>
          </a:xfrm>
        </p:spPr>
        <p:txBody>
          <a:bodyPr>
            <a:normAutofit fontScale="77500" lnSpcReduction="20000"/>
          </a:bodyPr>
          <a:lstStyle/>
          <a:p>
            <a:pPr marL="514350" indent="-514350">
              <a:buFont typeface="+mj-lt"/>
              <a:buAutoNum type="alphaUcPeriod"/>
            </a:pPr>
            <a:r>
              <a:rPr lang="tr-TR" b="1" i="1" u="sng" dirty="0" smtClean="0">
                <a:latin typeface="Arial Narrow" panose="020B0606020202030204" pitchFamily="34" charset="0"/>
              </a:rPr>
              <a:t>KURUMLAR VERGİSİ YÖNÜNDEN</a:t>
            </a:r>
          </a:p>
          <a:p>
            <a:pPr marL="1314450" lvl="2" indent="-514350">
              <a:buFont typeface="+mj-lt"/>
              <a:buAutoNum type="arabicPeriod"/>
            </a:pPr>
            <a:endParaRPr lang="tr-TR" b="1" i="1" u="sng" dirty="0" smtClean="0">
              <a:latin typeface="Arial Narrow" panose="020B0606020202030204" pitchFamily="34" charset="0"/>
            </a:endParaRPr>
          </a:p>
          <a:p>
            <a:pPr marL="1314450" lvl="2" indent="-514350">
              <a:buFont typeface="+mj-lt"/>
              <a:buAutoNum type="arabicPeriod"/>
            </a:pPr>
            <a:r>
              <a:rPr lang="tr-TR" sz="2800" b="1" i="1" dirty="0" smtClean="0">
                <a:latin typeface="Arial Narrow" panose="020B0606020202030204" pitchFamily="34" charset="0"/>
              </a:rPr>
              <a:t>5422 Sayılı Kurumlar Vergisi Kanunu Düzenlemeleri:</a:t>
            </a:r>
          </a:p>
          <a:p>
            <a:pPr marL="800100" lvl="2" indent="0">
              <a:buNone/>
            </a:pPr>
            <a:endParaRPr lang="tr-TR" b="1" i="1" u="sng" dirty="0" smtClean="0">
              <a:latin typeface="Arial Narrow" panose="020B0606020202030204" pitchFamily="34" charset="0"/>
            </a:endParaRPr>
          </a:p>
          <a:p>
            <a:pPr marL="1165860" lvl="3" indent="0" algn="just">
              <a:buNone/>
            </a:pPr>
            <a:r>
              <a:rPr lang="tr-TR" sz="2800" dirty="0" smtClean="0">
                <a:latin typeface="Arial Narrow" panose="020B0606020202030204" pitchFamily="34" charset="0"/>
              </a:rPr>
              <a:t>5422 sayılı Kurumlar Vergisi Kanunu’ </a:t>
            </a:r>
            <a:r>
              <a:rPr lang="tr-TR" sz="2800" dirty="0" err="1" smtClean="0">
                <a:latin typeface="Arial Narrow" panose="020B0606020202030204" pitchFamily="34" charset="0"/>
              </a:rPr>
              <a:t>nun</a:t>
            </a:r>
            <a:r>
              <a:rPr lang="tr-TR" sz="2800" dirty="0" smtClean="0">
                <a:latin typeface="Arial Narrow" panose="020B0606020202030204" pitchFamily="34" charset="0"/>
              </a:rPr>
              <a:t> 1. maddesinde sermaye şirketleri, kooperatifler, iktisadi kamu teşebbüsleri, dernek ve vakıflara ait iktisadi işletmeler ve iş ortaklıklarının kurum kazançlarının kurumlar vergisine tabi olduğu belirtilmiştir. Kanunu’ </a:t>
            </a:r>
            <a:r>
              <a:rPr lang="tr-TR" sz="2800" dirty="0" err="1" smtClean="0">
                <a:latin typeface="Arial Narrow" panose="020B0606020202030204" pitchFamily="34" charset="0"/>
              </a:rPr>
              <a:t>nun</a:t>
            </a:r>
            <a:r>
              <a:rPr lang="tr-TR" sz="2800" dirty="0" smtClean="0">
                <a:latin typeface="Arial Narrow" panose="020B0606020202030204" pitchFamily="34" charset="0"/>
              </a:rPr>
              <a:t> 4. maddesinde ise iktisadi kamu müesseseleri, devlete, özel idarelere, belediyelere ve diğer kamu idarelerine ve müesseselerine ait ve tabi olup faaliyetleri devamlı bulunan ve sermaye şirketi ve kooperatif niteliğinde olmayan ticari, sınai ve zirai işletmeler olarak tanımlanmıştır. Aynı maddenin devamında bunların kazanç gayesi gütmemeleri, faaliyetin kanunla tevdi edilmiş görevler arasında bulunması tüzel kişiliklerinin olmaması, müstakil muhasebeleri ve kendilerine tahsis edilmiş sermayelerinin veya işyerlerinin bulunmamasının mükellefiyetlerine tesir etmeyeceği hüküm altına alınmıştır.  </a:t>
            </a:r>
          </a:p>
          <a:p>
            <a:pPr marL="800100" lvl="2" indent="0">
              <a:buNone/>
            </a:pPr>
            <a:endParaRPr lang="tr-TR" i="1" u="sng" dirty="0" smtClean="0">
              <a:latin typeface="Arial Narrow" panose="020B0606020202030204" pitchFamily="34" charset="0"/>
            </a:endParaRPr>
          </a:p>
          <a:p>
            <a:pPr marL="800100" lvl="2" indent="0">
              <a:buNone/>
            </a:pPr>
            <a:endParaRPr lang="tr-TR" b="1" i="1" u="sng" dirty="0" smtClean="0">
              <a:latin typeface="Arial Narrow" panose="020B0606020202030204" pitchFamily="34" charset="0"/>
            </a:endParaRPr>
          </a:p>
          <a:p>
            <a:pPr marL="800100" lvl="2" indent="0">
              <a:buNone/>
            </a:pPr>
            <a:endParaRPr lang="tr-TR" b="1" i="1" u="sng" dirty="0">
              <a:latin typeface="Arial Narrow" panose="020B0606020202030204" pitchFamily="34" charset="0"/>
            </a:endParaRPr>
          </a:p>
          <a:p>
            <a:pPr marL="0" indent="0">
              <a:buNone/>
            </a:pPr>
            <a:endParaRPr lang="tr-TR" b="1" i="1" u="sng" dirty="0">
              <a:latin typeface="Arial Narrow" panose="020B0606020202030204" pitchFamily="34" charset="0"/>
            </a:endParaRPr>
          </a:p>
        </p:txBody>
      </p:sp>
      <p:sp>
        <p:nvSpPr>
          <p:cNvPr id="2" name="Başlık 1"/>
          <p:cNvSpPr>
            <a:spLocks noGrp="1"/>
          </p:cNvSpPr>
          <p:nvPr>
            <p:ph type="title"/>
          </p:nvPr>
        </p:nvSpPr>
        <p:spPr>
          <a:xfrm>
            <a:off x="323528" y="188640"/>
            <a:ext cx="8363272" cy="908720"/>
          </a:xfrm>
        </p:spPr>
        <p:txBody>
          <a:bodyPr>
            <a:normAutofit fontScale="90000"/>
          </a:bodyPr>
          <a:lstStyle/>
          <a:p>
            <a:r>
              <a:rPr lang="tr-TR" sz="3200" b="1" dirty="0" smtClean="0">
                <a:effectLst>
                  <a:outerShdw blurRad="38100" dist="38100" dir="2700000" algn="tl">
                    <a:srgbClr val="000000">
                      <a:alpha val="43137"/>
                    </a:srgbClr>
                  </a:outerShdw>
                </a:effectLst>
                <a:latin typeface="Arial Narrow" panose="020B0606020202030204" pitchFamily="34" charset="0"/>
              </a:rPr>
              <a:t>DÖ</a:t>
            </a:r>
            <a:r>
              <a:rPr lang="tr-TR" sz="2700" b="1" dirty="0" smtClean="0">
                <a:effectLst>
                  <a:outerShdw blurRad="38100" dist="38100" dir="2700000" algn="tl">
                    <a:srgbClr val="000000">
                      <a:alpha val="43137"/>
                    </a:srgbClr>
                  </a:outerShdw>
                </a:effectLst>
                <a:latin typeface="Arial Narrow" panose="020B0606020202030204" pitchFamily="34" charset="0"/>
              </a:rPr>
              <a:t>NER </a:t>
            </a:r>
            <a:r>
              <a:rPr lang="tr-TR" sz="2700" b="1" dirty="0" smtClean="0">
                <a:effectLst>
                  <a:outerShdw blurRad="38100" dist="38100" dir="2700000" algn="tl">
                    <a:srgbClr val="000000">
                      <a:alpha val="43137"/>
                    </a:srgbClr>
                  </a:outerShdw>
                </a:effectLst>
                <a:latin typeface="Arial Narrow" panose="020B0606020202030204" pitchFamily="34" charset="0"/>
              </a:rPr>
              <a:t>SERMAYELİ İŞLETMELERİN </a:t>
            </a:r>
            <a:r>
              <a:rPr lang="tr-TR" sz="2700" b="1" dirty="0" smtClean="0">
                <a:effectLst>
                  <a:outerShdw blurRad="38100" dist="38100" dir="2700000" algn="tl">
                    <a:srgbClr val="000000">
                      <a:alpha val="43137"/>
                    </a:srgbClr>
                  </a:outerShdw>
                </a:effectLst>
                <a:latin typeface="Arial Narrow" panose="020B0606020202030204" pitchFamily="34" charset="0"/>
              </a:rPr>
              <a:t> VERGİLENDİRİLMESİ</a:t>
            </a:r>
            <a:r>
              <a:rPr lang="tr-TR" sz="3200" b="1" dirty="0" smtClean="0">
                <a:effectLst>
                  <a:outerShdw blurRad="38100" dist="38100" dir="2700000" algn="tl">
                    <a:srgbClr val="000000">
                      <a:alpha val="43137"/>
                    </a:srgbClr>
                  </a:outerShdw>
                </a:effectLst>
                <a:latin typeface="Arial Narrow" panose="020B0606020202030204" pitchFamily="34" charset="0"/>
              </a:rPr>
              <a:t/>
            </a:r>
            <a:br>
              <a:rPr lang="tr-TR" sz="3200" b="1" dirty="0" smtClean="0">
                <a:effectLst>
                  <a:outerShdw blurRad="38100" dist="38100" dir="2700000" algn="tl">
                    <a:srgbClr val="000000">
                      <a:alpha val="43137"/>
                    </a:srgbClr>
                  </a:outerShdw>
                </a:effectLst>
                <a:latin typeface="Arial Narrow" panose="020B0606020202030204" pitchFamily="34" charset="0"/>
              </a:rPr>
            </a:br>
            <a:endParaRPr lang="tr-TR" sz="3200" b="1" dirty="0">
              <a:effectLst>
                <a:outerShdw blurRad="38100" dist="38100" dir="2700000" algn="tl">
                  <a:srgbClr val="000000">
                    <a:alpha val="43137"/>
                  </a:srgbClr>
                </a:outerShdw>
              </a:effectLst>
              <a:latin typeface="Arial Narrow" panose="020B0606020202030204" pitchFamily="34" charset="0"/>
            </a:endParaRPr>
          </a:p>
        </p:txBody>
      </p:sp>
      <p:cxnSp>
        <p:nvCxnSpPr>
          <p:cNvPr id="6" name="Düz Bağlayıcı 5"/>
          <p:cNvCxnSpPr/>
          <p:nvPr/>
        </p:nvCxnSpPr>
        <p:spPr>
          <a:xfrm>
            <a:off x="467544" y="764704"/>
            <a:ext cx="8352928" cy="0"/>
          </a:xfrm>
          <a:prstGeom prst="line">
            <a:avLst/>
          </a:prstGeom>
          <a:ln/>
        </p:spPr>
        <p:style>
          <a:lnRef idx="3">
            <a:schemeClr val="dk1"/>
          </a:lnRef>
          <a:fillRef idx="0">
            <a:schemeClr val="dk1"/>
          </a:fillRef>
          <a:effectRef idx="2">
            <a:schemeClr val="dk1"/>
          </a:effectRef>
          <a:fontRef idx="minor">
            <a:schemeClr val="tx1"/>
          </a:fontRef>
        </p:style>
      </p:cxnSp>
      <p:sp>
        <p:nvSpPr>
          <p:cNvPr id="7" name="Veri Yer Tutucusu 6"/>
          <p:cNvSpPr>
            <a:spLocks noGrp="1"/>
          </p:cNvSpPr>
          <p:nvPr>
            <p:ph type="dt" sz="half" idx="10"/>
          </p:nvPr>
        </p:nvSpPr>
        <p:spPr/>
        <p:txBody>
          <a:bodyPr/>
          <a:lstStyle/>
          <a:p>
            <a:r>
              <a:rPr lang="tr-TR" smtClean="0"/>
              <a:t>30.10.2014</a:t>
            </a:r>
            <a:endParaRPr lang="tr-TR"/>
          </a:p>
        </p:txBody>
      </p:sp>
      <p:sp>
        <p:nvSpPr>
          <p:cNvPr id="8" name="Slayt Numarası Yer Tutucusu 7"/>
          <p:cNvSpPr>
            <a:spLocks noGrp="1"/>
          </p:cNvSpPr>
          <p:nvPr>
            <p:ph type="sldNum" sz="quarter" idx="12"/>
          </p:nvPr>
        </p:nvSpPr>
        <p:spPr/>
        <p:txBody>
          <a:bodyPr/>
          <a:lstStyle/>
          <a:p>
            <a:fld id="{A154389E-FBC0-437D-9697-5899A3B3CA53}" type="slidenum">
              <a:rPr lang="tr-TR" smtClean="0"/>
              <a:pPr/>
              <a:t>2</a:t>
            </a:fld>
            <a:endParaRPr lang="tr-TR"/>
          </a:p>
        </p:txBody>
      </p:sp>
    </p:spTree>
    <p:extLst>
      <p:ext uri="{BB962C8B-B14F-4D97-AF65-F5344CB8AC3E}">
        <p14:creationId xmlns:p14="http://schemas.microsoft.com/office/powerpoint/2010/main" xmlns="" val="212215727"/>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88640"/>
            <a:ext cx="8784976" cy="6408712"/>
          </a:xfrm>
        </p:spPr>
        <p:txBody>
          <a:bodyPr>
            <a:normAutofit/>
          </a:bodyPr>
          <a:lstStyle/>
          <a:p>
            <a:pPr marL="0" indent="0">
              <a:buNone/>
            </a:pPr>
            <a:r>
              <a:rPr lang="tr-TR" sz="3800" b="1" baseline="-25000" dirty="0" smtClean="0">
                <a:latin typeface="Arial Narrow" panose="020B0606020202030204" pitchFamily="34" charset="0"/>
              </a:rPr>
              <a:t>b-Devamlılık</a:t>
            </a:r>
            <a:endParaRPr lang="tr-TR" sz="3800" dirty="0" smtClean="0">
              <a:latin typeface="Arial Narrow" panose="020B0606020202030204" pitchFamily="34" charset="0"/>
            </a:endParaRPr>
          </a:p>
          <a:p>
            <a:pPr marL="0" indent="0" algn="just">
              <a:buNone/>
            </a:pPr>
            <a:r>
              <a:rPr lang="tr-TR" sz="3800" b="1" i="1" baseline="-25000" dirty="0" smtClean="0">
                <a:latin typeface="Arial Narrow" panose="020B0606020202030204" pitchFamily="34" charset="0"/>
              </a:rPr>
              <a:t>Devamlılık unsuru,</a:t>
            </a:r>
            <a:r>
              <a:rPr lang="tr-TR" sz="3800" b="1" baseline="-25000" dirty="0" smtClean="0">
                <a:latin typeface="Arial Narrow" panose="020B0606020202030204" pitchFamily="34" charset="0"/>
              </a:rPr>
              <a:t> </a:t>
            </a:r>
            <a:r>
              <a:rPr lang="tr-TR" sz="3800" baseline="-25000" dirty="0" smtClean="0">
                <a:latin typeface="Arial Narrow" panose="020B0606020202030204" pitchFamily="34" charset="0"/>
              </a:rPr>
              <a:t>bir hesap dönemi içinde aynı veya ayrı faaliyet alanlarında ticari mahiyet arz eden </a:t>
            </a:r>
            <a:r>
              <a:rPr lang="tr-TR" sz="3800" i="1" baseline="-25000" dirty="0" smtClean="0">
                <a:latin typeface="Arial Narrow" panose="020B0606020202030204" pitchFamily="34" charset="0"/>
              </a:rPr>
              <a:t>işlemlerin birden fazla yapılmasını</a:t>
            </a:r>
            <a:r>
              <a:rPr lang="tr-TR" sz="3800" baseline="-25000" dirty="0" smtClean="0">
                <a:latin typeface="Arial Narrow" panose="020B0606020202030204" pitchFamily="34" charset="0"/>
              </a:rPr>
              <a:t> ifade etmektedir. Aynı hesap döneminde tek işlem nedeniyle ticari faaliyetin devamlılık unsurunun oluştuğunu kabul etmek mümkün olmamakla birlikte, faaliyetin organizasyon gerektirmesi veya amacının ticari olması durumunda devamlılık unsurunun varlığı kabul edilir. Örneğin,</a:t>
            </a:r>
            <a:endParaRPr lang="tr-TR" sz="3800" dirty="0" smtClean="0">
              <a:latin typeface="Arial Narrow" panose="020B0606020202030204" pitchFamily="34" charset="0"/>
            </a:endParaRPr>
          </a:p>
          <a:p>
            <a:pPr marL="0" indent="0" algn="just">
              <a:buNone/>
            </a:pPr>
            <a:r>
              <a:rPr lang="tr-TR" sz="3800" baseline="-25000" dirty="0" smtClean="0">
                <a:latin typeface="Arial Narrow" panose="020B0606020202030204" pitchFamily="34" charset="0"/>
              </a:rPr>
              <a:t>Bir döner sermaye işletmesi tarafından (telif ve yayın hakkı elinde bulundurulmak suretiyle) bir kitabın yayınlanarak satışa sunulması halinde, bir defada yapılmış olsa dahi piyasaya sunularak birden fazla kişiye pazarlanması nedeniyle devamlılık unsuru gerçekleşmiş olacaktır. Pazarlama işleminin bir defada herhangi bir dağıtım şirketi aracılığı ile yapılmış olması da durumu değiştirmeyecektir.</a:t>
            </a:r>
          </a:p>
        </p:txBody>
      </p:sp>
    </p:spTree>
    <p:extLst>
      <p:ext uri="{BB962C8B-B14F-4D97-AF65-F5344CB8AC3E}">
        <p14:creationId xmlns:p14="http://schemas.microsoft.com/office/powerpoint/2010/main" xmlns="" val="4084621944"/>
      </p:ext>
    </p:extLst>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260649"/>
            <a:ext cx="7745505" cy="5865514"/>
          </a:xfrm>
        </p:spPr>
        <p:txBody>
          <a:bodyPr/>
          <a:lstStyle/>
          <a:p>
            <a:pPr marL="0" indent="0" algn="just">
              <a:buNone/>
            </a:pPr>
            <a:r>
              <a:rPr lang="tr-TR" sz="5500" baseline="-25000" dirty="0">
                <a:latin typeface="Arial Narrow" panose="020B0606020202030204" pitchFamily="34" charset="0"/>
              </a:rPr>
              <a:t>Bir döner sermaye işletmesi tarafından (daha </a:t>
            </a:r>
            <a:r>
              <a:rPr lang="tr-TR" sz="5500" i="1" baseline="-25000" dirty="0">
                <a:latin typeface="Arial Narrow" panose="020B0606020202030204" pitchFamily="34" charset="0"/>
              </a:rPr>
              <a:t> </a:t>
            </a:r>
            <a:r>
              <a:rPr lang="tr-TR" sz="5500" baseline="-25000" dirty="0">
                <a:latin typeface="Arial Narrow" panose="020B0606020202030204" pitchFamily="34" charset="0"/>
              </a:rPr>
              <a:t>önce herhangi bir şekilde basım ve dağıtımı yapılmamış) bir kitabın telif ve yayın hakkının satılması halinde iktisadi işletmeden söz edilemeyecektir.</a:t>
            </a:r>
          </a:p>
          <a:p>
            <a:pPr marL="0" indent="0" algn="just">
              <a:buNone/>
            </a:pPr>
            <a:r>
              <a:rPr lang="tr-TR" sz="5500" baseline="-25000" dirty="0">
                <a:latin typeface="Arial Narrow" panose="020B0606020202030204" pitchFamily="34" charset="0"/>
              </a:rPr>
              <a:t>Faaliyetin dönemsel veya mevsimlik olması, işin </a:t>
            </a:r>
            <a:r>
              <a:rPr lang="tr-TR" sz="5500" baseline="-25000" dirty="0" smtClean="0">
                <a:latin typeface="Arial Narrow" panose="020B0606020202030204" pitchFamily="34" charset="0"/>
              </a:rPr>
              <a:t>niteliği </a:t>
            </a:r>
            <a:r>
              <a:rPr lang="tr-TR" sz="5500" baseline="-25000" dirty="0">
                <a:latin typeface="Arial Narrow" panose="020B0606020202030204" pitchFamily="34" charset="0"/>
              </a:rPr>
              <a:t>nedeniyle faaliyetin devamlılığına engel teşkil etmemektedir.</a:t>
            </a:r>
            <a:endParaRPr lang="tr-TR" sz="5500" dirty="0">
              <a:latin typeface="Arial Narrow" panose="020B0606020202030204" pitchFamily="34" charset="0"/>
            </a:endParaRPr>
          </a:p>
          <a:p>
            <a:pPr marL="0" indent="0">
              <a:buNone/>
            </a:pPr>
            <a:endParaRPr lang="tr-TR" dirty="0"/>
          </a:p>
          <a:p>
            <a:pPr marL="0" indent="0">
              <a:buNone/>
            </a:pPr>
            <a:endParaRPr lang="tr-TR" dirty="0"/>
          </a:p>
        </p:txBody>
      </p:sp>
      <p:sp>
        <p:nvSpPr>
          <p:cNvPr id="3" name="Veri Yer Tutucusu 2"/>
          <p:cNvSpPr>
            <a:spLocks noGrp="1"/>
          </p:cNvSpPr>
          <p:nvPr>
            <p:ph type="dt" sz="half" idx="10"/>
          </p:nvPr>
        </p:nvSpPr>
        <p:spPr/>
        <p:txBody>
          <a:bodyPr/>
          <a:lstStyle/>
          <a:p>
            <a:r>
              <a:rPr lang="tr-TR" smtClean="0"/>
              <a:t>30.10.2014</a:t>
            </a:r>
            <a:endParaRPr lang="tr-TR"/>
          </a:p>
        </p:txBody>
      </p:sp>
      <p:sp>
        <p:nvSpPr>
          <p:cNvPr id="4" name="Slayt Numarası Yer Tutucusu 3"/>
          <p:cNvSpPr>
            <a:spLocks noGrp="1"/>
          </p:cNvSpPr>
          <p:nvPr>
            <p:ph type="sldNum" sz="quarter" idx="12"/>
          </p:nvPr>
        </p:nvSpPr>
        <p:spPr/>
        <p:txBody>
          <a:bodyPr/>
          <a:lstStyle/>
          <a:p>
            <a:fld id="{A154389E-FBC0-437D-9697-5899A3B3CA53}" type="slidenum">
              <a:rPr lang="tr-TR" smtClean="0"/>
              <a:pPr/>
              <a:t>21</a:t>
            </a:fld>
            <a:endParaRPr lang="tr-TR"/>
          </a:p>
        </p:txBody>
      </p:sp>
    </p:spTree>
    <p:extLst>
      <p:ext uri="{BB962C8B-B14F-4D97-AF65-F5344CB8AC3E}">
        <p14:creationId xmlns:p14="http://schemas.microsoft.com/office/powerpoint/2010/main" xmlns="" val="626263766"/>
      </p:ext>
    </p:extLst>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88640"/>
            <a:ext cx="8784975" cy="6408711"/>
          </a:xfrm>
        </p:spPr>
        <p:txBody>
          <a:bodyPr>
            <a:normAutofit/>
          </a:bodyPr>
          <a:lstStyle/>
          <a:p>
            <a:pPr marL="0" indent="0">
              <a:buNone/>
            </a:pPr>
            <a:r>
              <a:rPr lang="tr-TR" sz="3700" b="1" baseline="-25000" dirty="0" smtClean="0">
                <a:latin typeface="Arial Narrow" panose="020B0606020202030204" pitchFamily="34" charset="0"/>
              </a:rPr>
              <a:t>c-Ticari Organizasyon</a:t>
            </a:r>
          </a:p>
          <a:p>
            <a:pPr marL="0" indent="0">
              <a:buNone/>
            </a:pPr>
            <a:r>
              <a:rPr lang="tr-TR" sz="3700" b="1" i="1" baseline="-25000" dirty="0" smtClean="0">
                <a:latin typeface="Arial Narrow" panose="020B0606020202030204" pitchFamily="34" charset="0"/>
              </a:rPr>
              <a:t>Ticari </a:t>
            </a:r>
            <a:r>
              <a:rPr lang="tr-TR" sz="3700" b="1" i="1" baseline="-25000" dirty="0" smtClean="0">
                <a:latin typeface="Arial Narrow" panose="020B0606020202030204" pitchFamily="34" charset="0"/>
              </a:rPr>
              <a:t>organizasyon,</a:t>
            </a:r>
            <a:r>
              <a:rPr lang="tr-TR" sz="3700" b="1" baseline="-25000" dirty="0" smtClean="0">
                <a:latin typeface="Arial Narrow" panose="020B0606020202030204" pitchFamily="34" charset="0"/>
              </a:rPr>
              <a:t> </a:t>
            </a:r>
            <a:r>
              <a:rPr lang="tr-TR" sz="3700" baseline="-25000" dirty="0" smtClean="0">
                <a:latin typeface="Arial Narrow" panose="020B0606020202030204" pitchFamily="34" charset="0"/>
              </a:rPr>
              <a:t>sermaye tahsisi, işyeri açılması, personel istihdamı, ticaret siciline kaydolmak j gibi unsur ve şartlardan tümü veya bir kısmı yerine j getirilmek suretiyle belirli şekilde kurulmuş olacak-j tır. Bu takdirde bu organizasyon içinde bir takvim j yılında veya iki veya üç yılda tek bir işlem yapılmış j olsa dahi ticari faaliyetin varlığı kabul edilecektir. </a:t>
            </a:r>
          </a:p>
          <a:p>
            <a:pPr marL="0" indent="0">
              <a:buNone/>
            </a:pPr>
            <a:r>
              <a:rPr lang="tr-TR" sz="3700" baseline="-25000" dirty="0" smtClean="0">
                <a:latin typeface="Arial Narrow" panose="020B0606020202030204" pitchFamily="34" charset="0"/>
              </a:rPr>
              <a:t> Örneğin, bir döner sermaye işletmesinin nakit varlıklarının bir kısmının, işletme amaçlarını gerçekleştirebilmek için ihtiyaç duyduğu gelirleri sağlamak i amacıyla menkul kıymet alımına tahsis edilmesi daha sonra bu menkul kıymetlerin yıl içinde farklı J tarihlerde birkaç kez elden çıkarılması veya itfa tarihinde</a:t>
            </a:r>
            <a:r>
              <a:rPr lang="tr-TR" sz="3700" dirty="0" smtClean="0">
                <a:latin typeface="Arial Narrow" panose="020B0606020202030204" pitchFamily="34" charset="0"/>
              </a:rPr>
              <a:t> </a:t>
            </a:r>
            <a:r>
              <a:rPr lang="tr-TR" sz="3700" baseline="-25000" dirty="0" smtClean="0">
                <a:latin typeface="Arial Narrow" panose="020B0606020202030204" pitchFamily="34" charset="0"/>
              </a:rPr>
              <a:t>neması ile birlikte tahsil edilmesi durumunda,| devamlılık arz eden ticari, sınaî ve zirai bir faaliyetten nakit varlıklarıyla müstakil bir eleman istihdamını gerektirecek boyutta menkul kıymeti alım-satım faaliyetinde bulunması ve münhasıran bu s faaliyet için eleman istihdam edilmesi ticari organizasyonunun  oluştuğu anlamına gelecektir.</a:t>
            </a:r>
            <a:endParaRPr lang="tr-TR" sz="3700" dirty="0" smtClean="0">
              <a:latin typeface="Arial Narrow" panose="020B0606020202030204" pitchFamily="34" charset="0"/>
            </a:endParaRPr>
          </a:p>
          <a:p>
            <a:pPr marL="0" indent="0">
              <a:buNone/>
            </a:pPr>
            <a:endParaRPr lang="tr-TR" sz="3700" dirty="0"/>
          </a:p>
        </p:txBody>
      </p:sp>
    </p:spTree>
    <p:extLst>
      <p:ext uri="{BB962C8B-B14F-4D97-AF65-F5344CB8AC3E}">
        <p14:creationId xmlns:p14="http://schemas.microsoft.com/office/powerpoint/2010/main" xmlns="" val="2503746670"/>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260649"/>
            <a:ext cx="7745505" cy="5865514"/>
          </a:xfrm>
        </p:spPr>
        <p:txBody>
          <a:bodyPr>
            <a:normAutofit/>
          </a:bodyPr>
          <a:lstStyle/>
          <a:p>
            <a:pPr marL="0" indent="0">
              <a:buNone/>
            </a:pPr>
            <a:r>
              <a:rPr lang="tr-TR" sz="6000" baseline="-25000" dirty="0">
                <a:latin typeface="Arial Narrow" panose="020B0606020202030204" pitchFamily="34" charset="0"/>
              </a:rPr>
              <a:t>Ekonomik faaliyetin ticari organizasyonu gerçekleştirmesi ve yılda birden fazla tekrar ettirilmesi veya her yıl bir defa olmakla beraber müteakip yıllarda ya i da birkaç yıl arayla yapılmasına karşılık </a:t>
            </a:r>
            <a:r>
              <a:rPr lang="tr-TR" sz="6000" b="1" i="1" baseline="-25000" dirty="0">
                <a:latin typeface="Arial Narrow" panose="020B0606020202030204" pitchFamily="34" charset="0"/>
              </a:rPr>
              <a:t>periyodik</a:t>
            </a:r>
            <a:r>
              <a:rPr lang="tr-TR" sz="6000" b="1" baseline="-25000" dirty="0">
                <a:latin typeface="Arial Narrow" panose="020B0606020202030204" pitchFamily="34" charset="0"/>
              </a:rPr>
              <a:t> </a:t>
            </a:r>
            <a:r>
              <a:rPr lang="tr-TR" sz="6000" b="1" i="1" baseline="-25000" dirty="0">
                <a:latin typeface="Arial Narrow" panose="020B0606020202030204" pitchFamily="34" charset="0"/>
              </a:rPr>
              <a:t>olarak tekrar etmesi durumunda</a:t>
            </a:r>
            <a:r>
              <a:rPr lang="tr-TR" sz="6000" b="1" baseline="-25000" dirty="0">
                <a:latin typeface="Arial Narrow" panose="020B0606020202030204" pitchFamily="34" charset="0"/>
              </a:rPr>
              <a:t> </a:t>
            </a:r>
            <a:r>
              <a:rPr lang="tr-TR" sz="6000" baseline="-25000" dirty="0">
                <a:latin typeface="Arial Narrow" panose="020B0606020202030204" pitchFamily="34" charset="0"/>
              </a:rPr>
              <a:t>da bu faaliyetini devamlı olduğunun kabulü gerekmektedir.</a:t>
            </a:r>
            <a:endParaRPr lang="tr-TR" sz="6000" dirty="0">
              <a:latin typeface="Arial Narrow" panose="020B0606020202030204" pitchFamily="34" charset="0"/>
            </a:endParaRPr>
          </a:p>
          <a:p>
            <a:pPr marL="0" indent="0">
              <a:buNone/>
            </a:pPr>
            <a:endParaRPr lang="tr-TR" sz="6000" dirty="0"/>
          </a:p>
        </p:txBody>
      </p:sp>
    </p:spTree>
    <p:extLst>
      <p:ext uri="{BB962C8B-B14F-4D97-AF65-F5344CB8AC3E}">
        <p14:creationId xmlns:p14="http://schemas.microsoft.com/office/powerpoint/2010/main" xmlns="" val="1488074972"/>
      </p:ext>
    </p:extLst>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188640"/>
            <a:ext cx="8496943" cy="6120679"/>
          </a:xfrm>
        </p:spPr>
        <p:txBody>
          <a:bodyPr>
            <a:noAutofit/>
          </a:bodyPr>
          <a:lstStyle/>
          <a:p>
            <a:pPr marL="0" indent="0" algn="just">
              <a:buNone/>
            </a:pPr>
            <a:r>
              <a:rPr lang="tr-TR" sz="4000" b="1" baseline="-25000" dirty="0" smtClean="0">
                <a:latin typeface="Arial Narrow" panose="020B0606020202030204" pitchFamily="34" charset="0"/>
              </a:rPr>
              <a:t>d-Faaliyetin Ticari, Sınaî veya Zirai Bir Mahiyet Arz Etmesi</a:t>
            </a:r>
            <a:endParaRPr lang="tr-TR" sz="4000" dirty="0" smtClean="0">
              <a:latin typeface="Arial Narrow" panose="020B0606020202030204" pitchFamily="34" charset="0"/>
            </a:endParaRPr>
          </a:p>
          <a:p>
            <a:pPr marL="0" indent="0" algn="just">
              <a:buNone/>
            </a:pPr>
            <a:r>
              <a:rPr lang="tr-TR" sz="4000" baseline="-25000" dirty="0" smtClean="0">
                <a:latin typeface="Arial Narrow" panose="020B0606020202030204" pitchFamily="34" charset="0"/>
              </a:rPr>
              <a:t>Yapılan işlemlerin ticari mahiyet arz etmemesi.'! durumunda, devamlı bir ekonomik faaliyet söz konu-, su olmayacaktır. Örneğin, bir döner sermaye işletmesinin üç yıl önce satın aldığı nakil vasıtalarından aynı yıl içinde bir veya bir kaçını elden çıkartma halinde, devamlı surette yapılan bir iktisadi faaliyetten bahsedilemeyecektir.</a:t>
            </a:r>
            <a:endParaRPr lang="tr-TR" sz="4000" dirty="0" smtClean="0">
              <a:latin typeface="Arial Narrow" panose="020B0606020202030204" pitchFamily="34" charset="0"/>
            </a:endParaRPr>
          </a:p>
          <a:p>
            <a:pPr marL="0" indent="0" algn="just">
              <a:buNone/>
            </a:pPr>
            <a:r>
              <a:rPr lang="tr-TR" sz="4000" baseline="-25000" dirty="0" smtClean="0">
                <a:latin typeface="Arial Narrow" panose="020B0606020202030204" pitchFamily="34" charset="0"/>
              </a:rPr>
              <a:t>Kazanç sağlama amacı olmasa dahi işletmendi konusunun ve faaliyetinin, her türlü mal ve hizmet satışı ya da bunlara benzer şekillerde olması ve</a:t>
            </a:r>
            <a:r>
              <a:rPr lang="tr-TR" sz="4000" dirty="0" smtClean="0">
                <a:latin typeface="Arial Narrow" panose="020B0606020202030204" pitchFamily="34" charset="0"/>
              </a:rPr>
              <a:t> devamlı surette yapılması durumlarında da iktisadi işletme oluştuğu kabul edilecektir. </a:t>
            </a:r>
          </a:p>
          <a:p>
            <a:pPr marL="0" indent="0">
              <a:buNone/>
            </a:pPr>
            <a:endParaRPr lang="tr-TR" sz="4000" dirty="0"/>
          </a:p>
        </p:txBody>
      </p:sp>
    </p:spTree>
    <p:extLst>
      <p:ext uri="{BB962C8B-B14F-4D97-AF65-F5344CB8AC3E}">
        <p14:creationId xmlns:p14="http://schemas.microsoft.com/office/powerpoint/2010/main" xmlns="" val="2063979244"/>
      </p:ext>
    </p:extLst>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88640"/>
            <a:ext cx="8784975" cy="6408711"/>
          </a:xfrm>
        </p:spPr>
        <p:txBody>
          <a:bodyPr>
            <a:normAutofit/>
          </a:bodyPr>
          <a:lstStyle/>
          <a:p>
            <a:pPr marL="0" indent="0">
              <a:buNone/>
            </a:pPr>
            <a:r>
              <a:rPr lang="tr-TR" sz="3500" baseline="-25000" dirty="0" smtClean="0">
                <a:solidFill>
                  <a:schemeClr val="tx1"/>
                </a:solidFill>
                <a:latin typeface="Arial Narrow" panose="020B0606020202030204" pitchFamily="34" charset="0"/>
              </a:rPr>
              <a:t>İktisadi </a:t>
            </a:r>
            <a:r>
              <a:rPr lang="tr-TR" sz="3500" baseline="-25000" dirty="0" smtClean="0">
                <a:solidFill>
                  <a:schemeClr val="tx1"/>
                </a:solidFill>
                <a:latin typeface="Arial Narrow" panose="020B0606020202030204" pitchFamily="34" charset="0"/>
              </a:rPr>
              <a:t>işletmenin tanımı içinde yer alan ve devamlı olarak yapılan ticari, sınai veya zirai faaliyetten söz edebilmek için bu işletmenin </a:t>
            </a:r>
            <a:r>
              <a:rPr lang="tr-TR" sz="3500" baseline="-25000" dirty="0" err="1" smtClean="0">
                <a:solidFill>
                  <a:schemeClr val="tx1"/>
                </a:solidFill>
                <a:latin typeface="Arial Narrow" panose="020B0606020202030204" pitchFamily="34" charset="0"/>
              </a:rPr>
              <a:t>tedevül</a:t>
            </a:r>
            <a:r>
              <a:rPr lang="tr-TR" sz="3500" baseline="-25000" dirty="0" smtClean="0">
                <a:solidFill>
                  <a:schemeClr val="tx1"/>
                </a:solidFill>
                <a:latin typeface="Arial Narrow" panose="020B0606020202030204" pitchFamily="34" charset="0"/>
              </a:rPr>
              <a:t> ekonomisine katılması, başka bir ifadeyle</a:t>
            </a:r>
            <a:r>
              <a:rPr lang="tr-TR" sz="3500" dirty="0" smtClean="0">
                <a:solidFill>
                  <a:schemeClr val="tx1"/>
                </a:solidFill>
                <a:latin typeface="Arial Narrow" panose="020B0606020202030204" pitchFamily="34" charset="0"/>
              </a:rPr>
              <a:t> işletmede üretilen veya alınan malların veya verilen hizmetin bir bedel karşılığı satılmış olması gerekir. Aksi halde diğer unsurlar var olsa dahi bir iktisadi işletmenin varlığından söz edilemez. </a:t>
            </a:r>
          </a:p>
          <a:p>
            <a:pPr marL="0" indent="0">
              <a:buNone/>
            </a:pPr>
            <a:r>
              <a:rPr lang="tr-TR" sz="3500" baseline="-25000" dirty="0" smtClean="0">
                <a:solidFill>
                  <a:schemeClr val="tx1"/>
                </a:solidFill>
                <a:latin typeface="Arial Narrow" panose="020B0606020202030204" pitchFamily="34" charset="0"/>
              </a:rPr>
              <a:t>Buna </a:t>
            </a:r>
            <a:r>
              <a:rPr lang="tr-TR" sz="3500" baseline="-25000" dirty="0">
                <a:solidFill>
                  <a:schemeClr val="tx1"/>
                </a:solidFill>
                <a:latin typeface="Arial Narrow" panose="020B0606020202030204" pitchFamily="34" charset="0"/>
              </a:rPr>
              <a:t>göre döner sermaye işletmelerinin eğitim ve sağlık gibi bir takım hizmetleri bir bedel </a:t>
            </a:r>
            <a:r>
              <a:rPr lang="tr-TR" sz="3500" baseline="-25000" dirty="0">
                <a:latin typeface="Arial Narrow" panose="020B0606020202030204" pitchFamily="34" charset="0"/>
              </a:rPr>
              <a:t>karşılığı olmaksızın yerine getirmeleri halinde, bu faaliyetlere bağlı olarak iktisadi işletme oluştuğu kabul edilmeyecektir. Ancak, sözü edilen hizmetlerin yerine getirilmesi için yapılan masrafların hizmet verilenlerden tahsil edilmesi veya bu kişilerden veya ailelerinden bağış adı altında bir bedel alınması durumunda, bu faaliyetler, döner sermaye işletmesine ait iktisadi işletme olarak kabul edilecek ve kurumlar vergisine tabi olacaktır.</a:t>
            </a:r>
            <a:endParaRPr lang="tr-TR" sz="3500" dirty="0">
              <a:latin typeface="Arial Narrow" panose="020B0606020202030204" pitchFamily="34" charset="0"/>
            </a:endParaRPr>
          </a:p>
          <a:p>
            <a:pPr marL="0" indent="0">
              <a:buNone/>
            </a:pPr>
            <a:endParaRPr lang="tr-TR" sz="3500" dirty="0">
              <a:latin typeface="Arial Narrow" panose="020B0606020202030204" pitchFamily="34" charset="0"/>
            </a:endParaRPr>
          </a:p>
        </p:txBody>
      </p:sp>
    </p:spTree>
    <p:extLst>
      <p:ext uri="{BB962C8B-B14F-4D97-AF65-F5344CB8AC3E}">
        <p14:creationId xmlns:p14="http://schemas.microsoft.com/office/powerpoint/2010/main" xmlns="" val="4073921741"/>
      </p:ext>
    </p:extLst>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1" y="260649"/>
            <a:ext cx="8193232" cy="5865514"/>
          </a:xfrm>
        </p:spPr>
        <p:txBody>
          <a:bodyPr>
            <a:noAutofit/>
          </a:bodyPr>
          <a:lstStyle/>
          <a:p>
            <a:pPr marL="0" indent="0" algn="just">
              <a:buNone/>
            </a:pPr>
            <a:r>
              <a:rPr lang="tr-TR" sz="4000" baseline="-25000" dirty="0" smtClean="0"/>
              <a:t>24.04.2003 </a:t>
            </a:r>
            <a:r>
              <a:rPr lang="tr-TR" sz="4000" baseline="-25000" dirty="0" smtClean="0"/>
              <a:t>tarihli Resmi </a:t>
            </a:r>
            <a:r>
              <a:rPr lang="tr-TR" sz="4000" baseline="-25000" dirty="0"/>
              <a:t>Gazete’de yayımlanan(4842 </a:t>
            </a:r>
            <a:r>
              <a:rPr lang="tr-TR" sz="4000" baseline="-25000" dirty="0" smtClean="0"/>
              <a:t>sayılı Kanun </a:t>
            </a:r>
            <a:r>
              <a:rPr lang="tr-TR" sz="4000" baseline="-25000" dirty="0"/>
              <a:t>ile yatırım indirimi istisnası yeniden düzenlenmiştir.</a:t>
            </a:r>
          </a:p>
          <a:p>
            <a:pPr marL="0" indent="0" algn="just">
              <a:buNone/>
            </a:pPr>
            <a:r>
              <a:rPr lang="tr-TR" sz="4000" baseline="-25000" dirty="0"/>
              <a:t>Yapılan düzenleme ile yatırım indirimi müessesesinden yararlanabilmek için teşvik belgesi alma, zorunluluğu kaldırılmıştır. Bu kapsamda kurumlar vergisi mükellefi olan döner sermayeli </a:t>
            </a:r>
            <a:r>
              <a:rPr lang="tr-TR" sz="4000" baseline="-25000" dirty="0" smtClean="0"/>
              <a:t>işletmelerde, </a:t>
            </a:r>
            <a:r>
              <a:rPr lang="tr-TR" sz="4000" baseline="-25000" dirty="0"/>
              <a:t>düzenlemenin yürürlük tarihi </a:t>
            </a:r>
            <a:r>
              <a:rPr lang="tr-TR" sz="4000" baseline="-25000" dirty="0" smtClean="0"/>
              <a:t>olan 24.04.2003 tarihinden </a:t>
            </a:r>
            <a:r>
              <a:rPr lang="tr-TR" sz="4000" baseline="-25000" dirty="0"/>
              <a:t>itibaren, faaliyetlerinde kullanmak üzere satın aldıkları veya imal ettikleri amortismana tabi iktisadi kıymetlerin maliyet bedellerinin %40’ını vergi matrahlarının tespitinde ilgili kazançlarından yatırım indirimi istisnası olarak indirebileceklerdir. </a:t>
            </a:r>
            <a:endParaRPr lang="tr-TR" sz="4000" dirty="0"/>
          </a:p>
        </p:txBody>
      </p:sp>
    </p:spTree>
    <p:extLst>
      <p:ext uri="{BB962C8B-B14F-4D97-AF65-F5344CB8AC3E}">
        <p14:creationId xmlns:p14="http://schemas.microsoft.com/office/powerpoint/2010/main" xmlns="" val="2802651163"/>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88640"/>
            <a:ext cx="8784975" cy="6408711"/>
          </a:xfrm>
        </p:spPr>
        <p:txBody>
          <a:bodyPr>
            <a:normAutofit/>
          </a:bodyPr>
          <a:lstStyle/>
          <a:p>
            <a:pPr marL="0" indent="0">
              <a:buNone/>
            </a:pPr>
            <a:r>
              <a:rPr lang="tr-TR" sz="3600" b="1" i="1" u="sng" baseline="-25000" dirty="0" smtClean="0">
                <a:latin typeface="+mj-lt"/>
              </a:rPr>
              <a:t>B- GELİR </a:t>
            </a:r>
            <a:r>
              <a:rPr lang="tr-TR" sz="3600" b="1" i="1" u="sng" baseline="-25000" dirty="0">
                <a:latin typeface="+mj-lt"/>
              </a:rPr>
              <a:t>VERGİSİ </a:t>
            </a:r>
            <a:r>
              <a:rPr lang="tr-TR" sz="3600" b="1" i="1" u="sng" baseline="-25000" dirty="0" smtClean="0">
                <a:latin typeface="+mj-lt"/>
              </a:rPr>
              <a:t>KESİNTİSİ YÖNÜNDEN</a:t>
            </a:r>
          </a:p>
          <a:p>
            <a:pPr marL="0" indent="0" algn="just">
              <a:buNone/>
            </a:pPr>
            <a:r>
              <a:rPr lang="tr-TR" sz="4300" baseline="-25000" dirty="0" smtClean="0">
                <a:latin typeface="Arial Narrow" panose="020B0606020202030204" pitchFamily="34" charset="0"/>
              </a:rPr>
              <a:t>Gelir </a:t>
            </a:r>
            <a:r>
              <a:rPr lang="tr-TR" sz="4300" baseline="-25000" dirty="0">
                <a:latin typeface="Arial Narrow" panose="020B0606020202030204" pitchFamily="34" charset="0"/>
              </a:rPr>
              <a:t>Vergisi Kanunu’nun 94. maddesine göre; döner sermayeli işletmeler</a:t>
            </a:r>
            <a:r>
              <a:rPr lang="tr-TR" sz="4300" baseline="-25000" dirty="0" smtClean="0">
                <a:latin typeface="Arial Narrow" panose="020B0606020202030204" pitchFamily="34" charset="0"/>
              </a:rPr>
              <a:t>, iktisadi </a:t>
            </a:r>
            <a:r>
              <a:rPr lang="tr-TR" sz="4300" baseline="-25000" dirty="0">
                <a:latin typeface="Arial Narrow" panose="020B0606020202030204" pitchFamily="34" charset="0"/>
              </a:rPr>
              <a:t>kamu müessesesi olarak, bu maddede sayılan ödemeleri gerçek kişilere (bazı durumlarda tüzel kişilere) yaptıkları sırada gelir vergisi kesintisi yapmak durumundadırlar</a:t>
            </a:r>
            <a:r>
              <a:rPr lang="tr-TR" sz="4300" baseline="-25000" dirty="0" smtClean="0">
                <a:latin typeface="Arial Narrow" panose="020B0606020202030204" pitchFamily="34" charset="0"/>
              </a:rPr>
              <a:t>. Kesinti</a:t>
            </a:r>
            <a:r>
              <a:rPr lang="tr-TR" sz="4300" baseline="-25000" dirty="0">
                <a:latin typeface="Arial Narrow" panose="020B0606020202030204" pitchFamily="34" charset="0"/>
              </a:rPr>
              <a:t>, ödemelerin nakden veya </a:t>
            </a:r>
            <a:r>
              <a:rPr lang="tr-TR" sz="4300" baseline="-25000" dirty="0" err="1" smtClean="0">
                <a:latin typeface="Arial Narrow" panose="020B0606020202030204" pitchFamily="34" charset="0"/>
              </a:rPr>
              <a:t>hesaben</a:t>
            </a:r>
            <a:r>
              <a:rPr lang="tr-TR" sz="4300" baseline="-25000" dirty="0" smtClean="0">
                <a:latin typeface="Arial Narrow" panose="020B0606020202030204" pitchFamily="34" charset="0"/>
              </a:rPr>
              <a:t> </a:t>
            </a:r>
            <a:r>
              <a:rPr lang="tr-TR" sz="4300" baseline="-25000" dirty="0">
                <a:latin typeface="Arial Narrow" panose="020B0606020202030204" pitchFamily="34" charset="0"/>
              </a:rPr>
              <a:t>yapıldığı sırada yapılır. </a:t>
            </a:r>
            <a:r>
              <a:rPr lang="tr-TR" sz="4300" baseline="-25000" dirty="0" err="1">
                <a:latin typeface="Arial Narrow" panose="020B0606020202030204" pitchFamily="34" charset="0"/>
              </a:rPr>
              <a:t>Hesaben</a:t>
            </a:r>
            <a:r>
              <a:rPr lang="tr-TR" sz="4300" baseline="-25000" dirty="0">
                <a:latin typeface="Arial Narrow" panose="020B0606020202030204" pitchFamily="34" charset="0"/>
              </a:rPr>
              <a:t> ödeme, kazanç ve </a:t>
            </a:r>
            <a:r>
              <a:rPr lang="tr-TR" sz="4300" baseline="-25000" dirty="0" err="1">
                <a:latin typeface="Arial Narrow" panose="020B0606020202030204" pitchFamily="34" charset="0"/>
              </a:rPr>
              <a:t>iradları</a:t>
            </a:r>
            <a:r>
              <a:rPr lang="tr-TR" sz="4300" baseline="-25000" dirty="0">
                <a:latin typeface="Arial Narrow" panose="020B0606020202030204" pitchFamily="34" charset="0"/>
              </a:rPr>
              <a:t> ödeyenleri istihkak sahibine karşı borçlu durumda gösteren her türlü kayıt ve işlemlerdir. Yapılan vergi kesintisi, bu kesintiyi yapanlar tarafından bir muhtasar beyanname ile ilgili vergi dairesine beyan edilip ödenir</a:t>
            </a:r>
            <a:r>
              <a:rPr lang="tr-TR" sz="4300" baseline="-25000" dirty="0" smtClean="0">
                <a:latin typeface="Arial Narrow" panose="020B0606020202030204" pitchFamily="34" charset="0"/>
              </a:rPr>
              <a:t>. Gelir </a:t>
            </a:r>
            <a:r>
              <a:rPr lang="tr-TR" sz="4300" baseline="-25000" dirty="0">
                <a:latin typeface="Arial Narrow" panose="020B0606020202030204" pitchFamily="34" charset="0"/>
              </a:rPr>
              <a:t>vergisi kesintisi yapılması sırasında aşağıdaki hususlara dikkat edilmelidir</a:t>
            </a:r>
            <a:r>
              <a:rPr lang="tr-TR" sz="4300" baseline="-25000" dirty="0" smtClean="0">
                <a:latin typeface="Arial Narrow" panose="020B0606020202030204" pitchFamily="34" charset="0"/>
              </a:rPr>
              <a:t>:</a:t>
            </a:r>
          </a:p>
          <a:p>
            <a:pPr marL="0" indent="0">
              <a:buNone/>
            </a:pPr>
            <a:endParaRPr lang="tr-TR" sz="4300" dirty="0">
              <a:latin typeface="Arial Narrow" panose="020B0606020202030204" pitchFamily="34" charset="0"/>
            </a:endParaRPr>
          </a:p>
          <a:p>
            <a:endParaRPr lang="tr-TR" dirty="0"/>
          </a:p>
        </p:txBody>
      </p:sp>
    </p:spTree>
    <p:extLst>
      <p:ext uri="{BB962C8B-B14F-4D97-AF65-F5344CB8AC3E}">
        <p14:creationId xmlns:p14="http://schemas.microsoft.com/office/powerpoint/2010/main" xmlns="" val="971867709"/>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79512" y="260648"/>
            <a:ext cx="8712967" cy="6336703"/>
          </a:xfrm>
        </p:spPr>
        <p:txBody>
          <a:bodyPr>
            <a:normAutofit lnSpcReduction="10000"/>
          </a:bodyPr>
          <a:lstStyle/>
          <a:p>
            <a:pPr>
              <a:buNone/>
            </a:pPr>
            <a:r>
              <a:rPr lang="tr-TR" sz="5000" baseline="-25000" dirty="0" smtClean="0">
                <a:latin typeface="Arial Narrow" panose="020B0606020202030204" pitchFamily="34" charset="0"/>
              </a:rPr>
              <a:t>    Ücret </a:t>
            </a:r>
            <a:r>
              <a:rPr lang="tr-TR" sz="5000" baseline="-25000" dirty="0">
                <a:latin typeface="Arial Narrow" panose="020B0606020202030204" pitchFamily="34" charset="0"/>
              </a:rPr>
              <a:t>ödemeleri dışında </a:t>
            </a:r>
            <a:r>
              <a:rPr lang="tr-TR" sz="5000" baseline="-25000" dirty="0" err="1">
                <a:latin typeface="Arial Narrow" panose="020B0606020202030204" pitchFamily="34" charset="0"/>
              </a:rPr>
              <a:t>tevkifat</a:t>
            </a:r>
            <a:r>
              <a:rPr lang="tr-TR" sz="5000" baseline="-25000" dirty="0">
                <a:latin typeface="Arial Narrow" panose="020B0606020202030204" pitchFamily="34" charset="0"/>
              </a:rPr>
              <a:t> gayri safı tutarlar üzerinden yapılır,</a:t>
            </a:r>
          </a:p>
          <a:p>
            <a:pPr>
              <a:buNone/>
            </a:pPr>
            <a:r>
              <a:rPr lang="tr-TR" sz="5000" baseline="-25000" dirty="0">
                <a:latin typeface="Arial Narrow" panose="020B0606020202030204" pitchFamily="34" charset="0"/>
              </a:rPr>
              <a:t> </a:t>
            </a:r>
            <a:r>
              <a:rPr lang="tr-TR" sz="5000" baseline="-25000" dirty="0" smtClean="0">
                <a:latin typeface="Arial Narrow" panose="020B0606020202030204" pitchFamily="34" charset="0"/>
              </a:rPr>
              <a:t>   Avans </a:t>
            </a:r>
            <a:r>
              <a:rPr lang="tr-TR" sz="5000" baseline="-25000" dirty="0">
                <a:latin typeface="Arial Narrow" panose="020B0606020202030204" pitchFamily="34" charset="0"/>
              </a:rPr>
              <a:t>olarak' yapılan ödemelerden de </a:t>
            </a:r>
            <a:r>
              <a:rPr lang="tr-TR" sz="5000" baseline="-25000" dirty="0" err="1">
                <a:latin typeface="Arial Narrow" panose="020B0606020202030204" pitchFamily="34" charset="0"/>
              </a:rPr>
              <a:t>tevkifat</a:t>
            </a:r>
            <a:r>
              <a:rPr lang="tr-TR" sz="5000" baseline="-25000" dirty="0">
                <a:latin typeface="Arial Narrow" panose="020B0606020202030204" pitchFamily="34" charset="0"/>
              </a:rPr>
              <a:t> yapılması gereklidir,</a:t>
            </a:r>
          </a:p>
          <a:p>
            <a:pPr>
              <a:buNone/>
            </a:pPr>
            <a:r>
              <a:rPr lang="tr-TR" sz="5000" baseline="-25000" dirty="0">
                <a:latin typeface="Arial Narrow" panose="020B0606020202030204" pitchFamily="34" charset="0"/>
              </a:rPr>
              <a:t> </a:t>
            </a:r>
            <a:r>
              <a:rPr lang="tr-TR" sz="5000" baseline="-25000" dirty="0" smtClean="0">
                <a:latin typeface="Arial Narrow" panose="020B0606020202030204" pitchFamily="34" charset="0"/>
              </a:rPr>
              <a:t>   Yıllara </a:t>
            </a:r>
            <a:r>
              <a:rPr lang="tr-TR" sz="5000" baseline="-25000" dirty="0">
                <a:latin typeface="Arial Narrow" panose="020B0606020202030204" pitchFamily="34" charset="0"/>
              </a:rPr>
              <a:t>sari inşaat ve onarım işlerinde; istihkak ödemeleri (avanslar dahil) </a:t>
            </a:r>
            <a:r>
              <a:rPr lang="tr-TR" sz="5000" baseline="-25000" dirty="0" smtClean="0">
                <a:latin typeface="Arial Narrow" panose="020B0606020202030204" pitchFamily="34" charset="0"/>
              </a:rPr>
              <a:t>kurumlar</a:t>
            </a:r>
            <a:r>
              <a:rPr lang="tr-TR" sz="5000" dirty="0" smtClean="0">
                <a:latin typeface="Arial Narrow" panose="020B0606020202030204" pitchFamily="34" charset="0"/>
              </a:rPr>
              <a:t> </a:t>
            </a:r>
            <a:r>
              <a:rPr lang="tr-TR" sz="5000" baseline="-25000" dirty="0" smtClean="0">
                <a:latin typeface="Arial Narrow" panose="020B0606020202030204" pitchFamily="34" charset="0"/>
              </a:rPr>
              <a:t>vergisi </a:t>
            </a:r>
            <a:r>
              <a:rPr lang="tr-TR" sz="5000" baseline="-25000" dirty="0">
                <a:latin typeface="Arial Narrow" panose="020B0606020202030204" pitchFamily="34" charset="0"/>
              </a:rPr>
              <a:t>mükelleflerine de yapılsa </a:t>
            </a:r>
            <a:r>
              <a:rPr lang="tr-TR" sz="5000" baseline="-25000" dirty="0" err="1">
                <a:latin typeface="Arial Narrow" panose="020B0606020202030204" pitchFamily="34" charset="0"/>
              </a:rPr>
              <a:t>tevkifat</a:t>
            </a:r>
            <a:r>
              <a:rPr lang="tr-TR" sz="5000" baseline="-25000" dirty="0">
                <a:latin typeface="Arial Narrow" panose="020B0606020202030204" pitchFamily="34" charset="0"/>
              </a:rPr>
              <a:t> yapılır,</a:t>
            </a:r>
          </a:p>
          <a:p>
            <a:pPr>
              <a:buNone/>
            </a:pPr>
            <a:r>
              <a:rPr lang="tr-TR" sz="5000" baseline="-25000" dirty="0">
                <a:latin typeface="Arial Narrow" panose="020B0606020202030204" pitchFamily="34" charset="0"/>
              </a:rPr>
              <a:t> </a:t>
            </a:r>
            <a:r>
              <a:rPr lang="tr-TR" sz="5000" baseline="-25000" dirty="0" smtClean="0">
                <a:latin typeface="Arial Narrow" panose="020B0606020202030204" pitchFamily="34" charset="0"/>
              </a:rPr>
              <a:t>   Hangi </a:t>
            </a:r>
            <a:r>
              <a:rPr lang="tr-TR" sz="5000" baseline="-25000" dirty="0">
                <a:latin typeface="Arial Narrow" panose="020B0606020202030204" pitchFamily="34" charset="0"/>
              </a:rPr>
              <a:t>ödemelerden kesinti yapılacağı adı geçen madde hükmünde belirtilmiş olup, </a:t>
            </a:r>
            <a:r>
              <a:rPr lang="tr-TR" sz="5000" baseline="-25000" dirty="0" smtClean="0">
                <a:latin typeface="Arial Narrow" panose="020B0606020202030204" pitchFamily="34" charset="0"/>
              </a:rPr>
              <a:t>bu</a:t>
            </a:r>
            <a:r>
              <a:rPr lang="tr-TR" sz="5000" dirty="0" smtClean="0">
                <a:latin typeface="Arial Narrow" panose="020B0606020202030204" pitchFamily="34" charset="0"/>
              </a:rPr>
              <a:t> </a:t>
            </a:r>
            <a:r>
              <a:rPr lang="tr-TR" sz="5000" baseline="-25000" dirty="0" smtClean="0">
                <a:latin typeface="Arial Narrow" panose="020B0606020202030204" pitchFamily="34" charset="0"/>
              </a:rPr>
              <a:t>ödemeler </a:t>
            </a:r>
            <a:r>
              <a:rPr lang="tr-TR" sz="5000" baseline="-25000" dirty="0">
                <a:latin typeface="Arial Narrow" panose="020B0606020202030204" pitchFamily="34" charset="0"/>
              </a:rPr>
              <a:t>için Bakanlar Kurulu'nun tespit ettiği oranlar uygulanmalıdır.</a:t>
            </a:r>
          </a:p>
          <a:p>
            <a:pPr marL="0" indent="0">
              <a:buNone/>
            </a:pPr>
            <a:endParaRPr lang="tr-TR" dirty="0"/>
          </a:p>
        </p:txBody>
      </p:sp>
    </p:spTree>
    <p:extLst>
      <p:ext uri="{BB962C8B-B14F-4D97-AF65-F5344CB8AC3E}">
        <p14:creationId xmlns:p14="http://schemas.microsoft.com/office/powerpoint/2010/main" xmlns="" val="4019093966"/>
      </p:ext>
    </p:extLst>
  </p:cSld>
  <p:clrMapOvr>
    <a:masterClrMapping/>
  </p:clrMapOvr>
  <p:transition spd="slow">
    <p:cove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1" y="332657"/>
            <a:ext cx="8193232" cy="5793506"/>
          </a:xfrm>
        </p:spPr>
        <p:txBody>
          <a:bodyPr>
            <a:normAutofit/>
          </a:bodyPr>
          <a:lstStyle/>
          <a:p>
            <a:pPr marL="0" indent="0" algn="just">
              <a:buNone/>
            </a:pPr>
            <a:r>
              <a:rPr lang="tr-TR" sz="6000" baseline="-25000" dirty="0">
                <a:latin typeface="Arial Narrow" panose="020B0606020202030204" pitchFamily="34" charset="0"/>
              </a:rPr>
              <a:t>Öte yandan, 02.01.2004 tarihli Resmi </a:t>
            </a:r>
            <a:r>
              <a:rPr lang="tr-TR" sz="6000" baseline="-25000" dirty="0" err="1">
                <a:latin typeface="Arial Narrow" panose="020B0606020202030204" pitchFamily="34" charset="0"/>
              </a:rPr>
              <a:t>Gazete’de</a:t>
            </a:r>
            <a:r>
              <a:rPr lang="tr-TR" sz="6000" baseline="-25000" dirty="0">
                <a:latin typeface="Arial Narrow" panose="020B0606020202030204" pitchFamily="34" charset="0"/>
              </a:rPr>
              <a:t> yayımlanan 5035 sayılı Kanun ile yapılan yeni düzenleme sonucunda, aylık muhtasar beyannamelerin takip eden ayın 20. günü akşamına kadar verilmesi, kesilen vergilerin ise beyannamenin verildiği ayın 26. günü akşamına kadar ödenmesi gerekmektedir.</a:t>
            </a:r>
            <a:endParaRPr lang="tr-TR" sz="6000" dirty="0">
              <a:latin typeface="Arial Narrow" panose="020B0606020202030204" pitchFamily="34" charset="0"/>
            </a:endParaRPr>
          </a:p>
          <a:p>
            <a:pPr marL="0" indent="0">
              <a:buNone/>
            </a:pPr>
            <a:endParaRPr lang="tr-TR" sz="6000" dirty="0"/>
          </a:p>
        </p:txBody>
      </p:sp>
    </p:spTree>
    <p:extLst>
      <p:ext uri="{BB962C8B-B14F-4D97-AF65-F5344CB8AC3E}">
        <p14:creationId xmlns:p14="http://schemas.microsoft.com/office/powerpoint/2010/main" xmlns="" val="209000053"/>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99247" y="332657"/>
            <a:ext cx="7745505" cy="5793506"/>
          </a:xfrm>
        </p:spPr>
        <p:txBody>
          <a:bodyPr>
            <a:noAutofit/>
          </a:bodyPr>
          <a:lstStyle/>
          <a:p>
            <a:pPr marL="0" indent="0" algn="just">
              <a:buNone/>
            </a:pPr>
            <a:r>
              <a:rPr lang="tr-TR" sz="3000" dirty="0" smtClean="0"/>
              <a:t>Kanun’ un 7. maddesinde ise; İktisadi kamu müessesesi niteliğinde olan bazı kurumlar, </a:t>
            </a:r>
            <a:r>
              <a:rPr lang="tr-TR" sz="3000" b="1" dirty="0" smtClean="0"/>
              <a:t>kurumlar vergisinden muaf tutulmuştur</a:t>
            </a:r>
            <a:r>
              <a:rPr lang="tr-TR" sz="3000" dirty="0" smtClean="0"/>
              <a:t>. Örneğin, kamu idare ve müesseseleri tarafından ilim, fen ve güzel sanatlar ile tarım ve hayvancılığı öğretmek, yaymak, ıslah ve teşvik etmek maksadıyla işletilen müesseseler muafiyet kapsamındadır. Kanunda yer alan </a:t>
            </a:r>
            <a:r>
              <a:rPr lang="tr-TR" sz="3000" dirty="0" err="1" smtClean="0"/>
              <a:t>muaffiyetlikle</a:t>
            </a:r>
            <a:r>
              <a:rPr lang="tr-TR" sz="3000" dirty="0" smtClean="0"/>
              <a:t> ilgili düzenlemeler, döner sermayeli işletmelerin vergilendirilmesinde önemli bir unsur olmuştur. </a:t>
            </a:r>
            <a:endParaRPr lang="tr-TR" sz="3000" dirty="0"/>
          </a:p>
        </p:txBody>
      </p:sp>
      <p:sp>
        <p:nvSpPr>
          <p:cNvPr id="4" name="Veri Yer Tutucusu 3"/>
          <p:cNvSpPr>
            <a:spLocks noGrp="1"/>
          </p:cNvSpPr>
          <p:nvPr>
            <p:ph type="dt" sz="half" idx="10"/>
          </p:nvPr>
        </p:nvSpPr>
        <p:spPr/>
        <p:txBody>
          <a:bodyPr/>
          <a:lstStyle/>
          <a:p>
            <a:r>
              <a:rPr lang="tr-TR" smtClean="0"/>
              <a:t>30.10.2014</a:t>
            </a:r>
            <a:endParaRPr lang="tr-TR"/>
          </a:p>
        </p:txBody>
      </p:sp>
      <p:sp>
        <p:nvSpPr>
          <p:cNvPr id="5" name="Slayt Numarası Yer Tutucusu 4"/>
          <p:cNvSpPr>
            <a:spLocks noGrp="1"/>
          </p:cNvSpPr>
          <p:nvPr>
            <p:ph type="sldNum" sz="quarter" idx="12"/>
          </p:nvPr>
        </p:nvSpPr>
        <p:spPr/>
        <p:txBody>
          <a:bodyPr/>
          <a:lstStyle/>
          <a:p>
            <a:fld id="{A154389E-FBC0-437D-9697-5899A3B3CA53}" type="slidenum">
              <a:rPr lang="tr-TR" smtClean="0"/>
              <a:pPr/>
              <a:t>3</a:t>
            </a:fld>
            <a:endParaRPr lang="tr-TR"/>
          </a:p>
        </p:txBody>
      </p:sp>
    </p:spTree>
    <p:extLst>
      <p:ext uri="{BB962C8B-B14F-4D97-AF65-F5344CB8AC3E}">
        <p14:creationId xmlns:p14="http://schemas.microsoft.com/office/powerpoint/2010/main" xmlns="" val="350769705"/>
      </p:ext>
    </p:extLst>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88640"/>
            <a:ext cx="8784975" cy="6408711"/>
          </a:xfrm>
        </p:spPr>
        <p:txBody>
          <a:bodyPr>
            <a:normAutofit/>
          </a:bodyPr>
          <a:lstStyle/>
          <a:p>
            <a:pPr marL="0" indent="0" algn="just">
              <a:buNone/>
            </a:pPr>
            <a:r>
              <a:rPr lang="tr-TR" sz="3200" baseline="-25000" dirty="0" smtClean="0"/>
              <a:t>24.04.2003 </a:t>
            </a:r>
            <a:r>
              <a:rPr lang="tr-TR" sz="3200" baseline="-25000" dirty="0"/>
              <a:t>tarihli Resmi Gazete’de yayımlanan 4842 sayılı Kanun ile Gelir Vergisi Kanunu’nun 94/6-b maddesi aşağıdaki şekilde değiştirilmiştir: </a:t>
            </a:r>
            <a:r>
              <a:rPr lang="tr-TR" sz="3200" i="1" baseline="-25000" dirty="0" smtClean="0"/>
              <a:t>«i)Tam mükellef kurumlar </a:t>
            </a:r>
            <a:r>
              <a:rPr lang="tr-TR" sz="3200" i="1" baseline="-25000" dirty="0"/>
              <a:t>tarafından; tam mükellef gerçek kişilere, gelir ve kurumlar vergisi mükellefi olmayanlara ve bu vergilerden muaf olanlara dağıtılan, 75. maddenin ikinci fıkrasının 1, 2 ve 3 numaralı bentlerinde yazılı kâr paylarından (Kârın sermayeye eklenmesi kâr dağıtımı </a:t>
            </a:r>
            <a:r>
              <a:rPr lang="tr-TR" sz="3200" i="1" baseline="-25000" dirty="0" smtClean="0"/>
              <a:t>sayılmaz…»</a:t>
            </a:r>
            <a:endParaRPr lang="tr-TR" sz="3200" dirty="0"/>
          </a:p>
          <a:p>
            <a:pPr marL="0" indent="0" algn="just">
              <a:buNone/>
            </a:pPr>
            <a:r>
              <a:rPr lang="tr-TR" sz="3200" baseline="-25000" dirty="0" smtClean="0"/>
              <a:t>Yukarıda </a:t>
            </a:r>
            <a:r>
              <a:rPr lang="tr-TR" sz="3200" baseline="-25000" dirty="0"/>
              <a:t>yer alan hükme göre, kurum kazancından hesaplanan kurumlar vergisi düşüldükten sonra kalan kısmın dağıtılması halinde, bu kısım üzerinden gelir vergisi </a:t>
            </a:r>
            <a:r>
              <a:rPr lang="tr-TR" sz="3200" baseline="-25000" dirty="0" err="1"/>
              <a:t>tevkifatı</a:t>
            </a:r>
            <a:r>
              <a:rPr lang="tr-TR" sz="3200" baseline="-25000" dirty="0"/>
              <a:t> yapılacağı öngörülmüştür. Kâr dağıtımı yapılmadığı sürece </a:t>
            </a:r>
            <a:r>
              <a:rPr lang="tr-TR" sz="3200" baseline="-25000" dirty="0" err="1"/>
              <a:t>tevkifat</a:t>
            </a:r>
            <a:r>
              <a:rPr lang="tr-TR" sz="3200" baseline="-25000" dirty="0"/>
              <a:t> da yapılmayacaktır. Döner sermayeli işletmeler yıl sonu kârlarını genel olarak </a:t>
            </a:r>
            <a:r>
              <a:rPr lang="tr-TR" sz="3200" baseline="-25000" dirty="0" smtClean="0"/>
              <a:t>Hazineye </a:t>
            </a:r>
            <a:r>
              <a:rPr lang="tr-TR" sz="3200" baseline="-25000" dirty="0"/>
              <a:t>intikal ettirmektedirler. Bu işlem yapılırken, kâr dağıtımı sırasında yapılması gereken vergi kesintisinin burada da uygulanıp uygulanmayacağı hususu tartışmalıdır. Döner sermayeli işletmelerin yıl sonu kârlarım </a:t>
            </a:r>
            <a:r>
              <a:rPr lang="tr-TR" sz="3200" baseline="-25000" dirty="0" smtClean="0"/>
              <a:t>Hazineye </a:t>
            </a:r>
            <a:r>
              <a:rPr lang="tr-TR" sz="3200" baseline="-25000" dirty="0"/>
              <a:t>intikal ettirirken, belirtilen vergi </a:t>
            </a:r>
            <a:r>
              <a:rPr lang="tr-TR" sz="3200" baseline="-25000" dirty="0" err="1"/>
              <a:t>tevkifatını</a:t>
            </a:r>
            <a:r>
              <a:rPr lang="tr-TR" sz="3200" baseline="-25000" dirty="0"/>
              <a:t> yapmamaları gerektiği düşünülmektedir. Bu görüş, dayanağını sistemin işleyiş mantığından almaktadır.</a:t>
            </a:r>
            <a:endParaRPr lang="tr-TR" sz="3200" dirty="0"/>
          </a:p>
        </p:txBody>
      </p:sp>
    </p:spTree>
    <p:extLst>
      <p:ext uri="{BB962C8B-B14F-4D97-AF65-F5344CB8AC3E}">
        <p14:creationId xmlns:p14="http://schemas.microsoft.com/office/powerpoint/2010/main" xmlns="" val="3430145420"/>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3" y="260649"/>
            <a:ext cx="8265240" cy="5865514"/>
          </a:xfrm>
        </p:spPr>
        <p:txBody>
          <a:bodyPr>
            <a:normAutofit/>
          </a:bodyPr>
          <a:lstStyle/>
          <a:p>
            <a:pPr marL="0" indent="0" algn="just">
              <a:buNone/>
            </a:pPr>
            <a:r>
              <a:rPr lang="tr-TR" sz="4700" baseline="-25000" dirty="0" smtClean="0">
                <a:latin typeface="Arial Narrow" panose="020B0606020202030204" pitchFamily="34" charset="0"/>
              </a:rPr>
              <a:t>Döner </a:t>
            </a:r>
            <a:r>
              <a:rPr lang="tr-TR" sz="4700" baseline="-25000" dirty="0">
                <a:latin typeface="Arial Narrow" panose="020B0606020202030204" pitchFamily="34" charset="0"/>
              </a:rPr>
              <a:t>sermayeli işletmelerin sermayelerinin tamamı </a:t>
            </a:r>
            <a:r>
              <a:rPr lang="tr-TR" sz="4700" baseline="-25000" dirty="0" smtClean="0">
                <a:latin typeface="Arial Narrow" panose="020B0606020202030204" pitchFamily="34" charset="0"/>
              </a:rPr>
              <a:t>Hazineye </a:t>
            </a:r>
            <a:r>
              <a:rPr lang="tr-TR" sz="4700" baseline="-25000" dirty="0">
                <a:latin typeface="Arial Narrow" panose="020B0606020202030204" pitchFamily="34" charset="0"/>
              </a:rPr>
              <a:t>bir başka deyişle Devlete ait olduğundan, kurum kazancının bir gerçek kişinin eline geçmesi mümkün değildir. Bu düşünceye paralel olarak da bu işletmelerin söz konusu gelir vergisi </a:t>
            </a:r>
            <a:r>
              <a:rPr lang="tr-TR" sz="4700" baseline="-25000" dirty="0" err="1">
                <a:latin typeface="Arial Narrow" panose="020B0606020202030204" pitchFamily="34" charset="0"/>
              </a:rPr>
              <a:t>tevkifatını</a:t>
            </a:r>
            <a:r>
              <a:rPr lang="tr-TR" sz="4700" baseline="-25000" dirty="0">
                <a:latin typeface="Arial Narrow" panose="020B0606020202030204" pitchFamily="34" charset="0"/>
              </a:rPr>
              <a:t> yapmalarına gerek bulunmamaktadır. İlave olarak, döner sermayeli işletmelerin yıl sonu kârlarının tamamını bir </a:t>
            </a:r>
            <a:r>
              <a:rPr lang="tr-TR" sz="4700" baseline="-25000" dirty="0" smtClean="0">
                <a:latin typeface="Arial Narrow" panose="020B0606020202030204" pitchFamily="34" charset="0"/>
              </a:rPr>
              <a:t>bütün olarak Hazineye </a:t>
            </a:r>
            <a:r>
              <a:rPr lang="tr-TR" sz="4700" baseline="-25000" dirty="0">
                <a:latin typeface="Arial Narrow" panose="020B0606020202030204" pitchFamily="34" charset="0"/>
              </a:rPr>
              <a:t>intikal ettirmeleri </a:t>
            </a:r>
            <a:r>
              <a:rPr lang="tr-TR" sz="4700" baseline="-25000" dirty="0" smtClean="0">
                <a:latin typeface="Arial Narrow" panose="020B0606020202030204" pitchFamily="34" charset="0"/>
              </a:rPr>
              <a:t>ile,</a:t>
            </a:r>
            <a:r>
              <a:rPr lang="tr-TR" sz="4700" dirty="0" smtClean="0">
                <a:latin typeface="Arial Narrow" panose="020B0606020202030204" pitchFamily="34" charset="0"/>
              </a:rPr>
              <a:t> </a:t>
            </a:r>
            <a:r>
              <a:rPr lang="tr-TR" sz="4700" baseline="-25000" dirty="0" smtClean="0">
                <a:latin typeface="Arial Narrow" panose="020B0606020202030204" pitchFamily="34" charset="0"/>
              </a:rPr>
              <a:t>bu karın bir </a:t>
            </a:r>
            <a:r>
              <a:rPr lang="tr-TR" sz="4700" baseline="-25000" dirty="0">
                <a:latin typeface="Arial Narrow" panose="020B0606020202030204" pitchFamily="34" charset="0"/>
              </a:rPr>
              <a:t>kısmının vergi kesintisi, kalan kısmının da kâr payı olarak yatırılması arasında Devlet açısından fazlaca bir fark bulunmadığı da söylenebilir.</a:t>
            </a:r>
            <a:endParaRPr lang="tr-TR" sz="4700" dirty="0">
              <a:latin typeface="Arial Narrow" panose="020B0606020202030204" pitchFamily="34" charset="0"/>
            </a:endParaRPr>
          </a:p>
          <a:p>
            <a:pPr marL="0" indent="0">
              <a:buNone/>
            </a:pPr>
            <a:endParaRPr lang="tr-TR" sz="4700" dirty="0"/>
          </a:p>
        </p:txBody>
      </p:sp>
    </p:spTree>
    <p:extLst>
      <p:ext uri="{BB962C8B-B14F-4D97-AF65-F5344CB8AC3E}">
        <p14:creationId xmlns:p14="http://schemas.microsoft.com/office/powerpoint/2010/main" xmlns="" val="858071980"/>
      </p:ext>
    </p:extLst>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9" y="332657"/>
            <a:ext cx="8121224" cy="5793506"/>
          </a:xfrm>
        </p:spPr>
        <p:txBody>
          <a:bodyPr>
            <a:noAutofit/>
          </a:bodyPr>
          <a:lstStyle/>
          <a:p>
            <a:pPr marL="0" indent="0">
              <a:buNone/>
            </a:pPr>
            <a:r>
              <a:rPr lang="tr-TR" sz="3500" b="1" i="1" u="sng" dirty="0" smtClean="0"/>
              <a:t>C- GEÇİCİ VERGİ YÖNÜNDEN:</a:t>
            </a:r>
          </a:p>
          <a:p>
            <a:pPr marL="0" indent="0">
              <a:buNone/>
            </a:pPr>
            <a:r>
              <a:rPr lang="tr-TR" sz="3500" baseline="-25000" dirty="0" smtClean="0"/>
              <a:t>Kurumlar </a:t>
            </a:r>
            <a:r>
              <a:rPr lang="tr-TR" sz="3500" baseline="-25000" dirty="0"/>
              <a:t>vergisi mükellefi olan döner sermayeli işletmeler aynı zamanda geçici verginin de mükellefidirler. Geçici vergi uygulaması özetle şu şekildedir:</a:t>
            </a:r>
            <a:endParaRPr lang="tr-TR" sz="3500" dirty="0"/>
          </a:p>
          <a:p>
            <a:pPr marL="0" indent="0">
              <a:buNone/>
            </a:pPr>
            <a:r>
              <a:rPr lang="tr-TR" sz="3500" baseline="-25000" dirty="0"/>
              <a:t> Geçici vergi cari vergilendirme döneminin kazançları üzerinden alınır. Cari dönem kazancının tespitinde, Gelir Vergisi Kanunu’nun ticari kazancın tespitine ilişkin hükümlerine ve Vergi Usul Kanunu’nun değerleme hükümlerine uyulur. Ayrıca indirim ve istisnalar da dikkate alınır.</a:t>
            </a:r>
          </a:p>
          <a:p>
            <a:pPr marL="0" indent="0">
              <a:buNone/>
            </a:pPr>
            <a:r>
              <a:rPr lang="tr-TR" sz="3500" baseline="-25000" dirty="0"/>
              <a:t> Geçici vergi üçer aylık dönemler itibarı ile hesaplanarak, ilgili tarihlerde gerekli beyan ve ödeme işlemleri gerçekleştirilecektir.</a:t>
            </a:r>
          </a:p>
          <a:p>
            <a:pPr marL="0" indent="0">
              <a:buNone/>
            </a:pPr>
            <a:r>
              <a:rPr lang="tr-TR" sz="3500" baseline="-25000" dirty="0"/>
              <a:t> Bu şekilde ödenen geçici vergi ilgili döner sermayeli işletmelerin yıllık kurumlar vergisinden mahsup edilir.</a:t>
            </a:r>
          </a:p>
          <a:p>
            <a:pPr marL="0" indent="0">
              <a:buNone/>
            </a:pPr>
            <a:endParaRPr lang="tr-TR" sz="3500" i="1" u="sng" dirty="0"/>
          </a:p>
        </p:txBody>
      </p:sp>
    </p:spTree>
    <p:extLst>
      <p:ext uri="{BB962C8B-B14F-4D97-AF65-F5344CB8AC3E}">
        <p14:creationId xmlns:p14="http://schemas.microsoft.com/office/powerpoint/2010/main" xmlns="" val="1487494928"/>
      </p:ext>
    </p:extLst>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260648"/>
            <a:ext cx="8249561" cy="5894039"/>
          </a:xfrm>
        </p:spPr>
        <p:txBody>
          <a:bodyPr>
            <a:noAutofit/>
          </a:bodyPr>
          <a:lstStyle/>
          <a:p>
            <a:pPr marL="0" indent="0">
              <a:buNone/>
            </a:pPr>
            <a:r>
              <a:rPr lang="tr-TR" sz="6500" baseline="-25000" dirty="0" smtClean="0"/>
              <a:t>02.01.2014 tarihli </a:t>
            </a:r>
            <a:r>
              <a:rPr lang="tr-TR" sz="6500" baseline="-25000" dirty="0"/>
              <a:t>Resmi </a:t>
            </a:r>
            <a:r>
              <a:rPr lang="tr-TR" sz="6500" baseline="-25000" dirty="0" err="1"/>
              <a:t>Gazete’de</a:t>
            </a:r>
            <a:r>
              <a:rPr lang="tr-TR" sz="6500" baseline="-25000" dirty="0"/>
              <a:t> yayımlanan 5035 sayılı Kanun ile yapılan değişiklik uyarınca, geçici vergi beyannamelerinin ilgili dönemi izleyen ikinci ayın 10. günü akşamına kadar verilmesi ve verginin 17. günü akşamına kadar ödenmesi gerekmektedir.</a:t>
            </a:r>
          </a:p>
          <a:p>
            <a:pPr marL="0" indent="0">
              <a:buNone/>
            </a:pPr>
            <a:endParaRPr lang="tr-TR" sz="6500" dirty="0"/>
          </a:p>
        </p:txBody>
      </p:sp>
    </p:spTree>
    <p:extLst>
      <p:ext uri="{BB962C8B-B14F-4D97-AF65-F5344CB8AC3E}">
        <p14:creationId xmlns:p14="http://schemas.microsoft.com/office/powerpoint/2010/main" xmlns="" val="4292522174"/>
      </p:ext>
    </p:extLst>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3" y="188641"/>
            <a:ext cx="8265240" cy="5937522"/>
          </a:xfrm>
        </p:spPr>
        <p:txBody>
          <a:bodyPr>
            <a:normAutofit/>
          </a:bodyPr>
          <a:lstStyle/>
          <a:p>
            <a:pPr marL="0" indent="0">
              <a:buNone/>
            </a:pPr>
            <a:r>
              <a:rPr lang="tr-TR" sz="3500" b="1" i="1" u="sng" dirty="0" smtClean="0"/>
              <a:t>D- FON PAYI</a:t>
            </a:r>
          </a:p>
          <a:p>
            <a:pPr marL="0" indent="0">
              <a:buNone/>
            </a:pPr>
            <a:r>
              <a:rPr lang="tr-TR" sz="3500" b="1" i="1" u="sng" dirty="0" smtClean="0"/>
              <a:t> </a:t>
            </a:r>
          </a:p>
          <a:p>
            <a:pPr marL="0" indent="0" algn="just">
              <a:buNone/>
            </a:pPr>
            <a:r>
              <a:rPr lang="tr-TR" sz="3500" baseline="-25000" dirty="0"/>
              <a:t>Döner sermayeli işletmelerden </a:t>
            </a:r>
            <a:r>
              <a:rPr lang="tr-TR" sz="3500" baseline="-25000" dirty="0" smtClean="0"/>
              <a:t>kurumlar vergisi </a:t>
            </a:r>
            <a:r>
              <a:rPr lang="tr-TR" sz="3500" baseline="-25000" dirty="0"/>
              <a:t>mükellefi olanlar aynı zamanda fon payının da mükellefi, y Gelir Vergisi Kanunu’nun 94. madde- . sinde sayılan ödemelerden (ücretler hariç) vergi </a:t>
            </a:r>
            <a:r>
              <a:rPr lang="tr-TR" sz="3500" baseline="-25000" dirty="0" err="1"/>
              <a:t>tevkifatı</a:t>
            </a:r>
            <a:r>
              <a:rPr lang="tr-TR" sz="3500" baseline="-25000" dirty="0"/>
              <a:t> yapmak zorunda olanlar aynı zamanda fon payının da </a:t>
            </a:r>
            <a:r>
              <a:rPr lang="tr-TR" sz="3500" baseline="-25000" dirty="0" smtClean="0"/>
              <a:t> Sorumlusudurlar</a:t>
            </a:r>
            <a:r>
              <a:rPr lang="tr-TR" sz="3500" baseline="-25000" dirty="0"/>
              <a:t>.</a:t>
            </a:r>
            <a:endParaRPr lang="tr-TR" sz="3500" dirty="0"/>
          </a:p>
          <a:p>
            <a:pPr marL="0" indent="0" algn="just">
              <a:buNone/>
            </a:pPr>
            <a:r>
              <a:rPr lang="tr-TR" sz="3500" baseline="-25000" dirty="0"/>
              <a:t>' Ancak 24.04.2003 tarihli Resmi </a:t>
            </a:r>
            <a:r>
              <a:rPr lang="tr-TR" sz="3500" baseline="-25000" dirty="0" err="1" smtClean="0"/>
              <a:t>Gazete’de</a:t>
            </a:r>
            <a:r>
              <a:rPr lang="tr-TR" sz="3500" baseline="-25000" dirty="0" smtClean="0"/>
              <a:t> </a:t>
            </a:r>
            <a:r>
              <a:rPr lang="tr-TR" sz="3500" baseline="-25000" dirty="0"/>
              <a:t>yayımlanan 4842 </a:t>
            </a:r>
            <a:r>
              <a:rPr lang="tr-TR" sz="3500" baseline="-25000" dirty="0" smtClean="0"/>
              <a:t>Kanun’ un </a:t>
            </a:r>
            <a:r>
              <a:rPr lang="tr-TR" sz="3500" baseline="-25000" dirty="0"/>
              <a:t>37. maddesi ile 01.01.2004 tarihinden itibaren fon payı uygulaması</a:t>
            </a:r>
            <a:endParaRPr lang="tr-TR" sz="3500" dirty="0"/>
          </a:p>
          <a:p>
            <a:pPr marL="0" indent="0" algn="just">
              <a:buNone/>
            </a:pPr>
            <a:r>
              <a:rPr lang="tr-TR" sz="3500" baseline="-25000" dirty="0"/>
              <a:t>kaldırılmıştır. </a:t>
            </a:r>
            <a:endParaRPr lang="tr-TR" sz="3500" dirty="0"/>
          </a:p>
          <a:p>
            <a:pPr marL="0" indent="0">
              <a:buNone/>
            </a:pPr>
            <a:endParaRPr lang="tr-TR" sz="3500" b="1" i="1" u="sng" dirty="0"/>
          </a:p>
        </p:txBody>
      </p:sp>
    </p:spTree>
    <p:extLst>
      <p:ext uri="{BB962C8B-B14F-4D97-AF65-F5344CB8AC3E}">
        <p14:creationId xmlns:p14="http://schemas.microsoft.com/office/powerpoint/2010/main" xmlns="" val="2987482871"/>
      </p:ext>
    </p:extLst>
  </p:cSld>
  <p:clrMapOvr>
    <a:masterClrMapping/>
  </p:clrMapOvr>
  <p:transition spd="slow">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88640"/>
            <a:ext cx="8784975" cy="6408711"/>
          </a:xfrm>
        </p:spPr>
        <p:txBody>
          <a:bodyPr>
            <a:normAutofit fontScale="92500" lnSpcReduction="10000"/>
          </a:bodyPr>
          <a:lstStyle/>
          <a:p>
            <a:pPr marL="0" indent="0">
              <a:buNone/>
            </a:pPr>
            <a:r>
              <a:rPr lang="tr-TR" sz="3500" b="1" u="sng" dirty="0" smtClean="0">
                <a:latin typeface="+mj-lt"/>
              </a:rPr>
              <a:t>E- KATMA DEĞER VERGİSİ YÖNÜNDEN</a:t>
            </a:r>
          </a:p>
          <a:p>
            <a:pPr marL="0" indent="0">
              <a:buNone/>
            </a:pPr>
            <a:endParaRPr lang="tr-TR" sz="3500" baseline="-25000" dirty="0" smtClean="0"/>
          </a:p>
          <a:p>
            <a:pPr marL="0" indent="0">
              <a:buNone/>
            </a:pPr>
            <a:r>
              <a:rPr lang="tr-TR" sz="3500" baseline="-25000" dirty="0" smtClean="0"/>
              <a:t>Katma </a:t>
            </a:r>
            <a:r>
              <a:rPr lang="tr-TR" sz="3500" baseline="-25000" dirty="0"/>
              <a:t>Değer Vergisi Kanunu’nun </a:t>
            </a:r>
            <a:r>
              <a:rPr lang="tr-TR" sz="3500" baseline="-25000" dirty="0" smtClean="0"/>
              <a:t>?1/3-g </a:t>
            </a:r>
            <a:r>
              <a:rPr lang="tr-TR" sz="3500" baseline="-25000" dirty="0"/>
              <a:t>maddesinde, döner sermayeli kuruluşların, ticari, sınai, zirai ve mesleki nitelikteki teslim ye hizmetlerinin </a:t>
            </a:r>
            <a:r>
              <a:rPr lang="en-US" sz="3500" baseline="-25000" dirty="0"/>
              <a:t>Sh.de </a:t>
            </a:r>
            <a:r>
              <a:rPr lang="tr-TR" sz="3500" baseline="-25000" dirty="0"/>
              <a:t>katma değer vergisine tabi olduğu </a:t>
            </a:r>
            <a:r>
              <a:rPr lang="tr-TR" sz="3500" baseline="-25000" dirty="0" smtClean="0"/>
              <a:t>belirtilmiştir.</a:t>
            </a:r>
            <a:r>
              <a:rPr lang="tr-TR" sz="3500" dirty="0" smtClean="0"/>
              <a:t>	</a:t>
            </a:r>
          </a:p>
          <a:p>
            <a:pPr marL="0" indent="0">
              <a:buNone/>
            </a:pPr>
            <a:r>
              <a:rPr lang="tr-TR" sz="3500" baseline="-25000" dirty="0" smtClean="0"/>
              <a:t>Buna </a:t>
            </a:r>
            <a:r>
              <a:rPr lang="tr-TR" sz="3500" baseline="-25000" dirty="0"/>
              <a:t>göre, döner sermayeli işletmeler f belirtilen işlemler dolayısı ile katma V - değer vergisinin mükellefidirler.</a:t>
            </a:r>
            <a:endParaRPr lang="tr-TR" sz="3500" dirty="0"/>
          </a:p>
          <a:p>
            <a:pPr marL="0" indent="0">
              <a:buNone/>
            </a:pPr>
            <a:r>
              <a:rPr lang="tr-TR" sz="3500" baseline="-25000" dirty="0" smtClean="0"/>
              <a:t>Katma </a:t>
            </a:r>
            <a:r>
              <a:rPr lang="tr-TR" sz="3500" baseline="-25000" dirty="0"/>
              <a:t>değer vergisi mükellefi olan döner sermayeli </a:t>
            </a:r>
            <a:r>
              <a:rPr lang="tr-TR" sz="3500" baseline="-25000" dirty="0" smtClean="0"/>
              <a:t>işletmelerin,</a:t>
            </a:r>
            <a:r>
              <a:rPr lang="tr-TR" sz="3500" dirty="0" smtClean="0"/>
              <a:t> </a:t>
            </a:r>
            <a:r>
              <a:rPr lang="tr-TR" sz="3500" baseline="-25000" dirty="0" smtClean="0"/>
              <a:t>tarihli </a:t>
            </a:r>
            <a:r>
              <a:rPr lang="tr-TR" sz="3500" baseline="-25000" dirty="0"/>
              <a:t>Resmi Gazete’de yayımlanan 5035 sayılı Kanun ile yapılan değişiklik sonucunda, KDV beyannamelerini takip eden ayın 20. günü akşamına kadar vermeleri ve vergilerini ise 26. günü akşamına kadar ö- demeleri </a:t>
            </a:r>
            <a:r>
              <a:rPr lang="tr-TR" sz="3500" baseline="-25000" dirty="0" smtClean="0"/>
              <a:t>gerekmektedir.</a:t>
            </a:r>
          </a:p>
          <a:p>
            <a:pPr marL="0" indent="0">
              <a:buNone/>
            </a:pPr>
            <a:endParaRPr lang="tr-TR" sz="3500" baseline="-25000" dirty="0" smtClean="0"/>
          </a:p>
          <a:p>
            <a:pPr marL="0" indent="0">
              <a:buNone/>
            </a:pPr>
            <a:r>
              <a:rPr lang="tr-TR" sz="3500" baseline="-25000" dirty="0" smtClean="0"/>
              <a:t>Aynı </a:t>
            </a:r>
            <a:r>
              <a:rPr lang="tr-TR" sz="3500" baseline="-25000" dirty="0"/>
              <a:t>Kanun’un 17. maddesine göre ise, döner sermayeli kuruluşların maddede sayılan kültür, eğitim ve sosyal amaçlarla yaptıkları teslimler vergiden istisna edilmiştir.</a:t>
            </a:r>
            <a:endParaRPr lang="tr-TR" sz="3500" dirty="0"/>
          </a:p>
          <a:p>
            <a:pPr marL="0" indent="0">
              <a:buNone/>
            </a:pPr>
            <a:endParaRPr lang="tr-TR" b="1" u="sng" dirty="0"/>
          </a:p>
          <a:p>
            <a:pPr marL="0" indent="0">
              <a:buNone/>
            </a:pPr>
            <a:endParaRPr lang="tr-TR" b="1" u="sng" dirty="0"/>
          </a:p>
        </p:txBody>
      </p:sp>
    </p:spTree>
    <p:extLst>
      <p:ext uri="{BB962C8B-B14F-4D97-AF65-F5344CB8AC3E}">
        <p14:creationId xmlns:p14="http://schemas.microsoft.com/office/powerpoint/2010/main" xmlns="" val="4094276072"/>
      </p:ext>
    </p:extLst>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79512" y="188640"/>
            <a:ext cx="8856983" cy="6480719"/>
          </a:xfrm>
        </p:spPr>
        <p:txBody>
          <a:bodyPr>
            <a:normAutofit fontScale="92500" lnSpcReduction="10000"/>
          </a:bodyPr>
          <a:lstStyle/>
          <a:p>
            <a:r>
              <a:rPr lang="tr-TR" sz="3500" baseline="-25000" dirty="0"/>
              <a:t>Sağlık Bakanlığı’na bağlı hastaneler döner sermaye işletmelerinin teslim ve hizmetleri söz konusu istisna hükmüne iyi bir örnek teşkil etmektedir. Kanun’un 17/2-a maddesinde, döner sermayeli kuruluşların hastane ve benzeri sağlık kuruluşları işletmek veya yönetmek suretiyle ifa ettikleri kuruluş amaçlarına uygun teslim ve hizmet ifalarının katma değer vergisinden istisna edildiği belirtilmiştir. Sağlık Bakanlığı’na bağlı hastane döner sermaye işletmeleri muayene, teşhis, tedavi, tetkik ve tahlil işleri yapmak, aşı ve seram imal etmek ve bu suretle istihsal edilecek maddeleri kıymetlendirmek amacıyla faaliyet gösterdiklerinden, bu işletmelerin kuruluş amaçlarına uygun teslim ve hizmetleri katma değer vergisinden müstesnadır.</a:t>
            </a:r>
            <a:endParaRPr lang="tr-TR" sz="3500" dirty="0"/>
          </a:p>
          <a:p>
            <a:r>
              <a:rPr lang="tr-TR" sz="3500" baseline="-25000" dirty="0"/>
              <a:t>Diğer taraftan Kanun’un 17/2-b maddesinde, döner sermayeli kuruluşlara bedelsiz olarak yapılan her türlü mal teslimi ve hizmet ifalarının da istisna kapsamına girdiği belirtilmektedir. Döner sermayeli kuruluşlar çok çeşitli alanlarda faaliyet gösterdiklerinden, her faaliyetin ayrıca değerlendirilmesi ve bunların ilgili istisnalar kapsamına girip girmediği hususunda tereddüt bulunan hallerde Gelirler Genel </a:t>
            </a:r>
            <a:r>
              <a:rPr lang="tr-TR" sz="3500" baseline="-25000" dirty="0" err="1" smtClean="0"/>
              <a:t>Müdiirlüğü’nden</a:t>
            </a:r>
            <a:r>
              <a:rPr lang="tr-TR" sz="3500" baseline="-25000" dirty="0" smtClean="0"/>
              <a:t> </a:t>
            </a:r>
            <a:r>
              <a:rPr lang="tr-TR" sz="3500" baseline="-25000" dirty="0"/>
              <a:t>görüş alınması gerekmektedir.</a:t>
            </a:r>
            <a:endParaRPr lang="tr-TR" sz="3500" dirty="0"/>
          </a:p>
          <a:p>
            <a:pPr marL="0" indent="0">
              <a:buNone/>
            </a:pPr>
            <a:endParaRPr lang="tr-TR" dirty="0"/>
          </a:p>
        </p:txBody>
      </p:sp>
    </p:spTree>
    <p:extLst>
      <p:ext uri="{BB962C8B-B14F-4D97-AF65-F5344CB8AC3E}">
        <p14:creationId xmlns:p14="http://schemas.microsoft.com/office/powerpoint/2010/main" xmlns="" val="1353651313"/>
      </p:ext>
    </p:extLst>
  </p:cSld>
  <p:clrMapOvr>
    <a:masterClrMapping/>
  </p:clrMapOvr>
  <p:transition spd="slow">
    <p:cove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16632"/>
            <a:ext cx="8784975" cy="6480719"/>
          </a:xfrm>
        </p:spPr>
        <p:txBody>
          <a:bodyPr>
            <a:normAutofit fontScale="92500" lnSpcReduction="20000"/>
          </a:bodyPr>
          <a:lstStyle/>
          <a:p>
            <a:pPr marL="0" indent="0">
              <a:buNone/>
            </a:pPr>
            <a:r>
              <a:rPr lang="tr-TR" sz="3200" b="1" i="1" u="sng" dirty="0" smtClean="0">
                <a:latin typeface="Arial Narrow" panose="020B0606020202030204" pitchFamily="34" charset="0"/>
              </a:rPr>
              <a:t>F- DAMGA VERGİSİ YÖNÜNDEN</a:t>
            </a:r>
          </a:p>
          <a:p>
            <a:pPr marL="0" indent="0">
              <a:buNone/>
            </a:pPr>
            <a:endParaRPr lang="tr-TR" sz="3200" baseline="-25000" dirty="0" smtClean="0"/>
          </a:p>
          <a:p>
            <a:pPr marL="0" indent="0">
              <a:buNone/>
            </a:pPr>
            <a:r>
              <a:rPr lang="tr-TR" sz="3500" baseline="-25000" dirty="0" smtClean="0"/>
              <a:t>Damga </a:t>
            </a:r>
            <a:r>
              <a:rPr lang="tr-TR" sz="3500" baseline="-25000" dirty="0"/>
              <a:t>Vergisi Kanunu’nun 3. maddesine göre damga vergisinin mükellefi belirlenen kağıtları imza edenlerdir, ancak resmi daireler ile kişiler </a:t>
            </a:r>
            <a:r>
              <a:rPr lang="tr-TR" sz="3500" baseline="-25000" dirty="0" smtClean="0"/>
              <a:t>arasındaki </a:t>
            </a:r>
            <a:r>
              <a:rPr lang="tr-TR" sz="3500" baseline="-25000" dirty="0"/>
              <a:t>işlemlerde, damga vergisini kişiler öder.</a:t>
            </a:r>
            <a:endParaRPr lang="tr-TR" sz="3500" dirty="0"/>
          </a:p>
          <a:p>
            <a:pPr marL="0" indent="0">
              <a:buNone/>
            </a:pPr>
            <a:endParaRPr lang="tr-TR" sz="3200" baseline="-25000" dirty="0" smtClean="0"/>
          </a:p>
          <a:p>
            <a:pPr marL="0" indent="0">
              <a:buNone/>
            </a:pPr>
            <a:r>
              <a:rPr lang="tr-TR" sz="3200" baseline="-25000" dirty="0" smtClean="0"/>
              <a:t>Kanun’un </a:t>
            </a:r>
            <a:r>
              <a:rPr lang="tr-TR" sz="3200" baseline="-25000" dirty="0"/>
              <a:t>8. maddesinde genel ve katma bütçeli daire ve idarelerle, il özel idareleri, belediyeler ve köylerin </a:t>
            </a:r>
            <a:r>
              <a:rPr lang="tr-TR" sz="3200" b="1" baseline="-25000" dirty="0"/>
              <a:t>“resmi" daire” </a:t>
            </a:r>
            <a:r>
              <a:rPr lang="tr-TR" sz="3200" baseline="-25000" dirty="0"/>
              <a:t>olduğu, bu dairelere %</a:t>
            </a:r>
            <a:r>
              <a:rPr lang="tr-TR" sz="3200" baseline="-25000" dirty="0" err="1"/>
              <a:t>ğlı</a:t>
            </a:r>
            <a:r>
              <a:rPr lang="tr-TR" sz="3200" baseline="-25000" dirty="0"/>
              <a:t> olup da ayrı </a:t>
            </a:r>
            <a:r>
              <a:rPr lang="tr-TR" sz="3200" baseline="-25000" dirty="0" smtClean="0"/>
              <a:t>tüzel</a:t>
            </a:r>
            <a:r>
              <a:rPr lang="tr-TR" sz="3200" dirty="0" smtClean="0"/>
              <a:t> </a:t>
            </a:r>
            <a:r>
              <a:rPr lang="tr-TR" sz="3200" baseline="-25000" dirty="0" smtClean="0"/>
              <a:t>kişiliği </a:t>
            </a:r>
            <a:r>
              <a:rPr lang="tr-TR" sz="3200" baseline="-25000" dirty="0"/>
              <a:t>bulunan iktisadi işletmelerin ise resmi daire sayılmayacağı belirlenmiştir.</a:t>
            </a:r>
            <a:endParaRPr lang="tr-TR" sz="3200" dirty="0"/>
          </a:p>
          <a:p>
            <a:pPr marL="0" indent="0">
              <a:buNone/>
            </a:pPr>
            <a:endParaRPr lang="tr-TR" sz="3200" baseline="-25000" dirty="0" smtClean="0"/>
          </a:p>
          <a:p>
            <a:pPr marL="0" indent="0">
              <a:buNone/>
            </a:pPr>
            <a:r>
              <a:rPr lang="tr-TR" sz="3200" baseline="-25000" dirty="0" smtClean="0"/>
              <a:t>Bu </a:t>
            </a:r>
            <a:r>
              <a:rPr lang="tr-TR" sz="3200" baseline="-25000" dirty="0"/>
              <a:t>tanıma göre Devletten ayrı tüzel 1 kişiliği olmayan döner sermayeli işletmeler resmi daire sayılırlar. Mevzuatımızda Arsa Ofisi Genel Müdürlüğü Döner Sermaye İşletmesi dışındaki tüm döner sermayeli işletmelerin t</a:t>
            </a:r>
            <a:r>
              <a:rPr lang="tr-TR" sz="3200" u="sng" baseline="-25000" dirty="0"/>
              <a:t>üzel kişilikleri</a:t>
            </a:r>
            <a:r>
              <a:rPr lang="tr-TR" sz="3200" baseline="-25000" dirty="0"/>
              <a:t> mevcut değildir. Dolayısıyla söz konusu işletme dışındaki diğer döner sermayeli işletmelerin damga vergisi bakımından mükellefiyetleri yoktur.</a:t>
            </a:r>
            <a:endParaRPr lang="tr-TR" sz="3200" dirty="0"/>
          </a:p>
          <a:p>
            <a:pPr marL="0" indent="0">
              <a:buNone/>
            </a:pPr>
            <a:endParaRPr lang="tr-TR" sz="3200" baseline="-25000" dirty="0" smtClean="0"/>
          </a:p>
          <a:p>
            <a:pPr marL="0" indent="0">
              <a:buNone/>
            </a:pPr>
            <a:r>
              <a:rPr lang="tr-TR" sz="3200" baseline="-25000" dirty="0"/>
              <a:t>	</a:t>
            </a:r>
            <a:endParaRPr lang="tr-TR" sz="3200" dirty="0"/>
          </a:p>
        </p:txBody>
      </p:sp>
    </p:spTree>
    <p:extLst>
      <p:ext uri="{BB962C8B-B14F-4D97-AF65-F5344CB8AC3E}">
        <p14:creationId xmlns:p14="http://schemas.microsoft.com/office/powerpoint/2010/main" xmlns="" val="202212308"/>
      </p:ext>
    </p:extLst>
  </p:cSld>
  <p:clrMapOvr>
    <a:masterClrMapping/>
  </p:clrMapOvr>
  <p:transition spd="slow">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1" y="116633"/>
            <a:ext cx="8193232" cy="6009530"/>
          </a:xfrm>
        </p:spPr>
        <p:txBody>
          <a:bodyPr>
            <a:normAutofit lnSpcReduction="10000"/>
          </a:bodyPr>
          <a:lstStyle/>
          <a:p>
            <a:pPr marL="0" indent="0">
              <a:buNone/>
            </a:pPr>
            <a:r>
              <a:rPr lang="tr-TR" sz="3500" baseline="-25000" dirty="0"/>
              <a:t>Döner sermayeli işletmeler genel olarak damga vergisi mükellefi olmamakla birlikte, Damga Vergisi Kanunu’na göre bir dizi sorumlulukları vardır</a:t>
            </a:r>
            <a:r>
              <a:rPr lang="tr-TR" sz="3500" baseline="-25000" dirty="0" smtClean="0"/>
              <a:t>.</a:t>
            </a:r>
            <a:endParaRPr lang="tr-TR" sz="3500" dirty="0" smtClean="0"/>
          </a:p>
          <a:p>
            <a:pPr marL="0" indent="0">
              <a:buNone/>
            </a:pPr>
            <a:endParaRPr lang="tr-TR" sz="3500" baseline="-25000" dirty="0"/>
          </a:p>
          <a:p>
            <a:pPr marL="0" indent="0">
              <a:buNone/>
            </a:pPr>
            <a:r>
              <a:rPr lang="tr-TR" sz="3500" baseline="-25000" dirty="0" smtClean="0"/>
              <a:t>	10 </a:t>
            </a:r>
            <a:r>
              <a:rPr lang="tr-TR" sz="3500" baseline="-25000" dirty="0"/>
              <a:t>Seri No.lu Damga Vergisi Genel Tebliği’ne göre, Gelir Vergisi Kanunu’nun 94. maddesi uyarınca yaptıkları ödemelerden kesilen gelir vergilerini muhtasar beyanname ile bildirmek 'zorunda olanlar, damga vergisi </a:t>
            </a:r>
            <a:r>
              <a:rPr lang="tr-TR" sz="3500" baseline="-25000" dirty="0" smtClean="0"/>
              <a:t>kesintilerini </a:t>
            </a:r>
            <a:r>
              <a:rPr lang="tr-TR" sz="3500" baseline="-25000" dirty="0"/>
              <a:t>de bu </a:t>
            </a:r>
            <a:r>
              <a:rPr lang="tr-TR" sz="3500" baseline="-25000" dirty="0" smtClean="0"/>
              <a:t>beyanname kapsamına</a:t>
            </a:r>
            <a:r>
              <a:rPr lang="tr-TR" sz="3500" u="sng" baseline="-25000" dirty="0" smtClean="0"/>
              <a:t> </a:t>
            </a:r>
            <a:r>
              <a:rPr lang="tr-TR" sz="3500" baseline="-25000" dirty="0" smtClean="0"/>
              <a:t>alacaklardır</a:t>
            </a:r>
            <a:r>
              <a:rPr lang="tr-TR" sz="3500" baseline="-25000" dirty="0"/>
              <a:t>.</a:t>
            </a:r>
            <a:endParaRPr lang="tr-TR" sz="3500" dirty="0"/>
          </a:p>
          <a:p>
            <a:pPr marL="0" indent="0" algn="just">
              <a:buNone/>
            </a:pPr>
            <a:r>
              <a:rPr lang="tr-TR" sz="3500" baseline="-25000" dirty="0" smtClean="0"/>
              <a:t>Buna </a:t>
            </a:r>
            <a:r>
              <a:rPr lang="tr-TR" sz="3500" baseline="-25000" dirty="0"/>
              <a:t>göre, döner sermayeli işletmelerimle,' yaptıkları ücret ödemeleri </a:t>
            </a:r>
            <a:r>
              <a:rPr lang="tr-TR" sz="3500" baseline="-25000" dirty="0" smtClean="0"/>
              <a:t>ile müteahhitlere </a:t>
            </a:r>
            <a:r>
              <a:rPr lang="tr-TR" sz="3500" baseline="-25000" dirty="0"/>
              <a:t>yapılan her türlü avans ödemeleri ve yapılan diğer bazı ödemelerden damga vergisi kesip, muhtasar beyannameye dahil etmeleri ve beyanname verme süresi içerisinde vergi dairesine yatırmaları gerekmektedir.</a:t>
            </a:r>
            <a:endParaRPr lang="tr-TR" sz="3500" dirty="0"/>
          </a:p>
          <a:p>
            <a:pPr marL="0" indent="0">
              <a:buNone/>
            </a:pPr>
            <a:endParaRPr lang="tr-TR" sz="3500" dirty="0"/>
          </a:p>
          <a:p>
            <a:pPr marL="0" indent="0">
              <a:buNone/>
            </a:pPr>
            <a:endParaRPr lang="tr-TR" dirty="0"/>
          </a:p>
        </p:txBody>
      </p:sp>
    </p:spTree>
    <p:extLst>
      <p:ext uri="{BB962C8B-B14F-4D97-AF65-F5344CB8AC3E}">
        <p14:creationId xmlns:p14="http://schemas.microsoft.com/office/powerpoint/2010/main" xmlns="" val="1111882804"/>
      </p:ext>
    </p:extLst>
  </p:cSld>
  <p:clrMapOvr>
    <a:masterClrMapping/>
  </p:clrMapOvr>
  <p:transition spd="slow">
    <p:cove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052736"/>
            <a:ext cx="8784975" cy="5544615"/>
          </a:xfrm>
        </p:spPr>
        <p:txBody>
          <a:bodyPr>
            <a:normAutofit lnSpcReduction="10000"/>
          </a:bodyPr>
          <a:lstStyle/>
          <a:p>
            <a:pPr marL="0" indent="0">
              <a:buNone/>
            </a:pPr>
            <a:endParaRPr lang="tr-TR" b="1" i="1" u="sng" baseline="-25000" dirty="0"/>
          </a:p>
          <a:p>
            <a:pPr marL="0" indent="0">
              <a:buNone/>
            </a:pPr>
            <a:r>
              <a:rPr lang="tr-TR" sz="3000" b="1" i="1" u="sng" baseline="-25000" dirty="0" smtClean="0"/>
              <a:t>A-VERGİ </a:t>
            </a:r>
            <a:r>
              <a:rPr lang="tr-TR" sz="3000" b="1" i="1" u="sng" baseline="-25000" dirty="0"/>
              <a:t>KESİNTİSİ </a:t>
            </a:r>
            <a:endParaRPr lang="tr-TR" sz="3000" b="1" i="1" u="sng" baseline="-25000" dirty="0" smtClean="0"/>
          </a:p>
          <a:p>
            <a:pPr marL="0" indent="0" algn="just">
              <a:buNone/>
            </a:pPr>
            <a:r>
              <a:rPr lang="tr-TR" sz="3000" b="1" baseline="-25000" dirty="0" smtClean="0"/>
              <a:t>	1- </a:t>
            </a:r>
            <a:r>
              <a:rPr lang="tr-TR" sz="3000" b="1" baseline="-25000" dirty="0"/>
              <a:t>Stopaj</a:t>
            </a:r>
            <a:endParaRPr lang="tr-TR" sz="3000" b="1" dirty="0"/>
          </a:p>
          <a:p>
            <a:pPr marL="0" indent="0" algn="just">
              <a:buNone/>
            </a:pPr>
            <a:r>
              <a:rPr lang="tr-TR" sz="3000" baseline="-25000" dirty="0"/>
              <a:t>Vergi borcunun, asıl mükellefe yapılan ödeme sırasında belli oranlarda kesintiye tabi tutularak, mükellef yerine kesintiyi yapan sorumlu tarafından Maliye Bakanlığı veznesine ödenmesidir.</a:t>
            </a:r>
            <a:endParaRPr lang="tr-TR" sz="3000" dirty="0"/>
          </a:p>
          <a:p>
            <a:pPr marL="0" indent="0" algn="just">
              <a:buNone/>
            </a:pPr>
            <a:r>
              <a:rPr lang="tr-TR" sz="3000" baseline="-25000" dirty="0"/>
              <a:t>Peşin tahsil (stopaj), vergiyi gelirin elde edilmesini izleyen yakın bir zamanda alarak kamu hizmetlerinin hızlı bir biçimde yerine getirilmesini sağlamak amacıyla Türk Vergi </a:t>
            </a:r>
            <a:r>
              <a:rPr lang="tr-TR" sz="3000" baseline="-25000" dirty="0" smtClean="0"/>
              <a:t>Sistemi’ne </a:t>
            </a:r>
            <a:r>
              <a:rPr lang="tr-TR" sz="3000" baseline="-25000" dirty="0"/>
              <a:t>1980’lerden sonra girmiştir. 1981 ve 1982 yılları gelirlerine uygulanmış, karşılaştığı yoğun tepki nedeniyle 1982 yılı sonunda terkedilmiştir. 1986 yılının başından itibaren “Dahili </a:t>
            </a:r>
            <a:r>
              <a:rPr lang="tr-TR" sz="3000" baseline="-25000" dirty="0" err="1"/>
              <a:t>Tevkifat</a:t>
            </a:r>
            <a:r>
              <a:rPr lang="tr-TR" sz="3000" baseline="-25000" dirty="0"/>
              <a:t>” adıyla 94. maddede yapılan düzenlemeyle peşin vergi uygulamasına yeniden başlanmıştır. Adı ne olursa olsun bu uygulama gelir vergisi yükümlülerinin içinde bulundukları takvim yılında, kesin miktarı ertesi yılın mart ayında hesaplanacak gelir vergisine mahsup edilmek üzere </a:t>
            </a:r>
            <a:r>
              <a:rPr lang="tr-TR" sz="3000" baseline="-25000" dirty="0" smtClean="0"/>
              <a:t>belirli </a:t>
            </a:r>
            <a:r>
              <a:rPr lang="tr-TR" sz="3000" baseline="-25000" dirty="0"/>
              <a:t>oran ve yöntemlere göre önceden yapacakları avans ödemelerini ifade etmektedir (1).</a:t>
            </a:r>
            <a:endParaRPr lang="tr-TR" sz="3000" dirty="0"/>
          </a:p>
          <a:p>
            <a:pPr marL="0" indent="0">
              <a:buNone/>
            </a:pPr>
            <a:endParaRPr lang="tr-TR" sz="3000" dirty="0"/>
          </a:p>
        </p:txBody>
      </p:sp>
      <p:sp>
        <p:nvSpPr>
          <p:cNvPr id="2" name="Başlık 1"/>
          <p:cNvSpPr>
            <a:spLocks noGrp="1"/>
          </p:cNvSpPr>
          <p:nvPr>
            <p:ph type="title"/>
          </p:nvPr>
        </p:nvSpPr>
        <p:spPr>
          <a:xfrm>
            <a:off x="688490" y="70494"/>
            <a:ext cx="7756263" cy="1054250"/>
          </a:xfrm>
        </p:spPr>
        <p:txBody>
          <a:bodyPr/>
          <a:lstStyle/>
          <a:p>
            <a:r>
              <a:rPr lang="tr-TR" b="1" i="1" u="sng" baseline="-25000" dirty="0" smtClean="0">
                <a:latin typeface="Arial Narrow" panose="020B0606020202030204" pitchFamily="34" charset="0"/>
              </a:rPr>
              <a:t/>
            </a:r>
            <a:br>
              <a:rPr lang="tr-TR" b="1" i="1" u="sng" baseline="-25000" dirty="0" smtClean="0">
                <a:latin typeface="Arial Narrow" panose="020B0606020202030204" pitchFamily="34" charset="0"/>
              </a:rPr>
            </a:br>
            <a:r>
              <a:rPr lang="tr-TR" b="1" i="1" u="sng" baseline="-25000" dirty="0" smtClean="0">
                <a:latin typeface="Arial Narrow" panose="020B0606020202030204" pitchFamily="34" charset="0"/>
              </a:rPr>
              <a:t>KONU </a:t>
            </a:r>
            <a:r>
              <a:rPr lang="tr-TR" b="1" i="1" u="sng" baseline="-25000" dirty="0">
                <a:latin typeface="Arial Narrow" panose="020B0606020202030204" pitchFamily="34" charset="0"/>
              </a:rPr>
              <a:t>İLE İLGİLİ MEVZUAT </a:t>
            </a:r>
            <a:br>
              <a:rPr lang="tr-TR" b="1" i="1" u="sng" baseline="-25000" dirty="0">
                <a:latin typeface="Arial Narrow" panose="020B0606020202030204" pitchFamily="34" charset="0"/>
              </a:rPr>
            </a:br>
            <a:endParaRPr lang="tr-TR" dirty="0"/>
          </a:p>
        </p:txBody>
      </p:sp>
    </p:spTree>
    <p:extLst>
      <p:ext uri="{BB962C8B-B14F-4D97-AF65-F5344CB8AC3E}">
        <p14:creationId xmlns:p14="http://schemas.microsoft.com/office/powerpoint/2010/main" xmlns="" val="1002144307"/>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99247" y="836711"/>
            <a:ext cx="7745505" cy="5289451"/>
          </a:xfrm>
        </p:spPr>
        <p:txBody>
          <a:bodyPr>
            <a:normAutofit/>
          </a:bodyPr>
          <a:lstStyle/>
          <a:p>
            <a:pPr marL="0" indent="0">
              <a:buNone/>
            </a:pPr>
            <a:r>
              <a:rPr lang="tr-TR" sz="4000" dirty="0" smtClean="0"/>
              <a:t>Şöyle ki; </a:t>
            </a:r>
          </a:p>
          <a:p>
            <a:pPr marL="0" indent="0">
              <a:buNone/>
            </a:pPr>
            <a:r>
              <a:rPr lang="tr-TR" sz="4000" dirty="0" smtClean="0"/>
              <a:t>Gelir idaresinden kurumlara verilen </a:t>
            </a:r>
            <a:r>
              <a:rPr lang="tr-TR" sz="4000" dirty="0" err="1" smtClean="0"/>
              <a:t>özelgelerde</a:t>
            </a:r>
            <a:r>
              <a:rPr lang="tr-TR" sz="4000" dirty="0" smtClean="0"/>
              <a:t> ve yargıya taşınan ihtilaf konularının başlarında, bu muafiyet hükümlerinin yorumlanma farklılıkları gelmektedir. </a:t>
            </a:r>
            <a:endParaRPr lang="tr-TR" sz="4000" dirty="0"/>
          </a:p>
        </p:txBody>
      </p:sp>
      <p:sp>
        <p:nvSpPr>
          <p:cNvPr id="4" name="Veri Yer Tutucusu 3"/>
          <p:cNvSpPr>
            <a:spLocks noGrp="1"/>
          </p:cNvSpPr>
          <p:nvPr>
            <p:ph type="dt" sz="half" idx="10"/>
          </p:nvPr>
        </p:nvSpPr>
        <p:spPr/>
        <p:txBody>
          <a:bodyPr/>
          <a:lstStyle/>
          <a:p>
            <a:r>
              <a:rPr lang="tr-TR" smtClean="0"/>
              <a:t>30.10.2014</a:t>
            </a:r>
            <a:endParaRPr lang="tr-TR"/>
          </a:p>
        </p:txBody>
      </p:sp>
      <p:sp>
        <p:nvSpPr>
          <p:cNvPr id="5" name="Slayt Numarası Yer Tutucusu 4"/>
          <p:cNvSpPr>
            <a:spLocks noGrp="1"/>
          </p:cNvSpPr>
          <p:nvPr>
            <p:ph type="sldNum" sz="quarter" idx="12"/>
          </p:nvPr>
        </p:nvSpPr>
        <p:spPr/>
        <p:txBody>
          <a:bodyPr/>
          <a:lstStyle/>
          <a:p>
            <a:fld id="{A154389E-FBC0-437D-9697-5899A3B3CA53}" type="slidenum">
              <a:rPr lang="tr-TR" smtClean="0"/>
              <a:pPr/>
              <a:t>4</a:t>
            </a:fld>
            <a:endParaRPr lang="tr-TR"/>
          </a:p>
        </p:txBody>
      </p:sp>
    </p:spTree>
    <p:extLst>
      <p:ext uri="{BB962C8B-B14F-4D97-AF65-F5344CB8AC3E}">
        <p14:creationId xmlns:p14="http://schemas.microsoft.com/office/powerpoint/2010/main" xmlns="" val="2919884599"/>
      </p:ext>
    </p:extLst>
  </p:cSld>
  <p:clrMapOvr>
    <a:masterClrMapping/>
  </p:clrMapOvr>
  <p:transition spd="slow">
    <p:cov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79512" y="188640"/>
            <a:ext cx="8712967" cy="6408711"/>
          </a:xfrm>
        </p:spPr>
        <p:txBody>
          <a:bodyPr>
            <a:noAutofit/>
          </a:bodyPr>
          <a:lstStyle/>
          <a:p>
            <a:pPr marL="0" indent="0">
              <a:buNone/>
            </a:pPr>
            <a:r>
              <a:rPr lang="tr-TR" sz="3800" b="1" i="1" u="sng" baseline="-25000" dirty="0"/>
              <a:t>B- KURUMLAR VERGİSİ KANUNU YÖNÜNDEN VERGİ </a:t>
            </a:r>
            <a:r>
              <a:rPr lang="tr-TR" sz="3800" b="1" i="1" u="sng" baseline="-25000" dirty="0" smtClean="0"/>
              <a:t>KESİNTİSİ</a:t>
            </a:r>
          </a:p>
          <a:p>
            <a:pPr marL="0" indent="0">
              <a:buNone/>
            </a:pPr>
            <a:endParaRPr lang="tr-TR" sz="3800" b="1" i="1" u="sng" baseline="-25000" dirty="0"/>
          </a:p>
          <a:p>
            <a:pPr marL="0" indent="0">
              <a:buNone/>
            </a:pPr>
            <a:r>
              <a:rPr lang="tr-TR" sz="3800" b="1" i="1" u="sng" baseline="-25000" dirty="0" smtClean="0"/>
              <a:t> </a:t>
            </a:r>
            <a:r>
              <a:rPr lang="tr-TR" sz="3800" baseline="-25000" dirty="0"/>
              <a:t>5520 sayılı Kurumlar Vergisi </a:t>
            </a:r>
            <a:r>
              <a:rPr lang="tr-TR" sz="3800" baseline="-25000" dirty="0" smtClean="0"/>
              <a:t>Kanunu’nun </a:t>
            </a:r>
            <a:r>
              <a:rPr lang="tr-TR" sz="3800" baseline="-25000" dirty="0"/>
              <a:t>“Vergi Kesintisi” başlıklı 15. maddesinde; </a:t>
            </a:r>
            <a:r>
              <a:rPr lang="tr-TR" sz="3800" b="1" i="1" baseline="-25000" dirty="0"/>
              <a:t>“Kamu idare ve kuruluşları, İktisadî kamu kuruluşları, sair kurumlar, ticaret şirketleri, iş ortaklıkları, dernekler, vakıflar, dernek ve vakıfların İktisadî işletmeleri, kooperatifler, yatırım fonu yönetenler, gerçek gelirlerini beyan etmeye mecbur olan ticaret ve serbest meslek erbabı, ziraî kazançlarını bilanço veya ziraî işletme hesabı esasına göre tespit eden çiftçiler; </a:t>
            </a:r>
            <a:r>
              <a:rPr lang="tr-TR" sz="3800" b="1" i="1" baseline="-25000" dirty="0" smtClean="0"/>
              <a:t>kurumlara avanslar </a:t>
            </a:r>
            <a:r>
              <a:rPr lang="tr-TR" sz="3800" b="1" i="1" baseline="-25000" dirty="0"/>
              <a:t>da dahil olmak üzere nakden veya </a:t>
            </a:r>
            <a:r>
              <a:rPr lang="tr-TR" sz="3800" b="1" i="1" baseline="-25000" dirty="0" err="1"/>
              <a:t>hesaben</a:t>
            </a:r>
            <a:r>
              <a:rPr lang="tr-TR" sz="3800" b="1" i="1" baseline="-25000" dirty="0"/>
              <a:t> yaptıkları aşağıdaki ödemeler üzerinden istihkak sahiplerinin kurumlar vergisine mahsuben % 15 oranında kesinti yapmak zorundadırlar:</a:t>
            </a:r>
            <a:endParaRPr lang="tr-TR" sz="3800" dirty="0"/>
          </a:p>
          <a:p>
            <a:pPr marL="0" indent="0">
              <a:buNone/>
            </a:pPr>
            <a:endParaRPr lang="tr-TR" sz="3800" dirty="0"/>
          </a:p>
        </p:txBody>
      </p:sp>
    </p:spTree>
    <p:extLst>
      <p:ext uri="{BB962C8B-B14F-4D97-AF65-F5344CB8AC3E}">
        <p14:creationId xmlns:p14="http://schemas.microsoft.com/office/powerpoint/2010/main" xmlns="" val="3244003347"/>
      </p:ext>
    </p:extLst>
  </p:cSld>
  <p:clrMapOvr>
    <a:masterClrMapping/>
  </p:clrMapOvr>
  <p:transition spd="slow">
    <p:cove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79512" y="188640"/>
            <a:ext cx="8712967" cy="6336703"/>
          </a:xfrm>
        </p:spPr>
        <p:txBody>
          <a:bodyPr>
            <a:normAutofit/>
          </a:bodyPr>
          <a:lstStyle/>
          <a:p>
            <a:pPr marL="0" indent="0">
              <a:buNone/>
            </a:pPr>
            <a:r>
              <a:rPr lang="tr-TR" sz="3600" b="1" i="1" baseline="-25000" dirty="0">
                <a:latin typeface="Arial Narrow" panose="020B0606020202030204" pitchFamily="34" charset="0"/>
              </a:rPr>
              <a:t>Gelir Vergisi Kanunu’nda belirtilen esaslara göre birden fazla takvim yılına yaygın inşaat ve onarım işleri ile uğraşan </a:t>
            </a:r>
            <a:r>
              <a:rPr lang="tr-TR" sz="3600" b="1" i="1" baseline="-25000" dirty="0" smtClean="0">
                <a:latin typeface="Arial Narrow" panose="020B0606020202030204" pitchFamily="34" charset="0"/>
              </a:rPr>
              <a:t>kurumlara bu </a:t>
            </a:r>
            <a:r>
              <a:rPr lang="tr-TR" sz="3600" b="1" i="1" baseline="-25000" dirty="0">
                <a:latin typeface="Arial Narrow" panose="020B0606020202030204" pitchFamily="34" charset="0"/>
              </a:rPr>
              <a:t>işleri ile ilgili olarak yapılan </a:t>
            </a:r>
            <a:r>
              <a:rPr lang="tr-TR" sz="3600" b="1" i="1" baseline="-25000" dirty="0" err="1">
                <a:latin typeface="Arial Narrow" panose="020B0606020202030204" pitchFamily="34" charset="0"/>
              </a:rPr>
              <a:t>hakediş</a:t>
            </a:r>
            <a:r>
              <a:rPr lang="tr-TR" sz="3600" b="1" i="1" baseline="-25000" dirty="0">
                <a:latin typeface="Arial Narrow" panose="020B0606020202030204" pitchFamily="34" charset="0"/>
              </a:rPr>
              <a:t> ödemeleri.</a:t>
            </a:r>
          </a:p>
          <a:p>
            <a:pPr marL="0" indent="0">
              <a:buNone/>
            </a:pPr>
            <a:r>
              <a:rPr lang="tr-TR" sz="3600" b="1" i="1" baseline="-25000" dirty="0">
                <a:latin typeface="Arial Narrow" panose="020B0606020202030204" pitchFamily="34" charset="0"/>
              </a:rPr>
              <a:t> Kooperatiflere ait taşınmazların kiralanması karşılığında bunlara yapılan kira ödemeleri.</a:t>
            </a:r>
          </a:p>
          <a:p>
            <a:pPr marL="0" indent="0">
              <a:buNone/>
            </a:pPr>
            <a:r>
              <a:rPr lang="tr-TR" sz="3600" baseline="-25000" dirty="0">
                <a:latin typeface="Arial Narrow" panose="020B0606020202030204" pitchFamily="34" charset="0"/>
              </a:rPr>
              <a:t>... </a:t>
            </a:r>
            <a:r>
              <a:rPr lang="tr-TR" sz="3600" i="1" baseline="-25000" dirty="0">
                <a:latin typeface="Arial Narrow" panose="020B0606020202030204" pitchFamily="34" charset="0"/>
              </a:rPr>
              <a:t>”</a:t>
            </a:r>
            <a:r>
              <a:rPr lang="tr-TR" sz="3600" baseline="-25000" dirty="0">
                <a:latin typeface="Arial Narrow" panose="020B0606020202030204" pitchFamily="34" charset="0"/>
              </a:rPr>
              <a:t> hükmü bulunmaktadır.</a:t>
            </a:r>
            <a:endParaRPr lang="tr-TR" sz="3600" dirty="0">
              <a:latin typeface="Arial Narrow" panose="020B0606020202030204" pitchFamily="34" charset="0"/>
            </a:endParaRPr>
          </a:p>
          <a:p>
            <a:pPr marL="0" indent="0">
              <a:buNone/>
            </a:pPr>
            <a:r>
              <a:rPr lang="tr-TR" sz="3600" baseline="-25000" dirty="0">
                <a:latin typeface="Arial Narrow" panose="020B0606020202030204" pitchFamily="34" charset="0"/>
              </a:rPr>
              <a:t>Genel yönetim kapsamındaki kamu idareleri Kurumlar Vergisi Kanunu’nda mükellef olarak sayılmamışlardır. Devlete, il özel idarelerine, belediyelere, diğer kamu idarelerine ve kuruluşlarına ait veya bağlı olup, faaliyetleri devamlı bulunan, ticarî, sınaî ve ziraî işletmeler iktisadi kamu kuruluşu olarak tanımlanmakla birlikte </a:t>
            </a:r>
            <a:r>
              <a:rPr lang="tr-TR" sz="3600" baseline="-25000" dirty="0" smtClean="0">
                <a:latin typeface="Arial Narrow" panose="020B0606020202030204" pitchFamily="34" charset="0"/>
              </a:rPr>
              <a:t>Kurumlar </a:t>
            </a:r>
            <a:r>
              <a:rPr lang="tr-TR" sz="3600" baseline="-25000" dirty="0">
                <a:latin typeface="Arial Narrow" panose="020B0606020202030204" pitchFamily="34" charset="0"/>
              </a:rPr>
              <a:t>Vergisi Kanunu’nun “Muafiyetler” " başlıklı 4. maddesiyle kurumlar vergisi ; mükellefiyetinden hariç tutulmuşlardır. "Örneğin: Pamukkale Üniversitesi </a:t>
            </a:r>
            <a:r>
              <a:rPr lang="tr-TR" sz="3600" baseline="-25000" dirty="0" smtClean="0">
                <a:latin typeface="Arial Narrow" panose="020B0606020202030204" pitchFamily="34" charset="0"/>
              </a:rPr>
              <a:t>Uygulama </a:t>
            </a:r>
            <a:r>
              <a:rPr lang="tr-TR" sz="3600" baseline="-25000" dirty="0">
                <a:latin typeface="Arial Narrow" panose="020B0606020202030204" pitchFamily="34" charset="0"/>
              </a:rPr>
              <a:t>ve Araştırma Hastanesi yaptığı fişten dolayı kurumlar vergi mükellefi </a:t>
            </a:r>
            <a:r>
              <a:rPr lang="tr-TR" sz="3600" baseline="-25000" dirty="0" smtClean="0">
                <a:latin typeface="Arial Narrow" panose="020B0606020202030204" pitchFamily="34" charset="0"/>
              </a:rPr>
              <a:t>olarak </a:t>
            </a:r>
            <a:r>
              <a:rPr lang="tr-TR" sz="3600" baseline="-25000" dirty="0">
                <a:latin typeface="Arial Narrow" panose="020B0606020202030204" pitchFamily="34" charset="0"/>
              </a:rPr>
              <a:t>belirlenmiş, ancak </a:t>
            </a:r>
            <a:r>
              <a:rPr lang="tr-TR" sz="3600" baseline="-25000" dirty="0" err="1">
                <a:latin typeface="Arial Narrow" panose="020B0606020202030204" pitchFamily="34" charset="0"/>
              </a:rPr>
              <a:t>KVK’nın</a:t>
            </a:r>
            <a:r>
              <a:rPr lang="tr-TR" sz="3600" baseline="-25000" dirty="0">
                <a:latin typeface="Arial Narrow" panose="020B0606020202030204" pitchFamily="34" charset="0"/>
              </a:rPr>
              <a:t> 4/b maddesi gereği kurumlar vergisinden muaf tutulmuştur.</a:t>
            </a:r>
            <a:endParaRPr lang="tr-TR" sz="3600" dirty="0">
              <a:latin typeface="Arial Narrow" panose="020B0606020202030204" pitchFamily="34" charset="0"/>
            </a:endParaRPr>
          </a:p>
          <a:p>
            <a:pPr marL="0" indent="0">
              <a:buNone/>
            </a:pPr>
            <a:endParaRPr lang="tr-TR" dirty="0"/>
          </a:p>
          <a:p>
            <a:pPr marL="0" indent="0">
              <a:buNone/>
            </a:pPr>
            <a:endParaRPr lang="tr-TR" dirty="0"/>
          </a:p>
        </p:txBody>
      </p:sp>
    </p:spTree>
    <p:extLst>
      <p:ext uri="{BB962C8B-B14F-4D97-AF65-F5344CB8AC3E}">
        <p14:creationId xmlns:p14="http://schemas.microsoft.com/office/powerpoint/2010/main" xmlns="" val="1305337518"/>
      </p:ext>
    </p:extLst>
  </p:cSld>
  <p:clrMapOvr>
    <a:masterClrMapping/>
  </p:clrMapOvr>
  <p:transition spd="slow">
    <p:cove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88640"/>
            <a:ext cx="8856983" cy="6408711"/>
          </a:xfrm>
        </p:spPr>
        <p:txBody>
          <a:bodyPr>
            <a:normAutofit/>
          </a:bodyPr>
          <a:lstStyle/>
          <a:p>
            <a:pPr marL="0" indent="0" algn="just">
              <a:buNone/>
            </a:pPr>
            <a:r>
              <a:rPr lang="tr-TR" sz="4000" baseline="-25000" dirty="0" smtClean="0">
                <a:latin typeface="Arial Narrow" panose="020B0606020202030204" pitchFamily="34" charset="0"/>
              </a:rPr>
              <a:t>Kurumlar </a:t>
            </a:r>
            <a:r>
              <a:rPr lang="tr-TR" sz="4000" baseline="-25000" dirty="0">
                <a:latin typeface="Arial Narrow" panose="020B0606020202030204" pitchFamily="34" charset="0"/>
              </a:rPr>
              <a:t>Vergisi Kanunu’nun geçici </a:t>
            </a:r>
            <a:r>
              <a:rPr lang="tr-TR" sz="4000" baseline="-25000" dirty="0" smtClean="0">
                <a:latin typeface="Arial Narrow" panose="020B0606020202030204" pitchFamily="34" charset="0"/>
              </a:rPr>
              <a:t> </a:t>
            </a:r>
            <a:r>
              <a:rPr lang="tr-TR" sz="4000" baseline="-25000" dirty="0">
                <a:latin typeface="Arial Narrow" panose="020B0606020202030204" pitchFamily="34" charset="0"/>
              </a:rPr>
              <a:t>1. maddesinde, vergi kesintisine tabi </a:t>
            </a:r>
            <a:r>
              <a:rPr lang="tr-TR" sz="4000" baseline="-25000" dirty="0" smtClean="0">
                <a:latin typeface="Arial Narrow" panose="020B0606020202030204" pitchFamily="34" charset="0"/>
              </a:rPr>
              <a:t>tutulmuş kazanç </a:t>
            </a:r>
            <a:r>
              <a:rPr lang="tr-TR" sz="4000" baseline="-25000" dirty="0">
                <a:latin typeface="Arial Narrow" panose="020B0606020202030204" pitchFamily="34" charset="0"/>
              </a:rPr>
              <a:t>ve iratlar üzerinden, Gelir Vergisi Kanunu’nun 94. </a:t>
            </a:r>
            <a:r>
              <a:rPr lang="tr-TR" sz="4000" baseline="-25000" dirty="0" smtClean="0">
                <a:latin typeface="Arial Narrow" panose="020B0606020202030204" pitchFamily="34" charset="0"/>
              </a:rPr>
              <a:t>maddesi </a:t>
            </a:r>
            <a:r>
              <a:rPr lang="tr-TR" sz="4000" baseline="-25000" dirty="0">
                <a:latin typeface="Arial Narrow" panose="020B0606020202030204" pitchFamily="34" charset="0"/>
              </a:rPr>
              <a:t>uyarınca ayrıca kesinti yapılmayacağı; Gelir Vergisi Kanunu’nun geçici 67. maddesi (menkul kıymet </a:t>
            </a:r>
            <a:r>
              <a:rPr lang="tr-TR" sz="4000" baseline="-25000" dirty="0" smtClean="0">
                <a:latin typeface="Arial Narrow" panose="020B0606020202030204" pitchFamily="34" charset="0"/>
              </a:rPr>
              <a:t>alım- satımından doğan </a:t>
            </a:r>
            <a:r>
              <a:rPr lang="tr-TR" sz="4000" baseline="-25000" dirty="0">
                <a:latin typeface="Arial Narrow" panose="020B0606020202030204" pitchFamily="34" charset="0"/>
              </a:rPr>
              <a:t>kazançlara uygulanacak kesinti) uyarınca vergi kesintisine tabi tutulmuş kazanç ve iratlar üzerinden, ayrıca kesinti </a:t>
            </a:r>
            <a:r>
              <a:rPr lang="tr-TR" sz="4000" baseline="-25000" dirty="0" smtClean="0">
                <a:latin typeface="Arial Narrow" panose="020B0606020202030204" pitchFamily="34" charset="0"/>
              </a:rPr>
              <a:t>yapılmayacağı</a:t>
            </a:r>
            <a:r>
              <a:rPr lang="tr-TR" sz="4000" baseline="-25000" dirty="0">
                <a:latin typeface="Arial Narrow" panose="020B0606020202030204" pitchFamily="34" charset="0"/>
              </a:rPr>
              <a:t>; bu Kanunla tanınan yetkiler </a:t>
            </a:r>
            <a:r>
              <a:rPr lang="tr-TR" sz="4000" baseline="-25000" dirty="0" smtClean="0">
                <a:latin typeface="Arial Narrow" panose="020B0606020202030204" pitchFamily="34" charset="0"/>
              </a:rPr>
              <a:t>çerçevesinde </a:t>
            </a:r>
            <a:r>
              <a:rPr lang="tr-TR" sz="4000" baseline="-25000" dirty="0">
                <a:latin typeface="Arial Narrow" panose="020B0606020202030204" pitchFamily="34" charset="0"/>
              </a:rPr>
              <a:t>Bakanlar Kurulu tarafından </a:t>
            </a:r>
            <a:r>
              <a:rPr lang="tr-TR" sz="4000" baseline="-25000" dirty="0" smtClean="0">
                <a:latin typeface="Arial Narrow" panose="020B0606020202030204" pitchFamily="34" charset="0"/>
              </a:rPr>
              <a:t> </a:t>
            </a:r>
            <a:r>
              <a:rPr lang="tr-TR" sz="4000" baseline="-25000" dirty="0">
                <a:latin typeface="Arial Narrow" panose="020B0606020202030204" pitchFamily="34" charset="0"/>
              </a:rPr>
              <a:t>yeni kararlar alınıncaya kadar, </a:t>
            </a:r>
            <a:r>
              <a:rPr lang="tr-TR" sz="4000" baseline="-25000" dirty="0" smtClean="0">
                <a:latin typeface="Arial Narrow" panose="020B0606020202030204" pitchFamily="34" charset="0"/>
              </a:rPr>
              <a:t>193 </a:t>
            </a:r>
            <a:r>
              <a:rPr lang="tr-TR" sz="4000" baseline="-25000" dirty="0">
                <a:latin typeface="Arial Narrow" panose="020B0606020202030204" pitchFamily="34" charset="0"/>
              </a:rPr>
              <a:t>sayılı Gelir Vergisi Kanunu ile 5422 </a:t>
            </a:r>
            <a:r>
              <a:rPr lang="tr-TR" sz="4000" baseline="-25000" dirty="0" smtClean="0">
                <a:latin typeface="Arial Narrow" panose="020B0606020202030204" pitchFamily="34" charset="0"/>
              </a:rPr>
              <a:t>sayılı </a:t>
            </a:r>
            <a:r>
              <a:rPr lang="tr-TR" sz="4000" baseline="-25000" dirty="0">
                <a:latin typeface="Arial Narrow" panose="020B0606020202030204" pitchFamily="34" charset="0"/>
              </a:rPr>
              <a:t>Kanun (Eski Kurumlar </a:t>
            </a:r>
            <a:r>
              <a:rPr lang="tr-TR" sz="4000" baseline="-25000" dirty="0" smtClean="0">
                <a:latin typeface="Arial Narrow" panose="020B0606020202030204" pitchFamily="34" charset="0"/>
              </a:rPr>
              <a:t>Vergisi  </a:t>
            </a:r>
            <a:r>
              <a:rPr lang="tr-TR" sz="4000" baseline="-25000" dirty="0">
                <a:latin typeface="Arial Narrow" panose="020B0606020202030204" pitchFamily="34" charset="0"/>
              </a:rPr>
              <a:t>Kanunu) kapsamında vergi oranlarına </a:t>
            </a:r>
            <a:r>
              <a:rPr lang="tr-TR" sz="4000" baseline="-25000" dirty="0" smtClean="0">
                <a:latin typeface="Arial Narrow" panose="020B0606020202030204" pitchFamily="34" charset="0"/>
              </a:rPr>
              <a:t>ve </a:t>
            </a:r>
            <a:r>
              <a:rPr lang="tr-TR" sz="4000" baseline="-25000" dirty="0">
                <a:latin typeface="Arial Narrow" panose="020B0606020202030204" pitchFamily="34" charset="0"/>
              </a:rPr>
              <a:t>diğer hususlara ilişkin olarak </a:t>
            </a:r>
            <a:r>
              <a:rPr lang="tr-TR" sz="4000" baseline="-25000" dirty="0" smtClean="0">
                <a:latin typeface="Arial Narrow" panose="020B0606020202030204" pitchFamily="34" charset="0"/>
              </a:rPr>
              <a:t>yayımlanan </a:t>
            </a:r>
            <a:r>
              <a:rPr lang="tr-TR" sz="4000" baseline="-25000" dirty="0">
                <a:latin typeface="Arial Narrow" panose="020B0606020202030204" pitchFamily="34" charset="0"/>
              </a:rPr>
              <a:t>Bakanlar Kurulu Kararlarında yer alan düzenlemeler, bu </a:t>
            </a:r>
            <a:r>
              <a:rPr lang="tr-TR" sz="4000" baseline="-25000" dirty="0" smtClean="0">
                <a:latin typeface="Arial Narrow" panose="020B0606020202030204" pitchFamily="34" charset="0"/>
              </a:rPr>
              <a:t>Kanun’da </a:t>
            </a:r>
            <a:r>
              <a:rPr lang="tr-TR" sz="4000" baseline="-25000" dirty="0">
                <a:latin typeface="Arial Narrow" panose="020B0606020202030204" pitchFamily="34" charset="0"/>
              </a:rPr>
              <a:t>belirlenen yasal sınırlan aşmamak üzere geçerliliğini koruyacağı belirtilmiştir. Bu hükümlerle, mükerrer vergilemenin önüne geçilmiş, ayrıca yeni düzenlemeler yapılıncaya kadar Bakanlar Kurulu </a:t>
            </a:r>
            <a:r>
              <a:rPr lang="tr-TR" sz="4000" baseline="-25000" dirty="0" err="1" smtClean="0">
                <a:latin typeface="Arial Narrow" panose="020B0606020202030204" pitchFamily="34" charset="0"/>
              </a:rPr>
              <a:t>Kararları’nın</a:t>
            </a:r>
            <a:r>
              <a:rPr lang="tr-TR" sz="4000" baseline="-25000" dirty="0" smtClean="0">
                <a:latin typeface="Arial Narrow" panose="020B0606020202030204" pitchFamily="34" charset="0"/>
              </a:rPr>
              <a:t> </a:t>
            </a:r>
            <a:r>
              <a:rPr lang="tr-TR" sz="4000" baseline="-25000" dirty="0">
                <a:latin typeface="Arial Narrow" panose="020B0606020202030204" pitchFamily="34" charset="0"/>
              </a:rPr>
              <a:t>geçerliliği korunmuştur</a:t>
            </a:r>
            <a:r>
              <a:rPr lang="tr-TR" sz="4000" baseline="-25000" dirty="0" smtClean="0">
                <a:latin typeface="Arial Narrow" panose="020B0606020202030204" pitchFamily="34" charset="0"/>
              </a:rPr>
              <a:t>.</a:t>
            </a:r>
            <a:endParaRPr lang="tr-TR" sz="4000" dirty="0">
              <a:latin typeface="Arial Narrow" panose="020B0606020202030204" pitchFamily="34" charset="0"/>
            </a:endParaRPr>
          </a:p>
        </p:txBody>
      </p:sp>
    </p:spTree>
    <p:extLst>
      <p:ext uri="{BB962C8B-B14F-4D97-AF65-F5344CB8AC3E}">
        <p14:creationId xmlns:p14="http://schemas.microsoft.com/office/powerpoint/2010/main" xmlns="" val="2203018061"/>
      </p:ext>
    </p:extLst>
  </p:cSld>
  <p:clrMapOvr>
    <a:masterClrMapping/>
  </p:clrMapOvr>
  <p:transition spd="slow">
    <p:cov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79512" y="188640"/>
            <a:ext cx="8784975" cy="6408711"/>
          </a:xfrm>
        </p:spPr>
        <p:txBody>
          <a:bodyPr>
            <a:normAutofit/>
          </a:bodyPr>
          <a:lstStyle/>
          <a:p>
            <a:pPr marL="0" indent="0">
              <a:buNone/>
            </a:pPr>
            <a:r>
              <a:rPr lang="tr-TR" sz="3400" baseline="-25000" dirty="0" smtClean="0">
                <a:latin typeface="Arial Narrow" panose="020B0606020202030204" pitchFamily="34" charset="0"/>
              </a:rPr>
              <a:t>Birden </a:t>
            </a:r>
            <a:r>
              <a:rPr lang="tr-TR" sz="3400" baseline="-25000" dirty="0">
                <a:latin typeface="Arial Narrow" panose="020B0606020202030204" pitchFamily="34" charset="0"/>
              </a:rPr>
              <a:t>fazla takvim yılma yaygın inşaat ve </a:t>
            </a:r>
            <a:r>
              <a:rPr lang="tr-TR" sz="3400" baseline="-25000" dirty="0" smtClean="0">
                <a:latin typeface="Arial Narrow" panose="020B0606020202030204" pitchFamily="34" charset="0"/>
              </a:rPr>
              <a:t>onarım işleri </a:t>
            </a:r>
            <a:r>
              <a:rPr lang="tr-TR" sz="3400" baseline="-25000" dirty="0">
                <a:latin typeface="Arial Narrow" panose="020B0606020202030204" pitchFamily="34" charset="0"/>
              </a:rPr>
              <a:t>ile uğraşan </a:t>
            </a:r>
            <a:r>
              <a:rPr lang="tr-TR" sz="3400" baseline="-25000" dirty="0" smtClean="0">
                <a:latin typeface="Arial Narrow" panose="020B0606020202030204" pitchFamily="34" charset="0"/>
              </a:rPr>
              <a:t>kurumlara </a:t>
            </a:r>
            <a:r>
              <a:rPr lang="tr-TR" sz="3400" baseline="-25000" dirty="0">
                <a:latin typeface="Arial Narrow" panose="020B0606020202030204" pitchFamily="34" charset="0"/>
              </a:rPr>
              <a:t>bu işleri ile ilgili olarak yapılan </a:t>
            </a:r>
            <a:r>
              <a:rPr lang="tr-TR" sz="3400" baseline="-25000" dirty="0" err="1">
                <a:latin typeface="Arial Narrow" panose="020B0606020202030204" pitchFamily="34" charset="0"/>
              </a:rPr>
              <a:t>hakediş</a:t>
            </a:r>
            <a:r>
              <a:rPr lang="tr-TR" sz="3400" baseline="-25000" dirty="0">
                <a:latin typeface="Arial Narrow" panose="020B0606020202030204" pitchFamily="34" charset="0"/>
              </a:rPr>
              <a:t> ödemelerinden, kesinti yapılması öngörülmektedir. Birden fazla takvim </a:t>
            </a:r>
            <a:r>
              <a:rPr lang="tr-TR" sz="3400" baseline="-25000" dirty="0" smtClean="0">
                <a:latin typeface="Arial Narrow" panose="020B0606020202030204" pitchFamily="34" charset="0"/>
              </a:rPr>
              <a:t>yılına</a:t>
            </a:r>
            <a:r>
              <a:rPr lang="tr-TR" sz="3400" dirty="0" smtClean="0">
                <a:latin typeface="Arial Narrow" panose="020B0606020202030204" pitchFamily="34" charset="0"/>
              </a:rPr>
              <a:t> </a:t>
            </a:r>
            <a:r>
              <a:rPr lang="tr-TR" sz="3400" baseline="-25000" dirty="0" smtClean="0">
                <a:latin typeface="Arial Narrow" panose="020B0606020202030204" pitchFamily="34" charset="0"/>
              </a:rPr>
              <a:t>yaygın </a:t>
            </a:r>
            <a:r>
              <a:rPr lang="tr-TR" sz="3400" baseline="-25000" dirty="0">
                <a:latin typeface="Arial Narrow" panose="020B0606020202030204" pitchFamily="34" charset="0"/>
              </a:rPr>
              <a:t>inşaat ve </a:t>
            </a:r>
            <a:r>
              <a:rPr lang="tr-TR" sz="3400" baseline="-25000" dirty="0" smtClean="0">
                <a:latin typeface="Arial Narrow" panose="020B0606020202030204" pitchFamily="34" charset="0"/>
              </a:rPr>
              <a:t>onarım işlerinin </a:t>
            </a:r>
            <a:r>
              <a:rPr lang="tr-TR" sz="3400" baseline="-25000" dirty="0">
                <a:latin typeface="Arial Narrow" panose="020B0606020202030204" pitchFamily="34" charset="0"/>
              </a:rPr>
              <a:t>tanımı </a:t>
            </a:r>
            <a:r>
              <a:rPr lang="tr-TR" sz="3400" baseline="-25000" dirty="0" smtClean="0">
                <a:latin typeface="Arial Narrow" panose="020B0606020202030204" pitchFamily="34" charset="0"/>
              </a:rPr>
              <a:t>konusunda Gelir </a:t>
            </a:r>
            <a:r>
              <a:rPr lang="tr-TR" sz="3400" baseline="-25000" dirty="0">
                <a:latin typeface="Arial Narrow" panose="020B0606020202030204" pitchFamily="34" charset="0"/>
              </a:rPr>
              <a:t>Vergisi Kanunu’nun ilgili hükümleri uygulanacaktır. Yani, Gelir Vergisi Kanunu’nda yer alan </a:t>
            </a:r>
            <a:r>
              <a:rPr lang="tr-TR" sz="3400" i="1" baseline="-25000" dirty="0">
                <a:latin typeface="Arial Narrow" panose="020B0606020202030204" pitchFamily="34" charset="0"/>
              </a:rPr>
              <a:t>%</a:t>
            </a:r>
            <a:r>
              <a:rPr lang="tr-TR" sz="3400" baseline="-25000" dirty="0">
                <a:latin typeface="Arial Narrow" panose="020B0606020202030204" pitchFamily="34" charset="0"/>
              </a:rPr>
              <a:t> 5 oranı geçerliliğini korumaktadır.</a:t>
            </a:r>
            <a:endParaRPr lang="tr-TR" sz="3400" dirty="0">
              <a:latin typeface="Arial Narrow" panose="020B0606020202030204" pitchFamily="34" charset="0"/>
            </a:endParaRPr>
          </a:p>
          <a:p>
            <a:pPr marL="0" indent="0">
              <a:buNone/>
            </a:pPr>
            <a:endParaRPr lang="tr-TR" sz="3400" baseline="-25000" dirty="0" smtClean="0">
              <a:latin typeface="Arial Narrow" panose="020B0606020202030204" pitchFamily="34" charset="0"/>
            </a:endParaRPr>
          </a:p>
          <a:p>
            <a:pPr marL="0" indent="0">
              <a:buNone/>
            </a:pPr>
            <a:r>
              <a:rPr lang="tr-TR" sz="3400" baseline="-25000" dirty="0" smtClean="0">
                <a:latin typeface="Arial Narrow" panose="020B0606020202030204" pitchFamily="34" charset="0"/>
              </a:rPr>
              <a:t>Gelir </a:t>
            </a:r>
            <a:r>
              <a:rPr lang="tr-TR" sz="3400" baseline="-25000" dirty="0">
                <a:latin typeface="Arial Narrow" panose="020B0606020202030204" pitchFamily="34" charset="0"/>
              </a:rPr>
              <a:t>İdaresi </a:t>
            </a:r>
            <a:r>
              <a:rPr lang="tr-TR" sz="3400" baseline="-25000" dirty="0" smtClean="0">
                <a:latin typeface="Arial Narrow" panose="020B0606020202030204" pitchFamily="34" charset="0"/>
              </a:rPr>
              <a:t>Başkanlığı’nın </a:t>
            </a:r>
            <a:r>
              <a:rPr lang="tr-TR" sz="3400" baseline="-25000" dirty="0">
                <a:latin typeface="Arial Narrow" panose="020B0606020202030204" pitchFamily="34" charset="0"/>
              </a:rPr>
              <a:t>vergi kesintisi ile ilgili olarak 28.06.2006 tarihinde yayımladığı 5520 sayılı Kurumlar Vergisi Kanunu’nun 1 numaralı </a:t>
            </a:r>
            <a:r>
              <a:rPr lang="tr-TR" sz="3400" baseline="-25000" dirty="0" err="1">
                <a:latin typeface="Arial Narrow" panose="020B0606020202030204" pitchFamily="34" charset="0"/>
              </a:rPr>
              <a:t>Sirküleri’nde</a:t>
            </a:r>
            <a:r>
              <a:rPr lang="tr-TR" sz="3400" baseline="-25000" dirty="0">
                <a:latin typeface="Arial Narrow" panose="020B0606020202030204" pitchFamily="34" charset="0"/>
              </a:rPr>
              <a:t>; </a:t>
            </a:r>
            <a:r>
              <a:rPr lang="tr-TR" sz="3400" b="1" baseline="-25000" dirty="0">
                <a:latin typeface="Arial Narrow" panose="020B0606020202030204" pitchFamily="34" charset="0"/>
              </a:rPr>
              <a:t>“Bilindiği üzere, taahhüt konusu yıllara yaygın inşaat ve onarma işleri ile iştigal eden kurumlara bu işler nedeniyle yapılan ödemeler, 2003/6577 sayılı Bakanlar Kurulu Kararı uyarınca % 5 oranında vergi kesintisine tabi tutulmaktadır. Bu oran, 5520 sayılı Kanun’un 15. maddesinde belirlenen yasal sınır olan % 20 oranındaki kurumlar vergisi oranının altında kaldığından 21.06.2006 tarihinden itibaren yapılacak bu tür ödemelerden % 5 oranında vergi kesintisi yapılmasına devam olunması gerekir.” </a:t>
            </a:r>
            <a:r>
              <a:rPr lang="tr-TR" sz="3400" baseline="-25000" dirty="0">
                <a:latin typeface="Arial Narrow" panose="020B0606020202030204" pitchFamily="34" charset="0"/>
              </a:rPr>
              <a:t>denilmek suretiyle eski uygulamanın devamı yönünde açıklamada bulunulmuştur.</a:t>
            </a:r>
            <a:endParaRPr lang="tr-TR" sz="3400" dirty="0">
              <a:latin typeface="Arial Narrow" panose="020B0606020202030204" pitchFamily="34" charset="0"/>
            </a:endParaRPr>
          </a:p>
          <a:p>
            <a:pPr marL="0" indent="0">
              <a:buNone/>
            </a:pPr>
            <a:endParaRPr lang="tr-TR" sz="3400" dirty="0"/>
          </a:p>
          <a:p>
            <a:pPr marL="0" indent="0">
              <a:buNone/>
            </a:pPr>
            <a:endParaRPr lang="tr-TR" dirty="0"/>
          </a:p>
        </p:txBody>
      </p:sp>
    </p:spTree>
    <p:extLst>
      <p:ext uri="{BB962C8B-B14F-4D97-AF65-F5344CB8AC3E}">
        <p14:creationId xmlns:p14="http://schemas.microsoft.com/office/powerpoint/2010/main" xmlns="" val="3025681184"/>
      </p:ext>
    </p:extLst>
  </p:cSld>
  <p:clrMapOvr>
    <a:masterClrMapping/>
  </p:clrMapOvr>
  <p:transition spd="slow">
    <p:cove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07504" y="188640"/>
            <a:ext cx="8784975" cy="6336703"/>
          </a:xfrm>
        </p:spPr>
        <p:txBody>
          <a:bodyPr/>
          <a:lstStyle/>
          <a:p>
            <a:pPr marL="0" indent="0">
              <a:buNone/>
            </a:pPr>
            <a:r>
              <a:rPr lang="tr-TR" sz="3500" b="1" i="1" u="sng" baseline="-25000" dirty="0">
                <a:latin typeface="Arial Narrow" panose="020B0606020202030204" pitchFamily="34" charset="0"/>
              </a:rPr>
              <a:t>C- GELİR VERGİSİ KANUNU YÖNÜNDEN VERGİ KESİNTİSİ </a:t>
            </a:r>
            <a:endParaRPr lang="tr-TR" sz="3500" b="1" i="1" u="sng" baseline="-25000" dirty="0" smtClean="0">
              <a:latin typeface="Arial Narrow" panose="020B0606020202030204" pitchFamily="34" charset="0"/>
            </a:endParaRPr>
          </a:p>
          <a:p>
            <a:pPr marL="0" indent="0">
              <a:buNone/>
            </a:pPr>
            <a:endParaRPr lang="tr-TR" sz="3500" baseline="-25000" dirty="0">
              <a:latin typeface="Arial Narrow" panose="020B0606020202030204" pitchFamily="34" charset="0"/>
            </a:endParaRPr>
          </a:p>
          <a:p>
            <a:pPr marL="0" indent="0" algn="just">
              <a:buNone/>
            </a:pPr>
            <a:r>
              <a:rPr lang="tr-TR" sz="3500" baseline="-25000" dirty="0" smtClean="0">
                <a:latin typeface="Arial Narrow" panose="020B0606020202030204" pitchFamily="34" charset="0"/>
              </a:rPr>
              <a:t>Maliye </a:t>
            </a:r>
            <a:r>
              <a:rPr lang="tr-TR" sz="3500" baseline="-25000" dirty="0">
                <a:latin typeface="Arial Narrow" panose="020B0606020202030204" pitchFamily="34" charset="0"/>
              </a:rPr>
              <a:t>Bakanlığı’na bağlı muhasebe birimleri ile döner sermaye saymanlıklarınca 193 sayılı Gelir Vergisi Kanunu’nun 94. maddesine göre vergi kesintisi </a:t>
            </a:r>
            <a:r>
              <a:rPr lang="tr-TR" sz="3500" baseline="-25000" dirty="0" smtClean="0">
                <a:latin typeface="Arial Narrow" panose="020B0606020202030204" pitchFamily="34" charset="0"/>
              </a:rPr>
              <a:t>yapılmaktadır.</a:t>
            </a:r>
            <a:r>
              <a:rPr lang="tr-TR" sz="3500" dirty="0" smtClean="0">
                <a:latin typeface="Arial Narrow" panose="020B0606020202030204" pitchFamily="34" charset="0"/>
              </a:rPr>
              <a:t> </a:t>
            </a:r>
            <a:r>
              <a:rPr lang="tr-TR" sz="3500" baseline="-25000" dirty="0" smtClean="0">
                <a:latin typeface="Arial Narrow" panose="020B0606020202030204" pitchFamily="34" charset="0"/>
              </a:rPr>
              <a:t>Bu </a:t>
            </a:r>
            <a:r>
              <a:rPr lang="tr-TR" sz="3500" baseline="-25000" dirty="0">
                <a:latin typeface="Arial Narrow" panose="020B0606020202030204" pitchFamily="34" charset="0"/>
              </a:rPr>
              <a:t>kesintilerden </a:t>
            </a:r>
            <a:r>
              <a:rPr lang="tr-TR" sz="3500" baseline="-25000" dirty="0" smtClean="0">
                <a:latin typeface="Arial Narrow" panose="020B0606020202030204" pitchFamily="34" charset="0"/>
              </a:rPr>
              <a:t>bazıları şunlardır</a:t>
            </a:r>
            <a:r>
              <a:rPr lang="tr-TR" sz="3500" baseline="-25000" dirty="0">
                <a:latin typeface="Arial Narrow" panose="020B0606020202030204" pitchFamily="34" charset="0"/>
              </a:rPr>
              <a:t>: </a:t>
            </a:r>
            <a:endParaRPr lang="tr-TR" sz="3500" baseline="-25000" dirty="0" smtClean="0">
              <a:latin typeface="Arial Narrow" panose="020B0606020202030204" pitchFamily="34" charset="0"/>
            </a:endParaRPr>
          </a:p>
          <a:p>
            <a:pPr algn="just"/>
            <a:r>
              <a:rPr lang="tr-TR" sz="3500" baseline="-25000" dirty="0" smtClean="0">
                <a:latin typeface="Arial Narrow" panose="020B0606020202030204" pitchFamily="34" charset="0"/>
              </a:rPr>
              <a:t>Hizmet </a:t>
            </a:r>
            <a:r>
              <a:rPr lang="tr-TR" sz="3500" baseline="-25000" dirty="0">
                <a:latin typeface="Arial Narrow" panose="020B0606020202030204" pitchFamily="34" charset="0"/>
              </a:rPr>
              <a:t>erbabına ödenen ücretler ile 61. maddede yazılı olup ücret sayılan ödemelerden (istisnadan faydalananlar hariç), 103 ve 104. maddelere göre, Kanun’un 42. maddesi kapsamına giren işler dolayısıyla bu işleri yapanlara (kurumlar dahil) ödenen istihkak bedellerinden, 94. madde </a:t>
            </a:r>
            <a:r>
              <a:rPr lang="tr-TR" sz="3500" baseline="-25000" dirty="0" smtClean="0">
                <a:latin typeface="Arial Narrow" panose="020B0606020202030204" pitchFamily="34" charset="0"/>
              </a:rPr>
              <a:t>uyarınca belirlenen </a:t>
            </a:r>
            <a:r>
              <a:rPr lang="tr-TR" sz="3500" baseline="-25000" dirty="0">
                <a:latin typeface="Arial Narrow" panose="020B0606020202030204" pitchFamily="34" charset="0"/>
              </a:rPr>
              <a:t>oranda,</a:t>
            </a:r>
            <a:endParaRPr lang="tr-TR" sz="3500" dirty="0">
              <a:latin typeface="Arial Narrow" panose="020B0606020202030204" pitchFamily="34" charset="0"/>
            </a:endParaRPr>
          </a:p>
          <a:p>
            <a:pPr marL="0" indent="0" algn="just">
              <a:buNone/>
            </a:pPr>
            <a:endParaRPr lang="tr-TR" sz="3500" baseline="-25000" dirty="0" smtClean="0">
              <a:latin typeface="Arial Narrow" panose="020B0606020202030204" pitchFamily="34" charset="0"/>
            </a:endParaRPr>
          </a:p>
          <a:p>
            <a:pPr algn="just"/>
            <a:r>
              <a:rPr lang="tr-TR" sz="3500" baseline="-25000" dirty="0" smtClean="0">
                <a:latin typeface="Arial Narrow" panose="020B0606020202030204" pitchFamily="34" charset="0"/>
              </a:rPr>
              <a:t>Gelir </a:t>
            </a:r>
            <a:r>
              <a:rPr lang="tr-TR" sz="3500" baseline="-25000" dirty="0">
                <a:latin typeface="Arial Narrow" panose="020B0606020202030204" pitchFamily="34" charset="0"/>
              </a:rPr>
              <a:t>Vergisi Kanunu’nun 70. maddesinde </a:t>
            </a:r>
            <a:r>
              <a:rPr lang="tr-TR" sz="3500" b="1" baseline="-25000" dirty="0">
                <a:latin typeface="Arial Narrow" panose="020B0606020202030204" pitchFamily="34" charset="0"/>
              </a:rPr>
              <a:t>“gayrimenkul sermaye iradı” </a:t>
            </a:r>
            <a:r>
              <a:rPr lang="tr-TR" sz="3500" baseline="-25000" dirty="0" err="1" smtClean="0">
                <a:latin typeface="Arial Narrow" panose="020B0606020202030204" pitchFamily="34" charset="0"/>
              </a:rPr>
              <a:t>nın</a:t>
            </a:r>
            <a:r>
              <a:rPr lang="tr-TR" sz="3500" baseline="-25000" dirty="0" smtClean="0">
                <a:latin typeface="Arial Narrow" panose="020B0606020202030204" pitchFamily="34" charset="0"/>
              </a:rPr>
              <a:t>  </a:t>
            </a:r>
            <a:r>
              <a:rPr lang="tr-TR" sz="3500" baseline="-25000" dirty="0">
                <a:latin typeface="Arial Narrow" panose="020B0606020202030204" pitchFamily="34" charset="0"/>
              </a:rPr>
              <a:t>tanımı yapılmış, değişik 94</a:t>
            </a:r>
            <a:r>
              <a:rPr lang="tr-TR" sz="3500" baseline="-25000" dirty="0" smtClean="0">
                <a:latin typeface="Arial Narrow" panose="020B0606020202030204" pitchFamily="34" charset="0"/>
              </a:rPr>
              <a:t>. </a:t>
            </a:r>
            <a:r>
              <a:rPr lang="tr-TR" sz="3500" baseline="-25000" dirty="0"/>
              <a:t>maddesinde de, kamu idare ve </a:t>
            </a:r>
            <a:r>
              <a:rPr lang="tr-TR" sz="3500" baseline="-25000" dirty="0" smtClean="0"/>
              <a:t>müesseselerinin </a:t>
            </a:r>
            <a:r>
              <a:rPr lang="tr-TR" sz="3500" baseline="-25000" dirty="0"/>
              <a:t>ödedikleri gayrimenkul sermaye iradından,</a:t>
            </a:r>
            <a:endParaRPr lang="tr-TR" sz="3500" dirty="0"/>
          </a:p>
          <a:p>
            <a:pPr marL="0" indent="0">
              <a:buNone/>
            </a:pPr>
            <a:endParaRPr lang="tr-TR" sz="3500" dirty="0">
              <a:latin typeface="Arial Narrow" panose="020B0606020202030204" pitchFamily="34" charset="0"/>
            </a:endParaRPr>
          </a:p>
          <a:p>
            <a:pPr marL="0" indent="0">
              <a:buNone/>
            </a:pPr>
            <a:endParaRPr lang="tr-TR" dirty="0"/>
          </a:p>
        </p:txBody>
      </p:sp>
    </p:spTree>
    <p:extLst>
      <p:ext uri="{BB962C8B-B14F-4D97-AF65-F5344CB8AC3E}">
        <p14:creationId xmlns:p14="http://schemas.microsoft.com/office/powerpoint/2010/main" xmlns="" val="2519650862"/>
      </p:ext>
    </p:extLst>
  </p:cSld>
  <p:clrMapOvr>
    <a:masterClrMapping/>
  </p:clrMapOvr>
  <p:transition spd="slow">
    <p:cove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1" y="260649"/>
            <a:ext cx="8193232" cy="5865514"/>
          </a:xfrm>
        </p:spPr>
        <p:txBody>
          <a:bodyPr>
            <a:normAutofit/>
          </a:bodyPr>
          <a:lstStyle/>
          <a:p>
            <a:pPr marL="0" indent="0">
              <a:buNone/>
            </a:pPr>
            <a:r>
              <a:rPr lang="tr-TR" sz="6000" baseline="-25000" dirty="0" smtClean="0"/>
              <a:t>Çiftçilerden </a:t>
            </a:r>
            <a:r>
              <a:rPr lang="tr-TR" sz="6000" baseline="-25000" dirty="0"/>
              <a:t>satın alman zirai mahsuller ve hizmetler için yapılan ödemelerden</a:t>
            </a:r>
            <a:r>
              <a:rPr lang="tr-TR" sz="6000" baseline="-25000" dirty="0" smtClean="0"/>
              <a:t>, muhasebe </a:t>
            </a:r>
            <a:r>
              <a:rPr lang="tr-TR" sz="6000" baseline="-25000" dirty="0"/>
              <a:t>birimleri ile döner sermaye saymanlıkları tarafından gelir vergisi </a:t>
            </a:r>
            <a:r>
              <a:rPr lang="tr-TR" sz="6000" baseline="-25000" dirty="0" err="1"/>
              <a:t>tevkifatı</a:t>
            </a:r>
            <a:r>
              <a:rPr lang="tr-TR" sz="6000" baseline="-25000" dirty="0"/>
              <a:t> yapacaktan hükme bağlanmıştır.</a:t>
            </a:r>
            <a:endParaRPr lang="tr-TR" sz="6000" dirty="0"/>
          </a:p>
          <a:p>
            <a:pPr marL="0" indent="0">
              <a:buNone/>
            </a:pPr>
            <a:endParaRPr lang="tr-TR" sz="3200" dirty="0"/>
          </a:p>
        </p:txBody>
      </p:sp>
    </p:spTree>
    <p:extLst>
      <p:ext uri="{BB962C8B-B14F-4D97-AF65-F5344CB8AC3E}">
        <p14:creationId xmlns:p14="http://schemas.microsoft.com/office/powerpoint/2010/main" xmlns="" val="527307105"/>
      </p:ext>
    </p:extLst>
  </p:cSld>
  <p:clrMapOvr>
    <a:masterClrMapping/>
  </p:clrMapOvr>
  <p:transition spd="slow">
    <p:cov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79513" y="260649"/>
            <a:ext cx="8265240" cy="5865514"/>
          </a:xfrm>
        </p:spPr>
        <p:txBody>
          <a:bodyPr>
            <a:normAutofit fontScale="92500" lnSpcReduction="10000"/>
          </a:bodyPr>
          <a:lstStyle/>
          <a:p>
            <a:pPr marL="0" indent="0">
              <a:buNone/>
            </a:pPr>
            <a:r>
              <a:rPr lang="tr-TR" sz="4500" b="1" i="1" u="sng" baseline="-25000" dirty="0">
                <a:latin typeface="Arial Narrow" panose="020B0606020202030204" pitchFamily="34" charset="0"/>
              </a:rPr>
              <a:t>D- KATMA DEĞER VERGİSİ KANUNU YÖNÜNDEN VERGİ KESİNTİSİ</a:t>
            </a:r>
            <a:endParaRPr lang="tr-TR" sz="4500" b="1" i="1" u="sng" dirty="0">
              <a:latin typeface="Arial Narrow" panose="020B0606020202030204" pitchFamily="34" charset="0"/>
            </a:endParaRPr>
          </a:p>
          <a:p>
            <a:pPr marL="0" indent="0">
              <a:buNone/>
            </a:pPr>
            <a:r>
              <a:rPr lang="tr-TR" sz="4500" baseline="-25000" dirty="0"/>
              <a:t>3065 sayılı Katma Değer Vergisi </a:t>
            </a:r>
            <a:r>
              <a:rPr lang="tr-TR" sz="4500" baseline="-25000" dirty="0" smtClean="0"/>
              <a:t>Kanunu’nun </a:t>
            </a:r>
            <a:r>
              <a:rPr lang="tr-TR" sz="4500" b="1" baseline="-25000" dirty="0"/>
              <a:t>“Vergi Sorumlusu” </a:t>
            </a:r>
            <a:r>
              <a:rPr lang="tr-TR" sz="4500" baseline="-25000" dirty="0"/>
              <a:t>başlıklı 9. maddesine istinaden </a:t>
            </a:r>
            <a:r>
              <a:rPr lang="tr-TR" sz="4500" baseline="-25000" dirty="0" smtClean="0"/>
              <a:t>çıkarılan 89 </a:t>
            </a:r>
            <a:r>
              <a:rPr lang="tr-TR" sz="4500" baseline="-25000" dirty="0"/>
              <a:t>Seri No.lu Katma Değer Vergisi Genel Tebliği (2) ile siyasi partiler, sendikalar, kamu menfaatine yararlı demekler, Bakanlar Kurulunca vergi muafiyeti tanınan vakıflar, vakıflarca kumlan üniversiteler ile </a:t>
            </a:r>
            <a:r>
              <a:rPr lang="tr-TR" sz="4500" baseline="-25000" dirty="0" smtClean="0"/>
              <a:t>tarımsal amaçlı </a:t>
            </a:r>
            <a:r>
              <a:rPr lang="tr-TR" sz="4500" baseline="-25000" dirty="0"/>
              <a:t>kooperatifler dışındaki kurum ve kuruluşlar, bankalar, sermayelerinin % 51 veya daha fazlası kamuya ait işletmeler ve özelleştirme kapsamındaki </a:t>
            </a:r>
            <a:r>
              <a:rPr lang="tr-TR" sz="4500" baseline="-25000" dirty="0" smtClean="0"/>
              <a:t>kuruluşların</a:t>
            </a:r>
            <a:r>
              <a:rPr lang="tr-TR" sz="4500" baseline="-25000" dirty="0"/>
              <a:t>,</a:t>
            </a:r>
            <a:endParaRPr lang="tr-TR" sz="4500" dirty="0"/>
          </a:p>
          <a:p>
            <a:pPr marL="0" indent="0">
              <a:buNone/>
            </a:pPr>
            <a:endParaRPr lang="tr-TR" sz="4500" baseline="-25000" dirty="0"/>
          </a:p>
          <a:p>
            <a:pPr marL="0" indent="0">
              <a:buNone/>
            </a:pPr>
            <a:endParaRPr lang="tr-TR" dirty="0"/>
          </a:p>
        </p:txBody>
      </p:sp>
    </p:spTree>
    <p:extLst>
      <p:ext uri="{BB962C8B-B14F-4D97-AF65-F5344CB8AC3E}">
        <p14:creationId xmlns:p14="http://schemas.microsoft.com/office/powerpoint/2010/main" xmlns="" val="4105247914"/>
      </p:ext>
    </p:extLst>
  </p:cSld>
  <p:clrMapOvr>
    <a:masterClrMapping/>
  </p:clrMapOvr>
  <p:transition spd="slow">
    <p:cove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3" y="188641"/>
            <a:ext cx="8265240" cy="5937522"/>
          </a:xfrm>
        </p:spPr>
        <p:txBody>
          <a:bodyPr>
            <a:normAutofit/>
          </a:bodyPr>
          <a:lstStyle/>
          <a:p>
            <a:r>
              <a:rPr lang="tr-TR" sz="3500" baseline="-25000" dirty="0"/>
              <a:t>İnşaat taahhüt işleri,</a:t>
            </a:r>
          </a:p>
          <a:p>
            <a:r>
              <a:rPr lang="tr-TR" sz="3500" baseline="-25000" dirty="0"/>
              <a:t> Temizlik hizmeti,</a:t>
            </a:r>
          </a:p>
          <a:p>
            <a:r>
              <a:rPr lang="tr-TR" sz="3500" baseline="-25000" dirty="0"/>
              <a:t> Özel güvenlik hizmetleri,</a:t>
            </a:r>
          </a:p>
          <a:p>
            <a:r>
              <a:rPr lang="tr-TR" sz="3500" baseline="-25000" dirty="0"/>
              <a:t> Makine, teçhizat ve demirbaşlara ait bakım ve onarım hizmetleri,</a:t>
            </a:r>
          </a:p>
          <a:p>
            <a:r>
              <a:rPr lang="tr-TR" sz="3500" baseline="-25000" dirty="0"/>
              <a:t> Personele verilen yemek servisi,</a:t>
            </a:r>
          </a:p>
          <a:p>
            <a:r>
              <a:rPr lang="tr-TR" sz="3500" baseline="-25000" dirty="0"/>
              <a:t> Danışmanlık ve denetim hizmetleri, alımlarına ait bedel üzerinden hesaplanan katma değer vergisini sorumlu sıfatıyla beyan etmek ve ödemek üzere </a:t>
            </a:r>
            <a:r>
              <a:rPr lang="tr-TR" sz="3500" baseline="-25000" dirty="0" err="1"/>
              <a:t>tevkifata</a:t>
            </a:r>
            <a:r>
              <a:rPr lang="tr-TR" sz="3500" baseline="-25000" dirty="0"/>
              <a:t> tabi tutmaları uygulaması başlamıştır.</a:t>
            </a:r>
            <a:endParaRPr lang="tr-TR" sz="3500" dirty="0"/>
          </a:p>
          <a:p>
            <a:pPr marL="0" indent="0">
              <a:buNone/>
            </a:pPr>
            <a:endParaRPr lang="tr-TR" sz="3500" baseline="-25000" dirty="0" smtClean="0"/>
          </a:p>
          <a:p>
            <a:pPr marL="0" indent="0">
              <a:buNone/>
            </a:pPr>
            <a:r>
              <a:rPr lang="tr-TR" sz="3500" baseline="-25000" dirty="0" err="1" smtClean="0"/>
              <a:t>Tevkifat</a:t>
            </a:r>
            <a:r>
              <a:rPr lang="tr-TR" sz="3500" baseline="-25000" dirty="0" smtClean="0"/>
              <a:t> </a:t>
            </a:r>
            <a:r>
              <a:rPr lang="tr-TR" sz="3500" baseline="-25000" dirty="0"/>
              <a:t>uygulaması, 91 (3), 93 (4), 95 (5), 96 (6), 97 (7) Seri No.lu Katma Değer Vergisi Genel Tebliğleri ile değişikliğe uğrayarak devam etmektedir. </a:t>
            </a:r>
            <a:endParaRPr lang="tr-TR" sz="3500" baseline="-25000" dirty="0" smtClean="0"/>
          </a:p>
          <a:p>
            <a:pPr marL="0" indent="0">
              <a:buNone/>
            </a:pPr>
            <a:endParaRPr lang="tr-TR" b="1" baseline="-25000" dirty="0"/>
          </a:p>
          <a:p>
            <a:pPr marL="0" indent="0">
              <a:buNone/>
            </a:pPr>
            <a:endParaRPr lang="tr-TR" dirty="0"/>
          </a:p>
        </p:txBody>
      </p:sp>
    </p:spTree>
    <p:extLst>
      <p:ext uri="{BB962C8B-B14F-4D97-AF65-F5344CB8AC3E}">
        <p14:creationId xmlns:p14="http://schemas.microsoft.com/office/powerpoint/2010/main" xmlns="" val="2351140659"/>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99247" y="188641"/>
            <a:ext cx="7745505" cy="5937522"/>
          </a:xfrm>
        </p:spPr>
        <p:txBody>
          <a:bodyPr>
            <a:normAutofit lnSpcReduction="10000"/>
          </a:bodyPr>
          <a:lstStyle/>
          <a:p>
            <a:pPr lvl="1">
              <a:buFont typeface="Wingdings" panose="05000000000000000000" pitchFamily="2" charset="2"/>
              <a:buChar char="§"/>
            </a:pPr>
            <a:r>
              <a:rPr lang="tr-TR" sz="3000" b="1" u="sng" dirty="0" smtClean="0">
                <a:latin typeface="Arial Narrow" panose="020B0606020202030204" pitchFamily="34" charset="0"/>
              </a:rPr>
              <a:t>Gelir İdaresi’ </a:t>
            </a:r>
            <a:r>
              <a:rPr lang="tr-TR" sz="3000" b="1" u="sng" dirty="0" err="1" smtClean="0">
                <a:latin typeface="Arial Narrow" panose="020B0606020202030204" pitchFamily="34" charset="0"/>
              </a:rPr>
              <a:t>nin</a:t>
            </a:r>
            <a:r>
              <a:rPr lang="tr-TR" sz="3000" b="1" u="sng" dirty="0" smtClean="0">
                <a:latin typeface="Arial Narrow" panose="020B0606020202030204" pitchFamily="34" charset="0"/>
              </a:rPr>
              <a:t> Konuya İlişkin </a:t>
            </a:r>
            <a:r>
              <a:rPr lang="tr-TR" sz="3000" b="1" u="sng" dirty="0" err="1" smtClean="0">
                <a:latin typeface="Arial Narrow" panose="020B0606020202030204" pitchFamily="34" charset="0"/>
              </a:rPr>
              <a:t>Özelgeleri</a:t>
            </a:r>
            <a:r>
              <a:rPr lang="tr-TR" sz="3000" b="1" u="sng" dirty="0" smtClean="0">
                <a:latin typeface="Arial Narrow" panose="020B0606020202030204" pitchFamily="34" charset="0"/>
              </a:rPr>
              <a:t> </a:t>
            </a:r>
          </a:p>
          <a:p>
            <a:pPr lvl="1">
              <a:buFont typeface="Wingdings" panose="05000000000000000000" pitchFamily="2" charset="2"/>
              <a:buChar char="§"/>
            </a:pPr>
            <a:endParaRPr lang="tr-TR" sz="1900" b="1" dirty="0">
              <a:latin typeface="Arial Narrow" panose="020B0606020202030204" pitchFamily="34" charset="0"/>
            </a:endParaRPr>
          </a:p>
          <a:p>
            <a:pPr marL="457200" lvl="1" indent="0">
              <a:buNone/>
            </a:pPr>
            <a:r>
              <a:rPr lang="tr-TR" sz="2300" dirty="0" smtClean="0">
                <a:latin typeface="Arial Narrow" panose="020B0606020202030204" pitchFamily="34" charset="0"/>
              </a:rPr>
              <a:t>Döner </a:t>
            </a:r>
            <a:r>
              <a:rPr lang="tr-TR" sz="2300" dirty="0" smtClean="0">
                <a:latin typeface="Arial Narrow" panose="020B0606020202030204" pitchFamily="34" charset="0"/>
              </a:rPr>
              <a:t>sermayeli işletmelerin 5422 Sayılı Yasa düzenlemeleri kapsamında vergilendirilmesinde özellik arz eden hususlar temelde bu işletmelerin </a:t>
            </a:r>
            <a:r>
              <a:rPr lang="tr-TR" sz="2300" b="1" dirty="0" smtClean="0">
                <a:latin typeface="Arial Narrow" panose="020B0606020202030204" pitchFamily="34" charset="0"/>
              </a:rPr>
              <a:t>kurumlar vergisi mükellefi olup olmadıkları </a:t>
            </a:r>
            <a:r>
              <a:rPr lang="tr-TR" sz="2300" dirty="0" smtClean="0">
                <a:latin typeface="Arial Narrow" panose="020B0606020202030204" pitchFamily="34" charset="0"/>
              </a:rPr>
              <a:t>yönündendir. Gelir İdaresince, bu işletmelere mükellefiyetlikleri konusunda verilen </a:t>
            </a:r>
            <a:r>
              <a:rPr lang="tr-TR" sz="2300" b="1" dirty="0" smtClean="0">
                <a:latin typeface="Arial Narrow" panose="020B0606020202030204" pitchFamily="34" charset="0"/>
              </a:rPr>
              <a:t>bazı </a:t>
            </a:r>
            <a:r>
              <a:rPr lang="tr-TR" sz="2300" b="1" dirty="0" err="1" smtClean="0">
                <a:latin typeface="Arial Narrow" panose="020B0606020202030204" pitchFamily="34" charset="0"/>
              </a:rPr>
              <a:t>özelgeler</a:t>
            </a:r>
            <a:r>
              <a:rPr lang="tr-TR" sz="2300" b="1" dirty="0" smtClean="0">
                <a:latin typeface="Arial Narrow" panose="020B0606020202030204" pitchFamily="34" charset="0"/>
              </a:rPr>
              <a:t> aşağıda özetlenmiştir. </a:t>
            </a:r>
          </a:p>
          <a:p>
            <a:pPr marL="457200" lvl="1" indent="0">
              <a:buNone/>
            </a:pPr>
            <a:r>
              <a:rPr lang="tr-TR" sz="2300" b="1" dirty="0" smtClean="0">
                <a:latin typeface="Arial Narrow" panose="020B0606020202030204" pitchFamily="34" charset="0"/>
              </a:rPr>
              <a:t>1- </a:t>
            </a:r>
            <a:r>
              <a:rPr lang="tr-TR" sz="2300" dirty="0" smtClean="0">
                <a:latin typeface="Arial Narrow" panose="020B0606020202030204" pitchFamily="34" charset="0"/>
              </a:rPr>
              <a:t>Gelir İdaresi Başkanlığı’ </a:t>
            </a:r>
            <a:r>
              <a:rPr lang="tr-TR" sz="2300" dirty="0" err="1" smtClean="0">
                <a:latin typeface="Arial Narrow" panose="020B0606020202030204" pitchFamily="34" charset="0"/>
              </a:rPr>
              <a:t>nca</a:t>
            </a:r>
            <a:r>
              <a:rPr lang="tr-TR" sz="2300" dirty="0" smtClean="0">
                <a:latin typeface="Arial Narrow" panose="020B0606020202030204" pitchFamily="34" charset="0"/>
              </a:rPr>
              <a:t>, … Üniversitesi Döner Sermayesi İşletmesine verilen </a:t>
            </a:r>
            <a:r>
              <a:rPr lang="tr-TR" sz="2300" dirty="0" err="1" smtClean="0">
                <a:latin typeface="Arial Narrow" panose="020B0606020202030204" pitchFamily="34" charset="0"/>
              </a:rPr>
              <a:t>özelgede</a:t>
            </a:r>
            <a:r>
              <a:rPr lang="tr-TR" sz="2300" dirty="0" smtClean="0">
                <a:latin typeface="Arial Narrow" panose="020B0606020202030204" pitchFamily="34" charset="0"/>
              </a:rPr>
              <a:t> döner sermaye işletmesince işletilen uygulama otelinin kurumlar vergisi mükellefiyetine tabi olduğu belirtilmiş olup, ilgili </a:t>
            </a:r>
            <a:r>
              <a:rPr lang="tr-TR" sz="2300" dirty="0" err="1" smtClean="0">
                <a:latin typeface="Arial Narrow" panose="020B0606020202030204" pitchFamily="34" charset="0"/>
              </a:rPr>
              <a:t>özelge</a:t>
            </a:r>
            <a:r>
              <a:rPr lang="tr-TR" sz="2300" dirty="0" smtClean="0">
                <a:latin typeface="Arial Narrow" panose="020B0606020202030204" pitchFamily="34" charset="0"/>
              </a:rPr>
              <a:t> özeti aşağıdaki gibidir: </a:t>
            </a:r>
          </a:p>
          <a:p>
            <a:pPr marL="457200" lvl="1" indent="0">
              <a:buNone/>
            </a:pPr>
            <a:r>
              <a:rPr lang="tr-TR" sz="2300" i="1" dirty="0" smtClean="0">
                <a:latin typeface="Arial Narrow" panose="020B0606020202030204" pitchFamily="34" charset="0"/>
              </a:rPr>
              <a:t>«… KVK’ </a:t>
            </a:r>
            <a:r>
              <a:rPr lang="tr-TR" sz="2300" i="1" dirty="0" err="1" smtClean="0">
                <a:latin typeface="Arial Narrow" panose="020B0606020202030204" pitchFamily="34" charset="0"/>
              </a:rPr>
              <a:t>nun</a:t>
            </a:r>
            <a:r>
              <a:rPr lang="tr-TR" sz="2300" i="1" dirty="0" smtClean="0">
                <a:latin typeface="Arial Narrow" panose="020B0606020202030204" pitchFamily="34" charset="0"/>
              </a:rPr>
              <a:t> 7. maddesinin 3 numaralı bendinde düzenlenen muafiyet, okulların eğitim ve öğretim faaliyetleri ile sınırlı olduğundan, okulların iktisadi alanda ticari faaliyetlerinin bu hüküm uyarınca kurumlar vergisinden muaf tutulabilmesi mümkün değildir</a:t>
            </a:r>
            <a:r>
              <a:rPr lang="tr-TR" sz="2300" dirty="0" smtClean="0">
                <a:latin typeface="Arial Narrow" panose="020B0606020202030204" pitchFamily="34" charset="0"/>
              </a:rPr>
              <a:t>.» denilmiştir. </a:t>
            </a:r>
            <a:endParaRPr lang="tr-TR" sz="2300" dirty="0">
              <a:latin typeface="Arial Narrow" panose="020B0606020202030204" pitchFamily="34" charset="0"/>
            </a:endParaRPr>
          </a:p>
        </p:txBody>
      </p:sp>
      <p:sp>
        <p:nvSpPr>
          <p:cNvPr id="4" name="Veri Yer Tutucusu 3"/>
          <p:cNvSpPr>
            <a:spLocks noGrp="1"/>
          </p:cNvSpPr>
          <p:nvPr>
            <p:ph type="dt" sz="half" idx="10"/>
          </p:nvPr>
        </p:nvSpPr>
        <p:spPr/>
        <p:txBody>
          <a:bodyPr/>
          <a:lstStyle/>
          <a:p>
            <a:r>
              <a:rPr lang="tr-TR" smtClean="0"/>
              <a:t>30.10.2014</a:t>
            </a:r>
            <a:endParaRPr lang="tr-TR"/>
          </a:p>
        </p:txBody>
      </p:sp>
      <p:sp>
        <p:nvSpPr>
          <p:cNvPr id="5" name="Slayt Numarası Yer Tutucusu 4"/>
          <p:cNvSpPr>
            <a:spLocks noGrp="1"/>
          </p:cNvSpPr>
          <p:nvPr>
            <p:ph type="sldNum" sz="quarter" idx="12"/>
          </p:nvPr>
        </p:nvSpPr>
        <p:spPr/>
        <p:txBody>
          <a:bodyPr/>
          <a:lstStyle/>
          <a:p>
            <a:fld id="{A154389E-FBC0-437D-9697-5899A3B3CA53}" type="slidenum">
              <a:rPr lang="tr-TR" smtClean="0"/>
              <a:pPr/>
              <a:t>5</a:t>
            </a:fld>
            <a:endParaRPr lang="tr-TR"/>
          </a:p>
        </p:txBody>
      </p:sp>
    </p:spTree>
    <p:extLst>
      <p:ext uri="{BB962C8B-B14F-4D97-AF65-F5344CB8AC3E}">
        <p14:creationId xmlns:p14="http://schemas.microsoft.com/office/powerpoint/2010/main" xmlns="" val="2308902892"/>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99247" y="188641"/>
            <a:ext cx="7745505" cy="5937522"/>
          </a:xfrm>
        </p:spPr>
        <p:txBody>
          <a:bodyPr>
            <a:normAutofit fontScale="92500" lnSpcReduction="20000"/>
          </a:bodyPr>
          <a:lstStyle/>
          <a:p>
            <a:pPr marL="0" indent="0" algn="just">
              <a:buNone/>
            </a:pPr>
            <a:r>
              <a:rPr lang="tr-TR" sz="2500" b="1" dirty="0" smtClean="0">
                <a:latin typeface="Arial Narrow" panose="020B0606020202030204" pitchFamily="34" charset="0"/>
              </a:rPr>
              <a:t>2-</a:t>
            </a:r>
            <a:r>
              <a:rPr lang="tr-TR" sz="2500" dirty="0" smtClean="0">
                <a:latin typeface="Arial Narrow" panose="020B0606020202030204" pitchFamily="34" charset="0"/>
              </a:rPr>
              <a:t> Gelirler Genel Müdürlüğünce verilmiş; … Anadolu Teknik ve Endüstri Meslek Lisesi Müdürlüğü Döner Sermaye İşletmesinin kurumlar vergisi mükellefiyeti konulu muktezada, ilgili muafiyet hükümlerinin nasıl anlaşılması konusunda bir sınır çizmektedir. </a:t>
            </a:r>
          </a:p>
          <a:p>
            <a:pPr marL="0" indent="0" algn="just">
              <a:buNone/>
            </a:pPr>
            <a:endParaRPr lang="tr-TR" sz="2500" dirty="0" smtClean="0">
              <a:latin typeface="Arial Narrow" panose="020B0606020202030204" pitchFamily="34" charset="0"/>
            </a:endParaRPr>
          </a:p>
          <a:p>
            <a:pPr marL="0" indent="0" algn="just">
              <a:buNone/>
            </a:pPr>
            <a:r>
              <a:rPr lang="tr-TR" sz="2500" i="1" dirty="0" smtClean="0">
                <a:latin typeface="Arial Narrow" panose="020B0606020202030204" pitchFamily="34" charset="0"/>
              </a:rPr>
              <a:t>«… </a:t>
            </a:r>
            <a:r>
              <a:rPr lang="tr-TR" sz="2500" i="1" dirty="0" smtClean="0">
                <a:latin typeface="Arial Narrow" panose="020B0606020202030204" pitchFamily="34" charset="0"/>
              </a:rPr>
              <a:t>Milli Eğitim Bakanlığı’ </a:t>
            </a:r>
            <a:r>
              <a:rPr lang="tr-TR" sz="2500" i="1" dirty="0" err="1" smtClean="0">
                <a:latin typeface="Arial Narrow" panose="020B0606020202030204" pitchFamily="34" charset="0"/>
              </a:rPr>
              <a:t>na</a:t>
            </a:r>
            <a:r>
              <a:rPr lang="tr-TR" sz="2500" i="1" dirty="0" smtClean="0">
                <a:latin typeface="Arial Narrow" panose="020B0606020202030204" pitchFamily="34" charset="0"/>
              </a:rPr>
              <a:t> bağlı meslek ve teknik okullarının döner sermaye işletmeleri bünyesindeki </a:t>
            </a:r>
            <a:r>
              <a:rPr lang="tr-TR" sz="2500" b="1" i="1" dirty="0" smtClean="0">
                <a:latin typeface="Arial Narrow" panose="020B0606020202030204" pitchFamily="34" charset="0"/>
              </a:rPr>
              <a:t>atölyelerin, öğrencilerin teorik bilgilerini pratikte de kullanabilmelerini sağlamak, el becerilerini artırmak, müteşebbislik ruhlarının geliştirilmesine yardımcı olmak gibi eğitime yönelik amaçlar doğrultusunda işletilmesi </a:t>
            </a:r>
            <a:r>
              <a:rPr lang="tr-TR" sz="2500" i="1" dirty="0" smtClean="0">
                <a:latin typeface="Arial Narrow" panose="020B0606020202030204" pitchFamily="34" charset="0"/>
              </a:rPr>
              <a:t>halinde söz konusu işletmelerin KVK’ </a:t>
            </a:r>
            <a:r>
              <a:rPr lang="tr-TR" sz="2500" i="1" dirty="0" err="1" smtClean="0">
                <a:latin typeface="Arial Narrow" panose="020B0606020202030204" pitchFamily="34" charset="0"/>
              </a:rPr>
              <a:t>nun</a:t>
            </a:r>
            <a:r>
              <a:rPr lang="tr-TR" sz="2500" i="1" dirty="0" smtClean="0">
                <a:latin typeface="Arial Narrow" panose="020B0606020202030204" pitchFamily="34" charset="0"/>
              </a:rPr>
              <a:t> 7. maddesinin 3 numaralı bendi uyarınca </a:t>
            </a:r>
            <a:r>
              <a:rPr lang="tr-TR" sz="2500" b="1" i="1" dirty="0" smtClean="0">
                <a:latin typeface="Arial Narrow" panose="020B0606020202030204" pitchFamily="34" charset="0"/>
              </a:rPr>
              <a:t>kurumlar vergisinden muaf tutulması gerekir. </a:t>
            </a:r>
            <a:endParaRPr lang="tr-TR" sz="2500" b="1" i="1" dirty="0">
              <a:latin typeface="Arial Narrow" panose="020B0606020202030204" pitchFamily="34" charset="0"/>
            </a:endParaRPr>
          </a:p>
          <a:p>
            <a:pPr marL="0" indent="0" algn="just">
              <a:buNone/>
            </a:pPr>
            <a:r>
              <a:rPr lang="tr-TR" sz="2500" i="1" dirty="0" smtClean="0">
                <a:latin typeface="Arial Narrow" panose="020B0606020202030204" pitchFamily="34" charset="0"/>
              </a:rPr>
              <a:t>Ancak söz konusu atölyelerde </a:t>
            </a:r>
            <a:r>
              <a:rPr lang="tr-TR" sz="2500" b="1" i="1" dirty="0" smtClean="0">
                <a:latin typeface="Arial Narrow" panose="020B0606020202030204" pitchFamily="34" charset="0"/>
              </a:rPr>
              <a:t>eğitimden çok kazanç sağlamaya yönelik olarak faaliyet gösterilmesi, dışarıdan işçi istihdamı yoluna gidilmesi, fason imalat yaptırılması, ihale yoluyla iş alınması, haksız rekabete yol açacak kapsam ve düzeyde faaliyet gösterilmesi halinde</a:t>
            </a:r>
            <a:r>
              <a:rPr lang="tr-TR" sz="2500" i="1" dirty="0" smtClean="0">
                <a:latin typeface="Arial Narrow" panose="020B0606020202030204" pitchFamily="34" charset="0"/>
              </a:rPr>
              <a:t> anılan atölyelerin okul atölyesi olarak nitelendirilmeleri ve bu atölyelerin bünyesinde barındıran işletmelerin söz konusu </a:t>
            </a:r>
            <a:r>
              <a:rPr lang="tr-TR" sz="2500" b="1" i="1" dirty="0" smtClean="0">
                <a:latin typeface="Arial Narrow" panose="020B0606020202030204" pitchFamily="34" charset="0"/>
              </a:rPr>
              <a:t>muafiyetten  yararlandırılması söz konusu olamaz</a:t>
            </a:r>
            <a:r>
              <a:rPr lang="tr-TR" sz="2500" i="1" dirty="0" smtClean="0">
                <a:latin typeface="Arial Narrow" panose="020B0606020202030204" pitchFamily="34" charset="0"/>
              </a:rPr>
              <a:t>» denilmiştir. </a:t>
            </a:r>
          </a:p>
          <a:p>
            <a:pPr marL="0" indent="0">
              <a:buNone/>
            </a:pPr>
            <a:endParaRPr lang="tr-TR" sz="1900" b="1" i="1" dirty="0">
              <a:latin typeface="Arial Narrow" panose="020B0606020202030204" pitchFamily="34" charset="0"/>
            </a:endParaRPr>
          </a:p>
        </p:txBody>
      </p:sp>
      <p:sp>
        <p:nvSpPr>
          <p:cNvPr id="4" name="Veri Yer Tutucusu 3"/>
          <p:cNvSpPr>
            <a:spLocks noGrp="1"/>
          </p:cNvSpPr>
          <p:nvPr>
            <p:ph type="dt" sz="half" idx="10"/>
          </p:nvPr>
        </p:nvSpPr>
        <p:spPr/>
        <p:txBody>
          <a:bodyPr/>
          <a:lstStyle/>
          <a:p>
            <a:r>
              <a:rPr lang="tr-TR" smtClean="0"/>
              <a:t>30.10.2014</a:t>
            </a:r>
            <a:endParaRPr lang="tr-TR"/>
          </a:p>
        </p:txBody>
      </p:sp>
      <p:sp>
        <p:nvSpPr>
          <p:cNvPr id="5" name="Slayt Numarası Yer Tutucusu 4"/>
          <p:cNvSpPr>
            <a:spLocks noGrp="1"/>
          </p:cNvSpPr>
          <p:nvPr>
            <p:ph type="sldNum" sz="quarter" idx="12"/>
          </p:nvPr>
        </p:nvSpPr>
        <p:spPr/>
        <p:txBody>
          <a:bodyPr/>
          <a:lstStyle/>
          <a:p>
            <a:fld id="{A154389E-FBC0-437D-9697-5899A3B3CA53}" type="slidenum">
              <a:rPr lang="tr-TR" smtClean="0"/>
              <a:pPr/>
              <a:t>6</a:t>
            </a:fld>
            <a:endParaRPr lang="tr-TR"/>
          </a:p>
        </p:txBody>
      </p:sp>
    </p:spTree>
    <p:extLst>
      <p:ext uri="{BB962C8B-B14F-4D97-AF65-F5344CB8AC3E}">
        <p14:creationId xmlns:p14="http://schemas.microsoft.com/office/powerpoint/2010/main" xmlns="" val="2428135671"/>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İçerik Yer Tutucusu 3"/>
          <p:cNvSpPr>
            <a:spLocks noGrp="1"/>
          </p:cNvSpPr>
          <p:nvPr>
            <p:ph idx="1"/>
          </p:nvPr>
        </p:nvSpPr>
        <p:spPr>
          <a:xfrm>
            <a:off x="699247" y="260649"/>
            <a:ext cx="7745505" cy="5865514"/>
          </a:xfrm>
        </p:spPr>
        <p:txBody>
          <a:bodyPr>
            <a:noAutofit/>
          </a:bodyPr>
          <a:lstStyle/>
          <a:p>
            <a:pPr marL="0" indent="0" algn="just">
              <a:buNone/>
            </a:pPr>
            <a:r>
              <a:rPr lang="tr-TR" sz="2500" dirty="0" smtClean="0"/>
              <a:t>Bu </a:t>
            </a:r>
            <a:r>
              <a:rPr lang="tr-TR" sz="2500" dirty="0" err="1" smtClean="0"/>
              <a:t>özelge</a:t>
            </a:r>
            <a:r>
              <a:rPr lang="tr-TR" sz="2500" dirty="0" smtClean="0"/>
              <a:t> açıkça göstermektedir ki; Döner Sermaye İşletmesinin Kurumlar Vergisi mükellefiyetine </a:t>
            </a:r>
            <a:r>
              <a:rPr lang="tr-TR" sz="2500" b="1" dirty="0" smtClean="0"/>
              <a:t>tabi olmasının temel kriteri, döner sermaye bünyesinde iktisadi işletmenin oluşup oluşmadığı konusudur. </a:t>
            </a:r>
            <a:r>
              <a:rPr lang="tr-TR" sz="2500" dirty="0" smtClean="0"/>
              <a:t>Kurumlar Vergisi Kanunu’ </a:t>
            </a:r>
            <a:r>
              <a:rPr lang="tr-TR" sz="2500" dirty="0" err="1" smtClean="0"/>
              <a:t>nun</a:t>
            </a:r>
            <a:r>
              <a:rPr lang="tr-TR" sz="2500" dirty="0" smtClean="0"/>
              <a:t> 47 Seri </a:t>
            </a:r>
            <a:r>
              <a:rPr lang="tr-TR" sz="2500" dirty="0" err="1" smtClean="0"/>
              <a:t>Nolu</a:t>
            </a:r>
            <a:r>
              <a:rPr lang="tr-TR" sz="2500" dirty="0" smtClean="0"/>
              <a:t> Genel Tebliği’ </a:t>
            </a:r>
            <a:r>
              <a:rPr lang="tr-TR" sz="2500" dirty="0" err="1" smtClean="0"/>
              <a:t>nde</a:t>
            </a:r>
            <a:r>
              <a:rPr lang="tr-TR" sz="2500" dirty="0" smtClean="0"/>
              <a:t>, iktisadi işletmenin tanımı içinde  yer alan devamlı olarak yapılan ticari, </a:t>
            </a:r>
            <a:r>
              <a:rPr lang="tr-TR" sz="2500" dirty="0" err="1" smtClean="0"/>
              <a:t>sinai</a:t>
            </a:r>
            <a:r>
              <a:rPr lang="tr-TR" sz="2500" dirty="0" smtClean="0"/>
              <a:t> ve zirai faaliyetten söz edebilmek için bu işletmede üretilen malların veya verilen hizmetlerin bir bedel karşılığı satılmış olması gerektiği, aksi halde diğer unsurlar var olsa dahi bir iktisadi işletmenin varlığından söz edilemeyeceği belirtilmiştir. Özellikle </a:t>
            </a:r>
            <a:r>
              <a:rPr lang="tr-TR" sz="2500" b="1" dirty="0" smtClean="0"/>
              <a:t>«</a:t>
            </a:r>
            <a:r>
              <a:rPr lang="tr-TR" sz="2500" b="1" i="1" dirty="0" smtClean="0"/>
              <a:t>haksız rekabete yol açacak kapsam ve düzeyde faaliyet gösterilmesi</a:t>
            </a:r>
            <a:r>
              <a:rPr lang="tr-TR" sz="2500" b="1" dirty="0" smtClean="0"/>
              <a:t>» </a:t>
            </a:r>
            <a:r>
              <a:rPr lang="tr-TR" sz="2500" dirty="0" smtClean="0"/>
              <a:t>unsuru iktisadi işletme tanımını oldukça geniş tutmaktadır. </a:t>
            </a:r>
          </a:p>
        </p:txBody>
      </p:sp>
      <p:sp>
        <p:nvSpPr>
          <p:cNvPr id="5" name="Veri Yer Tutucusu 4"/>
          <p:cNvSpPr>
            <a:spLocks noGrp="1"/>
          </p:cNvSpPr>
          <p:nvPr>
            <p:ph type="dt" sz="half" idx="10"/>
          </p:nvPr>
        </p:nvSpPr>
        <p:spPr/>
        <p:txBody>
          <a:bodyPr/>
          <a:lstStyle/>
          <a:p>
            <a:r>
              <a:rPr lang="tr-TR" smtClean="0"/>
              <a:t>30.10.2014</a:t>
            </a:r>
            <a:endParaRPr lang="tr-TR"/>
          </a:p>
        </p:txBody>
      </p:sp>
      <p:sp>
        <p:nvSpPr>
          <p:cNvPr id="6" name="Slayt Numarası Yer Tutucusu 5"/>
          <p:cNvSpPr>
            <a:spLocks noGrp="1"/>
          </p:cNvSpPr>
          <p:nvPr>
            <p:ph type="sldNum" sz="quarter" idx="12"/>
          </p:nvPr>
        </p:nvSpPr>
        <p:spPr/>
        <p:txBody>
          <a:bodyPr/>
          <a:lstStyle/>
          <a:p>
            <a:fld id="{A154389E-FBC0-437D-9697-5899A3B3CA53}" type="slidenum">
              <a:rPr lang="tr-TR" smtClean="0"/>
              <a:pPr/>
              <a:t>7</a:t>
            </a:fld>
            <a:endParaRPr lang="tr-TR"/>
          </a:p>
        </p:txBody>
      </p:sp>
    </p:spTree>
    <p:extLst>
      <p:ext uri="{BB962C8B-B14F-4D97-AF65-F5344CB8AC3E}">
        <p14:creationId xmlns:p14="http://schemas.microsoft.com/office/powerpoint/2010/main" xmlns="" val="2199467742"/>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99247" y="332656"/>
            <a:ext cx="7745505" cy="5793507"/>
          </a:xfrm>
        </p:spPr>
        <p:txBody>
          <a:bodyPr>
            <a:normAutofit fontScale="92500" lnSpcReduction="10000"/>
          </a:bodyPr>
          <a:lstStyle/>
          <a:p>
            <a:pPr marL="0" indent="0" algn="just">
              <a:buNone/>
            </a:pPr>
            <a:r>
              <a:rPr lang="tr-TR" b="1" dirty="0" smtClean="0">
                <a:latin typeface="Arial Narrow" panose="020B0606020202030204" pitchFamily="34" charset="0"/>
              </a:rPr>
              <a:t>3-</a:t>
            </a:r>
            <a:r>
              <a:rPr lang="tr-TR" dirty="0" smtClean="0">
                <a:latin typeface="Arial Narrow" panose="020B0606020202030204" pitchFamily="34" charset="0"/>
              </a:rPr>
              <a:t>  Gelirler Genel Müdürlüğü’nce verilen … Mesleki Teknik Eğitim Merkezi Döner Sermaye İşletmesi bünyesindeki atölyede öğrenci ve öğretmenler tarafından imal edilen malzemelerin satışı ile araç egzoz muayene işlemleri nedeniyle kurumlar vergisi mükellefiyeti hakkında verilen </a:t>
            </a:r>
            <a:r>
              <a:rPr lang="tr-TR" dirty="0" err="1" smtClean="0">
                <a:latin typeface="Arial Narrow" panose="020B0606020202030204" pitchFamily="34" charset="0"/>
              </a:rPr>
              <a:t>özelgede</a:t>
            </a:r>
            <a:r>
              <a:rPr lang="tr-TR" dirty="0" smtClean="0">
                <a:latin typeface="Arial Narrow" panose="020B0606020202030204" pitchFamily="34" charset="0"/>
              </a:rPr>
              <a:t>; </a:t>
            </a:r>
          </a:p>
          <a:p>
            <a:pPr marL="0" indent="0" algn="just">
              <a:buNone/>
            </a:pPr>
            <a:endParaRPr lang="tr-TR" dirty="0">
              <a:latin typeface="Arial Narrow" panose="020B0606020202030204" pitchFamily="34" charset="0"/>
            </a:endParaRPr>
          </a:p>
          <a:p>
            <a:pPr marL="0" indent="0" algn="just">
              <a:buNone/>
            </a:pPr>
            <a:r>
              <a:rPr lang="tr-TR" dirty="0" smtClean="0">
                <a:latin typeface="Arial Narrow" panose="020B0606020202030204" pitchFamily="34" charset="0"/>
              </a:rPr>
              <a:t>«… egzoz gazı ölçüm faaliyetini devamlı olarak yapan, tedavül ekonomisine katılan, … Mesleki Teknik Eğitim Merkezi Döner Sermaye İşletmesi’ </a:t>
            </a:r>
            <a:r>
              <a:rPr lang="tr-TR" dirty="0" err="1" smtClean="0">
                <a:latin typeface="Arial Narrow" panose="020B0606020202030204" pitchFamily="34" charset="0"/>
              </a:rPr>
              <a:t>nin</a:t>
            </a:r>
            <a:r>
              <a:rPr lang="tr-TR" dirty="0" smtClean="0">
                <a:latin typeface="Arial Narrow" panose="020B0606020202030204" pitchFamily="34" charset="0"/>
              </a:rPr>
              <a:t> araç egzoz muayene işlemi </a:t>
            </a:r>
            <a:r>
              <a:rPr lang="tr-TR" b="1" dirty="0" smtClean="0">
                <a:latin typeface="Arial Narrow" panose="020B0606020202030204" pitchFamily="34" charset="0"/>
              </a:rPr>
              <a:t>ticari nitelikte bir faaliyet oluşturduğundan iktisadi işletme olarak kabul edilmekte </a:t>
            </a:r>
            <a:r>
              <a:rPr lang="tr-TR" dirty="0" smtClean="0">
                <a:latin typeface="Arial Narrow" panose="020B0606020202030204" pitchFamily="34" charset="0"/>
              </a:rPr>
              <a:t>ve adı geçen döner sermaye işletmesinin </a:t>
            </a:r>
            <a:r>
              <a:rPr lang="tr-TR" b="1" dirty="0" smtClean="0">
                <a:latin typeface="Arial Narrow" panose="020B0606020202030204" pitchFamily="34" charset="0"/>
              </a:rPr>
              <a:t>kurumlar vergisi mükellefiyetinin tesis edilmesi gerekmektedir</a:t>
            </a:r>
            <a:r>
              <a:rPr lang="tr-TR" dirty="0" smtClean="0">
                <a:latin typeface="Arial Narrow" panose="020B0606020202030204" pitchFamily="34" charset="0"/>
              </a:rPr>
              <a:t>. </a:t>
            </a:r>
          </a:p>
          <a:p>
            <a:pPr marL="0" indent="0" algn="just">
              <a:buNone/>
            </a:pPr>
            <a:r>
              <a:rPr lang="tr-TR" dirty="0" smtClean="0">
                <a:latin typeface="Arial Narrow" panose="020B0606020202030204" pitchFamily="34" charset="0"/>
              </a:rPr>
              <a:t>Ancak </a:t>
            </a:r>
            <a:r>
              <a:rPr lang="tr-TR" b="1" i="1" dirty="0" smtClean="0">
                <a:latin typeface="Arial Narrow" panose="020B0606020202030204" pitchFamily="34" charset="0"/>
              </a:rPr>
              <a:t>öğrencilerin teorik bilgilerini pratikte de kullanabilmelerini sağlamak, el becerilerini artırmak, müteşebbislik ruhlarının geliştirilmesine yardımcı olmak gibi eğitime yönelik amaçlar doğrultusunda işletilmesi </a:t>
            </a:r>
            <a:r>
              <a:rPr lang="tr-TR" i="1" dirty="0" smtClean="0">
                <a:latin typeface="Arial Narrow" panose="020B0606020202030204" pitchFamily="34" charset="0"/>
              </a:rPr>
              <a:t>halinde söz konusu işletmelerin KVK’ </a:t>
            </a:r>
            <a:r>
              <a:rPr lang="tr-TR" i="1" dirty="0" err="1" smtClean="0">
                <a:latin typeface="Arial Narrow" panose="020B0606020202030204" pitchFamily="34" charset="0"/>
              </a:rPr>
              <a:t>nun</a:t>
            </a:r>
            <a:r>
              <a:rPr lang="tr-TR" i="1" dirty="0" smtClean="0">
                <a:latin typeface="Arial Narrow" panose="020B0606020202030204" pitchFamily="34" charset="0"/>
              </a:rPr>
              <a:t> 7. maddesinin 3 numaralı bendi uyarınca </a:t>
            </a:r>
            <a:r>
              <a:rPr lang="tr-TR" b="1" i="1" dirty="0" smtClean="0">
                <a:latin typeface="Arial Narrow" panose="020B0606020202030204" pitchFamily="34" charset="0"/>
              </a:rPr>
              <a:t>kurumlar vergisinden muaf tutulması gerekir» denilmiştir. </a:t>
            </a:r>
          </a:p>
          <a:p>
            <a:pPr marL="0" indent="0">
              <a:buNone/>
            </a:pPr>
            <a:endParaRPr lang="tr-TR" sz="1900" b="1" dirty="0" smtClean="0">
              <a:latin typeface="Arial Narrow" panose="020B0606020202030204" pitchFamily="34" charset="0"/>
            </a:endParaRPr>
          </a:p>
        </p:txBody>
      </p:sp>
      <p:sp>
        <p:nvSpPr>
          <p:cNvPr id="4" name="Veri Yer Tutucusu 3"/>
          <p:cNvSpPr>
            <a:spLocks noGrp="1"/>
          </p:cNvSpPr>
          <p:nvPr>
            <p:ph type="dt" sz="half" idx="10"/>
          </p:nvPr>
        </p:nvSpPr>
        <p:spPr/>
        <p:txBody>
          <a:bodyPr/>
          <a:lstStyle/>
          <a:p>
            <a:r>
              <a:rPr lang="tr-TR" smtClean="0"/>
              <a:t>30.10.2014</a:t>
            </a:r>
            <a:endParaRPr lang="tr-TR"/>
          </a:p>
        </p:txBody>
      </p:sp>
      <p:sp>
        <p:nvSpPr>
          <p:cNvPr id="5" name="Slayt Numarası Yer Tutucusu 4"/>
          <p:cNvSpPr>
            <a:spLocks noGrp="1"/>
          </p:cNvSpPr>
          <p:nvPr>
            <p:ph type="sldNum" sz="quarter" idx="12"/>
          </p:nvPr>
        </p:nvSpPr>
        <p:spPr/>
        <p:txBody>
          <a:bodyPr/>
          <a:lstStyle/>
          <a:p>
            <a:fld id="{A154389E-FBC0-437D-9697-5899A3B3CA53}" type="slidenum">
              <a:rPr lang="tr-TR" smtClean="0"/>
              <a:pPr/>
              <a:t>8</a:t>
            </a:fld>
            <a:endParaRPr lang="tr-TR"/>
          </a:p>
        </p:txBody>
      </p:sp>
    </p:spTree>
    <p:extLst>
      <p:ext uri="{BB962C8B-B14F-4D97-AF65-F5344CB8AC3E}">
        <p14:creationId xmlns:p14="http://schemas.microsoft.com/office/powerpoint/2010/main" xmlns="" val="1412349591"/>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260649"/>
            <a:ext cx="8784975" cy="5865514"/>
          </a:xfrm>
        </p:spPr>
        <p:txBody>
          <a:bodyPr>
            <a:normAutofit/>
          </a:bodyPr>
          <a:lstStyle/>
          <a:p>
            <a:pPr>
              <a:buNone/>
            </a:pPr>
            <a:r>
              <a:rPr lang="tr-TR" sz="2800" b="1" u="sng" dirty="0" smtClean="0">
                <a:latin typeface="Arial Narrow" panose="020B0606020202030204" pitchFamily="34" charset="0"/>
                <a:cs typeface="Times New Roman" panose="02020603050405020304" pitchFamily="18" charset="0"/>
              </a:rPr>
              <a:t>Yargı Kararları</a:t>
            </a:r>
          </a:p>
          <a:p>
            <a:pPr marL="0" indent="0" algn="just">
              <a:buNone/>
            </a:pPr>
            <a:r>
              <a:rPr lang="tr-TR" sz="2800" dirty="0" smtClean="0">
                <a:latin typeface="Arial Narrow" panose="020B0606020202030204" pitchFamily="34" charset="0"/>
                <a:cs typeface="Times New Roman" panose="02020603050405020304" pitchFamily="18" charset="0"/>
              </a:rPr>
              <a:t>İlgili </a:t>
            </a:r>
            <a:r>
              <a:rPr lang="tr-TR" sz="2800" dirty="0" smtClean="0">
                <a:latin typeface="Arial Narrow" panose="020B0606020202030204" pitchFamily="34" charset="0"/>
                <a:cs typeface="Times New Roman" panose="02020603050405020304" pitchFamily="18" charset="0"/>
              </a:rPr>
              <a:t>kanun maddelerinde ve gelir idaresince verilen </a:t>
            </a:r>
            <a:r>
              <a:rPr lang="tr-TR" sz="2800" dirty="0" err="1" smtClean="0">
                <a:latin typeface="Arial Narrow" panose="020B0606020202030204" pitchFamily="34" charset="0"/>
                <a:cs typeface="Times New Roman" panose="02020603050405020304" pitchFamily="18" charset="0"/>
              </a:rPr>
              <a:t>özelgelerde</a:t>
            </a:r>
            <a:r>
              <a:rPr lang="tr-TR" sz="2800" dirty="0" smtClean="0">
                <a:latin typeface="Arial Narrow" panose="020B0606020202030204" pitchFamily="34" charset="0"/>
                <a:cs typeface="Times New Roman" panose="02020603050405020304" pitchFamily="18" charset="0"/>
              </a:rPr>
              <a:t> bu işletmelerin kazanç gayesi gütmemeleri, faaliyetin kanunla tevdi edilmiş görevler arasında bulunması, tüzel kişiliklerin olmaması, müstakil muhasebeleri ve kendilerine tahsis edilmiş sermayelerinin veya işyerlerinin bulunmamasından mükellefiyetlerine tesir etmeyeceği açık olarak düzenlenmesine rağmen, yargıya taşınan ihtilaflar sonucu verilen kararlar temelde bu </a:t>
            </a:r>
            <a:r>
              <a:rPr lang="tr-TR" sz="2800" b="1" dirty="0" smtClean="0">
                <a:latin typeface="Arial Narrow" panose="020B0606020202030204" pitchFamily="34" charset="0"/>
                <a:cs typeface="Times New Roman" panose="02020603050405020304" pitchFamily="18" charset="0"/>
              </a:rPr>
              <a:t>işletmelerin kar amacı gütmeyen kuruluşlar olması nedeniyle ticari işletme niteliği taşımadıkları ve dolayısıyla mükellefiyetlerinin olmadıkları yönündedir. </a:t>
            </a:r>
          </a:p>
          <a:p>
            <a:pPr marL="0" indent="0" algn="just">
              <a:buNone/>
            </a:pPr>
            <a:r>
              <a:rPr lang="tr-TR" sz="2800" dirty="0" smtClean="0">
                <a:latin typeface="Arial Narrow" panose="020B0606020202030204" pitchFamily="34" charset="0"/>
                <a:cs typeface="Times New Roman" panose="02020603050405020304" pitchFamily="18" charset="0"/>
              </a:rPr>
              <a:t>Bu </a:t>
            </a:r>
            <a:r>
              <a:rPr lang="tr-TR" sz="2800" dirty="0" smtClean="0">
                <a:latin typeface="Arial Narrow" panose="020B0606020202030204" pitchFamily="34" charset="0"/>
                <a:cs typeface="Times New Roman" panose="02020603050405020304" pitchFamily="18" charset="0"/>
              </a:rPr>
              <a:t>konudaki kararların bazılarının özeti şöyledir; </a:t>
            </a:r>
            <a:endParaRPr lang="tr-TR" sz="2800" dirty="0">
              <a:latin typeface="Arial Narrow" panose="020B0606020202030204" pitchFamily="34" charset="0"/>
              <a:cs typeface="Times New Roman" panose="02020603050405020304" pitchFamily="18" charset="0"/>
            </a:endParaRPr>
          </a:p>
        </p:txBody>
      </p:sp>
      <p:sp>
        <p:nvSpPr>
          <p:cNvPr id="4" name="Veri Yer Tutucusu 3"/>
          <p:cNvSpPr>
            <a:spLocks noGrp="1"/>
          </p:cNvSpPr>
          <p:nvPr>
            <p:ph type="dt" sz="half" idx="10"/>
          </p:nvPr>
        </p:nvSpPr>
        <p:spPr/>
        <p:txBody>
          <a:bodyPr/>
          <a:lstStyle/>
          <a:p>
            <a:r>
              <a:rPr lang="tr-TR" smtClean="0"/>
              <a:t>30.10.2014</a:t>
            </a:r>
            <a:endParaRPr lang="tr-TR"/>
          </a:p>
        </p:txBody>
      </p:sp>
      <p:sp>
        <p:nvSpPr>
          <p:cNvPr id="5" name="Slayt Numarası Yer Tutucusu 4"/>
          <p:cNvSpPr>
            <a:spLocks noGrp="1"/>
          </p:cNvSpPr>
          <p:nvPr>
            <p:ph type="sldNum" sz="quarter" idx="12"/>
          </p:nvPr>
        </p:nvSpPr>
        <p:spPr/>
        <p:txBody>
          <a:bodyPr/>
          <a:lstStyle/>
          <a:p>
            <a:fld id="{A154389E-FBC0-437D-9697-5899A3B3CA53}" type="slidenum">
              <a:rPr lang="tr-TR" smtClean="0"/>
              <a:pPr/>
              <a:t>9</a:t>
            </a:fld>
            <a:endParaRPr lang="tr-TR"/>
          </a:p>
        </p:txBody>
      </p:sp>
    </p:spTree>
    <p:extLst>
      <p:ext uri="{BB962C8B-B14F-4D97-AF65-F5344CB8AC3E}">
        <p14:creationId xmlns:p14="http://schemas.microsoft.com/office/powerpoint/2010/main" xmlns="" val="2801582133"/>
      </p:ext>
    </p:extLst>
  </p:cSld>
  <p:clrMapOvr>
    <a:masterClrMapping/>
  </p:clrMapOvr>
  <p:transition spd="slow">
    <p:cove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lt">
  <a:themeElements>
    <a:clrScheme name="Cilt">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Cilt">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lt">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431</TotalTime>
  <Words>4168</Words>
  <Application>Microsoft Office PowerPoint</Application>
  <PresentationFormat>Ekran Gösterisi (4:3)</PresentationFormat>
  <Paragraphs>183</Paragraphs>
  <Slides>47</Slides>
  <Notes>0</Notes>
  <HiddenSlides>0</HiddenSlides>
  <MMClips>0</MMClips>
  <ScaleCrop>false</ScaleCrop>
  <HeadingPairs>
    <vt:vector size="4" baseType="variant">
      <vt:variant>
        <vt:lpstr>Tema</vt:lpstr>
      </vt:variant>
      <vt:variant>
        <vt:i4>1</vt:i4>
      </vt:variant>
      <vt:variant>
        <vt:lpstr>Slayt Başlıkları</vt:lpstr>
      </vt:variant>
      <vt:variant>
        <vt:i4>47</vt:i4>
      </vt:variant>
    </vt:vector>
  </HeadingPairs>
  <TitlesOfParts>
    <vt:vector size="48" baseType="lpstr">
      <vt:lpstr>Cilt</vt:lpstr>
      <vt:lpstr>       DÖNER SERMAYELİ        İŞLETMELER VE VERGİ    MEVZUATI KARŞISINDAKİ    KONUMLARI </vt:lpstr>
      <vt:lpstr>DÖNER SERMAYELİ İŞLETMELERİN  VERGİLENDİRİLMESİ </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 KONU İLE İLGİLİ MEVZUAT  </vt:lpstr>
      <vt:lpstr>Slayt 40</vt:lpstr>
      <vt:lpstr>Slayt 41</vt:lpstr>
      <vt:lpstr>Slayt 42</vt:lpstr>
      <vt:lpstr>Slayt 43</vt:lpstr>
      <vt:lpstr>Slayt 44</vt:lpstr>
      <vt:lpstr>Slayt 45</vt:lpstr>
      <vt:lpstr>Slayt 46</vt:lpstr>
      <vt:lpstr>Slayt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DÖNER SERMAYELİ İŞLETMELER VE VERGİ MEVZUATI KARŞISINDAKİ KONUMLARI</dc:title>
  <dc:creator>DELL</dc:creator>
  <cp:lastModifiedBy>win7</cp:lastModifiedBy>
  <cp:revision>40</cp:revision>
  <dcterms:created xsi:type="dcterms:W3CDTF">2014-10-27T10:10:25Z</dcterms:created>
  <dcterms:modified xsi:type="dcterms:W3CDTF">2014-11-02T14:02:14Z</dcterms:modified>
</cp:coreProperties>
</file>