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57" r:id="rId3"/>
    <p:sldId id="256" r:id="rId4"/>
    <p:sldId id="258" r:id="rId5"/>
    <p:sldId id="289" r:id="rId6"/>
    <p:sldId id="259" r:id="rId7"/>
    <p:sldId id="260" r:id="rId8"/>
    <p:sldId id="261" r:id="rId9"/>
    <p:sldId id="262" r:id="rId10"/>
    <p:sldId id="263" r:id="rId11"/>
    <p:sldId id="264" r:id="rId12"/>
    <p:sldId id="265" r:id="rId13"/>
    <p:sldId id="276" r:id="rId14"/>
    <p:sldId id="266" r:id="rId15"/>
    <p:sldId id="277" r:id="rId16"/>
    <p:sldId id="268" r:id="rId17"/>
    <p:sldId id="290" r:id="rId18"/>
    <p:sldId id="270" r:id="rId19"/>
    <p:sldId id="288" r:id="rId20"/>
    <p:sldId id="269" r:id="rId21"/>
    <p:sldId id="281" r:id="rId22"/>
    <p:sldId id="278" r:id="rId23"/>
    <p:sldId id="280" r:id="rId24"/>
    <p:sldId id="282" r:id="rId25"/>
    <p:sldId id="279" r:id="rId26"/>
    <p:sldId id="283" r:id="rId27"/>
    <p:sldId id="286" r:id="rId28"/>
    <p:sldId id="287" r:id="rId29"/>
    <p:sldId id="284" r:id="rId30"/>
    <p:sldId id="285" r:id="rId31"/>
    <p:sldId id="273" r:id="rId32"/>
    <p:sldId id="274" r:id="rId33"/>
    <p:sldId id="275" r:id="rId3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92" autoAdjust="0"/>
    <p:restoredTop sz="94660"/>
  </p:normalViewPr>
  <p:slideViewPr>
    <p:cSldViewPr>
      <p:cViewPr varScale="1">
        <p:scale>
          <a:sx n="109" d="100"/>
          <a:sy n="109" d="100"/>
        </p:scale>
        <p:origin x="195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12.06.2020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369438" y="455103"/>
            <a:ext cx="8352928" cy="861774"/>
          </a:xfrm>
          <a:prstGeom prst="rect">
            <a:avLst/>
          </a:prstGeom>
          <a:noFill/>
        </p:spPr>
        <p:txBody>
          <a:bodyPr wrap="square" rtlCol="0">
            <a:spAutoFit/>
          </a:bodyPr>
          <a:lstStyle/>
          <a:p>
            <a:pPr algn="ctr"/>
            <a:r>
              <a:rPr lang="tr-TR" sz="3200" dirty="0" smtClean="0"/>
              <a:t>TAPU KADASTRO GENEL MÜDÜRLÜĞÜ </a:t>
            </a:r>
          </a:p>
          <a:p>
            <a:pPr algn="ctr"/>
            <a:r>
              <a:rPr lang="tr-TR" dirty="0" smtClean="0"/>
              <a:t>DÖNER SERMAYE İŞLETMESİ MÜDÜRLÜĞÜ</a:t>
            </a:r>
            <a:endParaRPr lang="tr-TR" dirty="0"/>
          </a:p>
        </p:txBody>
      </p:sp>
      <p:sp>
        <p:nvSpPr>
          <p:cNvPr id="5" name="Metin kutusu 4"/>
          <p:cNvSpPr txBox="1"/>
          <p:nvPr/>
        </p:nvSpPr>
        <p:spPr>
          <a:xfrm>
            <a:off x="369438" y="2060848"/>
            <a:ext cx="8235010" cy="2123658"/>
          </a:xfrm>
          <a:prstGeom prst="rect">
            <a:avLst/>
          </a:prstGeom>
          <a:noFill/>
        </p:spPr>
        <p:txBody>
          <a:bodyPr wrap="square" rtlCol="0">
            <a:spAutoFit/>
          </a:bodyPr>
          <a:lstStyle/>
          <a:p>
            <a:pPr algn="ctr"/>
            <a:r>
              <a:rPr lang="tr-TR" sz="6600" b="1" dirty="0" smtClean="0"/>
              <a:t>TAKBİS/ERP DE BANKA BİLGİSİ DEĞİŞTİRME</a:t>
            </a:r>
            <a:endParaRPr lang="tr-TR" sz="6600" b="1" dirty="0"/>
          </a:p>
        </p:txBody>
      </p:sp>
      <p:sp>
        <p:nvSpPr>
          <p:cNvPr id="6" name="Metin kutusu 5"/>
          <p:cNvSpPr txBox="1"/>
          <p:nvPr/>
        </p:nvSpPr>
        <p:spPr>
          <a:xfrm>
            <a:off x="369438" y="5661248"/>
            <a:ext cx="8352928" cy="646331"/>
          </a:xfrm>
          <a:prstGeom prst="rect">
            <a:avLst/>
          </a:prstGeom>
          <a:noFill/>
        </p:spPr>
        <p:txBody>
          <a:bodyPr wrap="square" rtlCol="0">
            <a:spAutoFit/>
          </a:bodyPr>
          <a:lstStyle/>
          <a:p>
            <a:pPr algn="ctr"/>
            <a:r>
              <a:rPr lang="tr-TR" dirty="0" smtClean="0"/>
              <a:t>DÖNER SERMAYE İŞLETMESİ MÜDÜRLÜĞÜ / PERSONEL SERVİSİ</a:t>
            </a:r>
          </a:p>
          <a:p>
            <a:pPr algn="ctr"/>
            <a:r>
              <a:rPr lang="tr-TR" dirty="0" smtClean="0"/>
              <a:t>HAZİRAN 2016</a:t>
            </a:r>
            <a:endParaRPr lang="tr-TR" dirty="0"/>
          </a:p>
        </p:txBody>
      </p:sp>
    </p:spTree>
    <p:extLst>
      <p:ext uri="{BB962C8B-B14F-4D97-AF65-F5344CB8AC3E}">
        <p14:creationId xmlns:p14="http://schemas.microsoft.com/office/powerpoint/2010/main" val="1132338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9" y="1772816"/>
            <a:ext cx="9219839" cy="51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p:nvPr/>
        </p:nvSpPr>
        <p:spPr>
          <a:xfrm>
            <a:off x="0" y="188640"/>
            <a:ext cx="9144000" cy="1384995"/>
          </a:xfrm>
          <a:prstGeom prst="rect">
            <a:avLst/>
          </a:prstGeom>
          <a:noFill/>
        </p:spPr>
        <p:txBody>
          <a:bodyPr wrap="square" rtlCol="0">
            <a:spAutoFit/>
          </a:bodyPr>
          <a:lstStyle/>
          <a:p>
            <a:pPr algn="ctr"/>
            <a:r>
              <a:rPr lang="tr-TR" sz="2800" dirty="0" smtClean="0"/>
              <a:t>BU FORM ÜÇ BÖLÜMDEN OLUŞMAKTADIR VE HER BÖLÜME TIKLADIĞIMIZDA O BÖLÜM İÇİN KAYIT EKLEME, SİLME VEYA DÜZELTME YAPILIR.</a:t>
            </a:r>
            <a:endParaRPr lang="tr-TR" sz="2800" dirty="0"/>
          </a:p>
        </p:txBody>
      </p:sp>
    </p:spTree>
    <p:extLst>
      <p:ext uri="{BB962C8B-B14F-4D97-AF65-F5344CB8AC3E}">
        <p14:creationId xmlns:p14="http://schemas.microsoft.com/office/powerpoint/2010/main" val="21477241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9" y="1772816"/>
            <a:ext cx="9219839" cy="51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p:nvPr/>
        </p:nvSpPr>
        <p:spPr>
          <a:xfrm>
            <a:off x="323528" y="0"/>
            <a:ext cx="8568952" cy="1569660"/>
          </a:xfrm>
          <a:prstGeom prst="rect">
            <a:avLst/>
          </a:prstGeom>
          <a:noFill/>
        </p:spPr>
        <p:txBody>
          <a:bodyPr wrap="square" rtlCol="0">
            <a:spAutoFit/>
          </a:bodyPr>
          <a:lstStyle/>
          <a:p>
            <a:r>
              <a:rPr lang="tr-TR" sz="3600" b="1" dirty="0" smtClean="0">
                <a:solidFill>
                  <a:srgbClr val="FF0000"/>
                </a:solidFill>
              </a:rPr>
              <a:t>BANKA BİLGİLERİ BÖLÜMÜ </a:t>
            </a:r>
            <a:r>
              <a:rPr lang="tr-TR" sz="3000" dirty="0" smtClean="0"/>
              <a:t>(YENİ BİR BANKA GİRİLECEKSE BU BÖLÜM AKTİF EDİLEREK (BÖLÜMDE HERHANGİ BİR YERE TIKLANARAK) GİRİLİR).</a:t>
            </a:r>
            <a:endParaRPr lang="tr-TR" sz="3000" dirty="0"/>
          </a:p>
        </p:txBody>
      </p:sp>
      <p:sp>
        <p:nvSpPr>
          <p:cNvPr id="4" name="Dikdörtgen 3"/>
          <p:cNvSpPr/>
          <p:nvPr/>
        </p:nvSpPr>
        <p:spPr>
          <a:xfrm>
            <a:off x="-15079" y="2060848"/>
            <a:ext cx="1850775" cy="4608512"/>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1477241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9" y="1772816"/>
            <a:ext cx="9219839" cy="51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835696" y="2061640"/>
            <a:ext cx="5112568" cy="4608512"/>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Metin kutusu 4"/>
          <p:cNvSpPr txBox="1"/>
          <p:nvPr/>
        </p:nvSpPr>
        <p:spPr>
          <a:xfrm>
            <a:off x="323528" y="0"/>
            <a:ext cx="8568952" cy="2031325"/>
          </a:xfrm>
          <a:prstGeom prst="rect">
            <a:avLst/>
          </a:prstGeom>
          <a:noFill/>
        </p:spPr>
        <p:txBody>
          <a:bodyPr wrap="square" rtlCol="0">
            <a:spAutoFit/>
          </a:bodyPr>
          <a:lstStyle/>
          <a:p>
            <a:r>
              <a:rPr lang="tr-TR" sz="3600" b="1" dirty="0" smtClean="0">
                <a:solidFill>
                  <a:srgbClr val="FF0000"/>
                </a:solidFill>
              </a:rPr>
              <a:t>ŞUBE BİLGİLERİ BÖLÜMÜ </a:t>
            </a:r>
            <a:r>
              <a:rPr lang="tr-TR" sz="3000" dirty="0" smtClean="0"/>
              <a:t>(BANKAYA AİT YENİ ŞUBE GİRİLECEKSE BU BÖLÜM AKTİF EDİLEREK (BÖLÜMDE HERHANGİ BİR YERE TIKLANARAK) GİRİLİR).</a:t>
            </a:r>
            <a:endParaRPr lang="tr-TR" sz="3000" dirty="0"/>
          </a:p>
        </p:txBody>
      </p:sp>
    </p:spTree>
    <p:extLst>
      <p:ext uri="{BB962C8B-B14F-4D97-AF65-F5344CB8AC3E}">
        <p14:creationId xmlns:p14="http://schemas.microsoft.com/office/powerpoint/2010/main" val="21477241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9" y="1772816"/>
            <a:ext cx="9219839" cy="51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flipH="1">
            <a:off x="6948264" y="2061640"/>
            <a:ext cx="2256496" cy="4608512"/>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Metin kutusu 4"/>
          <p:cNvSpPr txBox="1"/>
          <p:nvPr/>
        </p:nvSpPr>
        <p:spPr>
          <a:xfrm>
            <a:off x="323528" y="0"/>
            <a:ext cx="8568952" cy="2031325"/>
          </a:xfrm>
          <a:prstGeom prst="rect">
            <a:avLst/>
          </a:prstGeom>
          <a:noFill/>
        </p:spPr>
        <p:txBody>
          <a:bodyPr wrap="square" rtlCol="0">
            <a:spAutoFit/>
          </a:bodyPr>
          <a:lstStyle/>
          <a:p>
            <a:r>
              <a:rPr lang="tr-TR" sz="3600" b="1" dirty="0" smtClean="0">
                <a:solidFill>
                  <a:srgbClr val="FF0000"/>
                </a:solidFill>
              </a:rPr>
              <a:t>BANKA HESAP BİLGİLERİ BÖLÜMÜ </a:t>
            </a:r>
            <a:r>
              <a:rPr lang="tr-TR" sz="3000" dirty="0" smtClean="0"/>
              <a:t>(ŞUBEYE AİT YENİ HESAP NUMARASI GİRİLECEKSE BU BÖLÜM AKTİF EDİLEREK (BÖLÜMDE HERHANGİ BİR YERE TIKLANARAK) GİRİLİR).</a:t>
            </a:r>
            <a:endParaRPr lang="tr-TR" sz="3000" dirty="0"/>
          </a:p>
        </p:txBody>
      </p:sp>
    </p:spTree>
    <p:extLst>
      <p:ext uri="{BB962C8B-B14F-4D97-AF65-F5344CB8AC3E}">
        <p14:creationId xmlns:p14="http://schemas.microsoft.com/office/powerpoint/2010/main" val="2523081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9" y="1772816"/>
            <a:ext cx="9219839" cy="51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p:nvPr/>
        </p:nvSpPr>
        <p:spPr>
          <a:xfrm>
            <a:off x="-15079" y="188640"/>
            <a:ext cx="9219839" cy="369332"/>
          </a:xfrm>
          <a:prstGeom prst="rect">
            <a:avLst/>
          </a:prstGeom>
          <a:noFill/>
        </p:spPr>
        <p:txBody>
          <a:bodyPr wrap="square" rtlCol="0">
            <a:spAutoFit/>
          </a:bodyPr>
          <a:lstStyle/>
          <a:p>
            <a:pPr algn="ctr"/>
            <a:r>
              <a:rPr lang="tr-TR" b="1" dirty="0" smtClean="0">
                <a:solidFill>
                  <a:srgbClr val="FF0000"/>
                </a:solidFill>
              </a:rPr>
              <a:t>BU FORMDA DİKKAT EDİLMESİ GEREKEN HUSUS</a:t>
            </a:r>
            <a:endParaRPr lang="tr-TR" b="1" dirty="0">
              <a:solidFill>
                <a:srgbClr val="FF0000"/>
              </a:solidFill>
            </a:endParaRPr>
          </a:p>
        </p:txBody>
      </p:sp>
      <p:sp>
        <p:nvSpPr>
          <p:cNvPr id="4" name="Metin kutusu 3"/>
          <p:cNvSpPr txBox="1"/>
          <p:nvPr/>
        </p:nvSpPr>
        <p:spPr>
          <a:xfrm>
            <a:off x="0" y="692696"/>
            <a:ext cx="9144000" cy="923330"/>
          </a:xfrm>
          <a:prstGeom prst="rect">
            <a:avLst/>
          </a:prstGeom>
          <a:noFill/>
        </p:spPr>
        <p:txBody>
          <a:bodyPr wrap="square" rtlCol="0">
            <a:spAutoFit/>
          </a:bodyPr>
          <a:lstStyle/>
          <a:p>
            <a:r>
              <a:rPr lang="tr-TR" dirty="0" smtClean="0"/>
              <a:t>BU FORM ADIM ADIM ÇALIŞMAKTADIR. BANKA BİLGİLERİNDEN BANKA TIKLANDIKTAN SONRA İLGİLİ BANKAYA AİT ŞUBELER ŞUBE BİLGİLERİ BÖLÜMÜNDE GÖZÜKÜR, ŞUBE BİLGİLERİNDEN İLGİLİ ŞUBEYE TIKLADIĞIMIZDA ŞUBEDEKİ HESAP NUMARALARI GÖZÜKÜR. </a:t>
            </a:r>
            <a:endParaRPr lang="tr-TR" dirty="0"/>
          </a:p>
        </p:txBody>
      </p:sp>
    </p:spTree>
    <p:extLst>
      <p:ext uri="{BB962C8B-B14F-4D97-AF65-F5344CB8AC3E}">
        <p14:creationId xmlns:p14="http://schemas.microsoft.com/office/powerpoint/2010/main" val="21477241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9" y="1772816"/>
            <a:ext cx="9219839" cy="51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224475" y="889556"/>
            <a:ext cx="1440160" cy="523220"/>
          </a:xfrm>
          <a:prstGeom prst="rect">
            <a:avLst/>
          </a:prstGeom>
          <a:noFill/>
        </p:spPr>
        <p:txBody>
          <a:bodyPr wrap="square" rtlCol="0">
            <a:spAutoFit/>
          </a:bodyPr>
          <a:lstStyle/>
          <a:p>
            <a:r>
              <a:rPr lang="tr-TR" sz="2800" b="1" dirty="0" smtClean="0">
                <a:solidFill>
                  <a:srgbClr val="FF0000"/>
                </a:solidFill>
              </a:rPr>
              <a:t>1. ADIM</a:t>
            </a:r>
            <a:endParaRPr lang="tr-TR" sz="2800" b="1" dirty="0">
              <a:solidFill>
                <a:srgbClr val="FF0000"/>
              </a:solidFill>
            </a:endParaRPr>
          </a:p>
        </p:txBody>
      </p:sp>
      <p:sp>
        <p:nvSpPr>
          <p:cNvPr id="6" name="Metin kutusu 5"/>
          <p:cNvSpPr txBox="1"/>
          <p:nvPr/>
        </p:nvSpPr>
        <p:spPr>
          <a:xfrm>
            <a:off x="3387202" y="866280"/>
            <a:ext cx="1751032" cy="523220"/>
          </a:xfrm>
          <a:prstGeom prst="rect">
            <a:avLst/>
          </a:prstGeom>
          <a:noFill/>
        </p:spPr>
        <p:txBody>
          <a:bodyPr wrap="square" rtlCol="0">
            <a:spAutoFit/>
          </a:bodyPr>
          <a:lstStyle/>
          <a:p>
            <a:r>
              <a:rPr lang="tr-TR" sz="2800" b="1" dirty="0" smtClean="0">
                <a:solidFill>
                  <a:srgbClr val="FF0000"/>
                </a:solidFill>
              </a:rPr>
              <a:t>2. ADIM</a:t>
            </a:r>
            <a:endParaRPr lang="tr-TR" sz="2800" b="1" dirty="0">
              <a:solidFill>
                <a:srgbClr val="FF0000"/>
              </a:solidFill>
            </a:endParaRPr>
          </a:p>
        </p:txBody>
      </p:sp>
      <p:sp>
        <p:nvSpPr>
          <p:cNvPr id="7" name="Metin kutusu 6"/>
          <p:cNvSpPr txBox="1"/>
          <p:nvPr/>
        </p:nvSpPr>
        <p:spPr>
          <a:xfrm>
            <a:off x="6927710" y="863134"/>
            <a:ext cx="1584176" cy="523220"/>
          </a:xfrm>
          <a:prstGeom prst="rect">
            <a:avLst/>
          </a:prstGeom>
          <a:noFill/>
        </p:spPr>
        <p:txBody>
          <a:bodyPr wrap="square" rtlCol="0">
            <a:spAutoFit/>
          </a:bodyPr>
          <a:lstStyle/>
          <a:p>
            <a:r>
              <a:rPr lang="tr-TR" sz="2800" b="1" dirty="0" smtClean="0">
                <a:solidFill>
                  <a:srgbClr val="FF0000"/>
                </a:solidFill>
              </a:rPr>
              <a:t>3. ADIM</a:t>
            </a:r>
            <a:endParaRPr lang="tr-TR" sz="2800" b="1" dirty="0">
              <a:solidFill>
                <a:srgbClr val="FF0000"/>
              </a:solidFill>
            </a:endParaRPr>
          </a:p>
        </p:txBody>
      </p:sp>
      <p:cxnSp>
        <p:nvCxnSpPr>
          <p:cNvPr id="11" name="Düz Ok Bağlayıcısı 10"/>
          <p:cNvCxnSpPr>
            <a:stCxn id="5" idx="2"/>
          </p:cNvCxnSpPr>
          <p:nvPr/>
        </p:nvCxnSpPr>
        <p:spPr>
          <a:xfrm>
            <a:off x="944555" y="1412776"/>
            <a:ext cx="0" cy="992215"/>
          </a:xfrm>
          <a:prstGeom prst="straightConnector1">
            <a:avLst/>
          </a:prstGeom>
          <a:ln w="889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Düz Ok Bağlayıcısı 11"/>
          <p:cNvCxnSpPr/>
          <p:nvPr/>
        </p:nvCxnSpPr>
        <p:spPr>
          <a:xfrm>
            <a:off x="7812360" y="1276708"/>
            <a:ext cx="0" cy="992215"/>
          </a:xfrm>
          <a:prstGeom prst="straightConnector1">
            <a:avLst/>
          </a:prstGeom>
          <a:ln w="889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Düz Ok Bağlayıcısı 12"/>
          <p:cNvCxnSpPr/>
          <p:nvPr/>
        </p:nvCxnSpPr>
        <p:spPr>
          <a:xfrm>
            <a:off x="4191273" y="1356665"/>
            <a:ext cx="0" cy="992215"/>
          </a:xfrm>
          <a:prstGeom prst="straightConnector1">
            <a:avLst/>
          </a:prstGeom>
          <a:ln w="889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Düz Ok Bağlayıcısı 13"/>
          <p:cNvCxnSpPr>
            <a:endCxn id="7" idx="1"/>
          </p:cNvCxnSpPr>
          <p:nvPr/>
        </p:nvCxnSpPr>
        <p:spPr>
          <a:xfrm>
            <a:off x="4860032" y="1095055"/>
            <a:ext cx="2067678" cy="29689"/>
          </a:xfrm>
          <a:prstGeom prst="straightConnector1">
            <a:avLst/>
          </a:prstGeom>
          <a:ln w="889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Düz Ok Bağlayıcısı 14"/>
          <p:cNvCxnSpPr>
            <a:endCxn id="6" idx="1"/>
          </p:cNvCxnSpPr>
          <p:nvPr/>
        </p:nvCxnSpPr>
        <p:spPr>
          <a:xfrm>
            <a:off x="1664635" y="1127890"/>
            <a:ext cx="1722567" cy="0"/>
          </a:xfrm>
          <a:prstGeom prst="straightConnector1">
            <a:avLst/>
          </a:prstGeom>
          <a:ln w="889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23454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9" y="1772816"/>
            <a:ext cx="9219839" cy="51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p:nvPr/>
        </p:nvSpPr>
        <p:spPr>
          <a:xfrm>
            <a:off x="107504" y="0"/>
            <a:ext cx="8568952" cy="1631216"/>
          </a:xfrm>
          <a:prstGeom prst="rect">
            <a:avLst/>
          </a:prstGeom>
          <a:noFill/>
        </p:spPr>
        <p:txBody>
          <a:bodyPr wrap="square" rtlCol="0">
            <a:spAutoFit/>
          </a:bodyPr>
          <a:lstStyle/>
          <a:p>
            <a:pPr algn="ctr"/>
            <a:r>
              <a:rPr lang="tr-TR" sz="2000" dirty="0" smtClean="0"/>
              <a:t>MÜDÜRLÜĞÜN ESKİ HESABINI ÖNCE ESKİ BANKA ARDINDAN BULUNDUĞU İLE BAĞLI OLARAK ŞUBESİ (İL HANESİ ALFABETİK SIRAYA GÖRE İLERLER VE SADECE KLAVYEDEKİ YÖN TUŞLARI/OK TUŞLARI İLE AŞAĞI VEYA YUKARI HAREKET EDER) SEÇİLİR VE EN SON HESAP NUMARASI BULUNARAK TIKLANIR VE «-» SİL BUTONU İLE SİLİNİR.  KAYDET VE UYGULA ADIMLARI ESKİ HESAP NUMARASI SİLİNİR.</a:t>
            </a:r>
            <a:endParaRPr lang="tr-TR" sz="2000" dirty="0"/>
          </a:p>
        </p:txBody>
      </p:sp>
    </p:spTree>
    <p:extLst>
      <p:ext uri="{BB962C8B-B14F-4D97-AF65-F5344CB8AC3E}">
        <p14:creationId xmlns:p14="http://schemas.microsoft.com/office/powerpoint/2010/main" val="16522796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9" y="1772816"/>
            <a:ext cx="9219839" cy="51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251520" y="332656"/>
            <a:ext cx="8496944" cy="1200329"/>
          </a:xfrm>
          <a:prstGeom prst="rect">
            <a:avLst/>
          </a:prstGeom>
          <a:noFill/>
        </p:spPr>
        <p:txBody>
          <a:bodyPr wrap="square" rtlCol="0">
            <a:spAutoFit/>
          </a:bodyPr>
          <a:lstStyle/>
          <a:p>
            <a:pPr algn="ctr"/>
            <a:r>
              <a:rPr lang="tr-TR" sz="2400" dirty="0" smtClean="0"/>
              <a:t>DİKKAT: ESKİ HESAP NUMARASI «BANKA HESAP BİLGİLERİ» BÖLÜMÜNDEN SİLİNİR. ŞUBE BİRİM EKRANINDAN BANKAYA AİT ŞUBE SİLİNMEYE ÇALIŞILIRSA ERP UYARI VERECEKTİR. </a:t>
            </a:r>
            <a:endParaRPr lang="tr-TR" sz="2400" dirty="0"/>
          </a:p>
        </p:txBody>
      </p:sp>
      <p:sp>
        <p:nvSpPr>
          <p:cNvPr id="6" name="Dikdörtgen 5"/>
          <p:cNvSpPr/>
          <p:nvPr/>
        </p:nvSpPr>
        <p:spPr>
          <a:xfrm>
            <a:off x="7020272" y="2196480"/>
            <a:ext cx="2184488" cy="152400"/>
          </a:xfrm>
          <a:prstGeom prst="rect">
            <a:avLst/>
          </a:prstGeom>
          <a:solidFill>
            <a:srgbClr val="FF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Dikdörtgen 6"/>
          <p:cNvSpPr/>
          <p:nvPr/>
        </p:nvSpPr>
        <p:spPr>
          <a:xfrm>
            <a:off x="1763688" y="2141240"/>
            <a:ext cx="5112568" cy="207640"/>
          </a:xfrm>
          <a:prstGeom prst="rect">
            <a:avLst/>
          </a:prstGeom>
          <a:solidFill>
            <a:srgbClr val="FF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0100073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323528" y="1124744"/>
            <a:ext cx="8352928" cy="3785652"/>
          </a:xfrm>
          <a:prstGeom prst="rect">
            <a:avLst/>
          </a:prstGeom>
          <a:noFill/>
        </p:spPr>
        <p:txBody>
          <a:bodyPr wrap="square" rtlCol="0">
            <a:spAutoFit/>
          </a:bodyPr>
          <a:lstStyle/>
          <a:p>
            <a:pPr algn="ctr"/>
            <a:r>
              <a:rPr lang="tr-TR" sz="8000" b="1" dirty="0" smtClean="0"/>
              <a:t>MÜDÜRLÜĞE YENİ HESAP NUMARASI EKLEME</a:t>
            </a:r>
            <a:endParaRPr lang="tr-TR" sz="8000" b="1" dirty="0"/>
          </a:p>
        </p:txBody>
      </p:sp>
      <p:sp>
        <p:nvSpPr>
          <p:cNvPr id="3" name="Metin kutusu 2"/>
          <p:cNvSpPr txBox="1"/>
          <p:nvPr/>
        </p:nvSpPr>
        <p:spPr>
          <a:xfrm>
            <a:off x="0" y="5301208"/>
            <a:ext cx="9144000" cy="584775"/>
          </a:xfrm>
          <a:prstGeom prst="rect">
            <a:avLst/>
          </a:prstGeom>
          <a:noFill/>
        </p:spPr>
        <p:txBody>
          <a:bodyPr wrap="square" rtlCol="0">
            <a:spAutoFit/>
          </a:bodyPr>
          <a:lstStyle/>
          <a:p>
            <a:pPr algn="ctr"/>
            <a:r>
              <a:rPr lang="tr-TR" sz="3200" dirty="0" smtClean="0"/>
              <a:t>(BANKA ŞUBE BİLGİLERİ)</a:t>
            </a:r>
            <a:endParaRPr lang="tr-TR" sz="3200" dirty="0"/>
          </a:p>
        </p:txBody>
      </p:sp>
    </p:spTree>
    <p:extLst>
      <p:ext uri="{BB962C8B-B14F-4D97-AF65-F5344CB8AC3E}">
        <p14:creationId xmlns:p14="http://schemas.microsoft.com/office/powerpoint/2010/main" val="16522796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539552" y="836712"/>
            <a:ext cx="7884368" cy="4708981"/>
          </a:xfrm>
          <a:prstGeom prst="rect">
            <a:avLst/>
          </a:prstGeom>
          <a:noFill/>
        </p:spPr>
        <p:txBody>
          <a:bodyPr wrap="square" rtlCol="0">
            <a:spAutoFit/>
          </a:bodyPr>
          <a:lstStyle/>
          <a:p>
            <a:pPr algn="ctr"/>
            <a:r>
              <a:rPr lang="tr-TR" sz="6000" dirty="0" smtClean="0"/>
              <a:t>HER BÖLÜMDE </a:t>
            </a:r>
            <a:r>
              <a:rPr lang="tr-TR" sz="6000" b="1" dirty="0" smtClean="0">
                <a:solidFill>
                  <a:srgbClr val="FF0000"/>
                </a:solidFill>
              </a:rPr>
              <a:t>KAYDET</a:t>
            </a:r>
            <a:r>
              <a:rPr lang="tr-TR" sz="6000" dirty="0" smtClean="0">
                <a:solidFill>
                  <a:srgbClr val="FF0000"/>
                </a:solidFill>
              </a:rPr>
              <a:t> </a:t>
            </a:r>
            <a:r>
              <a:rPr lang="tr-TR" sz="6000" dirty="0" smtClean="0"/>
              <a:t>VE </a:t>
            </a:r>
            <a:r>
              <a:rPr lang="tr-TR" sz="6000" b="1" dirty="0" smtClean="0">
                <a:solidFill>
                  <a:srgbClr val="FF0000"/>
                </a:solidFill>
              </a:rPr>
              <a:t>UYGULA</a:t>
            </a:r>
            <a:r>
              <a:rPr lang="tr-TR" sz="6000" dirty="0" smtClean="0">
                <a:solidFill>
                  <a:srgbClr val="FF0000"/>
                </a:solidFill>
              </a:rPr>
              <a:t> </a:t>
            </a:r>
            <a:r>
              <a:rPr lang="tr-TR" sz="6000" dirty="0" smtClean="0"/>
              <a:t>BUTONLARIRA BASARAK  BİR SONRAKİ BÖLÜMDE İŞLEM YAPILACAK.</a:t>
            </a:r>
            <a:endParaRPr lang="tr-TR" sz="6000" dirty="0"/>
          </a:p>
        </p:txBody>
      </p:sp>
    </p:spTree>
    <p:extLst>
      <p:ext uri="{BB962C8B-B14F-4D97-AF65-F5344CB8AC3E}">
        <p14:creationId xmlns:p14="http://schemas.microsoft.com/office/powerpoint/2010/main" val="22954512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899592" y="980728"/>
            <a:ext cx="7344816" cy="3785652"/>
          </a:xfrm>
          <a:prstGeom prst="rect">
            <a:avLst/>
          </a:prstGeom>
          <a:noFill/>
        </p:spPr>
        <p:txBody>
          <a:bodyPr wrap="square" rtlCol="0">
            <a:spAutoFit/>
          </a:bodyPr>
          <a:lstStyle/>
          <a:p>
            <a:pPr algn="ctr"/>
            <a:r>
              <a:rPr lang="tr-TR" sz="4800" dirty="0" smtClean="0"/>
              <a:t>TAPU MÜDÜRLÜKLERİNİN ERP’DE BULUNAN BANKA BİLGİLERİ BÖLGE MÜDÜRLÜĞÜ TARAFINDAN DEĞİŞTİRİLECEKTİR.</a:t>
            </a:r>
            <a:endParaRPr lang="tr-TR" sz="4800" dirty="0"/>
          </a:p>
        </p:txBody>
      </p:sp>
    </p:spTree>
    <p:extLst>
      <p:ext uri="{BB962C8B-B14F-4D97-AF65-F5344CB8AC3E}">
        <p14:creationId xmlns:p14="http://schemas.microsoft.com/office/powerpoint/2010/main" val="2147724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9" y="1772816"/>
            <a:ext cx="9219839" cy="51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p:nvPr/>
        </p:nvSpPr>
        <p:spPr>
          <a:xfrm>
            <a:off x="251520" y="116632"/>
            <a:ext cx="8352928" cy="1754326"/>
          </a:xfrm>
          <a:prstGeom prst="rect">
            <a:avLst/>
          </a:prstGeom>
          <a:noFill/>
        </p:spPr>
        <p:txBody>
          <a:bodyPr wrap="square" rtlCol="0">
            <a:spAutoFit/>
          </a:bodyPr>
          <a:lstStyle/>
          <a:p>
            <a:r>
              <a:rPr lang="tr-TR" sz="3600" dirty="0" smtClean="0"/>
              <a:t>ÖNCE 1. BÖLÜMDEN MÜDÜRLÜĞÜN YENİ BANKASI SEÇİLİR YOKSA YENİ BANKA «+» İLE GİRİLİR.</a:t>
            </a:r>
            <a:endParaRPr lang="tr-TR" sz="3600" dirty="0"/>
          </a:p>
        </p:txBody>
      </p:sp>
      <p:sp>
        <p:nvSpPr>
          <p:cNvPr id="4" name="Dikdörtgen 3"/>
          <p:cNvSpPr/>
          <p:nvPr/>
        </p:nvSpPr>
        <p:spPr>
          <a:xfrm>
            <a:off x="-15079" y="2014974"/>
            <a:ext cx="1634751" cy="4582378"/>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6522796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9" y="1772816"/>
            <a:ext cx="9219839" cy="51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p:nvPr/>
        </p:nvSpPr>
        <p:spPr>
          <a:xfrm>
            <a:off x="0" y="116632"/>
            <a:ext cx="9144000" cy="2062103"/>
          </a:xfrm>
          <a:prstGeom prst="rect">
            <a:avLst/>
          </a:prstGeom>
          <a:noFill/>
        </p:spPr>
        <p:txBody>
          <a:bodyPr wrap="square" rtlCol="0">
            <a:spAutoFit/>
          </a:bodyPr>
          <a:lstStyle/>
          <a:p>
            <a:r>
              <a:rPr lang="tr-TR" sz="3200" b="1" dirty="0" smtClean="0"/>
              <a:t>1. BÖLÜMDE GİRİŞ YAPARKEN BANKA KODU’NU ERP KENDİSİ OLUŞTURUYOR. BURAYA MÜDAHALE EDİLMEYECEK. GERÇEK ŞUBE KODU’NA BANKANIN KODU VE ADI YAZILACAK.</a:t>
            </a:r>
            <a:endParaRPr lang="tr-TR" sz="3200" b="1" dirty="0"/>
          </a:p>
        </p:txBody>
      </p:sp>
      <p:sp>
        <p:nvSpPr>
          <p:cNvPr id="4" name="Dikdörtgen 3"/>
          <p:cNvSpPr/>
          <p:nvPr/>
        </p:nvSpPr>
        <p:spPr>
          <a:xfrm flipH="1">
            <a:off x="0" y="5445223"/>
            <a:ext cx="1637702" cy="1211861"/>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5153142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9" y="1772816"/>
            <a:ext cx="9219839" cy="51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p:nvPr/>
        </p:nvSpPr>
        <p:spPr>
          <a:xfrm>
            <a:off x="251520" y="116632"/>
            <a:ext cx="8352928" cy="1754326"/>
          </a:xfrm>
          <a:prstGeom prst="rect">
            <a:avLst/>
          </a:prstGeom>
          <a:noFill/>
        </p:spPr>
        <p:txBody>
          <a:bodyPr wrap="square" rtlCol="0">
            <a:spAutoFit/>
          </a:bodyPr>
          <a:lstStyle/>
          <a:p>
            <a:r>
              <a:rPr lang="tr-TR" sz="3600" dirty="0" smtClean="0"/>
              <a:t>2. BÖLÜMDE MÜDÜRLÜĞÜN YENİ BANKASI SEÇİLİ İKEN ŞUBESİ LİSTEDEN BULUNUR EĞER YOKSA «+» İLE GİRİLİR</a:t>
            </a:r>
            <a:endParaRPr lang="tr-TR" sz="3600" dirty="0"/>
          </a:p>
        </p:txBody>
      </p:sp>
      <p:sp>
        <p:nvSpPr>
          <p:cNvPr id="4" name="Dikdörtgen 3"/>
          <p:cNvSpPr/>
          <p:nvPr/>
        </p:nvSpPr>
        <p:spPr>
          <a:xfrm>
            <a:off x="1637702" y="2074707"/>
            <a:ext cx="5310562" cy="4582378"/>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965968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9" y="1772816"/>
            <a:ext cx="9219839" cy="51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p:nvPr/>
        </p:nvSpPr>
        <p:spPr>
          <a:xfrm>
            <a:off x="0" y="116632"/>
            <a:ext cx="9144000" cy="2062103"/>
          </a:xfrm>
          <a:prstGeom prst="rect">
            <a:avLst/>
          </a:prstGeom>
          <a:noFill/>
        </p:spPr>
        <p:txBody>
          <a:bodyPr wrap="square" rtlCol="0">
            <a:spAutoFit/>
          </a:bodyPr>
          <a:lstStyle/>
          <a:p>
            <a:r>
              <a:rPr lang="tr-TR" sz="3200" b="1" dirty="0" smtClean="0"/>
              <a:t>2. BÖLÜMDE GİRİŞ YAPARKEN ŞUBE KODU’NU ERP KENDİSİ OLUŞTURUYOR. BURAYA MÜDAHALE EDİLMEYECEK. GERÇEK ŞUBE KODU’NA BANKANIN ŞUBEYE AİT  KODU YAZILACAK.</a:t>
            </a:r>
            <a:endParaRPr lang="tr-TR" sz="3200" b="1" dirty="0"/>
          </a:p>
        </p:txBody>
      </p:sp>
      <p:sp>
        <p:nvSpPr>
          <p:cNvPr id="4" name="Dikdörtgen 3"/>
          <p:cNvSpPr/>
          <p:nvPr/>
        </p:nvSpPr>
        <p:spPr>
          <a:xfrm>
            <a:off x="1637702" y="5589239"/>
            <a:ext cx="5310562" cy="1067845"/>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8205318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9" y="1772816"/>
            <a:ext cx="9219839" cy="51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p:nvPr/>
        </p:nvSpPr>
        <p:spPr>
          <a:xfrm>
            <a:off x="0" y="116632"/>
            <a:ext cx="9144000" cy="1077218"/>
          </a:xfrm>
          <a:prstGeom prst="rect">
            <a:avLst/>
          </a:prstGeom>
          <a:noFill/>
        </p:spPr>
        <p:txBody>
          <a:bodyPr wrap="square" rtlCol="0">
            <a:spAutoFit/>
          </a:bodyPr>
          <a:lstStyle/>
          <a:p>
            <a:r>
              <a:rPr lang="tr-TR" sz="3200" b="1" dirty="0" smtClean="0"/>
              <a:t>BU BÖLÜMDE ŞUBENİN BULUNDUĞU İL OK İŞARETİ İLE LİSTEDEN SEÇİLECEK.</a:t>
            </a:r>
            <a:endParaRPr lang="tr-TR" sz="3200" b="1" dirty="0"/>
          </a:p>
        </p:txBody>
      </p:sp>
      <p:sp>
        <p:nvSpPr>
          <p:cNvPr id="4" name="Dikdörtgen 3"/>
          <p:cNvSpPr/>
          <p:nvPr/>
        </p:nvSpPr>
        <p:spPr>
          <a:xfrm>
            <a:off x="1637702" y="5661247"/>
            <a:ext cx="5310562" cy="995837"/>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0932684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9" y="1772816"/>
            <a:ext cx="9219839" cy="51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p:nvPr/>
        </p:nvSpPr>
        <p:spPr>
          <a:xfrm>
            <a:off x="251520" y="116632"/>
            <a:ext cx="8352928" cy="1754326"/>
          </a:xfrm>
          <a:prstGeom prst="rect">
            <a:avLst/>
          </a:prstGeom>
          <a:noFill/>
        </p:spPr>
        <p:txBody>
          <a:bodyPr wrap="square" rtlCol="0">
            <a:spAutoFit/>
          </a:bodyPr>
          <a:lstStyle/>
          <a:p>
            <a:r>
              <a:rPr lang="tr-TR" sz="3600" dirty="0" smtClean="0"/>
              <a:t>3. BÖLÜMDE MÜDÜRLÜĞÜN YENİ HESAP NUMARASI ŞUBE SEÇİLİYKEN «+» İLE GİRİLİR.</a:t>
            </a:r>
            <a:endParaRPr lang="tr-TR" sz="3600" dirty="0"/>
          </a:p>
        </p:txBody>
      </p:sp>
      <p:sp>
        <p:nvSpPr>
          <p:cNvPr id="4" name="Dikdörtgen 3"/>
          <p:cNvSpPr/>
          <p:nvPr/>
        </p:nvSpPr>
        <p:spPr>
          <a:xfrm flipH="1">
            <a:off x="6876256" y="2014974"/>
            <a:ext cx="2328504" cy="4582378"/>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965968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9" y="1772816"/>
            <a:ext cx="9219839" cy="51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p:nvPr/>
        </p:nvSpPr>
        <p:spPr>
          <a:xfrm>
            <a:off x="251520" y="116632"/>
            <a:ext cx="8352928" cy="1200329"/>
          </a:xfrm>
          <a:prstGeom prst="rect">
            <a:avLst/>
          </a:prstGeom>
          <a:noFill/>
        </p:spPr>
        <p:txBody>
          <a:bodyPr wrap="square" rtlCol="0">
            <a:spAutoFit/>
          </a:bodyPr>
          <a:lstStyle/>
          <a:p>
            <a:r>
              <a:rPr lang="tr-TR" sz="3600" dirty="0" smtClean="0"/>
              <a:t>3. BÖLÜMDE İBAN NUMARASI («TR» DAHİL) 26 KARAKTER OLARAK GİRİLECEK. </a:t>
            </a:r>
            <a:endParaRPr lang="tr-TR" sz="3600" dirty="0"/>
          </a:p>
        </p:txBody>
      </p:sp>
      <p:sp>
        <p:nvSpPr>
          <p:cNvPr id="4" name="Dikdörtgen 3"/>
          <p:cNvSpPr/>
          <p:nvPr/>
        </p:nvSpPr>
        <p:spPr>
          <a:xfrm flipH="1">
            <a:off x="6876256" y="5589240"/>
            <a:ext cx="2328504" cy="1008112"/>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8127329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9" y="1772816"/>
            <a:ext cx="9219839" cy="51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p:nvPr/>
        </p:nvSpPr>
        <p:spPr>
          <a:xfrm>
            <a:off x="251520" y="116632"/>
            <a:ext cx="8352928" cy="1200329"/>
          </a:xfrm>
          <a:prstGeom prst="rect">
            <a:avLst/>
          </a:prstGeom>
          <a:noFill/>
        </p:spPr>
        <p:txBody>
          <a:bodyPr wrap="square" rtlCol="0">
            <a:spAutoFit/>
          </a:bodyPr>
          <a:lstStyle/>
          <a:p>
            <a:r>
              <a:rPr lang="tr-TR" sz="3600" dirty="0" smtClean="0"/>
              <a:t>3. BÖLÜMDE İBAN NUMARASI («TR» DAHİL) 26 KARAKTER OLARAK GİRİLECEK. </a:t>
            </a:r>
            <a:endParaRPr lang="tr-TR" sz="3600" dirty="0"/>
          </a:p>
        </p:txBody>
      </p:sp>
      <p:sp>
        <p:nvSpPr>
          <p:cNvPr id="4" name="Dikdörtgen 3"/>
          <p:cNvSpPr/>
          <p:nvPr/>
        </p:nvSpPr>
        <p:spPr>
          <a:xfrm flipH="1">
            <a:off x="6876256" y="5589240"/>
            <a:ext cx="2328504" cy="1008112"/>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8308047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9" y="1772816"/>
            <a:ext cx="9219839" cy="51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p:nvPr/>
        </p:nvSpPr>
        <p:spPr>
          <a:xfrm>
            <a:off x="251520" y="116632"/>
            <a:ext cx="8352928" cy="1569660"/>
          </a:xfrm>
          <a:prstGeom prst="rect">
            <a:avLst/>
          </a:prstGeom>
          <a:noFill/>
        </p:spPr>
        <p:txBody>
          <a:bodyPr wrap="square" rtlCol="0">
            <a:spAutoFit/>
          </a:bodyPr>
          <a:lstStyle/>
          <a:p>
            <a:pPr algn="ctr"/>
            <a:r>
              <a:rPr lang="tr-TR" sz="2400" dirty="0" smtClean="0"/>
              <a:t>3. BÖLÜMDE BİRİM KODU «OK» BUTONUNA TIKLAYARAK AÇILAN LİSTEDEN SEÇİLECEK. </a:t>
            </a:r>
            <a:r>
              <a:rPr lang="tr-TR" sz="2400" b="1" dirty="0" smtClean="0">
                <a:solidFill>
                  <a:srgbClr val="FF0000"/>
                </a:solidFill>
              </a:rPr>
              <a:t>(«TAPU SİCİL MÜDÜRLÜKLERİ» HÂLÂ GÖRÜNMEKTE. BURADA MÜDÜRLÜK SEÇERKEN «TAPU MÜDÜRLÜĞÜ» NE DİKKAT EDİLMELİ.)</a:t>
            </a:r>
            <a:endParaRPr lang="tr-TR" sz="2400" b="1" dirty="0">
              <a:solidFill>
                <a:srgbClr val="FF0000"/>
              </a:solidFill>
            </a:endParaRPr>
          </a:p>
        </p:txBody>
      </p:sp>
      <p:sp>
        <p:nvSpPr>
          <p:cNvPr id="4" name="Dikdörtgen 3"/>
          <p:cNvSpPr/>
          <p:nvPr/>
        </p:nvSpPr>
        <p:spPr>
          <a:xfrm flipH="1">
            <a:off x="6876256" y="5589240"/>
            <a:ext cx="2328504" cy="1008112"/>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4850125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467544" y="1052736"/>
            <a:ext cx="7704856" cy="5078313"/>
          </a:xfrm>
          <a:prstGeom prst="rect">
            <a:avLst/>
          </a:prstGeom>
          <a:noFill/>
        </p:spPr>
        <p:txBody>
          <a:bodyPr wrap="square" rtlCol="0">
            <a:spAutoFit/>
          </a:bodyPr>
          <a:lstStyle/>
          <a:p>
            <a:pPr algn="ctr"/>
            <a:r>
              <a:rPr lang="tr-TR" sz="5400" dirty="0" smtClean="0"/>
              <a:t>«BANKA ŞUBE BİLGİLERİ» FORMUNDA YENİ HESAP NUMARALARINI GİRDİKTEN SONRA BU FORMDAKİ İŞLEM TAMAMLANIYOR.</a:t>
            </a:r>
            <a:endParaRPr lang="tr-TR" sz="5400" dirty="0"/>
          </a:p>
        </p:txBody>
      </p:sp>
    </p:spTree>
    <p:extLst>
      <p:ext uri="{BB962C8B-B14F-4D97-AF65-F5344CB8AC3E}">
        <p14:creationId xmlns:p14="http://schemas.microsoft.com/office/powerpoint/2010/main" val="1368562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467544" y="476672"/>
            <a:ext cx="7776864" cy="4154984"/>
          </a:xfrm>
          <a:prstGeom prst="rect">
            <a:avLst/>
          </a:prstGeom>
          <a:noFill/>
        </p:spPr>
        <p:txBody>
          <a:bodyPr wrap="square" rtlCol="0">
            <a:spAutoFit/>
          </a:bodyPr>
          <a:lstStyle/>
          <a:p>
            <a:pPr algn="ctr"/>
            <a:r>
              <a:rPr lang="tr-TR" sz="4400" dirty="0" smtClean="0"/>
              <a:t>ERP ÜZERİNDE BULUNAN «</a:t>
            </a:r>
            <a:r>
              <a:rPr lang="tr-TR" sz="4400" b="1" dirty="0" smtClean="0">
                <a:solidFill>
                  <a:srgbClr val="FF0000"/>
                </a:solidFill>
              </a:rPr>
              <a:t>BANKA ŞUBE BİRİM HESAP İLİŞKİLERİ EKRANI</a:t>
            </a:r>
            <a:r>
              <a:rPr lang="tr-TR" sz="4400" dirty="0" smtClean="0"/>
              <a:t>» VE «</a:t>
            </a:r>
            <a:r>
              <a:rPr lang="tr-TR" sz="4400" b="1" dirty="0" smtClean="0">
                <a:solidFill>
                  <a:srgbClr val="FF0000"/>
                </a:solidFill>
              </a:rPr>
              <a:t>BANKA ŞUBE BİLGİLERİ</a:t>
            </a:r>
            <a:r>
              <a:rPr lang="tr-TR" sz="4400" dirty="0" smtClean="0"/>
              <a:t>» FORMLARINDAN BANKA DEĞİŞİKLİĞİ YAPILACAKTIR.</a:t>
            </a:r>
            <a:endParaRPr lang="tr-TR" sz="4400" dirty="0"/>
          </a:p>
        </p:txBody>
      </p:sp>
    </p:spTree>
    <p:extLst>
      <p:ext uri="{BB962C8B-B14F-4D97-AF65-F5344CB8AC3E}">
        <p14:creationId xmlns:p14="http://schemas.microsoft.com/office/powerpoint/2010/main" val="12902702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431540" y="476672"/>
            <a:ext cx="8280920" cy="4524315"/>
          </a:xfrm>
          <a:prstGeom prst="rect">
            <a:avLst/>
          </a:prstGeom>
          <a:noFill/>
        </p:spPr>
        <p:txBody>
          <a:bodyPr wrap="square" rtlCol="0">
            <a:spAutoFit/>
          </a:bodyPr>
          <a:lstStyle/>
          <a:p>
            <a:pPr algn="ctr"/>
            <a:r>
              <a:rPr lang="tr-TR" sz="9600" b="1" dirty="0" smtClean="0"/>
              <a:t>HESAP NUMARASINI EŞLEŞTİRME</a:t>
            </a:r>
            <a:endParaRPr lang="tr-TR" sz="9600" b="1" dirty="0"/>
          </a:p>
        </p:txBody>
      </p:sp>
      <p:sp>
        <p:nvSpPr>
          <p:cNvPr id="3" name="Metin kutusu 2"/>
          <p:cNvSpPr txBox="1"/>
          <p:nvPr/>
        </p:nvSpPr>
        <p:spPr>
          <a:xfrm>
            <a:off x="0" y="5301208"/>
            <a:ext cx="9144000" cy="584775"/>
          </a:xfrm>
          <a:prstGeom prst="rect">
            <a:avLst/>
          </a:prstGeom>
          <a:noFill/>
        </p:spPr>
        <p:txBody>
          <a:bodyPr wrap="square" rtlCol="0">
            <a:spAutoFit/>
          </a:bodyPr>
          <a:lstStyle/>
          <a:p>
            <a:pPr algn="ctr"/>
            <a:r>
              <a:rPr lang="tr-TR" sz="3200" dirty="0" smtClean="0"/>
              <a:t>(BANKA ŞUBE BİRİM HESAP İLİŞKİLERİ EKRANI)</a:t>
            </a:r>
            <a:endParaRPr lang="tr-TR" sz="3200" dirty="0"/>
          </a:p>
        </p:txBody>
      </p:sp>
    </p:spTree>
    <p:extLst>
      <p:ext uri="{BB962C8B-B14F-4D97-AF65-F5344CB8AC3E}">
        <p14:creationId xmlns:p14="http://schemas.microsoft.com/office/powerpoint/2010/main" val="136856218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14499"/>
            <a:ext cx="9144000" cy="5143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251520" y="188640"/>
            <a:ext cx="7848872" cy="1631216"/>
          </a:xfrm>
          <a:prstGeom prst="rect">
            <a:avLst/>
          </a:prstGeom>
          <a:noFill/>
        </p:spPr>
        <p:txBody>
          <a:bodyPr wrap="square" rtlCol="0">
            <a:spAutoFit/>
          </a:bodyPr>
          <a:lstStyle/>
          <a:p>
            <a:r>
              <a:rPr lang="tr-TR" sz="2500" b="1" dirty="0" smtClean="0"/>
              <a:t>BU FORMDA «+» YA BASARAK MÜDÜRLÜK İSMİ SEÇİLİR VE GELEN LİSTEDE YENİ GİRİLEN HESAP NUMARASI KONTROL EDİLİR. KONTROLDEN SONRA SEÇ İLE DEVAM EDİLİR.</a:t>
            </a:r>
            <a:endParaRPr lang="tr-TR" sz="2500" b="1" dirty="0"/>
          </a:p>
        </p:txBody>
      </p:sp>
      <p:sp>
        <p:nvSpPr>
          <p:cNvPr id="3" name="Oval 2"/>
          <p:cNvSpPr/>
          <p:nvPr/>
        </p:nvSpPr>
        <p:spPr>
          <a:xfrm>
            <a:off x="1619672" y="1916832"/>
            <a:ext cx="360040" cy="288032"/>
          </a:xfrm>
          <a:prstGeom prst="ellipse">
            <a:avLst/>
          </a:prstGeom>
          <a:solidFill>
            <a:srgbClr val="FF000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6522796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700808"/>
            <a:ext cx="9224155" cy="5188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323528" y="2780928"/>
            <a:ext cx="8064896" cy="923330"/>
          </a:xfrm>
          <a:prstGeom prst="rect">
            <a:avLst/>
          </a:prstGeom>
          <a:noFill/>
        </p:spPr>
        <p:txBody>
          <a:bodyPr wrap="square" rtlCol="0">
            <a:spAutoFit/>
          </a:bodyPr>
          <a:lstStyle/>
          <a:p>
            <a:r>
              <a:rPr lang="tr-TR" dirty="0" smtClean="0"/>
              <a:t>ÇIKAN SARI SATIRDAN SONRA YAPILACAK TEK İŞLEM BU HESAP NUMARASININ «İŞLEM TÜRÜ» AÇILIR MENÜSÜNDAN HANGİ ÖDEME TÜRÜNE AİT OLDUĞU SEÇİLİR VE KAYDET UYGULA İLE İŞLEM TAMAMLANIR.</a:t>
            </a:r>
            <a:endParaRPr lang="tr-TR" dirty="0"/>
          </a:p>
        </p:txBody>
      </p:sp>
    </p:spTree>
    <p:extLst>
      <p:ext uri="{BB962C8B-B14F-4D97-AF65-F5344CB8AC3E}">
        <p14:creationId xmlns:p14="http://schemas.microsoft.com/office/powerpoint/2010/main" val="165227962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686137" y="4509120"/>
            <a:ext cx="7344816" cy="1754326"/>
          </a:xfrm>
          <a:prstGeom prst="rect">
            <a:avLst/>
          </a:prstGeom>
          <a:noFill/>
        </p:spPr>
        <p:txBody>
          <a:bodyPr wrap="square" rtlCol="0">
            <a:spAutoFit/>
          </a:bodyPr>
          <a:lstStyle/>
          <a:p>
            <a:r>
              <a:rPr lang="tr-TR" dirty="0" smtClean="0"/>
              <a:t>DÖNER SERMAYE İŞLETMESİ MÜDÜRLÜĞÜ / PERSONEL SERVİSİ İRTİBAT:</a:t>
            </a:r>
          </a:p>
          <a:p>
            <a:endParaRPr lang="tr-TR" dirty="0" smtClean="0"/>
          </a:p>
          <a:p>
            <a:r>
              <a:rPr lang="tr-TR" dirty="0" smtClean="0"/>
              <a:t>İP: 	 0312 551 22 39 </a:t>
            </a:r>
          </a:p>
          <a:p>
            <a:r>
              <a:rPr lang="tr-TR" dirty="0" smtClean="0"/>
              <a:t>SANTRAL: 0312 463 10 00</a:t>
            </a:r>
          </a:p>
          <a:p>
            <a:r>
              <a:rPr lang="tr-TR" dirty="0" smtClean="0"/>
              <a:t>SERVİS:	 0312 463 10 30</a:t>
            </a:r>
          </a:p>
          <a:p>
            <a:r>
              <a:rPr lang="tr-TR" dirty="0" smtClean="0"/>
              <a:t>FAKS:	 0312 463 10 66</a:t>
            </a:r>
          </a:p>
        </p:txBody>
      </p:sp>
    </p:spTree>
    <p:extLst>
      <p:ext uri="{BB962C8B-B14F-4D97-AF65-F5344CB8AC3E}">
        <p14:creationId xmlns:p14="http://schemas.microsoft.com/office/powerpoint/2010/main" val="32220754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611560" y="620688"/>
            <a:ext cx="7560840" cy="5632311"/>
          </a:xfrm>
          <a:prstGeom prst="rect">
            <a:avLst/>
          </a:prstGeom>
          <a:noFill/>
        </p:spPr>
        <p:txBody>
          <a:bodyPr wrap="square" rtlCol="0">
            <a:spAutoFit/>
          </a:bodyPr>
          <a:lstStyle/>
          <a:p>
            <a:pPr algn="ctr"/>
            <a:r>
              <a:rPr lang="tr-TR" sz="4000" dirty="0" smtClean="0"/>
              <a:t>İŞLEME BAŞLAMADAN TAPU MÜDÜRLÜĞÜNÜN MEVCUT FAZLA MESAİ HESAP NUMARASI «BANKA ŞUBE BİRİM HESAP İLİŞKİLERİ EKRANI» NDAN KONTROL EDİLECEK. İKİNCİ BİR HESAP VARSA BU EKRANDA TESPİT EDİP «BANKA ŞUBE BİLGİLERİ» EKRANINDAN SİLİNECEK.</a:t>
            </a:r>
            <a:endParaRPr lang="tr-TR" sz="4000" dirty="0"/>
          </a:p>
        </p:txBody>
      </p:sp>
    </p:spTree>
    <p:extLst>
      <p:ext uri="{BB962C8B-B14F-4D97-AF65-F5344CB8AC3E}">
        <p14:creationId xmlns:p14="http://schemas.microsoft.com/office/powerpoint/2010/main" val="21477241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611560" y="404664"/>
            <a:ext cx="7992888" cy="954107"/>
          </a:xfrm>
          <a:prstGeom prst="rect">
            <a:avLst/>
          </a:prstGeom>
          <a:noFill/>
        </p:spPr>
        <p:txBody>
          <a:bodyPr wrap="square" rtlCol="0">
            <a:spAutoFit/>
          </a:bodyPr>
          <a:lstStyle/>
          <a:p>
            <a:pPr algn="ctr"/>
            <a:r>
              <a:rPr lang="tr-TR" sz="2800" dirty="0" smtClean="0"/>
              <a:t>BANKA DEĞİŞİKLİĞİ İÇİN KULLANILACAK FORMLAR ŞU ŞEKİLDE ÇALIŞIYOR:</a:t>
            </a:r>
            <a:endParaRPr lang="tr-TR" sz="2800" dirty="0"/>
          </a:p>
        </p:txBody>
      </p:sp>
      <p:sp>
        <p:nvSpPr>
          <p:cNvPr id="5" name="Dikdörtgen 4"/>
          <p:cNvSpPr/>
          <p:nvPr/>
        </p:nvSpPr>
        <p:spPr>
          <a:xfrm>
            <a:off x="395536" y="2060848"/>
            <a:ext cx="2416815" cy="1077218"/>
          </a:xfrm>
          <a:prstGeom prst="rect">
            <a:avLst/>
          </a:prstGeom>
          <a:ln w="44450">
            <a:solidFill>
              <a:schemeClr val="accent1">
                <a:shade val="50000"/>
              </a:schemeClr>
            </a:solidFill>
          </a:ln>
        </p:spPr>
        <p:txBody>
          <a:bodyPr wrap="none">
            <a:spAutoFit/>
          </a:bodyPr>
          <a:lstStyle/>
          <a:p>
            <a:r>
              <a:rPr lang="tr-TR" sz="3200" dirty="0" smtClean="0"/>
              <a:t>BANKA </a:t>
            </a:r>
            <a:r>
              <a:rPr lang="tr-TR" sz="3200" dirty="0"/>
              <a:t>ŞUBE </a:t>
            </a:r>
            <a:endParaRPr lang="tr-TR" sz="3200" dirty="0" smtClean="0"/>
          </a:p>
          <a:p>
            <a:r>
              <a:rPr lang="tr-TR" sz="3200" dirty="0" smtClean="0"/>
              <a:t>BİLGİLERİ</a:t>
            </a:r>
            <a:endParaRPr lang="tr-TR" sz="3200" dirty="0"/>
          </a:p>
        </p:txBody>
      </p:sp>
      <p:sp>
        <p:nvSpPr>
          <p:cNvPr id="6" name="Dikdörtgen 5"/>
          <p:cNvSpPr/>
          <p:nvPr/>
        </p:nvSpPr>
        <p:spPr>
          <a:xfrm>
            <a:off x="4037724" y="2060848"/>
            <a:ext cx="4695644" cy="1077218"/>
          </a:xfrm>
          <a:prstGeom prst="rect">
            <a:avLst/>
          </a:prstGeom>
          <a:ln w="44450">
            <a:solidFill>
              <a:schemeClr val="tx2"/>
            </a:solidFill>
          </a:ln>
        </p:spPr>
        <p:txBody>
          <a:bodyPr wrap="none">
            <a:spAutoFit/>
          </a:bodyPr>
          <a:lstStyle/>
          <a:p>
            <a:pPr algn="r"/>
            <a:r>
              <a:rPr lang="tr-TR" sz="3200" dirty="0" smtClean="0"/>
              <a:t>BANKA </a:t>
            </a:r>
            <a:r>
              <a:rPr lang="tr-TR" sz="3200" dirty="0"/>
              <a:t>ŞUBE BİRİM HESAP </a:t>
            </a:r>
            <a:endParaRPr lang="tr-TR" sz="3200" dirty="0" smtClean="0"/>
          </a:p>
          <a:p>
            <a:pPr algn="r"/>
            <a:r>
              <a:rPr lang="tr-TR" sz="3200" dirty="0" smtClean="0"/>
              <a:t>İLİŞKİLERİ EKRANI</a:t>
            </a:r>
            <a:endParaRPr lang="tr-TR" sz="3200" dirty="0"/>
          </a:p>
        </p:txBody>
      </p:sp>
      <p:sp>
        <p:nvSpPr>
          <p:cNvPr id="7" name="Metin kutusu 6"/>
          <p:cNvSpPr txBox="1"/>
          <p:nvPr/>
        </p:nvSpPr>
        <p:spPr>
          <a:xfrm>
            <a:off x="375228" y="4077072"/>
            <a:ext cx="2972635" cy="1815882"/>
          </a:xfrm>
          <a:prstGeom prst="rect">
            <a:avLst/>
          </a:prstGeom>
          <a:noFill/>
          <a:ln w="44450">
            <a:solidFill>
              <a:schemeClr val="tx2"/>
            </a:solidFill>
          </a:ln>
        </p:spPr>
        <p:txBody>
          <a:bodyPr wrap="square" rtlCol="0">
            <a:spAutoFit/>
          </a:bodyPr>
          <a:lstStyle/>
          <a:p>
            <a:r>
              <a:rPr lang="tr-TR" sz="2800" dirty="0" smtClean="0"/>
              <a:t>YENİ BANKA, ŞUBE VE HESAP NUMARASINI ERP SİSTEMİNE GİRER.</a:t>
            </a:r>
            <a:endParaRPr lang="tr-TR" sz="2800" dirty="0"/>
          </a:p>
        </p:txBody>
      </p:sp>
      <p:sp>
        <p:nvSpPr>
          <p:cNvPr id="8" name="Metin kutusu 7"/>
          <p:cNvSpPr txBox="1"/>
          <p:nvPr/>
        </p:nvSpPr>
        <p:spPr>
          <a:xfrm>
            <a:off x="4037725" y="3894863"/>
            <a:ext cx="4695644" cy="2246769"/>
          </a:xfrm>
          <a:prstGeom prst="rect">
            <a:avLst/>
          </a:prstGeom>
          <a:noFill/>
          <a:ln w="44450">
            <a:solidFill>
              <a:schemeClr val="tx2"/>
            </a:solidFill>
          </a:ln>
        </p:spPr>
        <p:txBody>
          <a:bodyPr wrap="square" rtlCol="0">
            <a:spAutoFit/>
          </a:bodyPr>
          <a:lstStyle/>
          <a:p>
            <a:pPr algn="r"/>
            <a:r>
              <a:rPr lang="tr-TR" sz="2800" dirty="0" smtClean="0"/>
              <a:t>SİSTEMDEKİ HESAP NUMARALARININ HANGİ ÖDEME İÇİN KULLANILACAĞI VE HANGİ MÜDÜRLÜKTE KULLANILACAĞI EŞLEŞTİRİLİR.</a:t>
            </a:r>
            <a:endParaRPr lang="tr-TR" sz="2800" dirty="0"/>
          </a:p>
        </p:txBody>
      </p:sp>
      <p:cxnSp>
        <p:nvCxnSpPr>
          <p:cNvPr id="10" name="Düz Ok Bağlayıcısı 9"/>
          <p:cNvCxnSpPr>
            <a:stCxn id="5" idx="2"/>
          </p:cNvCxnSpPr>
          <p:nvPr/>
        </p:nvCxnSpPr>
        <p:spPr>
          <a:xfrm flipH="1">
            <a:off x="1603943" y="3138066"/>
            <a:ext cx="1" cy="939006"/>
          </a:xfrm>
          <a:prstGeom prst="straightConnector1">
            <a:avLst/>
          </a:prstGeom>
          <a:ln w="635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Düz Ok Bağlayıcısı 12"/>
          <p:cNvCxnSpPr>
            <a:stCxn id="6" idx="2"/>
            <a:endCxn id="8" idx="0"/>
          </p:cNvCxnSpPr>
          <p:nvPr/>
        </p:nvCxnSpPr>
        <p:spPr>
          <a:xfrm>
            <a:off x="6385546" y="3138066"/>
            <a:ext cx="1" cy="756797"/>
          </a:xfrm>
          <a:prstGeom prst="straightConnector1">
            <a:avLst/>
          </a:prstGeom>
          <a:ln w="635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9022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503548" y="1268760"/>
            <a:ext cx="6948772" cy="369332"/>
          </a:xfrm>
          <a:prstGeom prst="rect">
            <a:avLst/>
          </a:prstGeom>
          <a:noFill/>
        </p:spPr>
        <p:txBody>
          <a:bodyPr wrap="square" rtlCol="0">
            <a:spAutoFit/>
          </a:bodyPr>
          <a:lstStyle/>
          <a:p>
            <a:r>
              <a:rPr lang="tr-TR" dirty="0" smtClean="0"/>
              <a:t>«KAYIT ARA» BUTONU İLE ARAMA KISTASLARI EKRANI AÇILIR.</a:t>
            </a:r>
            <a:endParaRPr lang="tr-T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8" y="1844824"/>
            <a:ext cx="9163833" cy="515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a:xfrm>
            <a:off x="3419872" y="1988840"/>
            <a:ext cx="360040" cy="360040"/>
          </a:xfrm>
          <a:prstGeom prst="ellipse">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7" name="Dirsek Bağlayıcısı 6"/>
          <p:cNvCxnSpPr>
            <a:stCxn id="4" idx="1"/>
          </p:cNvCxnSpPr>
          <p:nvPr/>
        </p:nvCxnSpPr>
        <p:spPr>
          <a:xfrm rot="10800000" flipH="1" flipV="1">
            <a:off x="503548" y="1453426"/>
            <a:ext cx="2916324" cy="715434"/>
          </a:xfrm>
          <a:prstGeom prst="bentConnector3">
            <a:avLst>
              <a:gd name="adj1" fmla="val -7839"/>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Metin kutusu 7"/>
          <p:cNvSpPr txBox="1"/>
          <p:nvPr/>
        </p:nvSpPr>
        <p:spPr>
          <a:xfrm>
            <a:off x="1853697" y="2924944"/>
            <a:ext cx="5382599" cy="923330"/>
          </a:xfrm>
          <a:prstGeom prst="rect">
            <a:avLst/>
          </a:prstGeom>
          <a:noFill/>
        </p:spPr>
        <p:txBody>
          <a:bodyPr wrap="square" rtlCol="0">
            <a:spAutoFit/>
          </a:bodyPr>
          <a:lstStyle/>
          <a:p>
            <a:r>
              <a:rPr lang="tr-TR" b="1" dirty="0" smtClean="0"/>
              <a:t>İŞLEM TÜRÜ</a:t>
            </a:r>
            <a:r>
              <a:rPr lang="tr-TR" dirty="0" smtClean="0"/>
              <a:t>NDEN </a:t>
            </a:r>
            <a:r>
              <a:rPr lang="tr-TR" b="1" dirty="0" smtClean="0">
                <a:solidFill>
                  <a:srgbClr val="FF0000"/>
                </a:solidFill>
              </a:rPr>
              <a:t>FAZLA MESAİ/EK ÖDEMELER </a:t>
            </a:r>
            <a:r>
              <a:rPr lang="tr-TR" dirty="0" smtClean="0"/>
              <a:t>SEÇİLİR </a:t>
            </a:r>
            <a:r>
              <a:rPr lang="tr-TR" dirty="0" smtClean="0">
                <a:solidFill>
                  <a:srgbClr val="FF0000"/>
                </a:solidFill>
              </a:rPr>
              <a:t>(İLGİLİ MÜDÜRLÜĞÜ AİT SADECE FAZLA MESAİ HESAPLARINI GÖRMEMİZ YETERLİ)</a:t>
            </a:r>
            <a:endParaRPr lang="tr-TR" dirty="0">
              <a:solidFill>
                <a:srgbClr val="FF0000"/>
              </a:solidFill>
            </a:endParaRPr>
          </a:p>
        </p:txBody>
      </p:sp>
      <p:sp>
        <p:nvSpPr>
          <p:cNvPr id="9" name="Dikdörtgen 8"/>
          <p:cNvSpPr/>
          <p:nvPr/>
        </p:nvSpPr>
        <p:spPr>
          <a:xfrm>
            <a:off x="4283968" y="4689138"/>
            <a:ext cx="1296144" cy="18002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3" name="Dirsek Bağlayıcısı 12"/>
          <p:cNvCxnSpPr>
            <a:stCxn id="8" idx="1"/>
            <a:endCxn id="9" idx="1"/>
          </p:cNvCxnSpPr>
          <p:nvPr/>
        </p:nvCxnSpPr>
        <p:spPr>
          <a:xfrm rot="10800000" flipH="1" flipV="1">
            <a:off x="1853696" y="3386609"/>
            <a:ext cx="2430271" cy="1392540"/>
          </a:xfrm>
          <a:prstGeom prst="bentConnector3">
            <a:avLst>
              <a:gd name="adj1" fmla="val -9406"/>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Metin kutusu 14"/>
          <p:cNvSpPr txBox="1"/>
          <p:nvPr/>
        </p:nvSpPr>
        <p:spPr>
          <a:xfrm>
            <a:off x="395536" y="188640"/>
            <a:ext cx="8208912" cy="707886"/>
          </a:xfrm>
          <a:prstGeom prst="rect">
            <a:avLst/>
          </a:prstGeom>
          <a:noFill/>
        </p:spPr>
        <p:txBody>
          <a:bodyPr wrap="square" rtlCol="0">
            <a:spAutoFit/>
          </a:bodyPr>
          <a:lstStyle/>
          <a:p>
            <a:pPr algn="ctr"/>
            <a:r>
              <a:rPr lang="tr-TR" sz="2000" dirty="0" smtClean="0"/>
              <a:t>İŞLEME «OF0255- BANKA ŞUBE BİRİM HESAP İLİŞKİLERİ EKRANI» AÇIP BAŞLIYORUZ. </a:t>
            </a:r>
            <a:endParaRPr lang="tr-TR" sz="2000" dirty="0"/>
          </a:p>
        </p:txBody>
      </p:sp>
    </p:spTree>
    <p:extLst>
      <p:ext uri="{BB962C8B-B14F-4D97-AF65-F5344CB8AC3E}">
        <p14:creationId xmlns:p14="http://schemas.microsoft.com/office/powerpoint/2010/main" val="2147724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44960"/>
            <a:ext cx="9144000"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0" y="666640"/>
            <a:ext cx="9144000" cy="1015663"/>
          </a:xfrm>
          <a:prstGeom prst="rect">
            <a:avLst/>
          </a:prstGeom>
          <a:noFill/>
        </p:spPr>
        <p:txBody>
          <a:bodyPr wrap="square" rtlCol="0">
            <a:spAutoFit/>
          </a:bodyPr>
          <a:lstStyle/>
          <a:p>
            <a:pPr algn="ctr"/>
            <a:r>
              <a:rPr lang="tr-TR" sz="3000" dirty="0" smtClean="0"/>
              <a:t>BİRİM ADI GİRİLEREK ARA BUTONU </a:t>
            </a:r>
          </a:p>
          <a:p>
            <a:pPr algn="ctr"/>
            <a:r>
              <a:rPr lang="tr-TR" sz="3000" dirty="0" smtClean="0"/>
              <a:t>İLE İŞLEME DEVAM EDİYORUZ.</a:t>
            </a:r>
            <a:endParaRPr lang="tr-TR" sz="3000" dirty="0"/>
          </a:p>
        </p:txBody>
      </p:sp>
    </p:spTree>
    <p:extLst>
      <p:ext uri="{BB962C8B-B14F-4D97-AF65-F5344CB8AC3E}">
        <p14:creationId xmlns:p14="http://schemas.microsoft.com/office/powerpoint/2010/main" val="2147724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14499"/>
            <a:ext cx="9144000" cy="5143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179512" y="188640"/>
            <a:ext cx="8784976" cy="1200329"/>
          </a:xfrm>
          <a:prstGeom prst="rect">
            <a:avLst/>
          </a:prstGeom>
          <a:noFill/>
        </p:spPr>
        <p:txBody>
          <a:bodyPr wrap="square" rtlCol="0">
            <a:spAutoFit/>
          </a:bodyPr>
          <a:lstStyle/>
          <a:p>
            <a:r>
              <a:rPr lang="tr-TR" dirty="0" smtClean="0"/>
              <a:t>GELEN SORUÇ EKRANINDAKİ HESAP NUMARASI MÜDÜRLÜĞÜN GÜNCEL HESAP NUMARASI İSE BÖLGE MÜDÜRLÜĞÜ «FAZLA MESAİ ÜCRETLERİ BANKA LİSTESİ» RAPORUNU ÇIKARTABİLİR. EĞER MÜDÜRLÜĞÜN HESAP NUMARASI DEĞİŞECEK İSE BURADAKİ BANKA ADI VE HESAP NUMARASI NOT ALINARAK ESKİ HESAP NUMARASINI SİLME İŞLEMİNE GEÇİLİR.</a:t>
            </a:r>
            <a:endParaRPr lang="tr-TR" dirty="0"/>
          </a:p>
        </p:txBody>
      </p:sp>
    </p:spTree>
    <p:extLst>
      <p:ext uri="{BB962C8B-B14F-4D97-AF65-F5344CB8AC3E}">
        <p14:creationId xmlns:p14="http://schemas.microsoft.com/office/powerpoint/2010/main" val="21477241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742412" y="199779"/>
            <a:ext cx="7704856" cy="1569660"/>
          </a:xfrm>
          <a:prstGeom prst="rect">
            <a:avLst/>
          </a:prstGeom>
          <a:noFill/>
        </p:spPr>
        <p:txBody>
          <a:bodyPr wrap="square" rtlCol="0">
            <a:spAutoFit/>
          </a:bodyPr>
          <a:lstStyle/>
          <a:p>
            <a:pPr algn="ctr"/>
            <a:r>
              <a:rPr lang="tr-TR" sz="3200" dirty="0" smtClean="0"/>
              <a:t>ESKİ HESAP NUMARASI TESBİT EDİLDİKTEN SONRA «</a:t>
            </a:r>
            <a:r>
              <a:rPr lang="tr-TR" sz="3200" b="1" dirty="0" smtClean="0">
                <a:solidFill>
                  <a:srgbClr val="FF0000"/>
                </a:solidFill>
              </a:rPr>
              <a:t>BANKA ŞUBE BİLGİLERİ</a:t>
            </a:r>
            <a:r>
              <a:rPr lang="tr-TR" sz="3200" dirty="0" smtClean="0"/>
              <a:t>» FORMUNU AÇIYORUZ. </a:t>
            </a:r>
            <a:endParaRPr lang="tr-TR" sz="32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9" y="1772816"/>
            <a:ext cx="9219839" cy="518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7724163"/>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256</TotalTime>
  <Words>736</Words>
  <Application>Microsoft Office PowerPoint</Application>
  <PresentationFormat>Ekran Gösterisi (4:3)</PresentationFormat>
  <Paragraphs>56</Paragraphs>
  <Slides>33</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33</vt:i4>
      </vt:variant>
    </vt:vector>
  </HeadingPairs>
  <TitlesOfParts>
    <vt:vector size="36" baseType="lpstr">
      <vt:lpstr>Arial</vt:lpstr>
      <vt:lpstr>Calibri</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Melek Eşmebaşı</dc:creator>
  <cp:lastModifiedBy>VOLKAN SAYIN</cp:lastModifiedBy>
  <cp:revision>26</cp:revision>
  <dcterms:created xsi:type="dcterms:W3CDTF">2016-05-31T07:13:38Z</dcterms:created>
  <dcterms:modified xsi:type="dcterms:W3CDTF">2020-06-12T06:16:28Z</dcterms:modified>
</cp:coreProperties>
</file>