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5" r:id="rId1"/>
  </p:sldMasterIdLst>
  <p:sldIdLst>
    <p:sldId id="277" r:id="rId2"/>
    <p:sldId id="278" r:id="rId3"/>
    <p:sldId id="309" r:id="rId4"/>
    <p:sldId id="279" r:id="rId5"/>
    <p:sldId id="280" r:id="rId6"/>
    <p:sldId id="281" r:id="rId7"/>
    <p:sldId id="282" r:id="rId8"/>
    <p:sldId id="283" r:id="rId9"/>
    <p:sldId id="284" r:id="rId10"/>
    <p:sldId id="285" r:id="rId11"/>
    <p:sldId id="286" r:id="rId12"/>
    <p:sldId id="287" r:id="rId13"/>
    <p:sldId id="311" r:id="rId14"/>
    <p:sldId id="288" r:id="rId15"/>
    <p:sldId id="289" r:id="rId16"/>
    <p:sldId id="290" r:id="rId17"/>
    <p:sldId id="291" r:id="rId18"/>
    <p:sldId id="312" r:id="rId19"/>
    <p:sldId id="292" r:id="rId20"/>
    <p:sldId id="310" r:id="rId21"/>
    <p:sldId id="293" r:id="rId22"/>
    <p:sldId id="294" r:id="rId23"/>
    <p:sldId id="295" r:id="rId24"/>
    <p:sldId id="313" r:id="rId25"/>
    <p:sldId id="296" r:id="rId26"/>
    <p:sldId id="297" r:id="rId27"/>
    <p:sldId id="298" r:id="rId28"/>
    <p:sldId id="299" r:id="rId29"/>
    <p:sldId id="300" r:id="rId30"/>
    <p:sldId id="301" r:id="rId31"/>
    <p:sldId id="314" r:id="rId32"/>
    <p:sldId id="302" r:id="rId33"/>
    <p:sldId id="303" r:id="rId34"/>
    <p:sldId id="304" r:id="rId35"/>
    <p:sldId id="305" r:id="rId36"/>
    <p:sldId id="315" r:id="rId37"/>
    <p:sldId id="306" r:id="rId38"/>
    <p:sldId id="307" r:id="rId39"/>
    <p:sldId id="316" r:id="rId40"/>
    <p:sldId id="308" r:id="rId41"/>
  </p:sldIdLst>
  <p:sldSz cx="9144000" cy="6858000" type="screen4x3"/>
  <p:notesSz cx="6858000" cy="9144000"/>
  <p:defaultTextStyle>
    <a:defPPr>
      <a:defRPr lang="tr-TR"/>
    </a:defPPr>
    <a:lvl1pPr algn="l" rtl="0" fontAlgn="base">
      <a:spcBef>
        <a:spcPct val="0"/>
      </a:spcBef>
      <a:spcAft>
        <a:spcPct val="0"/>
      </a:spcAft>
      <a:defRPr sz="2000" kern="1200">
        <a:solidFill>
          <a:schemeClr val="tx1"/>
        </a:solidFill>
        <a:latin typeface="Arial Black" pitchFamily="34" charset="0"/>
        <a:ea typeface="+mn-ea"/>
        <a:cs typeface="+mn-cs"/>
      </a:defRPr>
    </a:lvl1pPr>
    <a:lvl2pPr marL="457200" algn="l" rtl="0" fontAlgn="base">
      <a:spcBef>
        <a:spcPct val="0"/>
      </a:spcBef>
      <a:spcAft>
        <a:spcPct val="0"/>
      </a:spcAft>
      <a:defRPr sz="2000" kern="1200">
        <a:solidFill>
          <a:schemeClr val="tx1"/>
        </a:solidFill>
        <a:latin typeface="Arial Black" pitchFamily="34" charset="0"/>
        <a:ea typeface="+mn-ea"/>
        <a:cs typeface="+mn-cs"/>
      </a:defRPr>
    </a:lvl2pPr>
    <a:lvl3pPr marL="914400" algn="l" rtl="0" fontAlgn="base">
      <a:spcBef>
        <a:spcPct val="0"/>
      </a:spcBef>
      <a:spcAft>
        <a:spcPct val="0"/>
      </a:spcAft>
      <a:defRPr sz="2000" kern="1200">
        <a:solidFill>
          <a:schemeClr val="tx1"/>
        </a:solidFill>
        <a:latin typeface="Arial Black" pitchFamily="34" charset="0"/>
        <a:ea typeface="+mn-ea"/>
        <a:cs typeface="+mn-cs"/>
      </a:defRPr>
    </a:lvl3pPr>
    <a:lvl4pPr marL="1371600" algn="l" rtl="0" fontAlgn="base">
      <a:spcBef>
        <a:spcPct val="0"/>
      </a:spcBef>
      <a:spcAft>
        <a:spcPct val="0"/>
      </a:spcAft>
      <a:defRPr sz="2000" kern="1200">
        <a:solidFill>
          <a:schemeClr val="tx1"/>
        </a:solidFill>
        <a:latin typeface="Arial Black" pitchFamily="34" charset="0"/>
        <a:ea typeface="+mn-ea"/>
        <a:cs typeface="+mn-cs"/>
      </a:defRPr>
    </a:lvl4pPr>
    <a:lvl5pPr marL="1828800" algn="l" rtl="0" fontAlgn="base">
      <a:spcBef>
        <a:spcPct val="0"/>
      </a:spcBef>
      <a:spcAft>
        <a:spcPct val="0"/>
      </a:spcAft>
      <a:defRPr sz="2000" kern="1200">
        <a:solidFill>
          <a:schemeClr val="tx1"/>
        </a:solidFill>
        <a:latin typeface="Arial Black" pitchFamily="34" charset="0"/>
        <a:ea typeface="+mn-ea"/>
        <a:cs typeface="+mn-cs"/>
      </a:defRPr>
    </a:lvl5pPr>
    <a:lvl6pPr marL="2286000" algn="l" defTabSz="914400" rtl="0" eaLnBrk="1" latinLnBrk="0" hangingPunct="1">
      <a:defRPr sz="2000" kern="1200">
        <a:solidFill>
          <a:schemeClr val="tx1"/>
        </a:solidFill>
        <a:latin typeface="Arial Black" pitchFamily="34" charset="0"/>
        <a:ea typeface="+mn-ea"/>
        <a:cs typeface="+mn-cs"/>
      </a:defRPr>
    </a:lvl6pPr>
    <a:lvl7pPr marL="2743200" algn="l" defTabSz="914400" rtl="0" eaLnBrk="1" latinLnBrk="0" hangingPunct="1">
      <a:defRPr sz="2000" kern="1200">
        <a:solidFill>
          <a:schemeClr val="tx1"/>
        </a:solidFill>
        <a:latin typeface="Arial Black" pitchFamily="34" charset="0"/>
        <a:ea typeface="+mn-ea"/>
        <a:cs typeface="+mn-cs"/>
      </a:defRPr>
    </a:lvl7pPr>
    <a:lvl8pPr marL="3200400" algn="l" defTabSz="914400" rtl="0" eaLnBrk="1" latinLnBrk="0" hangingPunct="1">
      <a:defRPr sz="2000" kern="1200">
        <a:solidFill>
          <a:schemeClr val="tx1"/>
        </a:solidFill>
        <a:latin typeface="Arial Black" pitchFamily="34" charset="0"/>
        <a:ea typeface="+mn-ea"/>
        <a:cs typeface="+mn-cs"/>
      </a:defRPr>
    </a:lvl8pPr>
    <a:lvl9pPr marL="3657600" algn="l" defTabSz="914400" rtl="0" eaLnBrk="1" latinLnBrk="0" hangingPunct="1">
      <a:defRPr sz="2000" kern="1200">
        <a:solidFill>
          <a:schemeClr val="tx1"/>
        </a:solidFill>
        <a:latin typeface="Arial Black"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A386B"/>
    <a:srgbClr val="66FF33"/>
    <a:srgbClr val="000099"/>
    <a:srgbClr val="FFFF00"/>
    <a:srgbClr val="FF3300"/>
    <a:srgbClr val="0000FF"/>
    <a:srgbClr val="2C9A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593" autoAdjust="0"/>
    <p:restoredTop sz="94624" autoAdjust="0"/>
  </p:normalViewPr>
  <p:slideViewPr>
    <p:cSldViewPr>
      <p:cViewPr varScale="1">
        <p:scale>
          <a:sx n="109" d="100"/>
          <a:sy n="109" d="100"/>
        </p:scale>
        <p:origin x="1296" y="96"/>
      </p:cViewPr>
      <p:guideLst>
        <p:guide orient="horz" pos="2160"/>
        <p:guide pos="2880"/>
      </p:guideLst>
    </p:cSldViewPr>
  </p:slideViewPr>
  <p:outlineViewPr>
    <p:cViewPr>
      <p:scale>
        <a:sx n="33" d="100"/>
        <a:sy n="33" d="100"/>
      </p:scale>
      <p:origin x="48" y="6929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2084388" y="296863"/>
            <a:ext cx="6823075" cy="5353050"/>
            <a:chOff x="1313" y="187"/>
            <a:chExt cx="4298" cy="3372"/>
          </a:xfrm>
        </p:grpSpPr>
        <p:grpSp>
          <p:nvGrpSpPr>
            <p:cNvPr id="5" name="Group 3"/>
            <p:cNvGrpSpPr>
              <a:grpSpLocks/>
            </p:cNvGrpSpPr>
            <p:nvPr/>
          </p:nvGrpSpPr>
          <p:grpSpPr bwMode="auto">
            <a:xfrm>
              <a:off x="2194" y="601"/>
              <a:ext cx="596" cy="447"/>
              <a:chOff x="0" y="0"/>
              <a:chExt cx="768" cy="576"/>
            </a:xfrm>
          </p:grpSpPr>
          <p:sp>
            <p:nvSpPr>
              <p:cNvPr id="135"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136" name="Oval 5"/>
              <p:cNvSpPr>
                <a:spLocks noChangeArrowheads="1"/>
              </p:cNvSpPr>
              <p:nvPr/>
            </p:nvSpPr>
            <p:spPr bwMode="hidden">
              <a:xfrm>
                <a:off x="276" y="253"/>
                <a:ext cx="187" cy="107"/>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6" name="Group 6"/>
            <p:cNvGrpSpPr>
              <a:grpSpLocks/>
            </p:cNvGrpSpPr>
            <p:nvPr/>
          </p:nvGrpSpPr>
          <p:grpSpPr bwMode="auto">
            <a:xfrm>
              <a:off x="1312" y="189"/>
              <a:ext cx="4299" cy="3370"/>
              <a:chOff x="0" y="3"/>
              <a:chExt cx="5533" cy="4338"/>
            </a:xfrm>
          </p:grpSpPr>
          <p:grpSp>
            <p:nvGrpSpPr>
              <p:cNvPr id="22" name="Group 7"/>
              <p:cNvGrpSpPr>
                <a:grpSpLocks/>
              </p:cNvGrpSpPr>
              <p:nvPr/>
            </p:nvGrpSpPr>
            <p:grpSpPr bwMode="auto">
              <a:xfrm>
                <a:off x="0" y="3"/>
                <a:ext cx="5470" cy="4338"/>
                <a:chOff x="0" y="3"/>
                <a:chExt cx="5470" cy="4338"/>
              </a:xfrm>
            </p:grpSpPr>
            <p:grpSp>
              <p:nvGrpSpPr>
                <p:cNvPr id="33" name="Group 8"/>
                <p:cNvGrpSpPr>
                  <a:grpSpLocks/>
                </p:cNvGrpSpPr>
                <p:nvPr/>
              </p:nvGrpSpPr>
              <p:grpSpPr bwMode="auto">
                <a:xfrm>
                  <a:off x="1339" y="789"/>
                  <a:ext cx="2922" cy="2145"/>
                  <a:chOff x="1265" y="817"/>
                  <a:chExt cx="2922" cy="2145"/>
                </a:xfrm>
              </p:grpSpPr>
              <p:sp>
                <p:nvSpPr>
                  <p:cNvPr id="133" name="Oval 9"/>
                  <p:cNvSpPr>
                    <a:spLocks noChangeArrowheads="1"/>
                  </p:cNvSpPr>
                  <p:nvPr/>
                </p:nvSpPr>
                <p:spPr bwMode="hidden">
                  <a:xfrm>
                    <a:off x="1265" y="817"/>
                    <a:ext cx="2922" cy="2145"/>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13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34" name="Group 11"/>
                <p:cNvGrpSpPr>
                  <a:grpSpLocks/>
                </p:cNvGrpSpPr>
                <p:nvPr/>
              </p:nvGrpSpPr>
              <p:grpSpPr bwMode="auto">
                <a:xfrm>
                  <a:off x="0" y="3"/>
                  <a:ext cx="5470" cy="4338"/>
                  <a:chOff x="0" y="3"/>
                  <a:chExt cx="5470" cy="4338"/>
                </a:xfrm>
              </p:grpSpPr>
              <p:grpSp>
                <p:nvGrpSpPr>
                  <p:cNvPr id="35" name="Group 12"/>
                  <p:cNvGrpSpPr>
                    <a:grpSpLocks/>
                  </p:cNvGrpSpPr>
                  <p:nvPr/>
                </p:nvGrpSpPr>
                <p:grpSpPr bwMode="auto">
                  <a:xfrm>
                    <a:off x="3545" y="1502"/>
                    <a:ext cx="1258" cy="2324"/>
                    <a:chOff x="3471" y="1530"/>
                    <a:chExt cx="1258" cy="2324"/>
                  </a:xfrm>
                </p:grpSpPr>
                <p:sp>
                  <p:nvSpPr>
                    <p:cNvPr id="131"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132" name="Freeform 14"/>
                    <p:cNvSpPr>
                      <a:spLocks/>
                    </p:cNvSpPr>
                    <p:nvPr/>
                  </p:nvSpPr>
                  <p:spPr bwMode="hidden">
                    <a:xfrm rot="2711884">
                      <a:off x="4023" y="3148"/>
                      <a:ext cx="922"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36" name="Group 15"/>
                  <p:cNvGrpSpPr>
                    <a:grpSpLocks/>
                  </p:cNvGrpSpPr>
                  <p:nvPr/>
                </p:nvGrpSpPr>
                <p:grpSpPr bwMode="auto">
                  <a:xfrm>
                    <a:off x="2938" y="1994"/>
                    <a:ext cx="2463" cy="1329"/>
                    <a:chOff x="2864" y="2022"/>
                    <a:chExt cx="2463" cy="1329"/>
                  </a:xfrm>
                </p:grpSpPr>
                <p:sp>
                  <p:nvSpPr>
                    <p:cNvPr id="129" name="Freeform 16"/>
                    <p:cNvSpPr>
                      <a:spLocks/>
                    </p:cNvSpPr>
                    <p:nvPr/>
                  </p:nvSpPr>
                  <p:spPr bwMode="hidden">
                    <a:xfrm rot="2104081">
                      <a:off x="2864" y="2022"/>
                      <a:ext cx="1814" cy="3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30" name="Freeform 17"/>
                    <p:cNvSpPr>
                      <a:spLocks/>
                    </p:cNvSpPr>
                    <p:nvPr/>
                  </p:nvSpPr>
                  <p:spPr bwMode="hidden">
                    <a:xfrm rot="2104081">
                      <a:off x="4352" y="2806"/>
                      <a:ext cx="975"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37" name="Group 18"/>
                  <p:cNvGrpSpPr>
                    <a:grpSpLocks/>
                  </p:cNvGrpSpPr>
                  <p:nvPr/>
                </p:nvGrpSpPr>
                <p:grpSpPr bwMode="auto">
                  <a:xfrm>
                    <a:off x="2971" y="1804"/>
                    <a:ext cx="2477" cy="1064"/>
                    <a:chOff x="2897" y="1832"/>
                    <a:chExt cx="2477" cy="1064"/>
                  </a:xfrm>
                </p:grpSpPr>
                <p:sp>
                  <p:nvSpPr>
                    <p:cNvPr id="127" name="Freeform 19"/>
                    <p:cNvSpPr>
                      <a:spLocks/>
                    </p:cNvSpPr>
                    <p:nvPr/>
                  </p:nvSpPr>
                  <p:spPr bwMode="hidden">
                    <a:xfrm rot="1582915">
                      <a:off x="2897" y="1832"/>
                      <a:ext cx="1735"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28"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38" name="Group 21"/>
                  <p:cNvGrpSpPr>
                    <a:grpSpLocks/>
                  </p:cNvGrpSpPr>
                  <p:nvPr/>
                </p:nvGrpSpPr>
                <p:grpSpPr bwMode="auto">
                  <a:xfrm>
                    <a:off x="2998" y="1608"/>
                    <a:ext cx="2472" cy="927"/>
                    <a:chOff x="2924" y="1636"/>
                    <a:chExt cx="2472" cy="927"/>
                  </a:xfrm>
                </p:grpSpPr>
                <p:sp>
                  <p:nvSpPr>
                    <p:cNvPr id="125"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26" name="Freeform 23"/>
                    <p:cNvSpPr>
                      <a:spLocks/>
                    </p:cNvSpPr>
                    <p:nvPr/>
                  </p:nvSpPr>
                  <p:spPr bwMode="hidden">
                    <a:xfrm rot="1080363">
                      <a:off x="4495" y="2036"/>
                      <a:ext cx="901" cy="52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39" name="Group 24"/>
                  <p:cNvGrpSpPr>
                    <a:grpSpLocks/>
                  </p:cNvGrpSpPr>
                  <p:nvPr/>
                </p:nvGrpSpPr>
                <p:grpSpPr bwMode="auto">
                  <a:xfrm>
                    <a:off x="3032" y="1386"/>
                    <a:ext cx="2339" cy="657"/>
                    <a:chOff x="2958" y="1414"/>
                    <a:chExt cx="2339" cy="657"/>
                  </a:xfrm>
                </p:grpSpPr>
                <p:sp>
                  <p:nvSpPr>
                    <p:cNvPr id="123"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24" name="Freeform 26"/>
                    <p:cNvSpPr>
                      <a:spLocks/>
                    </p:cNvSpPr>
                    <p:nvPr/>
                  </p:nvSpPr>
                  <p:spPr bwMode="hidden">
                    <a:xfrm rot="463793">
                      <a:off x="4469" y="1582"/>
                      <a:ext cx="828"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40" name="Group 27"/>
                  <p:cNvGrpSpPr>
                    <a:grpSpLocks/>
                  </p:cNvGrpSpPr>
                  <p:nvPr/>
                </p:nvGrpSpPr>
                <p:grpSpPr bwMode="auto">
                  <a:xfrm>
                    <a:off x="3057" y="1241"/>
                    <a:ext cx="2150" cy="340"/>
                    <a:chOff x="2983" y="1269"/>
                    <a:chExt cx="2150" cy="340"/>
                  </a:xfrm>
                </p:grpSpPr>
                <p:sp>
                  <p:nvSpPr>
                    <p:cNvPr id="121" name="Freeform 28"/>
                    <p:cNvSpPr>
                      <a:spLocks/>
                    </p:cNvSpPr>
                    <p:nvPr/>
                  </p:nvSpPr>
                  <p:spPr bwMode="hidden">
                    <a:xfrm rot="-84182">
                      <a:off x="2983" y="1290"/>
                      <a:ext cx="1404" cy="21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22" name="Freeform 29"/>
                    <p:cNvSpPr>
                      <a:spLocks/>
                    </p:cNvSpPr>
                    <p:nvPr/>
                  </p:nvSpPr>
                  <p:spPr bwMode="hidden">
                    <a:xfrm rot="-84182">
                      <a:off x="4379" y="1269"/>
                      <a:ext cx="754"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41" name="Group 30"/>
                  <p:cNvGrpSpPr>
                    <a:grpSpLocks/>
                  </p:cNvGrpSpPr>
                  <p:nvPr/>
                </p:nvGrpSpPr>
                <p:grpSpPr bwMode="auto">
                  <a:xfrm>
                    <a:off x="3012" y="892"/>
                    <a:ext cx="1879" cy="424"/>
                    <a:chOff x="2938" y="920"/>
                    <a:chExt cx="1879" cy="424"/>
                  </a:xfrm>
                </p:grpSpPr>
                <p:sp>
                  <p:nvSpPr>
                    <p:cNvPr id="119" name="Freeform 31"/>
                    <p:cNvSpPr>
                      <a:spLocks/>
                    </p:cNvSpPr>
                    <p:nvPr/>
                  </p:nvSpPr>
                  <p:spPr bwMode="hidden">
                    <a:xfrm rot="-802576">
                      <a:off x="2938" y="1129"/>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20" name="Freeform 32"/>
                    <p:cNvSpPr>
                      <a:spLocks/>
                    </p:cNvSpPr>
                    <p:nvPr/>
                  </p:nvSpPr>
                  <p:spPr bwMode="hidden">
                    <a:xfrm rot="-802576">
                      <a:off x="4155" y="920"/>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42" name="Group 33"/>
                  <p:cNvGrpSpPr>
                    <a:grpSpLocks/>
                  </p:cNvGrpSpPr>
                  <p:nvPr/>
                </p:nvGrpSpPr>
                <p:grpSpPr bwMode="auto">
                  <a:xfrm>
                    <a:off x="711" y="1625"/>
                    <a:ext cx="1257" cy="2326"/>
                    <a:chOff x="637" y="1653"/>
                    <a:chExt cx="1257" cy="2326"/>
                  </a:xfrm>
                </p:grpSpPr>
                <p:sp>
                  <p:nvSpPr>
                    <p:cNvPr id="117" name="Freeform 34"/>
                    <p:cNvSpPr>
                      <a:spLocks/>
                    </p:cNvSpPr>
                    <p:nvPr/>
                  </p:nvSpPr>
                  <p:spPr bwMode="hidden">
                    <a:xfrm rot="18888116" flipH="1">
                      <a:off x="876" y="2358"/>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18" name="Freeform 35"/>
                    <p:cNvSpPr>
                      <a:spLocks/>
                    </p:cNvSpPr>
                    <p:nvPr/>
                  </p:nvSpPr>
                  <p:spPr bwMode="hidden">
                    <a:xfrm rot="18888116" flipH="1">
                      <a:off x="419" y="3271"/>
                      <a:ext cx="92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3" name="Group 36"/>
                  <p:cNvGrpSpPr>
                    <a:grpSpLocks/>
                  </p:cNvGrpSpPr>
                  <p:nvPr/>
                </p:nvGrpSpPr>
                <p:grpSpPr bwMode="auto">
                  <a:xfrm>
                    <a:off x="72" y="2168"/>
                    <a:ext cx="2460" cy="1335"/>
                    <a:chOff x="-2" y="2196"/>
                    <a:chExt cx="2460" cy="1335"/>
                  </a:xfrm>
                </p:grpSpPr>
                <p:sp>
                  <p:nvSpPr>
                    <p:cNvPr id="115" name="Freeform 37"/>
                    <p:cNvSpPr>
                      <a:spLocks/>
                    </p:cNvSpPr>
                    <p:nvPr/>
                  </p:nvSpPr>
                  <p:spPr bwMode="hidden">
                    <a:xfrm rot="19495919" flipH="1">
                      <a:off x="644" y="2196"/>
                      <a:ext cx="1814" cy="34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16" name="Freeform 38"/>
                    <p:cNvSpPr>
                      <a:spLocks/>
                    </p:cNvSpPr>
                    <p:nvPr/>
                  </p:nvSpPr>
                  <p:spPr bwMode="hidden">
                    <a:xfrm rot="19495919" flipH="1">
                      <a:off x="-2" y="2984"/>
                      <a:ext cx="976" cy="54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4" name="Group 39"/>
                  <p:cNvGrpSpPr>
                    <a:grpSpLocks/>
                  </p:cNvGrpSpPr>
                  <p:nvPr/>
                </p:nvGrpSpPr>
                <p:grpSpPr bwMode="auto">
                  <a:xfrm>
                    <a:off x="22" y="1981"/>
                    <a:ext cx="2474" cy="1061"/>
                    <a:chOff x="-52" y="2009"/>
                    <a:chExt cx="2474" cy="1061"/>
                  </a:xfrm>
                </p:grpSpPr>
                <p:sp>
                  <p:nvSpPr>
                    <p:cNvPr id="113" name="Freeform 40"/>
                    <p:cNvSpPr>
                      <a:spLocks/>
                    </p:cNvSpPr>
                    <p:nvPr/>
                  </p:nvSpPr>
                  <p:spPr bwMode="hidden">
                    <a:xfrm rot="20017085" flipH="1">
                      <a:off x="689" y="2009"/>
                      <a:ext cx="1733"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14" name="Freeform 41"/>
                    <p:cNvSpPr>
                      <a:spLocks/>
                    </p:cNvSpPr>
                    <p:nvPr/>
                  </p:nvSpPr>
                  <p:spPr bwMode="hidden">
                    <a:xfrm rot="20017085" flipH="1">
                      <a:off x="-52" y="2596"/>
                      <a:ext cx="932" cy="47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5" name="Group 42"/>
                  <p:cNvGrpSpPr>
                    <a:grpSpLocks/>
                  </p:cNvGrpSpPr>
                  <p:nvPr/>
                </p:nvGrpSpPr>
                <p:grpSpPr bwMode="auto">
                  <a:xfrm>
                    <a:off x="0" y="1788"/>
                    <a:ext cx="2469" cy="927"/>
                    <a:chOff x="-74" y="1816"/>
                    <a:chExt cx="2469" cy="927"/>
                  </a:xfrm>
                </p:grpSpPr>
                <p:sp>
                  <p:nvSpPr>
                    <p:cNvPr id="111" name="Freeform 43"/>
                    <p:cNvSpPr>
                      <a:spLocks/>
                    </p:cNvSpPr>
                    <p:nvPr/>
                  </p:nvSpPr>
                  <p:spPr bwMode="hidden">
                    <a:xfrm rot="20519637" flipH="1">
                      <a:off x="720" y="1816"/>
                      <a:ext cx="1675" cy="33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12" name="Freeform 44"/>
                    <p:cNvSpPr>
                      <a:spLocks/>
                    </p:cNvSpPr>
                    <p:nvPr/>
                  </p:nvSpPr>
                  <p:spPr bwMode="hidden">
                    <a:xfrm rot="20519637" flipH="1">
                      <a:off x="-74" y="2214"/>
                      <a:ext cx="901" cy="5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6" name="Group 45"/>
                  <p:cNvGrpSpPr>
                    <a:grpSpLocks/>
                  </p:cNvGrpSpPr>
                  <p:nvPr/>
                </p:nvGrpSpPr>
                <p:grpSpPr bwMode="auto">
                  <a:xfrm>
                    <a:off x="99" y="1563"/>
                    <a:ext cx="2339" cy="654"/>
                    <a:chOff x="25" y="1591"/>
                    <a:chExt cx="2339" cy="654"/>
                  </a:xfrm>
                </p:grpSpPr>
                <p:sp>
                  <p:nvSpPr>
                    <p:cNvPr id="109"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10" name="Freeform 47"/>
                    <p:cNvSpPr>
                      <a:spLocks/>
                    </p:cNvSpPr>
                    <p:nvPr/>
                  </p:nvSpPr>
                  <p:spPr bwMode="hidden">
                    <a:xfrm rot="21136207" flipH="1">
                      <a:off x="25" y="1758"/>
                      <a:ext cx="828" cy="48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7" name="Group 48"/>
                  <p:cNvGrpSpPr>
                    <a:grpSpLocks/>
                  </p:cNvGrpSpPr>
                  <p:nvPr/>
                </p:nvGrpSpPr>
                <p:grpSpPr bwMode="auto">
                  <a:xfrm>
                    <a:off x="263" y="1415"/>
                    <a:ext cx="2147" cy="346"/>
                    <a:chOff x="189" y="1443"/>
                    <a:chExt cx="2147" cy="346"/>
                  </a:xfrm>
                </p:grpSpPr>
                <p:sp>
                  <p:nvSpPr>
                    <p:cNvPr id="107" name="Freeform 49"/>
                    <p:cNvSpPr>
                      <a:spLocks/>
                    </p:cNvSpPr>
                    <p:nvPr/>
                  </p:nvSpPr>
                  <p:spPr bwMode="hidden">
                    <a:xfrm rot="84182" flipH="1">
                      <a:off x="934" y="1466"/>
                      <a:ext cx="1402"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08" name="Freeform 50"/>
                    <p:cNvSpPr>
                      <a:spLocks/>
                    </p:cNvSpPr>
                    <p:nvPr/>
                  </p:nvSpPr>
                  <p:spPr bwMode="hidden">
                    <a:xfrm rot="84182" flipH="1">
                      <a:off x="189" y="1443"/>
                      <a:ext cx="754" cy="34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48" name="Group 51"/>
                  <p:cNvGrpSpPr>
                    <a:grpSpLocks/>
                  </p:cNvGrpSpPr>
                  <p:nvPr/>
                </p:nvGrpSpPr>
                <p:grpSpPr bwMode="auto">
                  <a:xfrm>
                    <a:off x="579" y="1066"/>
                    <a:ext cx="1879" cy="427"/>
                    <a:chOff x="505" y="1094"/>
                    <a:chExt cx="1879" cy="427"/>
                  </a:xfrm>
                </p:grpSpPr>
                <p:sp>
                  <p:nvSpPr>
                    <p:cNvPr id="105" name="Freeform 52"/>
                    <p:cNvSpPr>
                      <a:spLocks/>
                    </p:cNvSpPr>
                    <p:nvPr/>
                  </p:nvSpPr>
                  <p:spPr bwMode="hidden">
                    <a:xfrm rot="802576" flipH="1">
                      <a:off x="1152" y="1306"/>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06" name="Freeform 53"/>
                    <p:cNvSpPr>
                      <a:spLocks/>
                    </p:cNvSpPr>
                    <p:nvPr/>
                  </p:nvSpPr>
                  <p:spPr bwMode="hidden">
                    <a:xfrm rot="802576" flipH="1">
                      <a:off x="505" y="1094"/>
                      <a:ext cx="662"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49" name="Group 54"/>
                  <p:cNvGrpSpPr>
                    <a:grpSpLocks/>
                  </p:cNvGrpSpPr>
                  <p:nvPr/>
                </p:nvGrpSpPr>
                <p:grpSpPr bwMode="auto">
                  <a:xfrm>
                    <a:off x="690" y="874"/>
                    <a:ext cx="1850" cy="551"/>
                    <a:chOff x="616" y="902"/>
                    <a:chExt cx="1850" cy="551"/>
                  </a:xfrm>
                </p:grpSpPr>
                <p:sp>
                  <p:nvSpPr>
                    <p:cNvPr id="103"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04" name="Freeform 56"/>
                    <p:cNvSpPr>
                      <a:spLocks/>
                    </p:cNvSpPr>
                    <p:nvPr/>
                  </p:nvSpPr>
                  <p:spPr bwMode="hidden">
                    <a:xfrm rot="1277471" flipH="1">
                      <a:off x="616" y="902"/>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50" name="Group 57"/>
                  <p:cNvGrpSpPr>
                    <a:grpSpLocks/>
                  </p:cNvGrpSpPr>
                  <p:nvPr/>
                </p:nvGrpSpPr>
                <p:grpSpPr bwMode="auto">
                  <a:xfrm>
                    <a:off x="911" y="592"/>
                    <a:ext cx="1767" cy="740"/>
                    <a:chOff x="911" y="592"/>
                    <a:chExt cx="1767" cy="740"/>
                  </a:xfrm>
                </p:grpSpPr>
                <p:sp>
                  <p:nvSpPr>
                    <p:cNvPr id="101" name="Freeform 58"/>
                    <p:cNvSpPr>
                      <a:spLocks/>
                    </p:cNvSpPr>
                    <p:nvPr/>
                  </p:nvSpPr>
                  <p:spPr bwMode="hidden">
                    <a:xfrm rot="2028410" flipH="1">
                      <a:off x="1446" y="1117"/>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02" name="Freeform 59"/>
                    <p:cNvSpPr>
                      <a:spLocks/>
                    </p:cNvSpPr>
                    <p:nvPr/>
                  </p:nvSpPr>
                  <p:spPr bwMode="hidden">
                    <a:xfrm rot="2028410" flipH="1">
                      <a:off x="911" y="592"/>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51" name="Group 60"/>
                  <p:cNvGrpSpPr>
                    <a:grpSpLocks/>
                  </p:cNvGrpSpPr>
                  <p:nvPr/>
                </p:nvGrpSpPr>
                <p:grpSpPr bwMode="auto">
                  <a:xfrm>
                    <a:off x="1120" y="300"/>
                    <a:ext cx="1693" cy="892"/>
                    <a:chOff x="1120" y="300"/>
                    <a:chExt cx="1693" cy="892"/>
                  </a:xfrm>
                </p:grpSpPr>
                <p:sp>
                  <p:nvSpPr>
                    <p:cNvPr id="99"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100" name="Freeform 62"/>
                    <p:cNvSpPr>
                      <a:spLocks/>
                    </p:cNvSpPr>
                    <p:nvPr/>
                  </p:nvSpPr>
                  <p:spPr bwMode="hidden">
                    <a:xfrm rot="2664424" flipH="1">
                      <a:off x="1120" y="300"/>
                      <a:ext cx="67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52" name="Group 63"/>
                  <p:cNvGrpSpPr>
                    <a:grpSpLocks/>
                  </p:cNvGrpSpPr>
                  <p:nvPr/>
                </p:nvGrpSpPr>
                <p:grpSpPr bwMode="auto">
                  <a:xfrm>
                    <a:off x="1707" y="76"/>
                    <a:ext cx="776" cy="1515"/>
                    <a:chOff x="1633" y="104"/>
                    <a:chExt cx="776" cy="1515"/>
                  </a:xfrm>
                </p:grpSpPr>
                <p:sp>
                  <p:nvSpPr>
                    <p:cNvPr id="97" name="Freeform 64"/>
                    <p:cNvSpPr>
                      <a:spLocks/>
                    </p:cNvSpPr>
                    <p:nvPr/>
                  </p:nvSpPr>
                  <p:spPr bwMode="hidden">
                    <a:xfrm rot="3473776" flipH="1">
                      <a:off x="1750" y="961"/>
                      <a:ext cx="1103"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98" name="Freeform 65"/>
                    <p:cNvSpPr>
                      <a:spLocks/>
                    </p:cNvSpPr>
                    <p:nvPr/>
                  </p:nvSpPr>
                  <p:spPr bwMode="hidden">
                    <a:xfrm rot="3473776" flipH="1">
                      <a:off x="1506" y="231"/>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53" name="Group 66"/>
                  <p:cNvGrpSpPr>
                    <a:grpSpLocks/>
                  </p:cNvGrpSpPr>
                  <p:nvPr/>
                </p:nvGrpSpPr>
                <p:grpSpPr bwMode="auto">
                  <a:xfrm>
                    <a:off x="2012" y="3"/>
                    <a:ext cx="629" cy="1534"/>
                    <a:chOff x="1938" y="31"/>
                    <a:chExt cx="629" cy="1534"/>
                  </a:xfrm>
                </p:grpSpPr>
                <p:sp>
                  <p:nvSpPr>
                    <p:cNvPr id="95" name="Freeform 67"/>
                    <p:cNvSpPr>
                      <a:spLocks/>
                    </p:cNvSpPr>
                    <p:nvPr/>
                  </p:nvSpPr>
                  <p:spPr bwMode="hidden">
                    <a:xfrm rot="4126480" flipH="1">
                      <a:off x="1928" y="927"/>
                      <a:ext cx="1063"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96" name="Freeform 68"/>
                    <p:cNvSpPr>
                      <a:spLocks/>
                    </p:cNvSpPr>
                    <p:nvPr/>
                  </p:nvSpPr>
                  <p:spPr bwMode="hidden">
                    <a:xfrm rot="4126480" flipH="1">
                      <a:off x="1821" y="148"/>
                      <a:ext cx="569"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54" name="Group 69"/>
                  <p:cNvGrpSpPr>
                    <a:grpSpLocks/>
                  </p:cNvGrpSpPr>
                  <p:nvPr/>
                </p:nvGrpSpPr>
                <p:grpSpPr bwMode="auto">
                  <a:xfrm>
                    <a:off x="2899" y="644"/>
                    <a:ext cx="1845" cy="566"/>
                    <a:chOff x="2825" y="672"/>
                    <a:chExt cx="1845" cy="566"/>
                  </a:xfrm>
                </p:grpSpPr>
                <p:sp>
                  <p:nvSpPr>
                    <p:cNvPr id="93" name="Freeform 70"/>
                    <p:cNvSpPr>
                      <a:spLocks/>
                    </p:cNvSpPr>
                    <p:nvPr/>
                  </p:nvSpPr>
                  <p:spPr bwMode="hidden">
                    <a:xfrm rot="-1325434">
                      <a:off x="2825" y="1023"/>
                      <a:ext cx="123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94" name="Freeform 71"/>
                    <p:cNvSpPr>
                      <a:spLocks/>
                    </p:cNvSpPr>
                    <p:nvPr/>
                  </p:nvSpPr>
                  <p:spPr bwMode="hidden">
                    <a:xfrm rot="-1325434">
                      <a:off x="4007" y="672"/>
                      <a:ext cx="663"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55" name="Group 72"/>
                  <p:cNvGrpSpPr>
                    <a:grpSpLocks/>
                  </p:cNvGrpSpPr>
                  <p:nvPr/>
                </p:nvGrpSpPr>
                <p:grpSpPr bwMode="auto">
                  <a:xfrm>
                    <a:off x="2757" y="417"/>
                    <a:ext cx="1781" cy="717"/>
                    <a:chOff x="2683" y="445"/>
                    <a:chExt cx="1781" cy="717"/>
                  </a:xfrm>
                </p:grpSpPr>
                <p:sp>
                  <p:nvSpPr>
                    <p:cNvPr id="91" name="Freeform 73"/>
                    <p:cNvSpPr>
                      <a:spLocks/>
                    </p:cNvSpPr>
                    <p:nvPr/>
                  </p:nvSpPr>
                  <p:spPr bwMode="hidden">
                    <a:xfrm rot="-1921064">
                      <a:off x="2683" y="947"/>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92" name="Freeform 74"/>
                    <p:cNvSpPr>
                      <a:spLocks/>
                    </p:cNvSpPr>
                    <p:nvPr/>
                  </p:nvSpPr>
                  <p:spPr bwMode="hidden">
                    <a:xfrm rot="-1921064">
                      <a:off x="3802" y="445"/>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sp>
                <p:nvSpPr>
                  <p:cNvPr id="56" name="Freeform 75"/>
                  <p:cNvSpPr>
                    <a:spLocks/>
                  </p:cNvSpPr>
                  <p:nvPr/>
                </p:nvSpPr>
                <p:spPr bwMode="hidden">
                  <a:xfrm rot="4578755" flipH="1">
                    <a:off x="2176" y="949"/>
                    <a:ext cx="1026"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a:defRPr/>
                    </a:pPr>
                    <a:endParaRPr lang="tr-TR"/>
                  </a:p>
                </p:txBody>
              </p:sp>
              <p:sp>
                <p:nvSpPr>
                  <p:cNvPr id="57" name="Freeform 76"/>
                  <p:cNvSpPr>
                    <a:spLocks/>
                  </p:cNvSpPr>
                  <p:nvPr/>
                </p:nvSpPr>
                <p:spPr bwMode="hidden">
                  <a:xfrm rot="4578755" flipH="1">
                    <a:off x="2197"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nvGrpSpPr>
                  <p:cNvPr id="58" name="Group 77"/>
                  <p:cNvGrpSpPr>
                    <a:grpSpLocks/>
                  </p:cNvGrpSpPr>
                  <p:nvPr/>
                </p:nvGrpSpPr>
                <p:grpSpPr bwMode="auto">
                  <a:xfrm>
                    <a:off x="2868" y="15"/>
                    <a:ext cx="646" cy="1520"/>
                    <a:chOff x="2794" y="43"/>
                    <a:chExt cx="646" cy="1520"/>
                  </a:xfrm>
                </p:grpSpPr>
                <p:sp>
                  <p:nvSpPr>
                    <p:cNvPr id="89" name="Freeform 78"/>
                    <p:cNvSpPr>
                      <a:spLocks/>
                    </p:cNvSpPr>
                    <p:nvPr/>
                  </p:nvSpPr>
                  <p:spPr bwMode="hidden">
                    <a:xfrm rot="-3857755">
                      <a:off x="2355" y="939"/>
                      <a:ext cx="1063" cy="18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90" name="Freeform 79"/>
                    <p:cNvSpPr>
                      <a:spLocks/>
                    </p:cNvSpPr>
                    <p:nvPr/>
                  </p:nvSpPr>
                  <p:spPr bwMode="hidden">
                    <a:xfrm rot="-3857755">
                      <a:off x="3010" y="182"/>
                      <a:ext cx="569" cy="2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59" name="Group 80"/>
                  <p:cNvGrpSpPr>
                    <a:grpSpLocks/>
                  </p:cNvGrpSpPr>
                  <p:nvPr/>
                </p:nvGrpSpPr>
                <p:grpSpPr bwMode="auto">
                  <a:xfrm>
                    <a:off x="3014" y="134"/>
                    <a:ext cx="1015" cy="1462"/>
                    <a:chOff x="2940" y="162"/>
                    <a:chExt cx="1015" cy="1462"/>
                  </a:xfrm>
                </p:grpSpPr>
                <p:sp>
                  <p:nvSpPr>
                    <p:cNvPr id="87" name="Freeform 81"/>
                    <p:cNvSpPr>
                      <a:spLocks/>
                    </p:cNvSpPr>
                    <p:nvPr/>
                  </p:nvSpPr>
                  <p:spPr bwMode="hidden">
                    <a:xfrm rot="-2777260">
                      <a:off x="2497" y="912"/>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88" name="Freeform 82"/>
                    <p:cNvSpPr>
                      <a:spLocks/>
                    </p:cNvSpPr>
                    <p:nvPr/>
                  </p:nvSpPr>
                  <p:spPr bwMode="hidden">
                    <a:xfrm rot="-2777260">
                      <a:off x="3431" y="260"/>
                      <a:ext cx="622" cy="4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60" name="Group 83"/>
                  <p:cNvGrpSpPr>
                    <a:grpSpLocks/>
                  </p:cNvGrpSpPr>
                  <p:nvPr/>
                </p:nvGrpSpPr>
                <p:grpSpPr bwMode="auto">
                  <a:xfrm>
                    <a:off x="2804" y="4"/>
                    <a:ext cx="240" cy="1448"/>
                    <a:chOff x="2730" y="32"/>
                    <a:chExt cx="240" cy="1448"/>
                  </a:xfrm>
                </p:grpSpPr>
                <p:sp>
                  <p:nvSpPr>
                    <p:cNvPr id="85"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86" name="Freeform 85"/>
                    <p:cNvSpPr>
                      <a:spLocks/>
                    </p:cNvSpPr>
                    <p:nvPr/>
                  </p:nvSpPr>
                  <p:spPr bwMode="hidden">
                    <a:xfrm rot="-4903748">
                      <a:off x="2647"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61" name="Group 86"/>
                  <p:cNvGrpSpPr>
                    <a:grpSpLocks/>
                  </p:cNvGrpSpPr>
                  <p:nvPr/>
                </p:nvGrpSpPr>
                <p:grpSpPr bwMode="auto">
                  <a:xfrm>
                    <a:off x="1018" y="1741"/>
                    <a:ext cx="1085" cy="2447"/>
                    <a:chOff x="944" y="1769"/>
                    <a:chExt cx="1085" cy="2447"/>
                  </a:xfrm>
                </p:grpSpPr>
                <p:sp>
                  <p:nvSpPr>
                    <p:cNvPr id="83" name="Freeform 87"/>
                    <p:cNvSpPr>
                      <a:spLocks/>
                    </p:cNvSpPr>
                    <p:nvPr/>
                  </p:nvSpPr>
                  <p:spPr bwMode="hidden">
                    <a:xfrm rot="18335692" flipH="1">
                      <a:off x="1011" y="2474"/>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84" name="Freeform 88"/>
                    <p:cNvSpPr>
                      <a:spLocks/>
                    </p:cNvSpPr>
                    <p:nvPr/>
                  </p:nvSpPr>
                  <p:spPr bwMode="hidden">
                    <a:xfrm rot="18335692" flipH="1">
                      <a:off x="727" y="3510"/>
                      <a:ext cx="923"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62" name="Group 89"/>
                  <p:cNvGrpSpPr>
                    <a:grpSpLocks/>
                  </p:cNvGrpSpPr>
                  <p:nvPr/>
                </p:nvGrpSpPr>
                <p:grpSpPr bwMode="auto">
                  <a:xfrm>
                    <a:off x="1530" y="1905"/>
                    <a:ext cx="768" cy="2375"/>
                    <a:chOff x="1456" y="1933"/>
                    <a:chExt cx="768" cy="2375"/>
                  </a:xfrm>
                </p:grpSpPr>
                <p:sp>
                  <p:nvSpPr>
                    <p:cNvPr id="81" name="Freeform 90"/>
                    <p:cNvSpPr>
                      <a:spLocks/>
                    </p:cNvSpPr>
                    <p:nvPr/>
                  </p:nvSpPr>
                  <p:spPr bwMode="hidden">
                    <a:xfrm rot="17542885" flipH="1">
                      <a:off x="1269" y="2574"/>
                      <a:ext cx="1595" cy="3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82" name="Freeform 91"/>
                    <p:cNvSpPr>
                      <a:spLocks/>
                    </p:cNvSpPr>
                    <p:nvPr/>
                  </p:nvSpPr>
                  <p:spPr bwMode="hidden">
                    <a:xfrm rot="17542885" flipH="1">
                      <a:off x="1273" y="3635"/>
                      <a:ext cx="856"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63" name="Group 92"/>
                  <p:cNvGrpSpPr>
                    <a:grpSpLocks/>
                  </p:cNvGrpSpPr>
                  <p:nvPr/>
                </p:nvGrpSpPr>
                <p:grpSpPr bwMode="auto">
                  <a:xfrm rot="88588">
                    <a:off x="2056" y="1959"/>
                    <a:ext cx="456" cy="2327"/>
                    <a:chOff x="1951" y="1987"/>
                    <a:chExt cx="489" cy="2602"/>
                  </a:xfrm>
                </p:grpSpPr>
                <p:sp>
                  <p:nvSpPr>
                    <p:cNvPr id="79" name="Freeform 93"/>
                    <p:cNvSpPr>
                      <a:spLocks/>
                    </p:cNvSpPr>
                    <p:nvPr/>
                  </p:nvSpPr>
                  <p:spPr bwMode="hidden">
                    <a:xfrm rot="16782062" flipH="1">
                      <a:off x="1436" y="2693"/>
                      <a:ext cx="1710" cy="29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80" name="Freeform 94"/>
                    <p:cNvSpPr>
                      <a:spLocks/>
                    </p:cNvSpPr>
                    <p:nvPr/>
                  </p:nvSpPr>
                  <p:spPr bwMode="hidden">
                    <a:xfrm rot="16782062" flipH="1">
                      <a:off x="1728" y="3894"/>
                      <a:ext cx="918" cy="47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64" name="Group 95"/>
                  <p:cNvGrpSpPr>
                    <a:grpSpLocks/>
                  </p:cNvGrpSpPr>
                  <p:nvPr/>
                </p:nvGrpSpPr>
                <p:grpSpPr bwMode="auto">
                  <a:xfrm>
                    <a:off x="3405" y="1690"/>
                    <a:ext cx="1125" cy="2422"/>
                    <a:chOff x="3331" y="1718"/>
                    <a:chExt cx="1125" cy="2422"/>
                  </a:xfrm>
                </p:grpSpPr>
                <p:sp>
                  <p:nvSpPr>
                    <p:cNvPr id="77" name="Freeform 96"/>
                    <p:cNvSpPr>
                      <a:spLocks/>
                    </p:cNvSpPr>
                    <p:nvPr/>
                  </p:nvSpPr>
                  <p:spPr bwMode="hidden">
                    <a:xfrm rot="3144576">
                      <a:off x="2626" y="2423"/>
                      <a:ext cx="1724" cy="3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78" name="Freeform 97"/>
                    <p:cNvSpPr>
                      <a:spLocks/>
                    </p:cNvSpPr>
                    <p:nvPr/>
                  </p:nvSpPr>
                  <p:spPr bwMode="hidden">
                    <a:xfrm rot="3144576">
                      <a:off x="3751" y="3435"/>
                      <a:ext cx="922" cy="4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65" name="Group 98"/>
                  <p:cNvGrpSpPr>
                    <a:grpSpLocks/>
                  </p:cNvGrpSpPr>
                  <p:nvPr/>
                </p:nvGrpSpPr>
                <p:grpSpPr bwMode="auto">
                  <a:xfrm>
                    <a:off x="3252" y="1841"/>
                    <a:ext cx="880" cy="2423"/>
                    <a:chOff x="3178" y="1869"/>
                    <a:chExt cx="880" cy="2423"/>
                  </a:xfrm>
                </p:grpSpPr>
                <p:sp>
                  <p:nvSpPr>
                    <p:cNvPr id="75" name="Freeform 99"/>
                    <p:cNvSpPr>
                      <a:spLocks/>
                    </p:cNvSpPr>
                    <p:nvPr/>
                  </p:nvSpPr>
                  <p:spPr bwMode="hidden">
                    <a:xfrm rot="3745735">
                      <a:off x="2505" y="2542"/>
                      <a:ext cx="1647"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76" name="Freeform 100"/>
                    <p:cNvSpPr>
                      <a:spLocks/>
                    </p:cNvSpPr>
                    <p:nvPr/>
                  </p:nvSpPr>
                  <p:spPr bwMode="hidden">
                    <a:xfrm rot="3745735">
                      <a:off x="3382" y="3615"/>
                      <a:ext cx="884"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66" name="Group 101"/>
                  <p:cNvGrpSpPr>
                    <a:grpSpLocks/>
                  </p:cNvGrpSpPr>
                  <p:nvPr/>
                </p:nvGrpSpPr>
                <p:grpSpPr bwMode="auto">
                  <a:xfrm>
                    <a:off x="3079" y="1956"/>
                    <a:ext cx="620" cy="2385"/>
                    <a:chOff x="3005" y="1984"/>
                    <a:chExt cx="620" cy="2385"/>
                  </a:xfrm>
                </p:grpSpPr>
                <p:sp>
                  <p:nvSpPr>
                    <p:cNvPr id="73" name="Freeform 102"/>
                    <p:cNvSpPr>
                      <a:spLocks/>
                    </p:cNvSpPr>
                    <p:nvPr/>
                  </p:nvSpPr>
                  <p:spPr bwMode="hidden">
                    <a:xfrm rot="4286818">
                      <a:off x="2328" y="2661"/>
                      <a:ext cx="1599"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74"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nvGrpSpPr>
                  <p:cNvPr id="67" name="Group 104"/>
                  <p:cNvGrpSpPr>
                    <a:grpSpLocks/>
                  </p:cNvGrpSpPr>
                  <p:nvPr/>
                </p:nvGrpSpPr>
                <p:grpSpPr bwMode="auto">
                  <a:xfrm>
                    <a:off x="2893" y="2070"/>
                    <a:ext cx="405" cy="2222"/>
                    <a:chOff x="2819" y="2098"/>
                    <a:chExt cx="405" cy="2222"/>
                  </a:xfrm>
                </p:grpSpPr>
                <p:sp>
                  <p:nvSpPr>
                    <p:cNvPr id="71" name="Freeform 105"/>
                    <p:cNvSpPr>
                      <a:spLocks/>
                    </p:cNvSpPr>
                    <p:nvPr/>
                  </p:nvSpPr>
                  <p:spPr bwMode="hidden">
                    <a:xfrm rot="4898956">
                      <a:off x="2206" y="2711"/>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72"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nvGrpSpPr>
                  <p:cNvPr id="68" name="Group 107"/>
                  <p:cNvGrpSpPr>
                    <a:grpSpLocks/>
                  </p:cNvGrpSpPr>
                  <p:nvPr/>
                </p:nvGrpSpPr>
                <p:grpSpPr bwMode="auto">
                  <a:xfrm>
                    <a:off x="2372" y="2107"/>
                    <a:ext cx="426" cy="2185"/>
                    <a:chOff x="2287" y="2135"/>
                    <a:chExt cx="426" cy="2185"/>
                  </a:xfrm>
                </p:grpSpPr>
                <p:sp>
                  <p:nvSpPr>
                    <p:cNvPr id="69"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a:defRPr/>
                      </a:pPr>
                      <a:endParaRPr lang="tr-TR"/>
                    </a:p>
                  </p:txBody>
                </p:sp>
                <p:sp>
                  <p:nvSpPr>
                    <p:cNvPr id="70"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grpSp>
          <p:grpSp>
            <p:nvGrpSpPr>
              <p:cNvPr id="23" name="Group 110"/>
              <p:cNvGrpSpPr>
                <a:grpSpLocks/>
              </p:cNvGrpSpPr>
              <p:nvPr/>
            </p:nvGrpSpPr>
            <p:grpSpPr bwMode="auto">
              <a:xfrm>
                <a:off x="71" y="313"/>
                <a:ext cx="5462" cy="3667"/>
                <a:chOff x="71" y="313"/>
                <a:chExt cx="5462" cy="3667"/>
              </a:xfrm>
            </p:grpSpPr>
            <p:grpSp>
              <p:nvGrpSpPr>
                <p:cNvPr id="24" name="Group 111"/>
                <p:cNvGrpSpPr>
                  <a:grpSpLocks/>
                </p:cNvGrpSpPr>
                <p:nvPr/>
              </p:nvGrpSpPr>
              <p:grpSpPr bwMode="auto">
                <a:xfrm>
                  <a:off x="71" y="313"/>
                  <a:ext cx="5462" cy="3667"/>
                  <a:chOff x="71" y="313"/>
                  <a:chExt cx="5462" cy="3667"/>
                </a:xfrm>
              </p:grpSpPr>
              <p:sp>
                <p:nvSpPr>
                  <p:cNvPr id="26" name="Arc 112"/>
                  <p:cNvSpPr>
                    <a:spLocks/>
                  </p:cNvSpPr>
                  <p:nvPr/>
                </p:nvSpPr>
                <p:spPr bwMode="hidden">
                  <a:xfrm flipV="1">
                    <a:off x="2966" y="456"/>
                    <a:ext cx="2567" cy="2047"/>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a:defRPr/>
                    </a:pPr>
                    <a:endParaRPr lang="tr-TR"/>
                  </a:p>
                </p:txBody>
              </p:sp>
              <p:sp>
                <p:nvSpPr>
                  <p:cNvPr id="27" name="Arc 113"/>
                  <p:cNvSpPr>
                    <a:spLocks/>
                  </p:cNvSpPr>
                  <p:nvPr/>
                </p:nvSpPr>
                <p:spPr bwMode="hidden">
                  <a:xfrm flipH="1">
                    <a:off x="385" y="1601"/>
                    <a:ext cx="2017"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a:defRPr/>
                    </a:pPr>
                    <a:endParaRPr lang="tr-TR"/>
                  </a:p>
                </p:txBody>
              </p:sp>
              <p:sp>
                <p:nvSpPr>
                  <p:cNvPr id="28" name="Arc 114"/>
                  <p:cNvSpPr>
                    <a:spLocks/>
                  </p:cNvSpPr>
                  <p:nvPr/>
                </p:nvSpPr>
                <p:spPr bwMode="hidden">
                  <a:xfrm>
                    <a:off x="3029" y="1181"/>
                    <a:ext cx="1426" cy="2380"/>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tr-TR"/>
                  </a:p>
                </p:txBody>
              </p:sp>
              <p:sp>
                <p:nvSpPr>
                  <p:cNvPr id="29" name="Arc 115"/>
                  <p:cNvSpPr>
                    <a:spLocks/>
                  </p:cNvSpPr>
                  <p:nvPr/>
                </p:nvSpPr>
                <p:spPr bwMode="hidden">
                  <a:xfrm flipH="1">
                    <a:off x="71" y="812"/>
                    <a:ext cx="2543" cy="2380"/>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a:defRPr/>
                    </a:pPr>
                    <a:endParaRPr lang="tr-TR"/>
                  </a:p>
                </p:txBody>
              </p:sp>
              <p:sp>
                <p:nvSpPr>
                  <p:cNvPr id="30" name="Arc 116"/>
                  <p:cNvSpPr>
                    <a:spLocks/>
                  </p:cNvSpPr>
                  <p:nvPr/>
                </p:nvSpPr>
                <p:spPr bwMode="hidden">
                  <a:xfrm flipH="1">
                    <a:off x="788" y="313"/>
                    <a:ext cx="1851"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a:defRPr/>
                    </a:pPr>
                    <a:endParaRPr lang="tr-TR"/>
                  </a:p>
                </p:txBody>
              </p:sp>
              <p:sp>
                <p:nvSpPr>
                  <p:cNvPr id="31" name="Arc 117"/>
                  <p:cNvSpPr>
                    <a:spLocks/>
                  </p:cNvSpPr>
                  <p:nvPr/>
                </p:nvSpPr>
                <p:spPr bwMode="hidden">
                  <a:xfrm>
                    <a:off x="2763" y="1281"/>
                    <a:ext cx="765"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a:defRPr/>
                    </a:pPr>
                    <a:endParaRPr lang="tr-TR"/>
                  </a:p>
                </p:txBody>
              </p:sp>
              <p:sp>
                <p:nvSpPr>
                  <p:cNvPr id="32"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grpSp>
            <p:sp>
              <p:nvSpPr>
                <p:cNvPr id="25"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grpSp>
        </p:grpSp>
        <p:grpSp>
          <p:nvGrpSpPr>
            <p:cNvPr id="7" name="Group 120"/>
            <p:cNvGrpSpPr>
              <a:grpSpLocks/>
            </p:cNvGrpSpPr>
            <p:nvPr/>
          </p:nvGrpSpPr>
          <p:grpSpPr bwMode="auto">
            <a:xfrm>
              <a:off x="1476" y="450"/>
              <a:ext cx="4041" cy="2966"/>
              <a:chOff x="210" y="337"/>
              <a:chExt cx="5198" cy="3818"/>
            </a:xfrm>
          </p:grpSpPr>
          <p:sp>
            <p:nvSpPr>
              <p:cNvPr id="8"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9" name="Arc 122"/>
              <p:cNvSpPr>
                <a:spLocks/>
              </p:cNvSpPr>
              <p:nvPr/>
            </p:nvSpPr>
            <p:spPr bwMode="hidden">
              <a:xfrm flipH="1">
                <a:off x="1054" y="1851"/>
                <a:ext cx="2120"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a:defRPr/>
                </a:pPr>
                <a:endParaRPr lang="tr-TR"/>
              </a:p>
            </p:txBody>
          </p:sp>
          <p:sp>
            <p:nvSpPr>
              <p:cNvPr id="10" name="Arc 123"/>
              <p:cNvSpPr>
                <a:spLocks/>
              </p:cNvSpPr>
              <p:nvPr/>
            </p:nvSpPr>
            <p:spPr bwMode="hidden">
              <a:xfrm flipH="1">
                <a:off x="1266" y="1480"/>
                <a:ext cx="1246"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a:defRPr/>
                </a:pPr>
                <a:endParaRPr lang="tr-TR"/>
              </a:p>
            </p:txBody>
          </p:sp>
          <p:sp>
            <p:nvSpPr>
              <p:cNvPr id="11" name="Arc 124"/>
              <p:cNvSpPr>
                <a:spLocks/>
              </p:cNvSpPr>
              <p:nvPr/>
            </p:nvSpPr>
            <p:spPr bwMode="hidden">
              <a:xfrm flipH="1">
                <a:off x="210" y="1169"/>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a:defRPr/>
                </a:pPr>
                <a:endParaRPr lang="tr-TR"/>
              </a:p>
            </p:txBody>
          </p:sp>
          <p:sp>
            <p:nvSpPr>
              <p:cNvPr id="12"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tr-TR"/>
              </a:p>
            </p:txBody>
          </p:sp>
          <p:sp>
            <p:nvSpPr>
              <p:cNvPr id="13"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a:defRPr/>
                </a:pPr>
                <a:endParaRPr lang="tr-TR"/>
              </a:p>
            </p:txBody>
          </p:sp>
          <p:sp>
            <p:nvSpPr>
              <p:cNvPr id="14"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15" name="Freeform 128"/>
              <p:cNvSpPr>
                <a:spLocks/>
              </p:cNvSpPr>
              <p:nvPr/>
            </p:nvSpPr>
            <p:spPr bwMode="hidden">
              <a:xfrm rot="19660755" flipV="1">
                <a:off x="2546" y="2149"/>
                <a:ext cx="442" cy="83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sp>
            <p:nvSpPr>
              <p:cNvPr id="16" name="Freeform 129"/>
              <p:cNvSpPr>
                <a:spLocks/>
              </p:cNvSpPr>
              <p:nvPr/>
            </p:nvSpPr>
            <p:spPr bwMode="hidden">
              <a:xfrm flipH="1">
                <a:off x="489" y="2503"/>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17" name="Freeform 130"/>
              <p:cNvSpPr>
                <a:spLocks/>
              </p:cNvSpPr>
              <p:nvPr/>
            </p:nvSpPr>
            <p:spPr bwMode="hidden">
              <a:xfrm flipH="1">
                <a:off x="1000" y="893"/>
                <a:ext cx="69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18" name="Freeform 131"/>
              <p:cNvSpPr>
                <a:spLocks/>
              </p:cNvSpPr>
              <p:nvPr/>
            </p:nvSpPr>
            <p:spPr bwMode="hidden">
              <a:xfrm>
                <a:off x="4401" y="2279"/>
                <a:ext cx="1007" cy="160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19" name="Freeform 132"/>
              <p:cNvSpPr>
                <a:spLocks/>
              </p:cNvSpPr>
              <p:nvPr/>
            </p:nvSpPr>
            <p:spPr bwMode="hidden">
              <a:xfrm>
                <a:off x="3877" y="1470"/>
                <a:ext cx="1519"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20"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21"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grpSp>
      </p:grpSp>
      <p:sp>
        <p:nvSpPr>
          <p:cNvPr id="566407" name="Rectangle 135"/>
          <p:cNvSpPr>
            <a:spLocks noGrp="1" noChangeArrowheads="1"/>
          </p:cNvSpPr>
          <p:nvPr>
            <p:ph type="ctrTitle" sz="quarter"/>
          </p:nvPr>
        </p:nvSpPr>
        <p:spPr>
          <a:xfrm>
            <a:off x="685800" y="1827213"/>
            <a:ext cx="7772400" cy="1627187"/>
          </a:xfrm>
        </p:spPr>
        <p:txBody>
          <a:bodyPr/>
          <a:lstStyle>
            <a:lvl1pPr>
              <a:defRPr/>
            </a:lvl1pPr>
          </a:lstStyle>
          <a:p>
            <a:r>
              <a:rPr lang="tr-TR"/>
              <a:t>Asıl başlık stili için tıklatın</a:t>
            </a:r>
          </a:p>
        </p:txBody>
      </p:sp>
      <p:sp>
        <p:nvSpPr>
          <p:cNvPr id="566408"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tr-TR"/>
              <a:t>Asıl alt başlık stilini düzenlemek için tıklatın</a:t>
            </a:r>
          </a:p>
        </p:txBody>
      </p:sp>
      <p:sp>
        <p:nvSpPr>
          <p:cNvPr id="137" name="Rectangle 137"/>
          <p:cNvSpPr>
            <a:spLocks noGrp="1" noChangeArrowheads="1"/>
          </p:cNvSpPr>
          <p:nvPr>
            <p:ph type="dt" sz="quarter" idx="10"/>
          </p:nvPr>
        </p:nvSpPr>
        <p:spPr/>
        <p:txBody>
          <a:bodyPr/>
          <a:lstStyle>
            <a:lvl1pPr>
              <a:defRPr/>
            </a:lvl1pPr>
          </a:lstStyle>
          <a:p>
            <a:pPr>
              <a:defRPr/>
            </a:pPr>
            <a:endParaRPr lang="tr-TR"/>
          </a:p>
        </p:txBody>
      </p:sp>
      <p:sp>
        <p:nvSpPr>
          <p:cNvPr id="138" name="Rectangle 138"/>
          <p:cNvSpPr>
            <a:spLocks noGrp="1" noChangeArrowheads="1"/>
          </p:cNvSpPr>
          <p:nvPr>
            <p:ph type="ftr" sz="quarter" idx="11"/>
          </p:nvPr>
        </p:nvSpPr>
        <p:spPr/>
        <p:txBody>
          <a:bodyPr/>
          <a:lstStyle>
            <a:lvl1pPr>
              <a:defRPr/>
            </a:lvl1pPr>
          </a:lstStyle>
          <a:p>
            <a:pPr>
              <a:defRPr/>
            </a:pPr>
            <a:endParaRPr lang="tr-TR"/>
          </a:p>
        </p:txBody>
      </p:sp>
      <p:sp>
        <p:nvSpPr>
          <p:cNvPr id="139" name="Rectangle 139"/>
          <p:cNvSpPr>
            <a:spLocks noGrp="1" noChangeArrowheads="1"/>
          </p:cNvSpPr>
          <p:nvPr>
            <p:ph type="sldNum" sz="quarter" idx="12"/>
          </p:nvPr>
        </p:nvSpPr>
        <p:spPr/>
        <p:txBody>
          <a:bodyPr/>
          <a:lstStyle>
            <a:lvl1pPr>
              <a:defRPr/>
            </a:lvl1pPr>
          </a:lstStyle>
          <a:p>
            <a:pPr>
              <a:defRPr/>
            </a:pPr>
            <a:fld id="{4CFF0FEF-AEFE-4270-A9F7-61909AC14E62}"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39"/>
          <p:cNvSpPr>
            <a:spLocks noGrp="1" noChangeArrowheads="1"/>
          </p:cNvSpPr>
          <p:nvPr>
            <p:ph type="dt" sz="half" idx="10"/>
          </p:nvPr>
        </p:nvSpPr>
        <p:spPr>
          <a:ln/>
        </p:spPr>
        <p:txBody>
          <a:bodyPr/>
          <a:lstStyle>
            <a:lvl1pPr>
              <a:defRPr/>
            </a:lvl1pPr>
          </a:lstStyle>
          <a:p>
            <a:pPr>
              <a:defRPr/>
            </a:pPr>
            <a:endParaRPr lang="tr-TR"/>
          </a:p>
        </p:txBody>
      </p:sp>
      <p:sp>
        <p:nvSpPr>
          <p:cNvPr id="5" name="Rectangle 140"/>
          <p:cNvSpPr>
            <a:spLocks noGrp="1" noChangeArrowheads="1"/>
          </p:cNvSpPr>
          <p:nvPr>
            <p:ph type="ftr" sz="quarter" idx="11"/>
          </p:nvPr>
        </p:nvSpPr>
        <p:spPr>
          <a:ln/>
        </p:spPr>
        <p:txBody>
          <a:bodyPr/>
          <a:lstStyle>
            <a:lvl1pPr>
              <a:defRPr/>
            </a:lvl1pPr>
          </a:lstStyle>
          <a:p>
            <a:pPr>
              <a:defRPr/>
            </a:pPr>
            <a:endParaRPr lang="tr-TR"/>
          </a:p>
        </p:txBody>
      </p:sp>
      <p:sp>
        <p:nvSpPr>
          <p:cNvPr id="6" name="Rectangle 141"/>
          <p:cNvSpPr>
            <a:spLocks noGrp="1" noChangeArrowheads="1"/>
          </p:cNvSpPr>
          <p:nvPr>
            <p:ph type="sldNum" sz="quarter" idx="12"/>
          </p:nvPr>
        </p:nvSpPr>
        <p:spPr>
          <a:ln/>
        </p:spPr>
        <p:txBody>
          <a:bodyPr/>
          <a:lstStyle>
            <a:lvl1pPr>
              <a:defRPr/>
            </a:lvl1pPr>
          </a:lstStyle>
          <a:p>
            <a:pPr>
              <a:defRPr/>
            </a:pPr>
            <a:fld id="{4C2C2873-1583-410F-86AD-0266D0F1ECB0}"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15100" y="301625"/>
            <a:ext cx="1943100" cy="579437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301625"/>
            <a:ext cx="5676900" cy="579437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39"/>
          <p:cNvSpPr>
            <a:spLocks noGrp="1" noChangeArrowheads="1"/>
          </p:cNvSpPr>
          <p:nvPr>
            <p:ph type="dt" sz="half" idx="10"/>
          </p:nvPr>
        </p:nvSpPr>
        <p:spPr>
          <a:ln/>
        </p:spPr>
        <p:txBody>
          <a:bodyPr/>
          <a:lstStyle>
            <a:lvl1pPr>
              <a:defRPr/>
            </a:lvl1pPr>
          </a:lstStyle>
          <a:p>
            <a:pPr>
              <a:defRPr/>
            </a:pPr>
            <a:endParaRPr lang="tr-TR"/>
          </a:p>
        </p:txBody>
      </p:sp>
      <p:sp>
        <p:nvSpPr>
          <p:cNvPr id="5" name="Rectangle 140"/>
          <p:cNvSpPr>
            <a:spLocks noGrp="1" noChangeArrowheads="1"/>
          </p:cNvSpPr>
          <p:nvPr>
            <p:ph type="ftr" sz="quarter" idx="11"/>
          </p:nvPr>
        </p:nvSpPr>
        <p:spPr>
          <a:ln/>
        </p:spPr>
        <p:txBody>
          <a:bodyPr/>
          <a:lstStyle>
            <a:lvl1pPr>
              <a:defRPr/>
            </a:lvl1pPr>
          </a:lstStyle>
          <a:p>
            <a:pPr>
              <a:defRPr/>
            </a:pPr>
            <a:endParaRPr lang="tr-TR"/>
          </a:p>
        </p:txBody>
      </p:sp>
      <p:sp>
        <p:nvSpPr>
          <p:cNvPr id="6" name="Rectangle 141"/>
          <p:cNvSpPr>
            <a:spLocks noGrp="1" noChangeArrowheads="1"/>
          </p:cNvSpPr>
          <p:nvPr>
            <p:ph type="sldNum" sz="quarter" idx="12"/>
          </p:nvPr>
        </p:nvSpPr>
        <p:spPr>
          <a:ln/>
        </p:spPr>
        <p:txBody>
          <a:bodyPr/>
          <a:lstStyle>
            <a:lvl1pPr>
              <a:defRPr/>
            </a:lvl1pPr>
          </a:lstStyle>
          <a:p>
            <a:pPr>
              <a:defRPr/>
            </a:pPr>
            <a:fld id="{C47B767E-D0F9-4B8B-8724-F93DAE349C58}"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39"/>
          <p:cNvSpPr>
            <a:spLocks noGrp="1" noChangeArrowheads="1"/>
          </p:cNvSpPr>
          <p:nvPr>
            <p:ph type="dt" sz="half" idx="10"/>
          </p:nvPr>
        </p:nvSpPr>
        <p:spPr>
          <a:ln/>
        </p:spPr>
        <p:txBody>
          <a:bodyPr/>
          <a:lstStyle>
            <a:lvl1pPr>
              <a:defRPr/>
            </a:lvl1pPr>
          </a:lstStyle>
          <a:p>
            <a:pPr>
              <a:defRPr/>
            </a:pPr>
            <a:endParaRPr lang="tr-TR"/>
          </a:p>
        </p:txBody>
      </p:sp>
      <p:sp>
        <p:nvSpPr>
          <p:cNvPr id="5" name="Rectangle 140"/>
          <p:cNvSpPr>
            <a:spLocks noGrp="1" noChangeArrowheads="1"/>
          </p:cNvSpPr>
          <p:nvPr>
            <p:ph type="ftr" sz="quarter" idx="11"/>
          </p:nvPr>
        </p:nvSpPr>
        <p:spPr>
          <a:ln/>
        </p:spPr>
        <p:txBody>
          <a:bodyPr/>
          <a:lstStyle>
            <a:lvl1pPr>
              <a:defRPr/>
            </a:lvl1pPr>
          </a:lstStyle>
          <a:p>
            <a:pPr>
              <a:defRPr/>
            </a:pPr>
            <a:endParaRPr lang="tr-TR"/>
          </a:p>
        </p:txBody>
      </p:sp>
      <p:sp>
        <p:nvSpPr>
          <p:cNvPr id="6" name="Rectangle 141"/>
          <p:cNvSpPr>
            <a:spLocks noGrp="1" noChangeArrowheads="1"/>
          </p:cNvSpPr>
          <p:nvPr>
            <p:ph type="sldNum" sz="quarter" idx="12"/>
          </p:nvPr>
        </p:nvSpPr>
        <p:spPr>
          <a:ln/>
        </p:spPr>
        <p:txBody>
          <a:bodyPr/>
          <a:lstStyle>
            <a:lvl1pPr>
              <a:defRPr/>
            </a:lvl1pPr>
          </a:lstStyle>
          <a:p>
            <a:pPr>
              <a:defRPr/>
            </a:pPr>
            <a:fld id="{4F521E42-4786-4169-9D3C-630EC4B07681}"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139"/>
          <p:cNvSpPr>
            <a:spLocks noGrp="1" noChangeArrowheads="1"/>
          </p:cNvSpPr>
          <p:nvPr>
            <p:ph type="dt" sz="half" idx="10"/>
          </p:nvPr>
        </p:nvSpPr>
        <p:spPr>
          <a:ln/>
        </p:spPr>
        <p:txBody>
          <a:bodyPr/>
          <a:lstStyle>
            <a:lvl1pPr>
              <a:defRPr/>
            </a:lvl1pPr>
          </a:lstStyle>
          <a:p>
            <a:pPr>
              <a:defRPr/>
            </a:pPr>
            <a:endParaRPr lang="tr-TR"/>
          </a:p>
        </p:txBody>
      </p:sp>
      <p:sp>
        <p:nvSpPr>
          <p:cNvPr id="5" name="Rectangle 140"/>
          <p:cNvSpPr>
            <a:spLocks noGrp="1" noChangeArrowheads="1"/>
          </p:cNvSpPr>
          <p:nvPr>
            <p:ph type="ftr" sz="quarter" idx="11"/>
          </p:nvPr>
        </p:nvSpPr>
        <p:spPr>
          <a:ln/>
        </p:spPr>
        <p:txBody>
          <a:bodyPr/>
          <a:lstStyle>
            <a:lvl1pPr>
              <a:defRPr/>
            </a:lvl1pPr>
          </a:lstStyle>
          <a:p>
            <a:pPr>
              <a:defRPr/>
            </a:pPr>
            <a:endParaRPr lang="tr-TR"/>
          </a:p>
        </p:txBody>
      </p:sp>
      <p:sp>
        <p:nvSpPr>
          <p:cNvPr id="6" name="Rectangle 141"/>
          <p:cNvSpPr>
            <a:spLocks noGrp="1" noChangeArrowheads="1"/>
          </p:cNvSpPr>
          <p:nvPr>
            <p:ph type="sldNum" sz="quarter" idx="12"/>
          </p:nvPr>
        </p:nvSpPr>
        <p:spPr>
          <a:ln/>
        </p:spPr>
        <p:txBody>
          <a:bodyPr/>
          <a:lstStyle>
            <a:lvl1pPr>
              <a:defRPr/>
            </a:lvl1pPr>
          </a:lstStyle>
          <a:p>
            <a:pPr>
              <a:defRPr/>
            </a:pPr>
            <a:fld id="{58B9743A-0999-4C3B-BEC1-298E22A246CC}"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139"/>
          <p:cNvSpPr>
            <a:spLocks noGrp="1" noChangeArrowheads="1"/>
          </p:cNvSpPr>
          <p:nvPr>
            <p:ph type="dt" sz="half" idx="10"/>
          </p:nvPr>
        </p:nvSpPr>
        <p:spPr>
          <a:ln/>
        </p:spPr>
        <p:txBody>
          <a:bodyPr/>
          <a:lstStyle>
            <a:lvl1pPr>
              <a:defRPr/>
            </a:lvl1pPr>
          </a:lstStyle>
          <a:p>
            <a:pPr>
              <a:defRPr/>
            </a:pPr>
            <a:endParaRPr lang="tr-TR"/>
          </a:p>
        </p:txBody>
      </p:sp>
      <p:sp>
        <p:nvSpPr>
          <p:cNvPr id="6" name="Rectangle 140"/>
          <p:cNvSpPr>
            <a:spLocks noGrp="1" noChangeArrowheads="1"/>
          </p:cNvSpPr>
          <p:nvPr>
            <p:ph type="ftr" sz="quarter" idx="11"/>
          </p:nvPr>
        </p:nvSpPr>
        <p:spPr>
          <a:ln/>
        </p:spPr>
        <p:txBody>
          <a:bodyPr/>
          <a:lstStyle>
            <a:lvl1pPr>
              <a:defRPr/>
            </a:lvl1pPr>
          </a:lstStyle>
          <a:p>
            <a:pPr>
              <a:defRPr/>
            </a:pPr>
            <a:endParaRPr lang="tr-TR"/>
          </a:p>
        </p:txBody>
      </p:sp>
      <p:sp>
        <p:nvSpPr>
          <p:cNvPr id="7" name="Rectangle 141"/>
          <p:cNvSpPr>
            <a:spLocks noGrp="1" noChangeArrowheads="1"/>
          </p:cNvSpPr>
          <p:nvPr>
            <p:ph type="sldNum" sz="quarter" idx="12"/>
          </p:nvPr>
        </p:nvSpPr>
        <p:spPr>
          <a:ln/>
        </p:spPr>
        <p:txBody>
          <a:bodyPr/>
          <a:lstStyle>
            <a:lvl1pPr>
              <a:defRPr/>
            </a:lvl1pPr>
          </a:lstStyle>
          <a:p>
            <a:pPr>
              <a:defRPr/>
            </a:pPr>
            <a:fld id="{DA112D5B-6CBC-49BB-B1BA-4BB184450799}"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139"/>
          <p:cNvSpPr>
            <a:spLocks noGrp="1" noChangeArrowheads="1"/>
          </p:cNvSpPr>
          <p:nvPr>
            <p:ph type="dt" sz="half" idx="10"/>
          </p:nvPr>
        </p:nvSpPr>
        <p:spPr>
          <a:ln/>
        </p:spPr>
        <p:txBody>
          <a:bodyPr/>
          <a:lstStyle>
            <a:lvl1pPr>
              <a:defRPr/>
            </a:lvl1pPr>
          </a:lstStyle>
          <a:p>
            <a:pPr>
              <a:defRPr/>
            </a:pPr>
            <a:endParaRPr lang="tr-TR"/>
          </a:p>
        </p:txBody>
      </p:sp>
      <p:sp>
        <p:nvSpPr>
          <p:cNvPr id="8" name="Rectangle 140"/>
          <p:cNvSpPr>
            <a:spLocks noGrp="1" noChangeArrowheads="1"/>
          </p:cNvSpPr>
          <p:nvPr>
            <p:ph type="ftr" sz="quarter" idx="11"/>
          </p:nvPr>
        </p:nvSpPr>
        <p:spPr>
          <a:ln/>
        </p:spPr>
        <p:txBody>
          <a:bodyPr/>
          <a:lstStyle>
            <a:lvl1pPr>
              <a:defRPr/>
            </a:lvl1pPr>
          </a:lstStyle>
          <a:p>
            <a:pPr>
              <a:defRPr/>
            </a:pPr>
            <a:endParaRPr lang="tr-TR"/>
          </a:p>
        </p:txBody>
      </p:sp>
      <p:sp>
        <p:nvSpPr>
          <p:cNvPr id="9" name="Rectangle 141"/>
          <p:cNvSpPr>
            <a:spLocks noGrp="1" noChangeArrowheads="1"/>
          </p:cNvSpPr>
          <p:nvPr>
            <p:ph type="sldNum" sz="quarter" idx="12"/>
          </p:nvPr>
        </p:nvSpPr>
        <p:spPr>
          <a:ln/>
        </p:spPr>
        <p:txBody>
          <a:bodyPr/>
          <a:lstStyle>
            <a:lvl1pPr>
              <a:defRPr/>
            </a:lvl1pPr>
          </a:lstStyle>
          <a:p>
            <a:pPr>
              <a:defRPr/>
            </a:pPr>
            <a:fld id="{5029113A-01D3-4FF9-8F76-43F30BFAB1F1}"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139"/>
          <p:cNvSpPr>
            <a:spLocks noGrp="1" noChangeArrowheads="1"/>
          </p:cNvSpPr>
          <p:nvPr>
            <p:ph type="dt" sz="half" idx="10"/>
          </p:nvPr>
        </p:nvSpPr>
        <p:spPr>
          <a:ln/>
        </p:spPr>
        <p:txBody>
          <a:bodyPr/>
          <a:lstStyle>
            <a:lvl1pPr>
              <a:defRPr/>
            </a:lvl1pPr>
          </a:lstStyle>
          <a:p>
            <a:pPr>
              <a:defRPr/>
            </a:pPr>
            <a:endParaRPr lang="tr-TR"/>
          </a:p>
        </p:txBody>
      </p:sp>
      <p:sp>
        <p:nvSpPr>
          <p:cNvPr id="4" name="Rectangle 140"/>
          <p:cNvSpPr>
            <a:spLocks noGrp="1" noChangeArrowheads="1"/>
          </p:cNvSpPr>
          <p:nvPr>
            <p:ph type="ftr" sz="quarter" idx="11"/>
          </p:nvPr>
        </p:nvSpPr>
        <p:spPr>
          <a:ln/>
        </p:spPr>
        <p:txBody>
          <a:bodyPr/>
          <a:lstStyle>
            <a:lvl1pPr>
              <a:defRPr/>
            </a:lvl1pPr>
          </a:lstStyle>
          <a:p>
            <a:pPr>
              <a:defRPr/>
            </a:pPr>
            <a:endParaRPr lang="tr-TR"/>
          </a:p>
        </p:txBody>
      </p:sp>
      <p:sp>
        <p:nvSpPr>
          <p:cNvPr id="5" name="Rectangle 141"/>
          <p:cNvSpPr>
            <a:spLocks noGrp="1" noChangeArrowheads="1"/>
          </p:cNvSpPr>
          <p:nvPr>
            <p:ph type="sldNum" sz="quarter" idx="12"/>
          </p:nvPr>
        </p:nvSpPr>
        <p:spPr>
          <a:ln/>
        </p:spPr>
        <p:txBody>
          <a:bodyPr/>
          <a:lstStyle>
            <a:lvl1pPr>
              <a:defRPr/>
            </a:lvl1pPr>
          </a:lstStyle>
          <a:p>
            <a:pPr>
              <a:defRPr/>
            </a:pPr>
            <a:fld id="{2049DE2D-CE35-475E-A607-05B5A9C28108}"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139"/>
          <p:cNvSpPr>
            <a:spLocks noGrp="1" noChangeArrowheads="1"/>
          </p:cNvSpPr>
          <p:nvPr>
            <p:ph type="dt" sz="half" idx="10"/>
          </p:nvPr>
        </p:nvSpPr>
        <p:spPr>
          <a:ln/>
        </p:spPr>
        <p:txBody>
          <a:bodyPr/>
          <a:lstStyle>
            <a:lvl1pPr>
              <a:defRPr/>
            </a:lvl1pPr>
          </a:lstStyle>
          <a:p>
            <a:pPr>
              <a:defRPr/>
            </a:pPr>
            <a:endParaRPr lang="tr-TR"/>
          </a:p>
        </p:txBody>
      </p:sp>
      <p:sp>
        <p:nvSpPr>
          <p:cNvPr id="3" name="Rectangle 140"/>
          <p:cNvSpPr>
            <a:spLocks noGrp="1" noChangeArrowheads="1"/>
          </p:cNvSpPr>
          <p:nvPr>
            <p:ph type="ftr" sz="quarter" idx="11"/>
          </p:nvPr>
        </p:nvSpPr>
        <p:spPr>
          <a:ln/>
        </p:spPr>
        <p:txBody>
          <a:bodyPr/>
          <a:lstStyle>
            <a:lvl1pPr>
              <a:defRPr/>
            </a:lvl1pPr>
          </a:lstStyle>
          <a:p>
            <a:pPr>
              <a:defRPr/>
            </a:pPr>
            <a:endParaRPr lang="tr-TR"/>
          </a:p>
        </p:txBody>
      </p:sp>
      <p:sp>
        <p:nvSpPr>
          <p:cNvPr id="4" name="Rectangle 141"/>
          <p:cNvSpPr>
            <a:spLocks noGrp="1" noChangeArrowheads="1"/>
          </p:cNvSpPr>
          <p:nvPr>
            <p:ph type="sldNum" sz="quarter" idx="12"/>
          </p:nvPr>
        </p:nvSpPr>
        <p:spPr>
          <a:ln/>
        </p:spPr>
        <p:txBody>
          <a:bodyPr/>
          <a:lstStyle>
            <a:lvl1pPr>
              <a:defRPr/>
            </a:lvl1pPr>
          </a:lstStyle>
          <a:p>
            <a:pPr>
              <a:defRPr/>
            </a:pPr>
            <a:fld id="{C8401BD5-CDE7-46E9-8862-831A3EC88FFB}"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39"/>
          <p:cNvSpPr>
            <a:spLocks noGrp="1" noChangeArrowheads="1"/>
          </p:cNvSpPr>
          <p:nvPr>
            <p:ph type="dt" sz="half" idx="10"/>
          </p:nvPr>
        </p:nvSpPr>
        <p:spPr>
          <a:ln/>
        </p:spPr>
        <p:txBody>
          <a:bodyPr/>
          <a:lstStyle>
            <a:lvl1pPr>
              <a:defRPr/>
            </a:lvl1pPr>
          </a:lstStyle>
          <a:p>
            <a:pPr>
              <a:defRPr/>
            </a:pPr>
            <a:endParaRPr lang="tr-TR"/>
          </a:p>
        </p:txBody>
      </p:sp>
      <p:sp>
        <p:nvSpPr>
          <p:cNvPr id="6" name="Rectangle 140"/>
          <p:cNvSpPr>
            <a:spLocks noGrp="1" noChangeArrowheads="1"/>
          </p:cNvSpPr>
          <p:nvPr>
            <p:ph type="ftr" sz="quarter" idx="11"/>
          </p:nvPr>
        </p:nvSpPr>
        <p:spPr>
          <a:ln/>
        </p:spPr>
        <p:txBody>
          <a:bodyPr/>
          <a:lstStyle>
            <a:lvl1pPr>
              <a:defRPr/>
            </a:lvl1pPr>
          </a:lstStyle>
          <a:p>
            <a:pPr>
              <a:defRPr/>
            </a:pPr>
            <a:endParaRPr lang="tr-TR"/>
          </a:p>
        </p:txBody>
      </p:sp>
      <p:sp>
        <p:nvSpPr>
          <p:cNvPr id="7" name="Rectangle 141"/>
          <p:cNvSpPr>
            <a:spLocks noGrp="1" noChangeArrowheads="1"/>
          </p:cNvSpPr>
          <p:nvPr>
            <p:ph type="sldNum" sz="quarter" idx="12"/>
          </p:nvPr>
        </p:nvSpPr>
        <p:spPr>
          <a:ln/>
        </p:spPr>
        <p:txBody>
          <a:bodyPr/>
          <a:lstStyle>
            <a:lvl1pPr>
              <a:defRPr/>
            </a:lvl1pPr>
          </a:lstStyle>
          <a:p>
            <a:pPr>
              <a:defRPr/>
            </a:pPr>
            <a:fld id="{9CA49478-18B2-4B45-81B0-44A09A53B00F}"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39"/>
          <p:cNvSpPr>
            <a:spLocks noGrp="1" noChangeArrowheads="1"/>
          </p:cNvSpPr>
          <p:nvPr>
            <p:ph type="dt" sz="half" idx="10"/>
          </p:nvPr>
        </p:nvSpPr>
        <p:spPr>
          <a:ln/>
        </p:spPr>
        <p:txBody>
          <a:bodyPr/>
          <a:lstStyle>
            <a:lvl1pPr>
              <a:defRPr/>
            </a:lvl1pPr>
          </a:lstStyle>
          <a:p>
            <a:pPr>
              <a:defRPr/>
            </a:pPr>
            <a:endParaRPr lang="tr-TR"/>
          </a:p>
        </p:txBody>
      </p:sp>
      <p:sp>
        <p:nvSpPr>
          <p:cNvPr id="6" name="Rectangle 140"/>
          <p:cNvSpPr>
            <a:spLocks noGrp="1" noChangeArrowheads="1"/>
          </p:cNvSpPr>
          <p:nvPr>
            <p:ph type="ftr" sz="quarter" idx="11"/>
          </p:nvPr>
        </p:nvSpPr>
        <p:spPr>
          <a:ln/>
        </p:spPr>
        <p:txBody>
          <a:bodyPr/>
          <a:lstStyle>
            <a:lvl1pPr>
              <a:defRPr/>
            </a:lvl1pPr>
          </a:lstStyle>
          <a:p>
            <a:pPr>
              <a:defRPr/>
            </a:pPr>
            <a:endParaRPr lang="tr-TR"/>
          </a:p>
        </p:txBody>
      </p:sp>
      <p:sp>
        <p:nvSpPr>
          <p:cNvPr id="7" name="Rectangle 141"/>
          <p:cNvSpPr>
            <a:spLocks noGrp="1" noChangeArrowheads="1"/>
          </p:cNvSpPr>
          <p:nvPr>
            <p:ph type="sldNum" sz="quarter" idx="12"/>
          </p:nvPr>
        </p:nvSpPr>
        <p:spPr>
          <a:ln/>
        </p:spPr>
        <p:txBody>
          <a:bodyPr/>
          <a:lstStyle>
            <a:lvl1pPr>
              <a:defRPr/>
            </a:lvl1pPr>
          </a:lstStyle>
          <a:p>
            <a:pPr>
              <a:defRPr/>
            </a:pPr>
            <a:fld id="{4611660E-80A8-42E9-9FE7-F3E526BFA9CF}"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6303963" y="0"/>
            <a:ext cx="2840037" cy="3254375"/>
            <a:chOff x="3115" y="0"/>
            <a:chExt cx="2170" cy="2486"/>
          </a:xfrm>
        </p:grpSpPr>
        <p:grpSp>
          <p:nvGrpSpPr>
            <p:cNvPr id="1032" name="Group 3"/>
            <p:cNvGrpSpPr>
              <a:grpSpLocks/>
            </p:cNvGrpSpPr>
            <p:nvPr/>
          </p:nvGrpSpPr>
          <p:grpSpPr bwMode="auto">
            <a:xfrm>
              <a:off x="4080" y="1910"/>
              <a:ext cx="768" cy="576"/>
              <a:chOff x="0" y="0"/>
              <a:chExt cx="768" cy="576"/>
            </a:xfrm>
          </p:grpSpPr>
          <p:sp>
            <p:nvSpPr>
              <p:cNvPr id="565252" name="Oval 4"/>
              <p:cNvSpPr>
                <a:spLocks noChangeArrowheads="1"/>
              </p:cNvSpPr>
              <p:nvPr/>
            </p:nvSpPr>
            <p:spPr bwMode="hidden">
              <a:xfrm>
                <a:off x="3"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565253" name="Oval 5"/>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1033" name="Group 6"/>
            <p:cNvGrpSpPr>
              <a:grpSpLocks/>
            </p:cNvGrpSpPr>
            <p:nvPr/>
          </p:nvGrpSpPr>
          <p:grpSpPr bwMode="auto">
            <a:xfrm>
              <a:off x="4257" y="1103"/>
              <a:ext cx="768" cy="576"/>
              <a:chOff x="0" y="0"/>
              <a:chExt cx="768" cy="576"/>
            </a:xfrm>
          </p:grpSpPr>
          <p:sp>
            <p:nvSpPr>
              <p:cNvPr id="565255" name="Oval 7"/>
              <p:cNvSpPr>
                <a:spLocks noChangeArrowheads="1"/>
              </p:cNvSpPr>
              <p:nvPr/>
            </p:nvSpPr>
            <p:spPr bwMode="hidden">
              <a:xfrm>
                <a:off x="-3" y="3"/>
                <a:ext cx="771"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565256" name="Oval 8"/>
              <p:cNvSpPr>
                <a:spLocks noChangeArrowheads="1"/>
              </p:cNvSpPr>
              <p:nvPr/>
            </p:nvSpPr>
            <p:spPr bwMode="hidden">
              <a:xfrm>
                <a:off x="276" y="254"/>
                <a:ext cx="186" cy="109"/>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1034" name="Group 9"/>
            <p:cNvGrpSpPr>
              <a:grpSpLocks/>
            </p:cNvGrpSpPr>
            <p:nvPr/>
          </p:nvGrpSpPr>
          <p:grpSpPr bwMode="auto">
            <a:xfrm>
              <a:off x="3134" y="0"/>
              <a:ext cx="768" cy="576"/>
              <a:chOff x="0" y="0"/>
              <a:chExt cx="768" cy="576"/>
            </a:xfrm>
          </p:grpSpPr>
          <p:sp>
            <p:nvSpPr>
              <p:cNvPr id="565258"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565259" name="Oval 11"/>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1035" name="Group 12"/>
            <p:cNvGrpSpPr>
              <a:grpSpLocks/>
            </p:cNvGrpSpPr>
            <p:nvPr/>
          </p:nvGrpSpPr>
          <p:grpSpPr bwMode="auto">
            <a:xfrm>
              <a:off x="3115" y="0"/>
              <a:ext cx="2170" cy="1702"/>
              <a:chOff x="3115" y="0"/>
              <a:chExt cx="2170" cy="1702"/>
            </a:xfrm>
          </p:grpSpPr>
          <p:grpSp>
            <p:nvGrpSpPr>
              <p:cNvPr id="1036" name="Group 13"/>
              <p:cNvGrpSpPr>
                <a:grpSpLocks/>
              </p:cNvGrpSpPr>
              <p:nvPr/>
            </p:nvGrpSpPr>
            <p:grpSpPr bwMode="auto">
              <a:xfrm>
                <a:off x="3640" y="308"/>
                <a:ext cx="1145" cy="844"/>
                <a:chOff x="1265" y="814"/>
                <a:chExt cx="2919" cy="2151"/>
              </a:xfrm>
            </p:grpSpPr>
            <p:sp>
              <p:nvSpPr>
                <p:cNvPr id="565262" name="Oval 14"/>
                <p:cNvSpPr>
                  <a:spLocks noChangeArrowheads="1"/>
                </p:cNvSpPr>
                <p:nvPr/>
              </p:nvSpPr>
              <p:spPr bwMode="hidden">
                <a:xfrm>
                  <a:off x="1266"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tr-TR"/>
                </a:p>
              </p:txBody>
            </p:sp>
            <p:sp>
              <p:nvSpPr>
                <p:cNvPr id="565263" name="Oval 15"/>
                <p:cNvSpPr>
                  <a:spLocks noChangeArrowheads="1"/>
                </p:cNvSpPr>
                <p:nvPr/>
              </p:nvSpPr>
              <p:spPr bwMode="hidden">
                <a:xfrm>
                  <a:off x="2382" y="1602"/>
                  <a:ext cx="578" cy="405"/>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a:defRPr/>
                  </a:pPr>
                  <a:endParaRPr lang="tr-TR"/>
                </a:p>
              </p:txBody>
            </p:sp>
          </p:grpSp>
          <p:grpSp>
            <p:nvGrpSpPr>
              <p:cNvPr id="1037" name="Group 16"/>
              <p:cNvGrpSpPr>
                <a:grpSpLocks/>
              </p:cNvGrpSpPr>
              <p:nvPr/>
            </p:nvGrpSpPr>
            <p:grpSpPr bwMode="auto">
              <a:xfrm>
                <a:off x="3115" y="0"/>
                <a:ext cx="2145" cy="1702"/>
                <a:chOff x="3115" y="0"/>
                <a:chExt cx="2145" cy="1702"/>
              </a:xfrm>
            </p:grpSpPr>
            <p:grpSp>
              <p:nvGrpSpPr>
                <p:cNvPr id="1060" name="Group 17"/>
                <p:cNvGrpSpPr>
                  <a:grpSpLocks/>
                </p:cNvGrpSpPr>
                <p:nvPr/>
              </p:nvGrpSpPr>
              <p:grpSpPr bwMode="auto">
                <a:xfrm>
                  <a:off x="4505" y="589"/>
                  <a:ext cx="493" cy="912"/>
                  <a:chOff x="3471" y="1530"/>
                  <a:chExt cx="1258" cy="2327"/>
                </a:xfrm>
              </p:grpSpPr>
              <p:sp>
                <p:nvSpPr>
                  <p:cNvPr id="565266" name="Freeform 18"/>
                  <p:cNvSpPr>
                    <a:spLocks/>
                  </p:cNvSpPr>
                  <p:nvPr/>
                </p:nvSpPr>
                <p:spPr bwMode="hidden">
                  <a:xfrm rot="2711884">
                    <a:off x="2773" y="2235"/>
                    <a:ext cx="1708"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565267" name="Freeform 19"/>
                  <p:cNvSpPr>
                    <a:spLocks/>
                  </p:cNvSpPr>
                  <p:nvPr/>
                </p:nvSpPr>
                <p:spPr bwMode="hidden">
                  <a:xfrm rot="2711884">
                    <a:off x="4025" y="3143"/>
                    <a:ext cx="913" cy="4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61" name="Group 20"/>
                <p:cNvGrpSpPr>
                  <a:grpSpLocks/>
                </p:cNvGrpSpPr>
                <p:nvPr/>
              </p:nvGrpSpPr>
              <p:grpSpPr bwMode="auto">
                <a:xfrm>
                  <a:off x="4267" y="781"/>
                  <a:ext cx="966" cy="522"/>
                  <a:chOff x="2864" y="2019"/>
                  <a:chExt cx="2463" cy="1332"/>
                </a:xfrm>
              </p:grpSpPr>
              <p:sp>
                <p:nvSpPr>
                  <p:cNvPr id="565269" name="Freeform 21"/>
                  <p:cNvSpPr>
                    <a:spLocks/>
                  </p:cNvSpPr>
                  <p:nvPr/>
                </p:nvSpPr>
                <p:spPr bwMode="hidden">
                  <a:xfrm rot="2104081">
                    <a:off x="2865" y="2019"/>
                    <a:ext cx="1812"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70" name="Freeform 22"/>
                  <p:cNvSpPr>
                    <a:spLocks/>
                  </p:cNvSpPr>
                  <p:nvPr/>
                </p:nvSpPr>
                <p:spPr bwMode="hidden">
                  <a:xfrm rot="2104081">
                    <a:off x="4352" y="2805"/>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2" name="Group 23"/>
                <p:cNvGrpSpPr>
                  <a:grpSpLocks/>
                </p:cNvGrpSpPr>
                <p:nvPr/>
              </p:nvGrpSpPr>
              <p:grpSpPr bwMode="auto">
                <a:xfrm>
                  <a:off x="4280" y="707"/>
                  <a:ext cx="971" cy="417"/>
                  <a:chOff x="2897" y="1832"/>
                  <a:chExt cx="2477" cy="1064"/>
                </a:xfrm>
              </p:grpSpPr>
              <p:sp>
                <p:nvSpPr>
                  <p:cNvPr id="565272" name="Freeform 24"/>
                  <p:cNvSpPr>
                    <a:spLocks/>
                  </p:cNvSpPr>
                  <p:nvPr/>
                </p:nvSpPr>
                <p:spPr bwMode="hidden">
                  <a:xfrm rot="1582915">
                    <a:off x="2896" y="1832"/>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73" name="Freeform 25"/>
                  <p:cNvSpPr>
                    <a:spLocks/>
                  </p:cNvSpPr>
                  <p:nvPr/>
                </p:nvSpPr>
                <p:spPr bwMode="hidden">
                  <a:xfrm rot="1582915">
                    <a:off x="4443" y="2420"/>
                    <a:ext cx="931" cy="47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3" name="Group 26"/>
                <p:cNvGrpSpPr>
                  <a:grpSpLocks/>
                </p:cNvGrpSpPr>
                <p:nvPr/>
              </p:nvGrpSpPr>
              <p:grpSpPr bwMode="auto">
                <a:xfrm>
                  <a:off x="4291" y="630"/>
                  <a:ext cx="969" cy="364"/>
                  <a:chOff x="2924" y="1636"/>
                  <a:chExt cx="2472" cy="927"/>
                </a:xfrm>
              </p:grpSpPr>
              <p:sp>
                <p:nvSpPr>
                  <p:cNvPr id="565275" name="Freeform 27"/>
                  <p:cNvSpPr>
                    <a:spLocks/>
                  </p:cNvSpPr>
                  <p:nvPr/>
                </p:nvSpPr>
                <p:spPr bwMode="hidden">
                  <a:xfrm rot="1080363">
                    <a:off x="2910" y="1622"/>
                    <a:ext cx="1677" cy="34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76" name="Freeform 28"/>
                  <p:cNvSpPr>
                    <a:spLocks/>
                  </p:cNvSpPr>
                  <p:nvPr/>
                </p:nvSpPr>
                <p:spPr bwMode="hidden">
                  <a:xfrm rot="1080363">
                    <a:off x="4488" y="2030"/>
                    <a:ext cx="894" cy="51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4" name="Group 29"/>
                <p:cNvGrpSpPr>
                  <a:grpSpLocks/>
                </p:cNvGrpSpPr>
                <p:nvPr/>
              </p:nvGrpSpPr>
              <p:grpSpPr bwMode="auto">
                <a:xfrm>
                  <a:off x="4304" y="543"/>
                  <a:ext cx="918" cy="258"/>
                  <a:chOff x="2958" y="1414"/>
                  <a:chExt cx="2342" cy="657"/>
                </a:xfrm>
              </p:grpSpPr>
              <p:sp>
                <p:nvSpPr>
                  <p:cNvPr id="565278" name="Freeform 30"/>
                  <p:cNvSpPr>
                    <a:spLocks/>
                  </p:cNvSpPr>
                  <p:nvPr/>
                </p:nvSpPr>
                <p:spPr bwMode="hidden">
                  <a:xfrm rot="463793">
                    <a:off x="2957" y="1415"/>
                    <a:ext cx="154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79" name="Freeform 31"/>
                  <p:cNvSpPr>
                    <a:spLocks/>
                  </p:cNvSpPr>
                  <p:nvPr/>
                </p:nvSpPr>
                <p:spPr bwMode="hidden">
                  <a:xfrm rot="463793">
                    <a:off x="4470" y="1581"/>
                    <a:ext cx="829"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5" name="Group 32"/>
                <p:cNvGrpSpPr>
                  <a:grpSpLocks/>
                </p:cNvGrpSpPr>
                <p:nvPr/>
              </p:nvGrpSpPr>
              <p:grpSpPr bwMode="auto">
                <a:xfrm>
                  <a:off x="4314" y="487"/>
                  <a:ext cx="843" cy="134"/>
                  <a:chOff x="2983" y="1269"/>
                  <a:chExt cx="2150" cy="343"/>
                </a:xfrm>
              </p:grpSpPr>
              <p:sp>
                <p:nvSpPr>
                  <p:cNvPr id="565281" name="Freeform 33"/>
                  <p:cNvSpPr>
                    <a:spLocks/>
                  </p:cNvSpPr>
                  <p:nvPr/>
                </p:nvSpPr>
                <p:spPr bwMode="hidden">
                  <a:xfrm rot="-84182">
                    <a:off x="2982" y="1286"/>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82" name="Freeform 34"/>
                  <p:cNvSpPr>
                    <a:spLocks/>
                  </p:cNvSpPr>
                  <p:nvPr/>
                </p:nvSpPr>
                <p:spPr bwMode="hidden">
                  <a:xfrm rot="-84182">
                    <a:off x="4377" y="1255"/>
                    <a:ext cx="755" cy="35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6" name="Group 35"/>
                <p:cNvGrpSpPr>
                  <a:grpSpLocks/>
                </p:cNvGrpSpPr>
                <p:nvPr/>
              </p:nvGrpSpPr>
              <p:grpSpPr bwMode="auto">
                <a:xfrm>
                  <a:off x="4296" y="349"/>
                  <a:ext cx="737" cy="167"/>
                  <a:chOff x="2938" y="917"/>
                  <a:chExt cx="1879" cy="427"/>
                </a:xfrm>
              </p:grpSpPr>
              <p:sp>
                <p:nvSpPr>
                  <p:cNvPr id="565284" name="Freeform 36"/>
                  <p:cNvSpPr>
                    <a:spLocks/>
                  </p:cNvSpPr>
                  <p:nvPr/>
                </p:nvSpPr>
                <p:spPr bwMode="hidden">
                  <a:xfrm rot="-802576">
                    <a:off x="2924" y="1128"/>
                    <a:ext cx="1246" cy="20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85" name="Freeform 37"/>
                  <p:cNvSpPr>
                    <a:spLocks/>
                  </p:cNvSpPr>
                  <p:nvPr/>
                </p:nvSpPr>
                <p:spPr bwMode="hidden">
                  <a:xfrm rot="-802576">
                    <a:off x="4148" y="918"/>
                    <a:ext cx="668"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67" name="Group 38"/>
                <p:cNvGrpSpPr>
                  <a:grpSpLocks/>
                </p:cNvGrpSpPr>
                <p:nvPr/>
              </p:nvGrpSpPr>
              <p:grpSpPr bwMode="auto">
                <a:xfrm>
                  <a:off x="3394" y="637"/>
                  <a:ext cx="493" cy="912"/>
                  <a:chOff x="637" y="1653"/>
                  <a:chExt cx="1257" cy="2326"/>
                </a:xfrm>
              </p:grpSpPr>
              <p:sp>
                <p:nvSpPr>
                  <p:cNvPr id="565287" name="Freeform 39"/>
                  <p:cNvSpPr>
                    <a:spLocks/>
                  </p:cNvSpPr>
                  <p:nvPr/>
                </p:nvSpPr>
                <p:spPr bwMode="hidden">
                  <a:xfrm rot="18888116" flipH="1">
                    <a:off x="875" y="2345"/>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88" name="Freeform 40"/>
                  <p:cNvSpPr>
                    <a:spLocks/>
                  </p:cNvSpPr>
                  <p:nvPr/>
                </p:nvSpPr>
                <p:spPr bwMode="hidden">
                  <a:xfrm rot="18888116" flipH="1">
                    <a:off x="419" y="3271"/>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68" name="Group 41"/>
                <p:cNvGrpSpPr>
                  <a:grpSpLocks/>
                </p:cNvGrpSpPr>
                <p:nvPr/>
              </p:nvGrpSpPr>
              <p:grpSpPr bwMode="auto">
                <a:xfrm>
                  <a:off x="3142" y="850"/>
                  <a:ext cx="966" cy="522"/>
                  <a:chOff x="-5" y="2196"/>
                  <a:chExt cx="2463" cy="1332"/>
                </a:xfrm>
              </p:grpSpPr>
              <p:sp>
                <p:nvSpPr>
                  <p:cNvPr id="565290" name="Freeform 42"/>
                  <p:cNvSpPr>
                    <a:spLocks/>
                  </p:cNvSpPr>
                  <p:nvPr/>
                </p:nvSpPr>
                <p:spPr bwMode="hidden">
                  <a:xfrm rot="19495919" flipH="1">
                    <a:off x="644" y="2196"/>
                    <a:ext cx="1800"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91" name="Freeform 43"/>
                  <p:cNvSpPr>
                    <a:spLocks/>
                  </p:cNvSpPr>
                  <p:nvPr/>
                </p:nvSpPr>
                <p:spPr bwMode="hidden">
                  <a:xfrm rot="19495919" flipH="1">
                    <a:off x="-6" y="2982"/>
                    <a:ext cx="968"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69" name="Group 44"/>
                <p:cNvGrpSpPr>
                  <a:grpSpLocks/>
                </p:cNvGrpSpPr>
                <p:nvPr/>
              </p:nvGrpSpPr>
              <p:grpSpPr bwMode="auto">
                <a:xfrm>
                  <a:off x="3124" y="777"/>
                  <a:ext cx="971" cy="417"/>
                  <a:chOff x="-52" y="2009"/>
                  <a:chExt cx="2477" cy="1064"/>
                </a:xfrm>
              </p:grpSpPr>
              <p:sp>
                <p:nvSpPr>
                  <p:cNvPr id="565293" name="Freeform 45"/>
                  <p:cNvSpPr>
                    <a:spLocks/>
                  </p:cNvSpPr>
                  <p:nvPr/>
                </p:nvSpPr>
                <p:spPr bwMode="hidden">
                  <a:xfrm rot="20017085" flipH="1">
                    <a:off x="689" y="2010"/>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94" name="Freeform 46"/>
                  <p:cNvSpPr>
                    <a:spLocks/>
                  </p:cNvSpPr>
                  <p:nvPr/>
                </p:nvSpPr>
                <p:spPr bwMode="hidden">
                  <a:xfrm rot="20017085" flipH="1">
                    <a:off x="-53" y="2598"/>
                    <a:ext cx="931" cy="46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70" name="Group 47"/>
                <p:cNvGrpSpPr>
                  <a:grpSpLocks/>
                </p:cNvGrpSpPr>
                <p:nvPr/>
              </p:nvGrpSpPr>
              <p:grpSpPr bwMode="auto">
                <a:xfrm>
                  <a:off x="3115" y="700"/>
                  <a:ext cx="969" cy="363"/>
                  <a:chOff x="-74" y="1813"/>
                  <a:chExt cx="2472" cy="927"/>
                </a:xfrm>
              </p:grpSpPr>
              <p:sp>
                <p:nvSpPr>
                  <p:cNvPr id="565296" name="Freeform 48"/>
                  <p:cNvSpPr>
                    <a:spLocks/>
                  </p:cNvSpPr>
                  <p:nvPr/>
                </p:nvSpPr>
                <p:spPr bwMode="hidden">
                  <a:xfrm rot="20519637" flipH="1">
                    <a:off x="721" y="1812"/>
                    <a:ext cx="1677" cy="32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297" name="Freeform 49"/>
                  <p:cNvSpPr>
                    <a:spLocks/>
                  </p:cNvSpPr>
                  <p:nvPr/>
                </p:nvSpPr>
                <p:spPr bwMode="hidden">
                  <a:xfrm rot="20519637" flipH="1">
                    <a:off x="-74" y="2212"/>
                    <a:ext cx="900" cy="51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71" name="Group 50"/>
                <p:cNvGrpSpPr>
                  <a:grpSpLocks/>
                </p:cNvGrpSpPr>
                <p:nvPr/>
              </p:nvGrpSpPr>
              <p:grpSpPr bwMode="auto">
                <a:xfrm>
                  <a:off x="3153" y="613"/>
                  <a:ext cx="918" cy="257"/>
                  <a:chOff x="22" y="1591"/>
                  <a:chExt cx="2342" cy="657"/>
                </a:xfrm>
              </p:grpSpPr>
              <p:sp>
                <p:nvSpPr>
                  <p:cNvPr id="565299" name="Freeform 51"/>
                  <p:cNvSpPr>
                    <a:spLocks/>
                  </p:cNvSpPr>
                  <p:nvPr/>
                </p:nvSpPr>
                <p:spPr bwMode="hidden">
                  <a:xfrm rot="21136207" flipH="1">
                    <a:off x="819" y="1577"/>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00" name="Freeform 52"/>
                  <p:cNvSpPr>
                    <a:spLocks/>
                  </p:cNvSpPr>
                  <p:nvPr/>
                </p:nvSpPr>
                <p:spPr bwMode="hidden">
                  <a:xfrm rot="21136207" flipH="1">
                    <a:off x="21" y="1757"/>
                    <a:ext cx="829"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72" name="Group 53"/>
                <p:cNvGrpSpPr>
                  <a:grpSpLocks/>
                </p:cNvGrpSpPr>
                <p:nvPr/>
              </p:nvGrpSpPr>
              <p:grpSpPr bwMode="auto">
                <a:xfrm>
                  <a:off x="3218" y="556"/>
                  <a:ext cx="843" cy="134"/>
                  <a:chOff x="189" y="1446"/>
                  <a:chExt cx="2150" cy="343"/>
                </a:xfrm>
              </p:grpSpPr>
              <p:sp>
                <p:nvSpPr>
                  <p:cNvPr id="565302" name="Freeform 54"/>
                  <p:cNvSpPr>
                    <a:spLocks/>
                  </p:cNvSpPr>
                  <p:nvPr/>
                </p:nvSpPr>
                <p:spPr bwMode="hidden">
                  <a:xfrm rot="84182" flipH="1">
                    <a:off x="935" y="1463"/>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03" name="Freeform 55"/>
                  <p:cNvSpPr>
                    <a:spLocks/>
                  </p:cNvSpPr>
                  <p:nvPr/>
                </p:nvSpPr>
                <p:spPr bwMode="hidden">
                  <a:xfrm rot="84182" flipH="1">
                    <a:off x="189" y="1432"/>
                    <a:ext cx="755" cy="35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73" name="Group 56"/>
                <p:cNvGrpSpPr>
                  <a:grpSpLocks/>
                </p:cNvGrpSpPr>
                <p:nvPr/>
              </p:nvGrpSpPr>
              <p:grpSpPr bwMode="auto">
                <a:xfrm>
                  <a:off x="3342" y="418"/>
                  <a:ext cx="737" cy="167"/>
                  <a:chOff x="505" y="1094"/>
                  <a:chExt cx="1879" cy="427"/>
                </a:xfrm>
              </p:grpSpPr>
              <p:sp>
                <p:nvSpPr>
                  <p:cNvPr id="565305" name="Freeform 57"/>
                  <p:cNvSpPr>
                    <a:spLocks/>
                  </p:cNvSpPr>
                  <p:nvPr/>
                </p:nvSpPr>
                <p:spPr bwMode="hidden">
                  <a:xfrm rot="802576" flipH="1">
                    <a:off x="1151" y="1306"/>
                    <a:ext cx="1234"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06" name="Freeform 58"/>
                  <p:cNvSpPr>
                    <a:spLocks/>
                  </p:cNvSpPr>
                  <p:nvPr/>
                </p:nvSpPr>
                <p:spPr bwMode="hidden">
                  <a:xfrm rot="802576" flipH="1">
                    <a:off x="505" y="1095"/>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4" name="Group 59"/>
                <p:cNvGrpSpPr>
                  <a:grpSpLocks/>
                </p:cNvGrpSpPr>
                <p:nvPr/>
              </p:nvGrpSpPr>
              <p:grpSpPr bwMode="auto">
                <a:xfrm>
                  <a:off x="3386" y="341"/>
                  <a:ext cx="725" cy="218"/>
                  <a:chOff x="616" y="899"/>
                  <a:chExt cx="1850" cy="554"/>
                </a:xfrm>
              </p:grpSpPr>
              <p:sp>
                <p:nvSpPr>
                  <p:cNvPr id="565308" name="Freeform 60"/>
                  <p:cNvSpPr>
                    <a:spLocks/>
                  </p:cNvSpPr>
                  <p:nvPr/>
                </p:nvSpPr>
                <p:spPr bwMode="hidden">
                  <a:xfrm rot="1277471" flipH="1">
                    <a:off x="1231" y="1237"/>
                    <a:ext cx="1235"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09" name="Freeform 61"/>
                  <p:cNvSpPr>
                    <a:spLocks/>
                  </p:cNvSpPr>
                  <p:nvPr/>
                </p:nvSpPr>
                <p:spPr bwMode="hidden">
                  <a:xfrm rot="1277471" flipH="1">
                    <a:off x="615" y="898"/>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5" name="Group 62"/>
                <p:cNvGrpSpPr>
                  <a:grpSpLocks/>
                </p:cNvGrpSpPr>
                <p:nvPr/>
              </p:nvGrpSpPr>
              <p:grpSpPr bwMode="auto">
                <a:xfrm>
                  <a:off x="3472" y="231"/>
                  <a:ext cx="693" cy="291"/>
                  <a:chOff x="3472" y="231"/>
                  <a:chExt cx="693" cy="291"/>
                </a:xfrm>
              </p:grpSpPr>
              <p:sp>
                <p:nvSpPr>
                  <p:cNvPr id="565311" name="Freeform 63"/>
                  <p:cNvSpPr>
                    <a:spLocks/>
                  </p:cNvSpPr>
                  <p:nvPr/>
                </p:nvSpPr>
                <p:spPr bwMode="hidden">
                  <a:xfrm rot="2028410" flipH="1">
                    <a:off x="3679" y="438"/>
                    <a:ext cx="483"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12" name="Freeform 64"/>
                  <p:cNvSpPr>
                    <a:spLocks/>
                  </p:cNvSpPr>
                  <p:nvPr/>
                </p:nvSpPr>
                <p:spPr bwMode="hidden">
                  <a:xfrm rot="2028410" flipH="1">
                    <a:off x="3472" y="228"/>
                    <a:ext cx="260" cy="13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6" name="Group 65"/>
                <p:cNvGrpSpPr>
                  <a:grpSpLocks/>
                </p:cNvGrpSpPr>
                <p:nvPr/>
              </p:nvGrpSpPr>
              <p:grpSpPr bwMode="auto">
                <a:xfrm>
                  <a:off x="3554" y="118"/>
                  <a:ext cx="664" cy="349"/>
                  <a:chOff x="3554" y="118"/>
                  <a:chExt cx="664" cy="349"/>
                </a:xfrm>
              </p:grpSpPr>
              <p:sp>
                <p:nvSpPr>
                  <p:cNvPr id="565314" name="Freeform 66"/>
                  <p:cNvSpPr>
                    <a:spLocks/>
                  </p:cNvSpPr>
                  <p:nvPr/>
                </p:nvSpPr>
                <p:spPr bwMode="hidden">
                  <a:xfrm rot="2664424" flipH="1">
                    <a:off x="3728" y="383"/>
                    <a:ext cx="490"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15" name="Freeform 67"/>
                  <p:cNvSpPr>
                    <a:spLocks/>
                  </p:cNvSpPr>
                  <p:nvPr/>
                </p:nvSpPr>
                <p:spPr bwMode="hidden">
                  <a:xfrm rot="2664424" flipH="1">
                    <a:off x="3554" y="118"/>
                    <a:ext cx="263"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7" name="Group 68"/>
                <p:cNvGrpSpPr>
                  <a:grpSpLocks/>
                </p:cNvGrpSpPr>
                <p:nvPr/>
              </p:nvGrpSpPr>
              <p:grpSpPr bwMode="auto">
                <a:xfrm>
                  <a:off x="3784" y="30"/>
                  <a:ext cx="305" cy="593"/>
                  <a:chOff x="1633" y="104"/>
                  <a:chExt cx="778" cy="1512"/>
                </a:xfrm>
              </p:grpSpPr>
              <p:sp>
                <p:nvSpPr>
                  <p:cNvPr id="565317" name="Freeform 69"/>
                  <p:cNvSpPr>
                    <a:spLocks/>
                  </p:cNvSpPr>
                  <p:nvPr/>
                </p:nvSpPr>
                <p:spPr bwMode="hidden">
                  <a:xfrm rot="3473776" flipH="1">
                    <a:off x="1752" y="958"/>
                    <a:ext cx="1101" cy="21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18" name="Freeform 70"/>
                  <p:cNvSpPr>
                    <a:spLocks/>
                  </p:cNvSpPr>
                  <p:nvPr/>
                </p:nvSpPr>
                <p:spPr bwMode="hidden">
                  <a:xfrm rot="3473776" flipH="1">
                    <a:off x="1505" y="231"/>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8" name="Group 71"/>
                <p:cNvGrpSpPr>
                  <a:grpSpLocks/>
                </p:cNvGrpSpPr>
                <p:nvPr/>
              </p:nvGrpSpPr>
              <p:grpSpPr bwMode="auto">
                <a:xfrm>
                  <a:off x="3903" y="0"/>
                  <a:ext cx="248" cy="601"/>
                  <a:chOff x="1935" y="28"/>
                  <a:chExt cx="634" cy="1534"/>
                </a:xfrm>
              </p:grpSpPr>
              <p:sp>
                <p:nvSpPr>
                  <p:cNvPr id="565320" name="Freeform 72"/>
                  <p:cNvSpPr>
                    <a:spLocks/>
                  </p:cNvSpPr>
                  <p:nvPr/>
                </p:nvSpPr>
                <p:spPr bwMode="hidden">
                  <a:xfrm rot="4126480" flipH="1">
                    <a:off x="1939" y="918"/>
                    <a:ext cx="1046"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21" name="Freeform 73"/>
                  <p:cNvSpPr>
                    <a:spLocks/>
                  </p:cNvSpPr>
                  <p:nvPr/>
                </p:nvSpPr>
                <p:spPr bwMode="hidden">
                  <a:xfrm rot="4126480" flipH="1">
                    <a:off x="1820"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grpSp>
              <p:nvGrpSpPr>
                <p:cNvPr id="1079" name="Group 74"/>
                <p:cNvGrpSpPr>
                  <a:grpSpLocks/>
                </p:cNvGrpSpPr>
                <p:nvPr/>
              </p:nvGrpSpPr>
              <p:grpSpPr bwMode="auto">
                <a:xfrm>
                  <a:off x="4251" y="252"/>
                  <a:ext cx="723" cy="222"/>
                  <a:chOff x="2822" y="672"/>
                  <a:chExt cx="1845" cy="566"/>
                </a:xfrm>
              </p:grpSpPr>
              <p:sp>
                <p:nvSpPr>
                  <p:cNvPr id="565323" name="Freeform 75"/>
                  <p:cNvSpPr>
                    <a:spLocks/>
                  </p:cNvSpPr>
                  <p:nvPr/>
                </p:nvSpPr>
                <p:spPr bwMode="hidden">
                  <a:xfrm rot="-1325434">
                    <a:off x="2808" y="1022"/>
                    <a:ext cx="1232"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24" name="Freeform 76"/>
                  <p:cNvSpPr>
                    <a:spLocks/>
                  </p:cNvSpPr>
                  <p:nvPr/>
                </p:nvSpPr>
                <p:spPr bwMode="hidden">
                  <a:xfrm rot="-1325434">
                    <a:off x="4003" y="673"/>
                    <a:ext cx="650"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80" name="Group 77"/>
                <p:cNvGrpSpPr>
                  <a:grpSpLocks/>
                </p:cNvGrpSpPr>
                <p:nvPr/>
              </p:nvGrpSpPr>
              <p:grpSpPr bwMode="auto">
                <a:xfrm>
                  <a:off x="4196" y="163"/>
                  <a:ext cx="699" cy="282"/>
                  <a:chOff x="2683" y="445"/>
                  <a:chExt cx="1781" cy="717"/>
                </a:xfrm>
              </p:grpSpPr>
              <p:sp>
                <p:nvSpPr>
                  <p:cNvPr id="565326" name="Freeform 78"/>
                  <p:cNvSpPr>
                    <a:spLocks/>
                  </p:cNvSpPr>
                  <p:nvPr/>
                </p:nvSpPr>
                <p:spPr bwMode="hidden">
                  <a:xfrm rot="-1921064">
                    <a:off x="2682" y="946"/>
                    <a:ext cx="1227"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27" name="Freeform 79"/>
                  <p:cNvSpPr>
                    <a:spLocks/>
                  </p:cNvSpPr>
                  <p:nvPr/>
                </p:nvSpPr>
                <p:spPr bwMode="hidden">
                  <a:xfrm rot="-1921064">
                    <a:off x="3801" y="444"/>
                    <a:ext cx="649"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sp>
              <p:nvSpPr>
                <p:cNvPr id="565328"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a:defRPr/>
                  </a:pPr>
                  <a:endParaRPr lang="tr-TR"/>
                </a:p>
              </p:txBody>
            </p:sp>
            <p:sp>
              <p:nvSpPr>
                <p:cNvPr id="565329" name="Freeform 81"/>
                <p:cNvSpPr>
                  <a:spLocks/>
                </p:cNvSpPr>
                <p:nvPr/>
              </p:nvSpPr>
              <p:spPr bwMode="hidden">
                <a:xfrm rot="4578755" flipH="1">
                  <a:off x="3977" y="77"/>
                  <a:ext cx="216" cy="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tr-TR"/>
                </a:p>
              </p:txBody>
            </p:sp>
            <p:grpSp>
              <p:nvGrpSpPr>
                <p:cNvPr id="1083" name="Group 82"/>
                <p:cNvGrpSpPr>
                  <a:grpSpLocks/>
                </p:cNvGrpSpPr>
                <p:nvPr/>
              </p:nvGrpSpPr>
              <p:grpSpPr bwMode="auto">
                <a:xfrm>
                  <a:off x="4242" y="5"/>
                  <a:ext cx="251" cy="596"/>
                  <a:chOff x="2800" y="41"/>
                  <a:chExt cx="640" cy="1520"/>
                </a:xfrm>
              </p:grpSpPr>
              <p:sp>
                <p:nvSpPr>
                  <p:cNvPr id="565331" name="Freeform 83"/>
                  <p:cNvSpPr>
                    <a:spLocks/>
                  </p:cNvSpPr>
                  <p:nvPr/>
                </p:nvSpPr>
                <p:spPr bwMode="hidden">
                  <a:xfrm rot="-3857755">
                    <a:off x="2368" y="930"/>
                    <a:ext cx="1048"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32" name="Freeform 84"/>
                  <p:cNvSpPr>
                    <a:spLocks/>
                  </p:cNvSpPr>
                  <p:nvPr/>
                </p:nvSpPr>
                <p:spPr bwMode="hidden">
                  <a:xfrm rot="-3857755">
                    <a:off x="3013" y="180"/>
                    <a:ext cx="566" cy="2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84" name="Group 85"/>
                <p:cNvGrpSpPr>
                  <a:grpSpLocks/>
                </p:cNvGrpSpPr>
                <p:nvPr/>
              </p:nvGrpSpPr>
              <p:grpSpPr bwMode="auto">
                <a:xfrm>
                  <a:off x="4295" y="53"/>
                  <a:ext cx="398" cy="574"/>
                  <a:chOff x="2934" y="163"/>
                  <a:chExt cx="1017" cy="1464"/>
                </a:xfrm>
              </p:grpSpPr>
              <p:sp>
                <p:nvSpPr>
                  <p:cNvPr id="565334" name="Freeform 86"/>
                  <p:cNvSpPr>
                    <a:spLocks/>
                  </p:cNvSpPr>
                  <p:nvPr/>
                </p:nvSpPr>
                <p:spPr bwMode="hidden">
                  <a:xfrm rot="-2777260">
                    <a:off x="2493" y="915"/>
                    <a:ext cx="1154"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35" name="Freeform 87"/>
                  <p:cNvSpPr>
                    <a:spLocks/>
                  </p:cNvSpPr>
                  <p:nvPr/>
                </p:nvSpPr>
                <p:spPr bwMode="hidden">
                  <a:xfrm rot="-2777260">
                    <a:off x="3431" y="262"/>
                    <a:ext cx="619" cy="4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85" name="Group 88"/>
                <p:cNvGrpSpPr>
                  <a:grpSpLocks/>
                </p:cNvGrpSpPr>
                <p:nvPr/>
              </p:nvGrpSpPr>
              <p:grpSpPr bwMode="auto">
                <a:xfrm>
                  <a:off x="4215" y="2"/>
                  <a:ext cx="95" cy="567"/>
                  <a:chOff x="2730" y="32"/>
                  <a:chExt cx="243" cy="1448"/>
                </a:xfrm>
              </p:grpSpPr>
              <p:sp>
                <p:nvSpPr>
                  <p:cNvPr id="565337" name="Freeform 89"/>
                  <p:cNvSpPr>
                    <a:spLocks/>
                  </p:cNvSpPr>
                  <p:nvPr/>
                </p:nvSpPr>
                <p:spPr bwMode="hidden">
                  <a:xfrm rot="-4903748">
                    <a:off x="2297" y="959"/>
                    <a:ext cx="954" cy="8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38" name="Freeform 90"/>
                  <p:cNvSpPr>
                    <a:spLocks/>
                  </p:cNvSpPr>
                  <p:nvPr/>
                </p:nvSpPr>
                <p:spPr bwMode="hidden">
                  <a:xfrm rot="-4903748">
                    <a:off x="2650" y="222"/>
                    <a:ext cx="511" cy="13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tr-TR"/>
                  </a:p>
                </p:txBody>
              </p:sp>
            </p:grpSp>
            <p:grpSp>
              <p:nvGrpSpPr>
                <p:cNvPr id="1086" name="Group 91"/>
                <p:cNvGrpSpPr>
                  <a:grpSpLocks/>
                </p:cNvGrpSpPr>
                <p:nvPr/>
              </p:nvGrpSpPr>
              <p:grpSpPr bwMode="auto">
                <a:xfrm>
                  <a:off x="3514" y="683"/>
                  <a:ext cx="425" cy="960"/>
                  <a:chOff x="943" y="1769"/>
                  <a:chExt cx="1085" cy="2450"/>
                </a:xfrm>
              </p:grpSpPr>
              <p:sp>
                <p:nvSpPr>
                  <p:cNvPr id="565340" name="Freeform 92"/>
                  <p:cNvSpPr>
                    <a:spLocks/>
                  </p:cNvSpPr>
                  <p:nvPr/>
                </p:nvSpPr>
                <p:spPr bwMode="hidden">
                  <a:xfrm rot="18335692" flipH="1">
                    <a:off x="1009" y="2474"/>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41" name="Freeform 93"/>
                  <p:cNvSpPr>
                    <a:spLocks/>
                  </p:cNvSpPr>
                  <p:nvPr/>
                </p:nvSpPr>
                <p:spPr bwMode="hidden">
                  <a:xfrm rot="18335692" flipH="1">
                    <a:off x="725" y="3497"/>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87" name="Group 94"/>
                <p:cNvGrpSpPr>
                  <a:grpSpLocks/>
                </p:cNvGrpSpPr>
                <p:nvPr/>
              </p:nvGrpSpPr>
              <p:grpSpPr bwMode="auto">
                <a:xfrm>
                  <a:off x="3715" y="748"/>
                  <a:ext cx="300" cy="930"/>
                  <a:chOff x="1455" y="1936"/>
                  <a:chExt cx="766" cy="2373"/>
                </a:xfrm>
              </p:grpSpPr>
              <p:sp>
                <p:nvSpPr>
                  <p:cNvPr id="565343" name="Freeform 95"/>
                  <p:cNvSpPr>
                    <a:spLocks/>
                  </p:cNvSpPr>
                  <p:nvPr/>
                </p:nvSpPr>
                <p:spPr bwMode="hidden">
                  <a:xfrm rot="17542885" flipH="1">
                    <a:off x="1268" y="2577"/>
                    <a:ext cx="159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44" name="Freeform 96"/>
                  <p:cNvSpPr>
                    <a:spLocks/>
                  </p:cNvSpPr>
                  <p:nvPr/>
                </p:nvSpPr>
                <p:spPr bwMode="hidden">
                  <a:xfrm rot="17542885" flipH="1">
                    <a:off x="1278" y="3627"/>
                    <a:ext cx="84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88" name="Group 97"/>
                <p:cNvGrpSpPr>
                  <a:grpSpLocks/>
                </p:cNvGrpSpPr>
                <p:nvPr/>
              </p:nvGrpSpPr>
              <p:grpSpPr bwMode="auto">
                <a:xfrm rot="88588">
                  <a:off x="3923" y="769"/>
                  <a:ext cx="180" cy="913"/>
                  <a:chOff x="1956" y="1990"/>
                  <a:chExt cx="492" cy="2604"/>
                </a:xfrm>
              </p:grpSpPr>
              <p:sp>
                <p:nvSpPr>
                  <p:cNvPr id="565346" name="Freeform 98"/>
                  <p:cNvSpPr>
                    <a:spLocks/>
                  </p:cNvSpPr>
                  <p:nvPr/>
                </p:nvSpPr>
                <p:spPr bwMode="hidden">
                  <a:xfrm rot="16782062" flipH="1">
                    <a:off x="1425" y="2679"/>
                    <a:ext cx="1712" cy="30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tr-TR"/>
                  </a:p>
                </p:txBody>
              </p:sp>
              <p:sp>
                <p:nvSpPr>
                  <p:cNvPr id="565347" name="Freeform 99"/>
                  <p:cNvSpPr>
                    <a:spLocks/>
                  </p:cNvSpPr>
                  <p:nvPr/>
                </p:nvSpPr>
                <p:spPr bwMode="hidden">
                  <a:xfrm rot="16782062" flipH="1">
                    <a:off x="1717" y="3884"/>
                    <a:ext cx="917" cy="47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89" name="Group 100"/>
                <p:cNvGrpSpPr>
                  <a:grpSpLocks/>
                </p:cNvGrpSpPr>
                <p:nvPr/>
              </p:nvGrpSpPr>
              <p:grpSpPr bwMode="auto">
                <a:xfrm>
                  <a:off x="4451" y="662"/>
                  <a:ext cx="442" cy="951"/>
                  <a:chOff x="3334" y="1717"/>
                  <a:chExt cx="1125" cy="2426"/>
                </a:xfrm>
              </p:grpSpPr>
              <p:sp>
                <p:nvSpPr>
                  <p:cNvPr id="565349" name="Freeform 101"/>
                  <p:cNvSpPr>
                    <a:spLocks/>
                  </p:cNvSpPr>
                  <p:nvPr/>
                </p:nvSpPr>
                <p:spPr bwMode="hidden">
                  <a:xfrm rot="3144576">
                    <a:off x="2627" y="2423"/>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565350" name="Freeform 102"/>
                  <p:cNvSpPr>
                    <a:spLocks/>
                  </p:cNvSpPr>
                  <p:nvPr/>
                </p:nvSpPr>
                <p:spPr bwMode="hidden">
                  <a:xfrm rot="3144576">
                    <a:off x="3752" y="3435"/>
                    <a:ext cx="925" cy="4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90" name="Group 103"/>
                <p:cNvGrpSpPr>
                  <a:grpSpLocks/>
                </p:cNvGrpSpPr>
                <p:nvPr/>
              </p:nvGrpSpPr>
              <p:grpSpPr bwMode="auto">
                <a:xfrm>
                  <a:off x="4391" y="721"/>
                  <a:ext cx="347" cy="951"/>
                  <a:chOff x="3181" y="1866"/>
                  <a:chExt cx="883" cy="2426"/>
                </a:xfrm>
              </p:grpSpPr>
              <p:sp>
                <p:nvSpPr>
                  <p:cNvPr id="565352" name="Freeform 104"/>
                  <p:cNvSpPr>
                    <a:spLocks/>
                  </p:cNvSpPr>
                  <p:nvPr/>
                </p:nvSpPr>
                <p:spPr bwMode="hidden">
                  <a:xfrm rot="3745735">
                    <a:off x="2506" y="2527"/>
                    <a:ext cx="1649"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565353" name="Freeform 105"/>
                  <p:cNvSpPr>
                    <a:spLocks/>
                  </p:cNvSpPr>
                  <p:nvPr/>
                </p:nvSpPr>
                <p:spPr bwMode="hidden">
                  <a:xfrm rot="3745735">
                    <a:off x="3387" y="3600"/>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tr-TR"/>
                  </a:p>
                </p:txBody>
              </p:sp>
            </p:grpSp>
            <p:grpSp>
              <p:nvGrpSpPr>
                <p:cNvPr id="1091" name="Group 106"/>
                <p:cNvGrpSpPr>
                  <a:grpSpLocks/>
                </p:cNvGrpSpPr>
                <p:nvPr/>
              </p:nvGrpSpPr>
              <p:grpSpPr bwMode="auto">
                <a:xfrm>
                  <a:off x="4323" y="767"/>
                  <a:ext cx="243" cy="935"/>
                  <a:chOff x="3006" y="1983"/>
                  <a:chExt cx="619" cy="2386"/>
                </a:xfrm>
              </p:grpSpPr>
              <p:sp>
                <p:nvSpPr>
                  <p:cNvPr id="565355" name="Freeform 107"/>
                  <p:cNvSpPr>
                    <a:spLocks/>
                  </p:cNvSpPr>
                  <p:nvPr/>
                </p:nvSpPr>
                <p:spPr bwMode="hidden">
                  <a:xfrm rot="4286818">
                    <a:off x="2328" y="2647"/>
                    <a:ext cx="1600" cy="2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565356" name="Freeform 108"/>
                  <p:cNvSpPr>
                    <a:spLocks/>
                  </p:cNvSpPr>
                  <p:nvPr/>
                </p:nvSpPr>
                <p:spPr bwMode="hidden">
                  <a:xfrm rot="4286818">
                    <a:off x="3003" y="3733"/>
                    <a:ext cx="857"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nvGrpSpPr>
                <p:cNvPr id="1092" name="Group 109"/>
                <p:cNvGrpSpPr>
                  <a:grpSpLocks/>
                </p:cNvGrpSpPr>
                <p:nvPr/>
              </p:nvGrpSpPr>
              <p:grpSpPr bwMode="auto">
                <a:xfrm>
                  <a:off x="4249" y="813"/>
                  <a:ext cx="159" cy="870"/>
                  <a:chOff x="2819" y="2101"/>
                  <a:chExt cx="405" cy="2219"/>
                </a:xfrm>
              </p:grpSpPr>
              <p:sp>
                <p:nvSpPr>
                  <p:cNvPr id="565358" name="Freeform 110"/>
                  <p:cNvSpPr>
                    <a:spLocks/>
                  </p:cNvSpPr>
                  <p:nvPr/>
                </p:nvSpPr>
                <p:spPr bwMode="hidden">
                  <a:xfrm rot="4898956">
                    <a:off x="2214" y="2705"/>
                    <a:ext cx="1457" cy="2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tr-TR"/>
                  </a:p>
                </p:txBody>
              </p:sp>
              <p:sp>
                <p:nvSpPr>
                  <p:cNvPr id="565359" name="Freeform 111"/>
                  <p:cNvSpPr>
                    <a:spLocks/>
                  </p:cNvSpPr>
                  <p:nvPr/>
                </p:nvSpPr>
                <p:spPr bwMode="hidden">
                  <a:xfrm rot="4898956">
                    <a:off x="2637" y="3718"/>
                    <a:ext cx="78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nvGrpSpPr>
                <p:cNvPr id="1093" name="Group 112"/>
                <p:cNvGrpSpPr>
                  <a:grpSpLocks/>
                </p:cNvGrpSpPr>
                <p:nvPr/>
              </p:nvGrpSpPr>
              <p:grpSpPr bwMode="auto">
                <a:xfrm>
                  <a:off x="4045" y="826"/>
                  <a:ext cx="167" cy="857"/>
                  <a:chOff x="2287" y="2135"/>
                  <a:chExt cx="426" cy="2185"/>
                </a:xfrm>
              </p:grpSpPr>
              <p:sp>
                <p:nvSpPr>
                  <p:cNvPr id="565361" name="Freeform 113"/>
                  <p:cNvSpPr>
                    <a:spLocks/>
                  </p:cNvSpPr>
                  <p:nvPr/>
                </p:nvSpPr>
                <p:spPr bwMode="hidden">
                  <a:xfrm rot="5755659">
                    <a:off x="1903" y="2758"/>
                    <a:ext cx="1432"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a:defRPr/>
                    </a:pPr>
                    <a:endParaRPr lang="tr-TR"/>
                  </a:p>
                </p:txBody>
              </p:sp>
              <p:sp>
                <p:nvSpPr>
                  <p:cNvPr id="565362" name="Freeform 114"/>
                  <p:cNvSpPr>
                    <a:spLocks/>
                  </p:cNvSpPr>
                  <p:nvPr/>
                </p:nvSpPr>
                <p:spPr bwMode="hidden">
                  <a:xfrm rot="5755659">
                    <a:off x="2051" y="3775"/>
                    <a:ext cx="767" cy="29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tr-TR"/>
                  </a:p>
                </p:txBody>
              </p:sp>
            </p:grpSp>
          </p:grpSp>
          <p:sp>
            <p:nvSpPr>
              <p:cNvPr id="565363" name="Freeform 115"/>
              <p:cNvSpPr>
                <a:spLocks/>
              </p:cNvSpPr>
              <p:nvPr/>
            </p:nvSpPr>
            <p:spPr bwMode="hidden">
              <a:xfrm flipH="1">
                <a:off x="3873" y="934"/>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565364" name="Arc 116"/>
              <p:cNvSpPr>
                <a:spLocks/>
              </p:cNvSpPr>
              <p:nvPr/>
            </p:nvSpPr>
            <p:spPr bwMode="hidden">
              <a:xfrm flipH="1">
                <a:off x="3527" y="725"/>
                <a:ext cx="832" cy="900"/>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a:defRPr/>
                </a:pPr>
                <a:endParaRPr lang="tr-TR"/>
              </a:p>
            </p:txBody>
          </p:sp>
          <p:sp>
            <p:nvSpPr>
              <p:cNvPr id="565365"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a:defRPr/>
                </a:pPr>
                <a:endParaRPr lang="tr-TR"/>
              </a:p>
            </p:txBody>
          </p:sp>
          <p:sp>
            <p:nvSpPr>
              <p:cNvPr id="565366" name="Arc 118"/>
              <p:cNvSpPr>
                <a:spLocks/>
              </p:cNvSpPr>
              <p:nvPr/>
            </p:nvSpPr>
            <p:spPr bwMode="hidden">
              <a:xfrm flipH="1">
                <a:off x="3612" y="580"/>
                <a:ext cx="485"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a:defRPr/>
                </a:pPr>
                <a:endParaRPr lang="tr-TR"/>
              </a:p>
            </p:txBody>
          </p:sp>
          <p:sp>
            <p:nvSpPr>
              <p:cNvPr id="565367" name="Arc 119"/>
              <p:cNvSpPr>
                <a:spLocks/>
              </p:cNvSpPr>
              <p:nvPr/>
            </p:nvSpPr>
            <p:spPr bwMode="hidden">
              <a:xfrm flipH="1">
                <a:off x="3267" y="628"/>
                <a:ext cx="791" cy="928"/>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a:defRPr/>
                </a:pPr>
                <a:endParaRPr lang="tr-TR"/>
              </a:p>
            </p:txBody>
          </p:sp>
          <p:sp>
            <p:nvSpPr>
              <p:cNvPr id="565368"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a:defRPr/>
                </a:pPr>
                <a:endParaRPr lang="tr-TR"/>
              </a:p>
            </p:txBody>
          </p:sp>
          <p:sp>
            <p:nvSpPr>
              <p:cNvPr id="565369"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tr-TR"/>
              </a:p>
            </p:txBody>
          </p:sp>
          <p:sp>
            <p:nvSpPr>
              <p:cNvPr id="565370" name="Arc 122"/>
              <p:cNvSpPr>
                <a:spLocks/>
              </p:cNvSpPr>
              <p:nvPr/>
            </p:nvSpPr>
            <p:spPr bwMode="hidden">
              <a:xfrm>
                <a:off x="4269" y="585"/>
                <a:ext cx="393"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a:defRPr/>
                </a:pPr>
                <a:endParaRPr lang="tr-TR"/>
              </a:p>
            </p:txBody>
          </p:sp>
          <p:sp>
            <p:nvSpPr>
              <p:cNvPr id="565371" name="Arc 123"/>
              <p:cNvSpPr>
                <a:spLocks/>
              </p:cNvSpPr>
              <p:nvPr/>
            </p:nvSpPr>
            <p:spPr bwMode="hidden">
              <a:xfrm>
                <a:off x="4302" y="463"/>
                <a:ext cx="558"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tr-TR"/>
              </a:p>
            </p:txBody>
          </p:sp>
          <p:sp>
            <p:nvSpPr>
              <p:cNvPr id="565372" name="Freeform 124"/>
              <p:cNvSpPr>
                <a:spLocks/>
              </p:cNvSpPr>
              <p:nvPr/>
            </p:nvSpPr>
            <p:spPr bwMode="hidden">
              <a:xfrm>
                <a:off x="4410" y="1033"/>
                <a:ext cx="188"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565373" name="Freeform 125"/>
              <p:cNvSpPr>
                <a:spLocks/>
              </p:cNvSpPr>
              <p:nvPr/>
            </p:nvSpPr>
            <p:spPr bwMode="hidden">
              <a:xfrm rot="19660755" flipV="1">
                <a:off x="4114" y="843"/>
                <a:ext cx="171" cy="326"/>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sp>
            <p:nvSpPr>
              <p:cNvPr id="565374"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a:defRPr/>
                </a:pPr>
                <a:endParaRPr lang="tr-TR"/>
              </a:p>
            </p:txBody>
          </p:sp>
          <p:sp>
            <p:nvSpPr>
              <p:cNvPr id="565375" name="Arc 127"/>
              <p:cNvSpPr>
                <a:spLocks/>
              </p:cNvSpPr>
              <p:nvPr/>
            </p:nvSpPr>
            <p:spPr bwMode="hidden">
              <a:xfrm flipH="1">
                <a:off x="3426" y="122"/>
                <a:ext cx="724" cy="899"/>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a:defRPr/>
                </a:pPr>
                <a:endParaRPr lang="tr-TR"/>
              </a:p>
            </p:txBody>
          </p:sp>
          <p:sp>
            <p:nvSpPr>
              <p:cNvPr id="565376" name="Arc 128"/>
              <p:cNvSpPr>
                <a:spLocks/>
              </p:cNvSpPr>
              <p:nvPr/>
            </p:nvSpPr>
            <p:spPr bwMode="hidden">
              <a:xfrm>
                <a:off x="4199" y="502"/>
                <a:ext cx="297" cy="901"/>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a:defRPr/>
                </a:pPr>
                <a:endParaRPr lang="tr-TR"/>
              </a:p>
            </p:txBody>
          </p:sp>
          <p:sp>
            <p:nvSpPr>
              <p:cNvPr id="565377" name="Freeform 129"/>
              <p:cNvSpPr>
                <a:spLocks/>
              </p:cNvSpPr>
              <p:nvPr/>
            </p:nvSpPr>
            <p:spPr bwMode="hidden">
              <a:xfrm flipH="1">
                <a:off x="3307" y="981"/>
                <a:ext cx="426"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565378" name="Freeform 130"/>
              <p:cNvSpPr>
                <a:spLocks/>
              </p:cNvSpPr>
              <p:nvPr/>
            </p:nvSpPr>
            <p:spPr bwMode="hidden">
              <a:xfrm flipH="1">
                <a:off x="3507" y="350"/>
                <a:ext cx="273"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565379"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565380"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tr-TR"/>
              </a:p>
            </p:txBody>
          </p:sp>
          <p:sp>
            <p:nvSpPr>
              <p:cNvPr id="565381" name="Freeform 133"/>
              <p:cNvSpPr>
                <a:spLocks/>
              </p:cNvSpPr>
              <p:nvPr/>
            </p:nvSpPr>
            <p:spPr bwMode="hidden">
              <a:xfrm>
                <a:off x="4636" y="576"/>
                <a:ext cx="594" cy="41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565382" name="Freeform 134"/>
              <p:cNvSpPr>
                <a:spLocks/>
              </p:cNvSpPr>
              <p:nvPr/>
            </p:nvSpPr>
            <p:spPr bwMode="hidden">
              <a:xfrm>
                <a:off x="4658" y="132"/>
                <a:ext cx="260" cy="55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tr-TR"/>
              </a:p>
            </p:txBody>
          </p:sp>
          <p:sp>
            <p:nvSpPr>
              <p:cNvPr id="565383" name="Freeform 135"/>
              <p:cNvSpPr>
                <a:spLocks/>
              </p:cNvSpPr>
              <p:nvPr/>
            </p:nvSpPr>
            <p:spPr bwMode="hidden">
              <a:xfrm rot="20253369">
                <a:off x="4401" y="599"/>
                <a:ext cx="175"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sp>
            <p:nvSpPr>
              <p:cNvPr id="565384" name="Freeform 136"/>
              <p:cNvSpPr>
                <a:spLocks/>
              </p:cNvSpPr>
              <p:nvPr/>
            </p:nvSpPr>
            <p:spPr bwMode="hidden">
              <a:xfrm rot="1346631" flipH="1">
                <a:off x="3783" y="589"/>
                <a:ext cx="172" cy="33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tr-TR"/>
              </a:p>
            </p:txBody>
          </p:sp>
        </p:grpSp>
      </p:grpSp>
      <p:sp>
        <p:nvSpPr>
          <p:cNvPr id="1027"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8"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565387"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tr-TR"/>
          </a:p>
        </p:txBody>
      </p:sp>
      <p:sp>
        <p:nvSpPr>
          <p:cNvPr id="565388"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tr-TR"/>
          </a:p>
        </p:txBody>
      </p:sp>
      <p:sp>
        <p:nvSpPr>
          <p:cNvPr id="565389"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084430F8-7DDB-4585-9EAF-E107924C8F5C}"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946"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itchFamily="34" charset="0"/>
        </a:defRPr>
      </a:lvl2pPr>
      <a:lvl3pPr algn="l" rtl="0" eaLnBrk="0" fontAlgn="base" hangingPunct="0">
        <a:spcBef>
          <a:spcPct val="0"/>
        </a:spcBef>
        <a:spcAft>
          <a:spcPct val="0"/>
        </a:spcAft>
        <a:defRPr sz="4400">
          <a:solidFill>
            <a:schemeClr val="tx2"/>
          </a:solidFill>
          <a:latin typeface="Arial Black" pitchFamily="34" charset="0"/>
        </a:defRPr>
      </a:lvl3pPr>
      <a:lvl4pPr algn="l" rtl="0" eaLnBrk="0" fontAlgn="base" hangingPunct="0">
        <a:spcBef>
          <a:spcPct val="0"/>
        </a:spcBef>
        <a:spcAft>
          <a:spcPct val="0"/>
        </a:spcAft>
        <a:defRPr sz="4400">
          <a:solidFill>
            <a:schemeClr val="tx2"/>
          </a:solidFill>
          <a:latin typeface="Arial Black" pitchFamily="34" charset="0"/>
        </a:defRPr>
      </a:lvl4pPr>
      <a:lvl5pPr algn="l" rtl="0" eaLnBrk="0" fontAlgn="base" hangingPunct="0">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3"/>
          <p:cNvSpPr>
            <a:spLocks noGrp="1" noChangeArrowheads="1"/>
          </p:cNvSpPr>
          <p:nvPr>
            <p:ph type="body" idx="4294967295"/>
          </p:nvPr>
        </p:nvSpPr>
        <p:spPr>
          <a:xfrm>
            <a:off x="642938" y="285750"/>
            <a:ext cx="8501062" cy="6357938"/>
          </a:xfrm>
        </p:spPr>
        <p:txBody>
          <a:bodyPr>
            <a:noAutofit/>
          </a:bodyPr>
          <a:lstStyle/>
          <a:p>
            <a:pPr eaLnBrk="1" hangingPunct="1">
              <a:lnSpc>
                <a:spcPct val="90000"/>
              </a:lnSpc>
              <a:buFontTx/>
              <a:buNone/>
            </a:pPr>
            <a:r>
              <a:rPr lang="tr-TR" sz="2800" b="1" dirty="0" smtClean="0">
                <a:solidFill>
                  <a:schemeClr val="tx2"/>
                </a:solidFill>
              </a:rPr>
              <a:t>MEMUR: </a:t>
            </a:r>
          </a:p>
          <a:p>
            <a:pPr eaLnBrk="1" hangingPunct="1">
              <a:lnSpc>
                <a:spcPct val="90000"/>
              </a:lnSpc>
              <a:buFontTx/>
              <a:buNone/>
            </a:pPr>
            <a:endParaRPr lang="tr-TR" sz="2800" b="1" dirty="0" smtClean="0">
              <a:solidFill>
                <a:schemeClr val="tx2"/>
              </a:solidFill>
            </a:endParaRPr>
          </a:p>
          <a:p>
            <a:pPr eaLnBrk="1" hangingPunct="1">
              <a:lnSpc>
                <a:spcPct val="90000"/>
              </a:lnSpc>
              <a:buFontTx/>
              <a:buNone/>
            </a:pPr>
            <a:r>
              <a:rPr lang="tr-TR" sz="2800" b="1" dirty="0" smtClean="0">
                <a:solidFill>
                  <a:schemeClr val="tx2"/>
                </a:solidFill>
              </a:rPr>
              <a:t>Mevcut kuruluş biçimine</a:t>
            </a:r>
          </a:p>
          <a:p>
            <a:pPr eaLnBrk="1" hangingPunct="1">
              <a:lnSpc>
                <a:spcPct val="90000"/>
              </a:lnSpc>
              <a:buFontTx/>
              <a:buNone/>
            </a:pPr>
            <a:r>
              <a:rPr lang="tr-TR" sz="2800" b="1" dirty="0" smtClean="0">
                <a:solidFill>
                  <a:schemeClr val="tx2"/>
                </a:solidFill>
              </a:rPr>
              <a:t>bakılmaksızın Devlet ve diğer kamu ve</a:t>
            </a:r>
          </a:p>
          <a:p>
            <a:pPr eaLnBrk="1" hangingPunct="1">
              <a:lnSpc>
                <a:spcPct val="90000"/>
              </a:lnSpc>
              <a:buFontTx/>
              <a:buNone/>
            </a:pPr>
            <a:r>
              <a:rPr lang="tr-TR" sz="2800" b="1" dirty="0" smtClean="0">
                <a:solidFill>
                  <a:schemeClr val="tx2"/>
                </a:solidFill>
              </a:rPr>
              <a:t>tüzel kişiliklerince genel idare </a:t>
            </a:r>
          </a:p>
          <a:p>
            <a:pPr eaLnBrk="1" hangingPunct="1">
              <a:lnSpc>
                <a:spcPct val="90000"/>
              </a:lnSpc>
              <a:buFontTx/>
              <a:buNone/>
            </a:pPr>
            <a:r>
              <a:rPr lang="tr-TR" sz="2800" b="1" dirty="0" smtClean="0">
                <a:solidFill>
                  <a:schemeClr val="tx2"/>
                </a:solidFill>
              </a:rPr>
              <a:t>esaslarına göre yürütülen asli ve </a:t>
            </a:r>
          </a:p>
          <a:p>
            <a:pPr eaLnBrk="1" hangingPunct="1">
              <a:lnSpc>
                <a:spcPct val="90000"/>
              </a:lnSpc>
              <a:buFontTx/>
              <a:buNone/>
            </a:pPr>
            <a:r>
              <a:rPr lang="tr-TR" sz="2800" b="1" dirty="0" smtClean="0">
                <a:solidFill>
                  <a:schemeClr val="tx2"/>
                </a:solidFill>
              </a:rPr>
              <a:t>sürekli kamu hizmetlerini ifa ile </a:t>
            </a:r>
          </a:p>
          <a:p>
            <a:pPr eaLnBrk="1" hangingPunct="1">
              <a:lnSpc>
                <a:spcPct val="90000"/>
              </a:lnSpc>
              <a:buFontTx/>
              <a:buNone/>
            </a:pPr>
            <a:r>
              <a:rPr lang="tr-TR" sz="2800" b="1" dirty="0" smtClean="0">
                <a:solidFill>
                  <a:schemeClr val="tx2"/>
                </a:solidFill>
              </a:rPr>
              <a:t>görevlendirilenler bu kanunun </a:t>
            </a:r>
          </a:p>
          <a:p>
            <a:pPr eaLnBrk="1" hangingPunct="1">
              <a:lnSpc>
                <a:spcPct val="90000"/>
              </a:lnSpc>
              <a:buFontTx/>
              <a:buNone/>
            </a:pPr>
            <a:r>
              <a:rPr lang="tr-TR" sz="2800" b="1" dirty="0" smtClean="0">
                <a:solidFill>
                  <a:schemeClr val="tx2"/>
                </a:solidFill>
              </a:rPr>
              <a:t>uygulamasında memur sayılırlar.</a:t>
            </a:r>
          </a:p>
          <a:p>
            <a:pPr eaLnBrk="1" hangingPunct="1">
              <a:lnSpc>
                <a:spcPct val="90000"/>
              </a:lnSpc>
              <a:buFontTx/>
              <a:buNone/>
            </a:pPr>
            <a:r>
              <a:rPr lang="tr-TR" sz="2800" b="1" dirty="0" smtClean="0">
                <a:solidFill>
                  <a:schemeClr val="tx2"/>
                </a:solidFill>
              </a:rPr>
              <a:t>Kurumlarda genel politika tespiti,</a:t>
            </a:r>
          </a:p>
          <a:p>
            <a:pPr eaLnBrk="1" hangingPunct="1">
              <a:lnSpc>
                <a:spcPct val="90000"/>
              </a:lnSpc>
              <a:buFontTx/>
              <a:buNone/>
            </a:pPr>
            <a:r>
              <a:rPr lang="tr-TR" sz="2800" b="1" dirty="0" smtClean="0">
                <a:solidFill>
                  <a:schemeClr val="tx2"/>
                </a:solidFill>
              </a:rPr>
              <a:t>araştırma, planlama, programlama,</a:t>
            </a:r>
          </a:p>
          <a:p>
            <a:pPr eaLnBrk="1" hangingPunct="1">
              <a:lnSpc>
                <a:spcPct val="90000"/>
              </a:lnSpc>
              <a:buFontTx/>
              <a:buNone/>
            </a:pPr>
            <a:r>
              <a:rPr lang="tr-TR" sz="2800" b="1" dirty="0" smtClean="0">
                <a:solidFill>
                  <a:schemeClr val="tx2"/>
                </a:solidFill>
              </a:rPr>
              <a:t>yönetim ve denetim gibi işlerde görevli ve</a:t>
            </a:r>
          </a:p>
          <a:p>
            <a:pPr eaLnBrk="1" hangingPunct="1">
              <a:lnSpc>
                <a:spcPct val="90000"/>
              </a:lnSpc>
              <a:buFontTx/>
              <a:buNone/>
            </a:pPr>
            <a:r>
              <a:rPr lang="tr-TR" sz="2800" b="1" dirty="0" smtClean="0">
                <a:solidFill>
                  <a:schemeClr val="tx2"/>
                </a:solidFill>
              </a:rPr>
              <a:t>yetkili olanlar da memur sayılır.</a:t>
            </a:r>
          </a:p>
          <a:p>
            <a:pPr eaLnBrk="1" hangingPunct="1">
              <a:lnSpc>
                <a:spcPct val="90000"/>
              </a:lnSpc>
              <a:buFontTx/>
              <a:buNone/>
            </a:pPr>
            <a:endParaRPr lang="tr-TR" sz="2800" b="1" dirty="0" smtClean="0">
              <a:solidFill>
                <a:schemeClr val="tx2"/>
              </a:solidFill>
            </a:endParaRPr>
          </a:p>
        </p:txBody>
      </p:sp>
      <p:graphicFrame>
        <p:nvGraphicFramePr>
          <p:cNvPr id="470020" name="Group 4"/>
          <p:cNvGraphicFramePr>
            <a:graphicFrameLocks noGrp="1"/>
          </p:cNvGraphicFramePr>
          <p:nvPr>
            <p:ph idx="4294967295"/>
          </p:nvPr>
        </p:nvGraphicFramePr>
        <p:xfrm>
          <a:off x="0" y="1981200"/>
          <a:ext cx="7772401" cy="422275"/>
        </p:xfrm>
        <a:graphic>
          <a:graphicData uri="http://schemas.openxmlformats.org/drawingml/2006/table">
            <a:tbl>
              <a:tblPr/>
              <a:tblGrid>
                <a:gridCol w="7772401">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1" u="none" strike="noStrike" cap="none" normalizeH="0" baseline="0" dirty="0" smtClean="0">
                        <a:ln>
                          <a:noFill/>
                        </a:ln>
                        <a:solidFill>
                          <a:schemeClr val="tx1"/>
                        </a:solidFill>
                        <a:effectLst/>
                        <a:latin typeface="Arial" charset="0"/>
                      </a:endParaRPr>
                    </a:p>
                  </a:txBody>
                  <a:tcPr marL="263192" marR="263192"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solidFill>
                          <a:srgbClr val="000000"/>
                        </a:solidFill>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8211" name="Rectangle 3"/>
          <p:cNvSpPr>
            <a:spLocks noGrp="1" noChangeArrowheads="1"/>
          </p:cNvSpPr>
          <p:nvPr>
            <p:ph type="body" idx="1"/>
          </p:nvPr>
        </p:nvSpPr>
        <p:spPr>
          <a:xfrm>
            <a:off x="357158" y="622298"/>
            <a:ext cx="8429684" cy="4949842"/>
          </a:xfrm>
        </p:spPr>
        <p:txBody>
          <a:bodyPr/>
          <a:lstStyle/>
          <a:p>
            <a:pPr algn="ctr" eaLnBrk="1" hangingPunct="1">
              <a:buClr>
                <a:srgbClr val="FF3300"/>
              </a:buClr>
              <a:buFont typeface="Wingdings" pitchFamily="2" charset="2"/>
              <a:buChar char="N"/>
            </a:pPr>
            <a:r>
              <a:rPr lang="tr-TR" sz="9600" b="1" dirty="0" smtClean="0">
                <a:solidFill>
                  <a:schemeClr val="tx2"/>
                </a:solidFill>
              </a:rPr>
              <a:t> </a:t>
            </a:r>
            <a:r>
              <a:rPr lang="tr-TR" sz="7200" b="1" dirty="0" smtClean="0">
                <a:solidFill>
                  <a:schemeClr val="tx2"/>
                </a:solidFill>
              </a:rPr>
              <a:t>Madde</a:t>
            </a:r>
            <a:r>
              <a:rPr lang="tr-TR" sz="9600" b="1" dirty="0" smtClean="0">
                <a:solidFill>
                  <a:schemeClr val="tx2"/>
                </a:solidFill>
              </a:rPr>
              <a:t> 125 </a:t>
            </a:r>
            <a:r>
              <a:rPr lang="tr-TR" sz="9600" b="1" dirty="0" smtClean="0">
                <a:solidFill>
                  <a:schemeClr val="tx2"/>
                </a:solidFill>
                <a:sym typeface="Wingdings" pitchFamily="2" charset="2"/>
              </a:rPr>
              <a:t></a:t>
            </a:r>
            <a:r>
              <a:rPr lang="tr-TR" sz="9600" b="1" dirty="0" smtClean="0">
                <a:solidFill>
                  <a:schemeClr val="tx2"/>
                </a:solidFill>
              </a:rPr>
              <a:t> </a:t>
            </a:r>
          </a:p>
          <a:p>
            <a:pPr eaLnBrk="1" hangingPunct="1">
              <a:buFontTx/>
              <a:buNone/>
            </a:pPr>
            <a:r>
              <a:rPr lang="tr-TR" sz="3600" b="1" dirty="0" smtClean="0">
                <a:solidFill>
                  <a:schemeClr val="tx2"/>
                </a:solidFill>
              </a:rPr>
              <a:t>  Devlet memurlarına verilecek disiplin cezaları ile her bir disiplin cezasını gerektiren fiil ve haller şunlardır :</a:t>
            </a:r>
          </a:p>
        </p:txBody>
      </p:sp>
      <p:graphicFrame>
        <p:nvGraphicFramePr>
          <p:cNvPr id="47821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78211">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78211">
                                            <p:txEl>
                                              <p:pRg st="0" end="0"/>
                                            </p:txEl>
                                          </p:spTgt>
                                        </p:tgtEl>
                                        <p:attrNameLst>
                                          <p:attrName>ppt_w</p:attrName>
                                        </p:attrNameLst>
                                      </p:cBhvr>
                                    </p:anim>
                                    <p:anim by="(#ppt_w*0.50)" calcmode="lin" valueType="num">
                                      <p:cBhvr>
                                        <p:cTn id="8" dur="500" decel="50000" autoRev="1" fill="hold">
                                          <p:stCondLst>
                                            <p:cond delay="0"/>
                                          </p:stCondLst>
                                        </p:cTn>
                                        <p:tgtEl>
                                          <p:spTgt spid="478211">
                                            <p:txEl>
                                              <p:pRg st="0" end="0"/>
                                            </p:txEl>
                                          </p:spTgt>
                                        </p:tgtEl>
                                        <p:attrNameLst>
                                          <p:attrName>ppt_x</p:attrName>
                                        </p:attrNameLst>
                                      </p:cBhvr>
                                    </p:anim>
                                    <p:anim from="(-#ppt_h/2)" to="(#ppt_y)" calcmode="lin" valueType="num">
                                      <p:cBhvr>
                                        <p:cTn id="9" dur="1000" fill="hold">
                                          <p:stCondLst>
                                            <p:cond delay="0"/>
                                          </p:stCondLst>
                                        </p:cTn>
                                        <p:tgtEl>
                                          <p:spTgt spid="478211">
                                            <p:txEl>
                                              <p:pRg st="0" end="0"/>
                                            </p:txEl>
                                          </p:spTgt>
                                        </p:tgtEl>
                                        <p:attrNameLst>
                                          <p:attrName>ppt_y</p:attrName>
                                        </p:attrNameLst>
                                      </p:cBhvr>
                                    </p:anim>
                                    <p:animRot by="21600000">
                                      <p:cBhvr>
                                        <p:cTn id="10" dur="1000" fill="hold">
                                          <p:stCondLst>
                                            <p:cond delay="0"/>
                                          </p:stCondLst>
                                        </p:cTn>
                                        <p:tgtEl>
                                          <p:spTgt spid="478211">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0" presetClass="emph" presetSubtype="0" fill="hold" nodeType="clickEffect">
                                  <p:stCondLst>
                                    <p:cond delay="0"/>
                                  </p:stCondLst>
                                  <p:iterate type="lt">
                                    <p:tmPct val="0"/>
                                  </p:iterate>
                                  <p:childTnLst>
                                    <p:animClr clrSpc="hsl" dir="cw">
                                      <p:cBhvr override="childStyle">
                                        <p:cTn id="14" dur="500" fill="hold"/>
                                        <p:tgtEl>
                                          <p:spTgt spid="478211">
                                            <p:txEl>
                                              <p:pRg st="0" end="0"/>
                                            </p:txEl>
                                          </p:spTgt>
                                        </p:tgtEl>
                                        <p:attrNameLst>
                                          <p:attrName>style.color</p:attrName>
                                        </p:attrNameLst>
                                      </p:cBhvr>
                                      <p:by>
                                        <p:hsl h="0" s="12549" l="25098"/>
                                      </p:by>
                                    </p:animClr>
                                    <p:animClr clrSpc="hsl" dir="cw">
                                      <p:cBhvr>
                                        <p:cTn id="15" dur="500" fill="hold"/>
                                        <p:tgtEl>
                                          <p:spTgt spid="478211">
                                            <p:txEl>
                                              <p:pRg st="0" end="0"/>
                                            </p:txEl>
                                          </p:spTgt>
                                        </p:tgtEl>
                                        <p:attrNameLst>
                                          <p:attrName>fillcolor</p:attrName>
                                        </p:attrNameLst>
                                      </p:cBhvr>
                                      <p:by>
                                        <p:hsl h="0" s="12549" l="25098"/>
                                      </p:by>
                                    </p:animClr>
                                    <p:animClr clrSpc="hsl" dir="cw">
                                      <p:cBhvr>
                                        <p:cTn id="16" dur="500" fill="hold"/>
                                        <p:tgtEl>
                                          <p:spTgt spid="478211">
                                            <p:txEl>
                                              <p:pRg st="0" end="0"/>
                                            </p:txEl>
                                          </p:spTgt>
                                        </p:tgtEl>
                                        <p:attrNameLst>
                                          <p:attrName>stroke.color</p:attrName>
                                        </p:attrNameLst>
                                      </p:cBhvr>
                                      <p:by>
                                        <p:hsl h="0" s="12549" l="25098"/>
                                      </p:by>
                                    </p:animClr>
                                    <p:set>
                                      <p:cBhvr>
                                        <p:cTn id="17" dur="500" fill="hold"/>
                                        <p:tgtEl>
                                          <p:spTgt spid="478211">
                                            <p:txEl>
                                              <p:pRg st="0" end="0"/>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iterate type="lt">
                                    <p:tmPct val="10000"/>
                                  </p:iterate>
                                  <p:childTnLst>
                                    <p:set>
                                      <p:cBhvr>
                                        <p:cTn id="21" dur="1" fill="hold">
                                          <p:stCondLst>
                                            <p:cond delay="0"/>
                                          </p:stCondLst>
                                        </p:cTn>
                                        <p:tgtEl>
                                          <p:spTgt spid="478211">
                                            <p:txEl>
                                              <p:pRg st="1" end="1"/>
                                            </p:txEl>
                                          </p:spTgt>
                                        </p:tgtEl>
                                        <p:attrNameLst>
                                          <p:attrName>style.visibility</p:attrName>
                                        </p:attrNameLst>
                                      </p:cBhvr>
                                      <p:to>
                                        <p:strVal val="visible"/>
                                      </p:to>
                                    </p:set>
                                    <p:animEffect transition="in" filter="fade">
                                      <p:cBhvr>
                                        <p:cTn id="22" dur="2000"/>
                                        <p:tgtEl>
                                          <p:spTgt spid="478211">
                                            <p:txEl>
                                              <p:pRg st="1" end="1"/>
                                            </p:txEl>
                                          </p:spTgt>
                                        </p:tgtEl>
                                      </p:cBhvr>
                                    </p:animEffect>
                                    <p:anim calcmode="lin" valueType="num">
                                      <p:cBhvr>
                                        <p:cTn id="23" dur="2000" fill="hold"/>
                                        <p:tgtEl>
                                          <p:spTgt spid="478211">
                                            <p:txEl>
                                              <p:pRg st="1" end="1"/>
                                            </p:txEl>
                                          </p:spTgt>
                                        </p:tgtEl>
                                        <p:attrNameLst>
                                          <p:attrName>ppt_w</p:attrName>
                                        </p:attrNameLst>
                                      </p:cBhvr>
                                      <p:tavLst>
                                        <p:tav tm="0" fmla="#ppt_w*sin(2.5*pi*$)">
                                          <p:val>
                                            <p:fltVal val="0"/>
                                          </p:val>
                                        </p:tav>
                                        <p:tav tm="100000">
                                          <p:val>
                                            <p:fltVal val="1"/>
                                          </p:val>
                                        </p:tav>
                                      </p:tavLst>
                                    </p:anim>
                                    <p:anim calcmode="lin" valueType="num">
                                      <p:cBhvr>
                                        <p:cTn id="24" dur="2000" fill="hold"/>
                                        <p:tgtEl>
                                          <p:spTgt spid="478211">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357158" y="546102"/>
            <a:ext cx="8461406" cy="5740418"/>
          </a:xfrm>
        </p:spPr>
        <p:txBody>
          <a:bodyPr/>
          <a:lstStyle/>
          <a:p>
            <a:pPr marL="609600" indent="-609600" eaLnBrk="1" hangingPunct="1">
              <a:lnSpc>
                <a:spcPct val="80000"/>
              </a:lnSpc>
              <a:buFontTx/>
              <a:buNone/>
            </a:pPr>
            <a:r>
              <a:rPr lang="tr-TR" sz="2400" b="1" dirty="0" smtClean="0">
                <a:solidFill>
                  <a:schemeClr val="tx2"/>
                </a:solidFill>
              </a:rPr>
              <a:t>A-UYARMA : </a:t>
            </a:r>
            <a:r>
              <a:rPr lang="tr-TR" sz="1900" b="1" dirty="0" smtClean="0">
                <a:solidFill>
                  <a:schemeClr val="tx2"/>
                </a:solidFill>
                <a:latin typeface="Arial" pitchFamily="34" charset="0"/>
                <a:cs typeface="Arial" pitchFamily="34" charset="0"/>
              </a:rPr>
              <a:t>Memura, görevinde ve davranışlarında daha dikkatli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olması gerektiğinin yazı ile bildirilmesidir.</a:t>
            </a:r>
          </a:p>
          <a:p>
            <a:pPr marL="609600" indent="-609600" eaLnBrk="1" hangingPunct="1">
              <a:lnSpc>
                <a:spcPct val="80000"/>
              </a:lnSpc>
              <a:buFontTx/>
              <a:buNone/>
            </a:pPr>
            <a:r>
              <a:rPr lang="tr-TR" sz="2400" b="1" dirty="0" smtClean="0">
                <a:solidFill>
                  <a:schemeClr val="tx2"/>
                </a:solidFill>
              </a:rPr>
              <a:t>UYARMA CEZASINI GEREKTİREN FİİL VE</a:t>
            </a:r>
          </a:p>
          <a:p>
            <a:pPr marL="609600" indent="-609600" eaLnBrk="1" hangingPunct="1">
              <a:lnSpc>
                <a:spcPct val="80000"/>
              </a:lnSpc>
              <a:buFontTx/>
              <a:buNone/>
            </a:pPr>
            <a:r>
              <a:rPr lang="tr-TR" sz="2400" b="1" dirty="0" smtClean="0">
                <a:solidFill>
                  <a:schemeClr val="tx2"/>
                </a:solidFill>
              </a:rPr>
              <a:t>HALLER ŞUNLARDIR :</a:t>
            </a:r>
          </a:p>
          <a:p>
            <a:pPr marL="609600" indent="-609600" eaLnBrk="1" hangingPunct="1">
              <a:lnSpc>
                <a:spcPct val="80000"/>
              </a:lnSpc>
              <a:buFontTx/>
              <a:buAutoNum type="alphaLcParenR"/>
            </a:pPr>
            <a:r>
              <a:rPr lang="tr-TR" sz="2000" b="1" dirty="0" smtClean="0">
                <a:solidFill>
                  <a:schemeClr val="tx2"/>
                </a:solidFill>
              </a:rPr>
              <a:t> </a:t>
            </a:r>
            <a:r>
              <a:rPr lang="tr-TR" sz="2000" b="1" dirty="0" smtClean="0">
                <a:solidFill>
                  <a:schemeClr val="tx2"/>
                </a:solidFill>
                <a:latin typeface="Arial" pitchFamily="34" charset="0"/>
                <a:cs typeface="Arial" pitchFamily="34" charset="0"/>
              </a:rPr>
              <a:t>Verilen emir ve görevlerin tam ve zamanında yapılmasında, görev mahallinde kurumlarca belirlenen usul ve esasların yerine getirilmesinde görevle ilgili resmi belge, araç ve gereçlerin korunması, kullanılması ve bakımında kayıtsızlık göstermek veya düzensiz davranmak,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Özürsüz veya izinsiz olarak göreve geç gelmek, erken ayrılmak, görev mahallini terk etmek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Kurumca belirlenen tasarruf' tedbirlerine riayet etmemek,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 Usulsüz müracaat veya şikayette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Devlet memuru vakarına yakışmayan tutum ve davranışta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Görevine veya iş sahiplerine karşı kayıtsızlık göstermek veya ilgisiz kalmak,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Belirlenen kılık ve kıyafet hükümlerine aykırı davranmak,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Görevin işbirliği içinde yapılması ilkesine aykırı davranışlarda bulunmak</a:t>
            </a:r>
          </a:p>
        </p:txBody>
      </p:sp>
      <p:graphicFrame>
        <p:nvGraphicFramePr>
          <p:cNvPr id="479236"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357158" y="522311"/>
            <a:ext cx="8429684" cy="5907085"/>
          </a:xfrm>
        </p:spPr>
        <p:txBody>
          <a:bodyPr/>
          <a:lstStyle/>
          <a:p>
            <a:pPr marL="609600" indent="-609600" eaLnBrk="1" hangingPunct="1">
              <a:lnSpc>
                <a:spcPct val="80000"/>
              </a:lnSpc>
              <a:buFontTx/>
              <a:buNone/>
            </a:pPr>
            <a:r>
              <a:rPr lang="tr-TR" sz="2400" b="1" dirty="0" smtClean="0">
                <a:solidFill>
                  <a:schemeClr val="tx2"/>
                </a:solidFill>
              </a:rPr>
              <a:t>B-KINAMA :</a:t>
            </a:r>
            <a:r>
              <a:rPr lang="tr-TR" sz="2400" b="1" dirty="0" smtClean="0">
                <a:solidFill>
                  <a:schemeClr val="tx2"/>
                </a:solidFill>
                <a:latin typeface="Arial" pitchFamily="34" charset="0"/>
                <a:cs typeface="Arial" pitchFamily="34" charset="0"/>
              </a:rPr>
              <a:t> </a:t>
            </a:r>
            <a:r>
              <a:rPr lang="tr-TR" sz="2000" b="1" dirty="0" smtClean="0">
                <a:solidFill>
                  <a:schemeClr val="tx2"/>
                </a:solidFill>
                <a:latin typeface="Arial" pitchFamily="34" charset="0"/>
                <a:cs typeface="Arial" pitchFamily="34" charset="0"/>
              </a:rPr>
              <a:t>Memura, görevinde ve davranışlarında kusurlu </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olduğunun yazı ile bildirilmesidir.</a:t>
            </a:r>
          </a:p>
          <a:p>
            <a:pPr marL="609600" indent="-609600" eaLnBrk="1" hangingPunct="1">
              <a:lnSpc>
                <a:spcPct val="80000"/>
              </a:lnSpc>
              <a:buFontTx/>
              <a:buNone/>
            </a:pPr>
            <a:r>
              <a:rPr lang="tr-TR" sz="2000" b="1" dirty="0" smtClean="0">
                <a:solidFill>
                  <a:schemeClr val="tx2"/>
                </a:solidFill>
              </a:rPr>
              <a:t>KINAMA CEZASINI GEREKTİREN FİİL VE HALLER ŞUNLARDIR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Verilen emir ve görevlerin tam ve zamanında yapılmasında, görev mahallinde kurumlarca belirlenen usul ve esasların yerine getirilmesinde, görevle ilgili resmî belge, araç ve gereçlerin korunması, kullanılması ve bakımında kusurlu davranmak,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Eşlerinin, reşit olmayan veya mahcur olan çocuklarının kazanç sürekli faaliyetlerini belirlenen sürede kurumuna bildirmemek,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Görev sırasında amire hal ve hareketi ile saygısız davranmak,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Hizmet dışında Devlet memurunun itibar ve güven duygusunu sarsacak nitelikte davranışlarda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Devlete ait resmî araç, gereç ve benzeri eşyayı özel işlerinde kullanmak,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Devlete ait resmi belge, araç gereç ve benzeri eşyayı kaybetmek,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İş arkadaşlarına, maiyetindeki personele ve iş sahiplerine kötü muamelede bulunmak,</a:t>
            </a:r>
          </a:p>
        </p:txBody>
      </p:sp>
      <p:graphicFrame>
        <p:nvGraphicFramePr>
          <p:cNvPr id="480260"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85800" y="814398"/>
            <a:ext cx="7772400" cy="4114800"/>
          </a:xfrm>
        </p:spPr>
        <p:txBody>
          <a:bodyPr/>
          <a:lstStyle/>
          <a:p>
            <a:pPr marL="609600" indent="-609600" eaLnBrk="1" hangingPunct="1">
              <a:lnSpc>
                <a:spcPct val="80000"/>
              </a:lnSpc>
              <a:buFont typeface="+mj-lt"/>
              <a:buAutoNum type="alphaLcParenR" startAt="8"/>
            </a:pPr>
            <a:r>
              <a:rPr lang="tr-TR" sz="2000" b="1" dirty="0" smtClean="0">
                <a:solidFill>
                  <a:schemeClr val="tx2"/>
                </a:solidFill>
                <a:latin typeface="Arial" pitchFamily="34" charset="0"/>
                <a:cs typeface="Arial" pitchFamily="34" charset="0"/>
              </a:rPr>
              <a:t>İş arkadaşlarına ve iş sahiplerine söz veya hareketle sataşmak,</a:t>
            </a:r>
          </a:p>
          <a:p>
            <a:pPr marL="609600" indent="-609600" eaLnBrk="1" hangingPunct="1">
              <a:lnSpc>
                <a:spcPct val="80000"/>
              </a:lnSpc>
              <a:buFontTx/>
              <a:buAutoNum type="alphaLcParenR" startAt="8"/>
            </a:pPr>
            <a:r>
              <a:rPr lang="tr-TR" sz="2000" b="1" dirty="0" smtClean="0">
                <a:solidFill>
                  <a:schemeClr val="tx2"/>
                </a:solidFill>
                <a:latin typeface="Arial" pitchFamily="34" charset="0"/>
                <a:cs typeface="Arial" pitchFamily="34" charset="0"/>
              </a:rPr>
              <a:t>Görev mahallinde genel ahlâk ve edep dışı davranışlarda bulunmak ve bu tür yazı yazmak, işaret, resim ve benzeri şekiller çizmek ve yapmak,</a:t>
            </a:r>
          </a:p>
          <a:p>
            <a:pPr marL="609600" indent="-609600" eaLnBrk="1" hangingPunct="1">
              <a:lnSpc>
                <a:spcPct val="80000"/>
              </a:lnSpc>
              <a:buFontTx/>
              <a:buAutoNum type="alphaLcParenR" startAt="8"/>
            </a:pPr>
            <a:r>
              <a:rPr lang="tr-TR" sz="2000" b="1" dirty="0" smtClean="0">
                <a:solidFill>
                  <a:schemeClr val="tx2"/>
                </a:solidFill>
                <a:latin typeface="Arial" pitchFamily="34" charset="0"/>
                <a:cs typeface="Arial" pitchFamily="34" charset="0"/>
              </a:rPr>
              <a:t>Verilen emirlere itiraz etmek,</a:t>
            </a:r>
          </a:p>
          <a:p>
            <a:pPr marL="609600" indent="-609600" eaLnBrk="1" hangingPunct="1">
              <a:lnSpc>
                <a:spcPct val="80000"/>
              </a:lnSpc>
              <a:buFontTx/>
              <a:buAutoNum type="alphaLcParenR" startAt="8"/>
            </a:pPr>
            <a:r>
              <a:rPr lang="tr-TR" sz="2000" b="1" dirty="0" smtClean="0">
                <a:solidFill>
                  <a:schemeClr val="tx2"/>
                </a:solidFill>
                <a:latin typeface="Arial" pitchFamily="34" charset="0"/>
                <a:cs typeface="Arial" pitchFamily="34" charset="0"/>
              </a:rPr>
              <a:t>Borçlarını kasten ödemeyerek hakkında yasal yollara başvurulmasına neden olmak,</a:t>
            </a:r>
          </a:p>
          <a:p>
            <a:pPr marL="609600" indent="-609600" eaLnBrk="1" hangingPunct="1">
              <a:lnSpc>
                <a:spcPct val="80000"/>
              </a:lnSpc>
              <a:buFontTx/>
              <a:buAutoNum type="alphaLcParenR" startAt="8"/>
            </a:pPr>
            <a:r>
              <a:rPr lang="tr-TR" sz="2000" b="1" dirty="0" smtClean="0">
                <a:solidFill>
                  <a:schemeClr val="tx2"/>
                </a:solidFill>
                <a:latin typeface="Arial" pitchFamily="34" charset="0"/>
                <a:cs typeface="Arial" pitchFamily="34" charset="0"/>
              </a:rPr>
              <a:t>Kurumların huzur, sükûn ve çalışma düzenin bozmak.</a:t>
            </a:r>
          </a:p>
          <a:p>
            <a:pPr marL="609600" indent="-609600" eaLnBrk="1" hangingPunct="1">
              <a:lnSpc>
                <a:spcPct val="80000"/>
              </a:lnSpc>
              <a:buFontTx/>
              <a:buAutoNum type="alphaLcParenR" startAt="8"/>
            </a:pPr>
            <a:r>
              <a:rPr lang="tr-TR" sz="2000" b="1" dirty="0" smtClean="0">
                <a:solidFill>
                  <a:schemeClr val="tx2"/>
                </a:solidFill>
                <a:latin typeface="Arial" pitchFamily="34" charset="0"/>
                <a:cs typeface="Arial" pitchFamily="34" charset="0"/>
              </a:rPr>
              <a:t>Yetkili olmadığı halde basına, haber ajanslarına veya radyo ve televizyon kurumlarına bilgi veya demeç vermek,</a:t>
            </a:r>
          </a:p>
          <a:p>
            <a:endParaRPr lang="tr-TR" sz="2000" dirty="0"/>
          </a:p>
        </p:txBody>
      </p:sp>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285720" y="522311"/>
            <a:ext cx="8858280" cy="5764209"/>
          </a:xfrm>
        </p:spPr>
        <p:txBody>
          <a:bodyPr/>
          <a:lstStyle/>
          <a:p>
            <a:pPr marL="609600" indent="-609600" eaLnBrk="1" hangingPunct="1">
              <a:lnSpc>
                <a:spcPct val="80000"/>
              </a:lnSpc>
              <a:buFontTx/>
              <a:buNone/>
            </a:pPr>
            <a:r>
              <a:rPr lang="tr-TR" sz="2400" b="1" dirty="0" smtClean="0">
                <a:solidFill>
                  <a:schemeClr val="tx2"/>
                </a:solidFill>
              </a:rPr>
              <a:t>C-AYLIKTAN KESME : </a:t>
            </a:r>
            <a:r>
              <a:rPr lang="tr-TR" sz="2000" b="1" dirty="0" smtClean="0">
                <a:solidFill>
                  <a:schemeClr val="tx2"/>
                </a:solidFill>
                <a:latin typeface="Arial" pitchFamily="34" charset="0"/>
                <a:cs typeface="Arial" pitchFamily="34" charset="0"/>
              </a:rPr>
              <a:t>Memurun, brüt aylığından 1/30-1/8</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arasında kesinti yapılmasıdır. </a:t>
            </a:r>
          </a:p>
          <a:p>
            <a:pPr marL="609600" indent="-609600" eaLnBrk="1" hangingPunct="1">
              <a:lnSpc>
                <a:spcPct val="80000"/>
              </a:lnSpc>
              <a:buFontTx/>
              <a:buNone/>
            </a:pPr>
            <a:r>
              <a:rPr lang="tr-TR" sz="1800" b="1" dirty="0" smtClean="0">
                <a:solidFill>
                  <a:schemeClr val="tx2"/>
                </a:solidFill>
              </a:rPr>
              <a:t>AYLIKTAN KESME CEZASINI GEREKTİREN FİİL VE HALLER ŞUNLARDIR </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Kasıtlı olarak; verilen emir ve görevleri tam ve zamanında yapmamak, görev mahallinde kurumlarca belirlenen usul ve esasları yerine getirmemek, görevle ilgili resmî belge, araç ve gereçleri korumamak, bakımını yapmamak, hor kullanmak,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Özürsüz olarak bir veya iki gün göreve gelmemek,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Devlete ait resmî belge, araç, gereç ve benzerlerini özel menfaat sağlamak için kullanmak,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Görevle ilgili konularda yükümlü olduğu kişilere yalan ve yanlış beyanda bulunmak,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Görev sırasında amirine sözle saygısızlık etmek,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Görev yeri sınırlan içerisinde her hangi bir yerin toplantı, tören ve benzeri amaçlarla izinsiz olarak kullanılmasına yardımcı olmak,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(MÜLGA) İkamet ettiği ilin hudutlarını izinsiz </a:t>
            </a:r>
            <a:r>
              <a:rPr lang="tr-TR" sz="1950" b="1" dirty="0" err="1" smtClean="0">
                <a:solidFill>
                  <a:schemeClr val="tx2"/>
                </a:solidFill>
                <a:latin typeface="Arial" pitchFamily="34" charset="0"/>
                <a:cs typeface="Arial" pitchFamily="34" charset="0"/>
              </a:rPr>
              <a:t>terketmek</a:t>
            </a:r>
            <a:r>
              <a:rPr lang="tr-TR" sz="1950" b="1" dirty="0" smtClean="0">
                <a:solidFill>
                  <a:schemeClr val="tx2"/>
                </a:solidFill>
                <a:latin typeface="Arial" pitchFamily="34" charset="0"/>
                <a:cs typeface="Arial" pitchFamily="34" charset="0"/>
              </a:rPr>
              <a:t>,</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(MÜLGA) Toplu müracaat veya şikâyet etmek,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Hizmet içinde Devlet memurunun itibar ve güven duygusunu sarsacak nitelikte davranışlarda bulunmak,</a:t>
            </a:r>
          </a:p>
          <a:p>
            <a:pPr marL="609600" indent="-609600" eaLnBrk="1" hangingPunct="1">
              <a:lnSpc>
                <a:spcPct val="80000"/>
              </a:lnSpc>
              <a:buFontTx/>
              <a:buAutoNum type="alphaLcParenR"/>
            </a:pPr>
            <a:r>
              <a:rPr lang="tr-TR" sz="1950" b="1" dirty="0" smtClean="0">
                <a:solidFill>
                  <a:schemeClr val="tx2"/>
                </a:solidFill>
                <a:latin typeface="Arial" pitchFamily="34" charset="0"/>
                <a:cs typeface="Arial" pitchFamily="34" charset="0"/>
              </a:rPr>
              <a:t>(MÜLGA) Yasaklanmış her türlü yayım görev mahallinde bulundurmak.</a:t>
            </a:r>
            <a:r>
              <a:rPr lang="tr-TR" sz="1950" dirty="0" smtClean="0">
                <a:solidFill>
                  <a:schemeClr val="tx2"/>
                </a:solidFill>
                <a:latin typeface="Arial" pitchFamily="34" charset="0"/>
                <a:cs typeface="Arial" pitchFamily="34" charset="0"/>
              </a:rPr>
              <a:t> </a:t>
            </a:r>
          </a:p>
        </p:txBody>
      </p:sp>
      <p:graphicFrame>
        <p:nvGraphicFramePr>
          <p:cNvPr id="481284"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357158" y="403226"/>
            <a:ext cx="8572560" cy="5597542"/>
          </a:xfrm>
        </p:spPr>
        <p:txBody>
          <a:bodyPr/>
          <a:lstStyle/>
          <a:p>
            <a:pPr marL="609600" indent="-609600" eaLnBrk="1" hangingPunct="1">
              <a:lnSpc>
                <a:spcPct val="80000"/>
              </a:lnSpc>
              <a:buFontTx/>
              <a:buNone/>
            </a:pPr>
            <a:r>
              <a:rPr lang="tr-TR" sz="2400" b="1" dirty="0" smtClean="0">
                <a:solidFill>
                  <a:schemeClr val="tx2"/>
                </a:solidFill>
              </a:rPr>
              <a:t>D-KADEME İLERLEMESİNİN DURDURULMASI</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Fiilin ağılık derecesine göre memurun, bulunduğu kademede ilerlemesinin</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1- 3 yıl durdurulmasıdır.</a:t>
            </a:r>
          </a:p>
          <a:p>
            <a:pPr marL="609600" indent="-609600" eaLnBrk="1" hangingPunct="1">
              <a:lnSpc>
                <a:spcPct val="80000"/>
              </a:lnSpc>
              <a:buFontTx/>
              <a:buNone/>
            </a:pPr>
            <a:r>
              <a:rPr lang="tr-TR" sz="2000" b="1" dirty="0" smtClean="0">
                <a:solidFill>
                  <a:schemeClr val="tx2"/>
                </a:solidFill>
              </a:rPr>
              <a:t>KADEME İLERLEMESİNİN DURDURULMASI CEZASINI</a:t>
            </a:r>
          </a:p>
          <a:p>
            <a:pPr marL="609600" indent="-609600" eaLnBrk="1" hangingPunct="1">
              <a:lnSpc>
                <a:spcPct val="80000"/>
              </a:lnSpc>
              <a:buFontTx/>
              <a:buNone/>
            </a:pPr>
            <a:r>
              <a:rPr lang="tr-TR" sz="2000" b="1" dirty="0" smtClean="0">
                <a:solidFill>
                  <a:schemeClr val="tx2"/>
                </a:solidFill>
              </a:rPr>
              <a:t>GEREKTİREN FİİL VE HALLER ŞUNLARDIR :</a:t>
            </a:r>
            <a:r>
              <a:rPr lang="tr-TR" sz="2800" b="1" dirty="0" smtClean="0">
                <a:solidFill>
                  <a:schemeClr val="tx2"/>
                </a:solidFill>
              </a:rPr>
              <a:t>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Göreve sarhoş gelmek, görev yerinde alkollü içki içmek,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Özürsüz ve kesintisiz 3-9 gün göreve gelmemek,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Görevi ile ilgili olarak her ne şekilde olursa olsun çıkar sağlamak,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Amirine veya maiyetindekilere karşı küçük düşürücü veya aşağılayıcı fiil ve  hareketler yapmak,</a:t>
            </a:r>
          </a:p>
          <a:p>
            <a:pPr marL="609600" indent="-609600" eaLnBrk="1" hangingPunct="1">
              <a:lnSpc>
                <a:spcPct val="80000"/>
              </a:lnSpc>
              <a:buFontTx/>
              <a:buAutoNum type="alphaLcParenR" startAt="5"/>
            </a:pPr>
            <a:r>
              <a:rPr lang="tr-TR" sz="2000" b="1" dirty="0" smtClean="0">
                <a:solidFill>
                  <a:schemeClr val="tx2"/>
                </a:solidFill>
                <a:latin typeface="Arial" pitchFamily="34" charset="0"/>
                <a:cs typeface="Arial" pitchFamily="34" charset="0"/>
              </a:rPr>
              <a:t>Görev yeri sınırlan içinde herhangi bir yeri toplantı, tören ve benzeri amaçlarla izinsiz kullanmak veya kullandırmak,</a:t>
            </a:r>
          </a:p>
          <a:p>
            <a:pPr marL="609600" indent="-609600" eaLnBrk="1" hangingPunct="1">
              <a:lnSpc>
                <a:spcPct val="80000"/>
              </a:lnSpc>
              <a:buFontTx/>
              <a:buAutoNum type="alphaLcParenR" startAt="5"/>
            </a:pPr>
            <a:r>
              <a:rPr lang="tr-TR" sz="2000" b="1" dirty="0" smtClean="0">
                <a:solidFill>
                  <a:schemeClr val="tx2"/>
                </a:solidFill>
                <a:latin typeface="Arial" pitchFamily="34" charset="0"/>
                <a:cs typeface="Arial" pitchFamily="34" charset="0"/>
              </a:rPr>
              <a:t>Gerçeğe aykırı rapor ve belge düzenlemek,</a:t>
            </a:r>
          </a:p>
          <a:p>
            <a:pPr marL="609600" indent="-609600" eaLnBrk="1" hangingPunct="1">
              <a:lnSpc>
                <a:spcPct val="80000"/>
              </a:lnSpc>
              <a:buFontTx/>
              <a:buNone/>
            </a:pPr>
            <a:r>
              <a:rPr lang="tr-TR" sz="2000" b="1" dirty="0" smtClean="0">
                <a:solidFill>
                  <a:srgbClr val="FA386B"/>
                </a:solidFill>
                <a:latin typeface="Arial" pitchFamily="34" charset="0"/>
                <a:cs typeface="Arial" pitchFamily="34" charset="0"/>
              </a:rPr>
              <a:t>g)	</a:t>
            </a:r>
            <a:r>
              <a:rPr lang="tr-TR" sz="2000" b="1" dirty="0" smtClean="0">
                <a:solidFill>
                  <a:schemeClr val="tx2"/>
                </a:solidFill>
                <a:latin typeface="Arial" pitchFamily="34" charset="0"/>
                <a:cs typeface="Arial" pitchFamily="34" charset="0"/>
              </a:rPr>
              <a:t>(MÜLGA)</a:t>
            </a:r>
          </a:p>
          <a:p>
            <a:pPr marL="609600" indent="-609600" eaLnBrk="1" hangingPunct="1">
              <a:lnSpc>
                <a:spcPct val="80000"/>
              </a:lnSpc>
              <a:buFontTx/>
              <a:buNone/>
            </a:pPr>
            <a:r>
              <a:rPr lang="tr-TR" sz="2000" b="1" dirty="0" smtClean="0">
                <a:solidFill>
                  <a:srgbClr val="FA386B"/>
                </a:solidFill>
                <a:latin typeface="Arial" pitchFamily="34" charset="0"/>
                <a:cs typeface="Arial" pitchFamily="34" charset="0"/>
              </a:rPr>
              <a:t>h)	</a:t>
            </a:r>
            <a:r>
              <a:rPr lang="tr-TR" sz="2000" b="1" dirty="0" smtClean="0">
                <a:solidFill>
                  <a:schemeClr val="tx2"/>
                </a:solidFill>
                <a:latin typeface="Arial" pitchFamily="34" charset="0"/>
                <a:cs typeface="Arial" pitchFamily="34" charset="0"/>
              </a:rPr>
              <a:t>Ticaret yapmak veya Devlet memurlarına yasaklanan diğer kazanç getirici  faaliyetlerde bulunmak,</a:t>
            </a:r>
          </a:p>
          <a:p>
            <a:pPr marL="609600" indent="-609600" eaLnBrk="1" hangingPunct="1">
              <a:lnSpc>
                <a:spcPct val="80000"/>
              </a:lnSpc>
              <a:buFontTx/>
              <a:buNone/>
            </a:pPr>
            <a:r>
              <a:rPr lang="tr-TR" sz="2000" b="1" dirty="0" smtClean="0">
                <a:solidFill>
                  <a:srgbClr val="FA386B"/>
                </a:solidFill>
                <a:latin typeface="Arial" pitchFamily="34" charset="0"/>
                <a:cs typeface="Arial" pitchFamily="34" charset="0"/>
              </a:rPr>
              <a:t>I)	</a:t>
            </a:r>
            <a:r>
              <a:rPr lang="tr-TR" sz="2000" b="1" dirty="0" smtClean="0">
                <a:solidFill>
                  <a:schemeClr val="tx2"/>
                </a:solidFill>
                <a:latin typeface="Arial" pitchFamily="34" charset="0"/>
                <a:cs typeface="Arial" pitchFamily="34" charset="0"/>
              </a:rPr>
              <a:t>Görevin yerine getirilmesinde dil, ırk, cinsiyet, siyasî düşünce, felsefi inanç, din ve  mezhep ayırımı yapmak, kişilerin yarar veya zararını hedef  tutan davranışlarda  bulunmak,</a:t>
            </a: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a:p>
            <a:pPr marL="609600" indent="-609600" eaLnBrk="1" hangingPunct="1">
              <a:lnSpc>
                <a:spcPct val="80000"/>
              </a:lnSpc>
              <a:buFontTx/>
              <a:buNone/>
            </a:pPr>
            <a:endParaRPr lang="tr-TR" sz="1800" b="1" dirty="0" smtClean="0">
              <a:solidFill>
                <a:schemeClr val="tx2"/>
              </a:solidFill>
            </a:endParaRPr>
          </a:p>
        </p:txBody>
      </p:sp>
      <p:graphicFrame>
        <p:nvGraphicFramePr>
          <p:cNvPr id="482308"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428596" y="620713"/>
            <a:ext cx="8424863" cy="5905500"/>
          </a:xfrm>
        </p:spPr>
        <p:txBody>
          <a:bodyPr/>
          <a:lstStyle/>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Belirlenen durum ve sürelerde mal bildiriminde bulunmamak, </a:t>
            </a:r>
          </a:p>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Açıklanması yasaklanan bilgileri açıklamak,</a:t>
            </a:r>
          </a:p>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Amirine, maiyetindekilere, iş arkadaşları veya iş sahiplerine hakarette bulunmak veya bunları tehdit etmek, </a:t>
            </a:r>
          </a:p>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 Diplomatik statüsünden yararlanmak suretiyle yurt dışında, haklı bir sebep göstermeksizin ödeme kabiliyetinin üstünde borçlanmak ve borçlarını ödemedeki   tutum ve davranışlarıyla Devlet itibarını zedelemek veya zorunlu bir sebebe  dayanmaksızın borcunu ödemeden yurda dönmek,</a:t>
            </a:r>
          </a:p>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Verilen görev ve emirleri kasten yapmamak, </a:t>
            </a:r>
          </a:p>
          <a:p>
            <a:pPr marL="609600" indent="-609600" eaLnBrk="1" hangingPunct="1">
              <a:lnSpc>
                <a:spcPct val="90000"/>
              </a:lnSpc>
              <a:buFontTx/>
              <a:buAutoNum type="alphaLcParenR" startAt="10"/>
            </a:pPr>
            <a:r>
              <a:rPr lang="tr-TR" sz="2000" b="1" dirty="0" smtClean="0">
                <a:solidFill>
                  <a:schemeClr val="tx2"/>
                </a:solidFill>
                <a:latin typeface="Arial" pitchFamily="34" charset="0"/>
                <a:cs typeface="Arial" pitchFamily="34" charset="0"/>
              </a:rPr>
              <a:t>Herhangi bir siyasi parti yararına veya zararına fiilen faaliyette bulunmak. </a:t>
            </a:r>
          </a:p>
          <a:p>
            <a:pPr marL="609600" indent="-609600" eaLnBrk="1" hangingPunct="1">
              <a:lnSpc>
                <a:spcPct val="90000"/>
              </a:lnSpc>
              <a:buClrTx/>
              <a:buFontTx/>
              <a:buNone/>
            </a:pPr>
            <a:endParaRPr lang="tr-TR" sz="2400" b="1" dirty="0" smtClean="0">
              <a:solidFill>
                <a:schemeClr val="tx2"/>
              </a:solidFill>
            </a:endParaRPr>
          </a:p>
        </p:txBody>
      </p:sp>
      <p:graphicFrame>
        <p:nvGraphicFramePr>
          <p:cNvPr id="48333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504855" y="450873"/>
            <a:ext cx="8353425" cy="6264275"/>
          </a:xfrm>
        </p:spPr>
        <p:txBody>
          <a:bodyPr/>
          <a:lstStyle/>
          <a:p>
            <a:pPr marL="609600" indent="-609600" eaLnBrk="1" hangingPunct="1">
              <a:lnSpc>
                <a:spcPct val="80000"/>
              </a:lnSpc>
              <a:buFontTx/>
              <a:buNone/>
            </a:pPr>
            <a:r>
              <a:rPr lang="tr-TR" sz="2400" b="1" dirty="0" smtClean="0">
                <a:solidFill>
                  <a:schemeClr val="tx2"/>
                </a:solidFill>
              </a:rPr>
              <a:t>E-DEVLET MEMURLUĞUNDAN ÇIKARMA</a:t>
            </a:r>
            <a:r>
              <a:rPr lang="tr-TR" sz="1400" b="1" dirty="0" smtClean="0">
                <a:solidFill>
                  <a:schemeClr val="tx2"/>
                </a:solidFill>
              </a:rPr>
              <a:t> : </a:t>
            </a:r>
          </a:p>
          <a:p>
            <a:pPr marL="609600" indent="-609600" eaLnBrk="1" hangingPunct="1">
              <a:lnSpc>
                <a:spcPct val="80000"/>
              </a:lnSpc>
              <a:buFontTx/>
              <a:buNone/>
            </a:pPr>
            <a:r>
              <a:rPr lang="tr-TR" sz="1400" b="1" dirty="0" smtClean="0">
                <a:solidFill>
                  <a:schemeClr val="tx2"/>
                </a:solidFill>
              </a:rPr>
              <a:t> </a:t>
            </a:r>
            <a:r>
              <a:rPr lang="tr-TR" sz="2000" b="1" dirty="0" smtClean="0">
                <a:solidFill>
                  <a:schemeClr val="tx2"/>
                </a:solidFill>
                <a:latin typeface="Arial" pitchFamily="34" charset="0"/>
                <a:cs typeface="Arial" pitchFamily="34" charset="0"/>
              </a:rPr>
              <a:t>Bir daha Devlet memurluğuna atanmamak üzere memurluktan</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çıkarmaktır.</a:t>
            </a:r>
            <a:endParaRPr lang="tr-TR" sz="2000" b="1" u="sng" dirty="0" smtClean="0">
              <a:solidFill>
                <a:schemeClr val="tx2"/>
              </a:solidFill>
              <a:latin typeface="Arial" pitchFamily="34" charset="0"/>
              <a:cs typeface="Arial" pitchFamily="34" charset="0"/>
            </a:endParaRPr>
          </a:p>
          <a:p>
            <a:pPr marL="609600" indent="-609600" eaLnBrk="1" hangingPunct="1">
              <a:lnSpc>
                <a:spcPct val="80000"/>
              </a:lnSpc>
              <a:buFontTx/>
              <a:buNone/>
            </a:pPr>
            <a:endParaRPr lang="tr-TR" sz="1400" b="1" dirty="0" smtClean="0">
              <a:solidFill>
                <a:schemeClr val="tx2"/>
              </a:solidFill>
            </a:endParaRPr>
          </a:p>
          <a:p>
            <a:pPr marL="609600" indent="-609600" eaLnBrk="1" hangingPunct="1">
              <a:lnSpc>
                <a:spcPct val="80000"/>
              </a:lnSpc>
              <a:buFontTx/>
              <a:buNone/>
            </a:pPr>
            <a:r>
              <a:rPr lang="tr-TR" sz="1800" b="1" dirty="0" smtClean="0">
                <a:solidFill>
                  <a:schemeClr val="tx2"/>
                </a:solidFill>
              </a:rPr>
              <a:t>DEVLET MEMURLUĞUNDAN ÇIKARMA CEZASINI GEREKTİREN</a:t>
            </a:r>
          </a:p>
          <a:p>
            <a:pPr marL="609600" indent="-609600" eaLnBrk="1" hangingPunct="1">
              <a:lnSpc>
                <a:spcPct val="80000"/>
              </a:lnSpc>
              <a:buFontTx/>
              <a:buNone/>
            </a:pPr>
            <a:r>
              <a:rPr lang="tr-TR" sz="1800" b="1" dirty="0" smtClean="0">
                <a:solidFill>
                  <a:schemeClr val="tx2"/>
                </a:solidFill>
              </a:rPr>
              <a:t>FİİL VE HALLER ŞUNLARDIR :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İdeolojik veya siyasî amaçlarla kurumların huzur, sükun ve çalışma düzenini bozmak, boykot, işgal, engelleme, işi yavaşlatma ve grev gibi eylemlere katılmak veya bu amaçlarla toplu olarak göreve gelmemek, bunları tahrik ve teşvik etmek veya yardımda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Yasaklanmış her türlü yayını veya siyasi veya ideolojik amaçlı bildiri, afiş, pankart, bant ve benzerlerini basmak, çoğaltmak, dağıtmak veya bunları kurumların herhangi bir yerine asmak veya teşhir etmek,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Siyasî partiye girmek,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Özürsüz olarak (...) (1) bir yılda toplam 20 gün göreve gelmemek,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Savaş, olağanüstü hal veya genel </a:t>
            </a:r>
            <a:r>
              <a:rPr lang="tr-TR" sz="2000" b="1" dirty="0" err="1" smtClean="0">
                <a:solidFill>
                  <a:schemeClr val="tx2"/>
                </a:solidFill>
                <a:latin typeface="Arial" pitchFamily="34" charset="0"/>
                <a:cs typeface="Arial" pitchFamily="34" charset="0"/>
              </a:rPr>
              <a:t>âfetlere</a:t>
            </a:r>
            <a:r>
              <a:rPr lang="tr-TR" sz="2000" b="1" dirty="0" smtClean="0">
                <a:solidFill>
                  <a:schemeClr val="tx2"/>
                </a:solidFill>
                <a:latin typeface="Arial" pitchFamily="34" charset="0"/>
                <a:cs typeface="Arial" pitchFamily="34" charset="0"/>
              </a:rPr>
              <a:t> ilişkin konularda amirlerin verdiği görev veya emirleri yapmamak,</a:t>
            </a:r>
          </a:p>
        </p:txBody>
      </p:sp>
      <p:graphicFrame>
        <p:nvGraphicFramePr>
          <p:cNvPr id="484356"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1"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785794"/>
            <a:ext cx="7886728" cy="4114800"/>
          </a:xfrm>
        </p:spPr>
        <p:txBody>
          <a:bodyPr/>
          <a:lstStyle/>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Amirine ve maiyetindekilere ve iş sahiplerine fiili tecavüzde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Memurluk sıfatı ile bağdaşmayacak nitelik ve derecede yüz kızartıcı ve utanç verici hareketlerde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Yetki almadan gizli bilgileri açıklamak,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Siyasî ve ideolojik eylemlerden arananları görev mahallinde gizlemek, </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Yurt dışında Devletin itibarını düşürecek veya görev haysiyetini zedeleyecek tutum ve davranışlarda bulunmak,</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5816 say·ılı Atatürk Aleyhine İşlenen Suçlar Hakkındaki Kanuna aykırı fiilleri işlemek.</a:t>
            </a:r>
          </a:p>
          <a:p>
            <a:endParaRPr lang="tr-TR"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357158" y="307997"/>
            <a:ext cx="8572559" cy="6264275"/>
          </a:xfrm>
        </p:spPr>
        <p:txBody>
          <a:bodyPr/>
          <a:lstStyle/>
          <a:p>
            <a:pPr marL="590550" indent="-533400" eaLnBrk="1" hangingPunct="1">
              <a:lnSpc>
                <a:spcPct val="80000"/>
              </a:lnSpc>
              <a:buClr>
                <a:schemeClr val="tx1"/>
              </a:buClr>
              <a:buFont typeface="Wingdings" pitchFamily="2" charset="2"/>
              <a:buChar char="Ý"/>
            </a:pPr>
            <a:r>
              <a:rPr lang="tr-TR" sz="1900" b="1" dirty="0" smtClean="0">
                <a:solidFill>
                  <a:schemeClr val="tx2"/>
                </a:solidFill>
                <a:latin typeface="Arial" pitchFamily="34" charset="0"/>
                <a:cs typeface="Arial" pitchFamily="34" charset="0"/>
              </a:rPr>
              <a:t>Disiplin cezası verilmesine sebep olmuş bir fiil veya halin cezaların sicilden </a:t>
            </a:r>
          </a:p>
          <a:p>
            <a:pPr marL="590550" indent="-533400" eaLnBrk="1" hangingPunct="1">
              <a:lnSpc>
                <a:spcPct val="80000"/>
              </a:lnSpc>
              <a:buClr>
                <a:schemeClr val="tx1"/>
              </a:buClr>
              <a:buFont typeface="Wingdings" pitchFamily="2" charset="2"/>
              <a:buNone/>
            </a:pPr>
            <a:r>
              <a:rPr lang="tr-TR" sz="1900" b="1" dirty="0" smtClean="0">
                <a:solidFill>
                  <a:schemeClr val="tx2"/>
                </a:solidFill>
                <a:latin typeface="Arial" pitchFamily="34" charset="0"/>
                <a:cs typeface="Arial" pitchFamily="34" charset="0"/>
              </a:rPr>
              <a:t>silinmesine ilişkin süre içinde tekerrüründe bir derece ağır ceza uygulanır.</a:t>
            </a:r>
          </a:p>
          <a:p>
            <a:pPr marL="590550" indent="-533400" eaLnBrk="1" hangingPunct="1">
              <a:lnSpc>
                <a:spcPct val="80000"/>
              </a:lnSpc>
              <a:buClr>
                <a:schemeClr val="tx1"/>
              </a:buClr>
              <a:buFont typeface="Wingdings" pitchFamily="2" charset="2"/>
              <a:buNone/>
            </a:pPr>
            <a:r>
              <a:rPr lang="tr-TR" sz="1900" b="1" i="1" dirty="0" smtClean="0">
                <a:solidFill>
                  <a:schemeClr val="tx2"/>
                </a:solidFill>
                <a:latin typeface="Arial" pitchFamily="34" charset="0"/>
                <a:cs typeface="Arial" pitchFamily="34" charset="0"/>
              </a:rPr>
              <a:t>Aynı derecede cezayı gerektiren fakat ayrı fiil veya haller nedeniyle verilen </a:t>
            </a:r>
          </a:p>
          <a:p>
            <a:pPr marL="590550" indent="-533400" eaLnBrk="1" hangingPunct="1">
              <a:lnSpc>
                <a:spcPct val="80000"/>
              </a:lnSpc>
              <a:buClr>
                <a:schemeClr val="tx1"/>
              </a:buClr>
              <a:buFont typeface="Wingdings" pitchFamily="2" charset="2"/>
              <a:buNone/>
            </a:pPr>
            <a:r>
              <a:rPr lang="tr-TR" sz="1900" b="1" i="1" dirty="0" smtClean="0">
                <a:solidFill>
                  <a:schemeClr val="tx2"/>
                </a:solidFill>
                <a:latin typeface="Arial" pitchFamily="34" charset="0"/>
                <a:cs typeface="Arial" pitchFamily="34" charset="0"/>
              </a:rPr>
              <a:t>disiplin cezalarının üçüncü uygulamasında bir derece ağır ceza verilir.</a:t>
            </a:r>
          </a:p>
          <a:p>
            <a:pPr marL="590550" indent="-533400" eaLnBrk="1" hangingPunct="1">
              <a:lnSpc>
                <a:spcPct val="80000"/>
              </a:lnSpc>
              <a:buClr>
                <a:schemeClr val="tx1"/>
              </a:buClr>
              <a:buFont typeface="Wingdings" pitchFamily="2" charset="2"/>
              <a:buChar char="Þ"/>
            </a:pPr>
            <a:r>
              <a:rPr lang="tr-TR" sz="1900" b="1" dirty="0" smtClean="0">
                <a:solidFill>
                  <a:schemeClr val="tx2"/>
                </a:solidFill>
                <a:latin typeface="Arial" pitchFamily="34" charset="0"/>
                <a:cs typeface="Arial" pitchFamily="34" charset="0"/>
              </a:rPr>
              <a:t>Geçmiş hizmetleri sırasındaki çalışmaları olumlu olan ve iyi veya çok iyi derecede</a:t>
            </a:r>
          </a:p>
          <a:p>
            <a:pPr marL="590550" indent="-533400" eaLnBrk="1" hangingPunct="1">
              <a:lnSpc>
                <a:spcPct val="80000"/>
              </a:lnSpc>
              <a:buClr>
                <a:schemeClr val="tx1"/>
              </a:buClr>
              <a:buFont typeface="Wingdings" pitchFamily="2" charset="2"/>
              <a:buNone/>
            </a:pPr>
            <a:r>
              <a:rPr lang="tr-TR" sz="1900" b="1" dirty="0" smtClean="0">
                <a:solidFill>
                  <a:schemeClr val="tx2"/>
                </a:solidFill>
                <a:latin typeface="Arial" pitchFamily="34" charset="0"/>
                <a:cs typeface="Arial" pitchFamily="34" charset="0"/>
              </a:rPr>
              <a:t>sicil alan memurlar için verilecek cezalarda bir derece hafif olanı uygulanabilir.</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Yukarıda sayılan ve disiplin cezası verilmesini gerektiren fiil ve hallere nitelik ve</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ağırlıktan itibariyle benzer eylemlerde bulunanlara da aynı neviden disiplin cezaları</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verilir.</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Öğrenim durumları nedeniyle yükselebilecekleri kadroların son kademelerinde</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bulunan Devlet memurlarının, kademe ilerlemesinin durdurulması cezasının</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verilmesini gerektiren hallerde, brüt aylıklarının 1/4'ü -1/2'si</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kesilir ve tekerrüründe görevlerine son verilir.</a:t>
            </a:r>
          </a:p>
          <a:p>
            <a:pPr marL="609600" indent="-609600" eaLnBrk="1" hangingPunct="1">
              <a:lnSpc>
                <a:spcPct val="80000"/>
              </a:lnSpc>
              <a:buFontTx/>
              <a:buNone/>
            </a:pPr>
            <a:r>
              <a:rPr lang="tr-TR" sz="1800" b="1" dirty="0" smtClean="0">
                <a:solidFill>
                  <a:schemeClr val="tx2"/>
                </a:solidFill>
              </a:rPr>
              <a:t>         </a:t>
            </a:r>
          </a:p>
        </p:txBody>
      </p:sp>
      <p:graphicFrame>
        <p:nvGraphicFramePr>
          <p:cNvPr id="485380"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43" name="Rectangle 3"/>
          <p:cNvSpPr>
            <a:spLocks noGrp="1" noChangeArrowheads="1"/>
          </p:cNvSpPr>
          <p:nvPr>
            <p:ph type="body" idx="1"/>
          </p:nvPr>
        </p:nvSpPr>
        <p:spPr>
          <a:xfrm>
            <a:off x="611188" y="1000108"/>
            <a:ext cx="8075612" cy="5524517"/>
          </a:xfrm>
        </p:spPr>
        <p:txBody>
          <a:bodyPr/>
          <a:lstStyle/>
          <a:p>
            <a:pPr eaLnBrk="1" hangingPunct="1">
              <a:buFontTx/>
              <a:buNone/>
            </a:pPr>
            <a:r>
              <a:rPr lang="tr-TR" sz="3600" b="1" dirty="0" smtClean="0">
                <a:solidFill>
                  <a:schemeClr val="tx2"/>
                </a:solidFill>
              </a:rPr>
              <a:t>İstihdam Şekilleri</a:t>
            </a:r>
          </a:p>
          <a:p>
            <a:pPr eaLnBrk="1" hangingPunct="1">
              <a:buFontTx/>
              <a:buNone/>
            </a:pPr>
            <a:endParaRPr lang="tr-TR" sz="2800" b="1" dirty="0" smtClean="0">
              <a:solidFill>
                <a:schemeClr val="tx2"/>
              </a:solidFill>
            </a:endParaRPr>
          </a:p>
          <a:p>
            <a:pPr eaLnBrk="1" hangingPunct="1">
              <a:buFontTx/>
              <a:buNone/>
            </a:pPr>
            <a:r>
              <a:rPr lang="tr-TR" dirty="0" smtClean="0">
                <a:solidFill>
                  <a:schemeClr val="tx2"/>
                </a:solidFill>
              </a:rPr>
              <a:t>Bu Kanuna tabi görevler; </a:t>
            </a:r>
          </a:p>
          <a:p>
            <a:pPr eaLnBrk="1" hangingPunct="1">
              <a:buFont typeface="Wingdings" pitchFamily="2" charset="2"/>
              <a:buChar char="v"/>
            </a:pPr>
            <a:r>
              <a:rPr lang="tr-TR" dirty="0" smtClean="0">
                <a:solidFill>
                  <a:schemeClr val="tx2"/>
                </a:solidFill>
              </a:rPr>
              <a:t>Memurlar,</a:t>
            </a:r>
          </a:p>
          <a:p>
            <a:pPr eaLnBrk="1" hangingPunct="1">
              <a:buFont typeface="Wingdings" pitchFamily="2" charset="2"/>
              <a:buChar char="v"/>
            </a:pPr>
            <a:r>
              <a:rPr lang="tr-TR" dirty="0" smtClean="0">
                <a:solidFill>
                  <a:schemeClr val="tx2"/>
                </a:solidFill>
              </a:rPr>
              <a:t>Sözleşmeli personel,</a:t>
            </a:r>
          </a:p>
          <a:p>
            <a:pPr eaLnBrk="1" hangingPunct="1">
              <a:buFont typeface="Wingdings" pitchFamily="2" charset="2"/>
              <a:buChar char="v"/>
            </a:pPr>
            <a:r>
              <a:rPr lang="tr-TR" dirty="0" smtClean="0">
                <a:solidFill>
                  <a:schemeClr val="tx2"/>
                </a:solidFill>
              </a:rPr>
              <a:t>Geçici personel </a:t>
            </a:r>
          </a:p>
          <a:p>
            <a:pPr eaLnBrk="1" hangingPunct="1">
              <a:buFont typeface="Wingdings" pitchFamily="2" charset="2"/>
              <a:buChar char="v"/>
            </a:pPr>
            <a:r>
              <a:rPr lang="tr-TR" dirty="0" smtClean="0">
                <a:solidFill>
                  <a:schemeClr val="tx2"/>
                </a:solidFill>
              </a:rPr>
              <a:t> İşçiler </a:t>
            </a:r>
          </a:p>
          <a:p>
            <a:pPr eaLnBrk="1" hangingPunct="1">
              <a:buFontTx/>
              <a:buNone/>
            </a:pPr>
            <a:r>
              <a:rPr lang="tr-TR" dirty="0" smtClean="0">
                <a:solidFill>
                  <a:schemeClr val="tx2"/>
                </a:solidFill>
              </a:rPr>
              <a:t>         eliyle yürütülür.</a:t>
            </a:r>
          </a:p>
        </p:txBody>
      </p:sp>
      <p:graphicFrame>
        <p:nvGraphicFramePr>
          <p:cNvPr id="471044"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1043">
                                            <p:txEl>
                                              <p:pRg st="0" end="0"/>
                                            </p:txEl>
                                          </p:spTgt>
                                        </p:tgtEl>
                                        <p:attrNameLst>
                                          <p:attrName>style.visibility</p:attrName>
                                        </p:attrNameLst>
                                      </p:cBhvr>
                                      <p:to>
                                        <p:strVal val="visible"/>
                                      </p:to>
                                    </p:set>
                                    <p:animEffect transition="in" filter="wipe(left)">
                                      <p:cBhvr>
                                        <p:cTn id="7" dur="500"/>
                                        <p:tgtEl>
                                          <p:spTgt spid="4710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043">
                                            <p:txEl>
                                              <p:pRg st="2" end="2"/>
                                            </p:txEl>
                                          </p:spTgt>
                                        </p:tgtEl>
                                        <p:attrNameLst>
                                          <p:attrName>style.visibility</p:attrName>
                                        </p:attrNameLst>
                                      </p:cBhvr>
                                      <p:to>
                                        <p:strVal val="visible"/>
                                      </p:to>
                                    </p:set>
                                    <p:animEffect transition="in" filter="wipe(left)">
                                      <p:cBhvr>
                                        <p:cTn id="12" dur="500"/>
                                        <p:tgtEl>
                                          <p:spTgt spid="4710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043">
                                            <p:txEl>
                                              <p:pRg st="3" end="3"/>
                                            </p:txEl>
                                          </p:spTgt>
                                        </p:tgtEl>
                                        <p:attrNameLst>
                                          <p:attrName>style.visibility</p:attrName>
                                        </p:attrNameLst>
                                      </p:cBhvr>
                                      <p:to>
                                        <p:strVal val="visible"/>
                                      </p:to>
                                    </p:set>
                                    <p:animEffect transition="in" filter="wipe(left)">
                                      <p:cBhvr>
                                        <p:cTn id="17" dur="500"/>
                                        <p:tgtEl>
                                          <p:spTgt spid="4710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71043">
                                            <p:txEl>
                                              <p:pRg st="4" end="4"/>
                                            </p:txEl>
                                          </p:spTgt>
                                        </p:tgtEl>
                                        <p:attrNameLst>
                                          <p:attrName>style.visibility</p:attrName>
                                        </p:attrNameLst>
                                      </p:cBhvr>
                                      <p:to>
                                        <p:strVal val="visible"/>
                                      </p:to>
                                    </p:set>
                                    <p:animEffect transition="in" filter="wipe(left)">
                                      <p:cBhvr>
                                        <p:cTn id="22" dur="500"/>
                                        <p:tgtEl>
                                          <p:spTgt spid="4710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71043">
                                            <p:txEl>
                                              <p:pRg st="5" end="5"/>
                                            </p:txEl>
                                          </p:spTgt>
                                        </p:tgtEl>
                                        <p:attrNameLst>
                                          <p:attrName>style.visibility</p:attrName>
                                        </p:attrNameLst>
                                      </p:cBhvr>
                                      <p:to>
                                        <p:strVal val="visible"/>
                                      </p:to>
                                    </p:set>
                                    <p:animEffect transition="in" filter="wipe(left)">
                                      <p:cBhvr>
                                        <p:cTn id="27" dur="500"/>
                                        <p:tgtEl>
                                          <p:spTgt spid="47104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71043">
                                            <p:txEl>
                                              <p:pRg st="6" end="6"/>
                                            </p:txEl>
                                          </p:spTgt>
                                        </p:tgtEl>
                                        <p:attrNameLst>
                                          <p:attrName>style.visibility</p:attrName>
                                        </p:attrNameLst>
                                      </p:cBhvr>
                                      <p:to>
                                        <p:strVal val="visible"/>
                                      </p:to>
                                    </p:set>
                                    <p:animEffect transition="in" filter="wipe(left)">
                                      <p:cBhvr>
                                        <p:cTn id="32" dur="500"/>
                                        <p:tgtEl>
                                          <p:spTgt spid="47104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1043">
                                            <p:txEl>
                                              <p:pRg st="7" end="7"/>
                                            </p:txEl>
                                          </p:spTgt>
                                        </p:tgtEl>
                                        <p:attrNameLst>
                                          <p:attrName>style.visibility</p:attrName>
                                        </p:attrNameLst>
                                      </p:cBhvr>
                                      <p:to>
                                        <p:strVal val="visible"/>
                                      </p:to>
                                    </p:set>
                                    <p:animEffect transition="in" filter="wipe(left)">
                                      <p:cBhvr>
                                        <p:cTn id="37" dur="500"/>
                                        <p:tgtEl>
                                          <p:spTgt spid="4710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43"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500042"/>
            <a:ext cx="8429684" cy="6000792"/>
          </a:xfrm>
        </p:spPr>
        <p:txBody>
          <a:bodyPr/>
          <a:lstStyle/>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Özel kanunların disiplin suçlan ve cezalarına ilişkin hükümleri saklıdır.</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Yukarıda yazılı disiplin kovuşturmasının yapılmış olması, fiilin genel hükümler</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kapsamına girmesi halinde, sanık hakkında ayrıca ceza kovuşturması açılmasına engel</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teşkil etmez.</a:t>
            </a:r>
          </a:p>
          <a:p>
            <a:pPr marL="609600" indent="-609600" eaLnBrk="1" hangingPunct="1">
              <a:lnSpc>
                <a:spcPct val="80000"/>
              </a:lnSpc>
            </a:pPr>
            <a:endParaRPr lang="tr-TR" sz="1900" b="1" dirty="0" smtClean="0">
              <a:solidFill>
                <a:schemeClr val="tx2"/>
              </a:solidFill>
              <a:latin typeface="Arial" pitchFamily="34" charset="0"/>
              <a:cs typeface="Arial" pitchFamily="34" charset="0"/>
            </a:endParaRP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Aday Memurlara Disiplin Cezası Verilmesi ve Uygulaması:</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Aday memurların disipline aykırı tutum ve davranışları hakkında 657 sayılı Devlet</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Memurları Kanunu ek ve değişikliklerinde aday memurları kanununun disiplin işlemlerine dair</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hükümlerden ayrı tutan bir düzenleme olmadığından bu konu ile ilgili uygulamada izlenecek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yol;aday memurların disipline aykırı tutum ve davranışları hakkında suçun ağırlığı,tekerrürü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gibi hususlar göz önünde bulundurularak idarenin takdir yetkisi </a:t>
            </a:r>
            <a:r>
              <a:rPr lang="tr-TR" sz="1900" b="1" dirty="0" err="1" smtClean="0">
                <a:solidFill>
                  <a:schemeClr val="tx2"/>
                </a:solidFill>
                <a:latin typeface="Arial" pitchFamily="34" charset="0"/>
                <a:cs typeface="Arial" pitchFamily="34" charset="0"/>
              </a:rPr>
              <a:t>çercevesinde</a:t>
            </a:r>
            <a:r>
              <a:rPr lang="tr-TR" sz="1900" b="1" dirty="0" smtClean="0">
                <a:solidFill>
                  <a:schemeClr val="tx2"/>
                </a:solidFill>
                <a:latin typeface="Arial" pitchFamily="34" charset="0"/>
                <a:cs typeface="Arial" pitchFamily="34" charset="0"/>
              </a:rPr>
              <a:t> ve 657 sayılı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Kanunun 56.maddesine istinaden aynı kanunun 125.maddesinde yer alan fiil ve hallerden </a:t>
            </a:r>
          </a:p>
          <a:p>
            <a:pPr marL="609600" indent="-609600" eaLnBrk="1" hangingPunct="1">
              <a:lnSpc>
                <a:spcPct val="80000"/>
              </a:lnSpc>
              <a:buFontTx/>
              <a:buNone/>
            </a:pPr>
            <a:r>
              <a:rPr lang="tr-TR" sz="1900" b="1" dirty="0" err="1" smtClean="0">
                <a:solidFill>
                  <a:schemeClr val="tx2"/>
                </a:solidFill>
                <a:latin typeface="Arial" pitchFamily="34" charset="0"/>
                <a:cs typeface="Arial" pitchFamily="34" charset="0"/>
              </a:rPr>
              <a:t>uygulanabirliği</a:t>
            </a:r>
            <a:r>
              <a:rPr lang="tr-TR" sz="1900" b="1" dirty="0" smtClean="0">
                <a:solidFill>
                  <a:schemeClr val="tx2"/>
                </a:solidFill>
                <a:latin typeface="Arial" pitchFamily="34" charset="0"/>
                <a:cs typeface="Arial" pitchFamily="34" charset="0"/>
              </a:rPr>
              <a:t> olan disiplin tesis edilmesi şeklinde olmalıdır.</a:t>
            </a:r>
          </a:p>
          <a:p>
            <a:endParaRPr lang="tr-TR"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7427" name="Rectangle 3"/>
          <p:cNvSpPr>
            <a:spLocks noGrp="1" noChangeArrowheads="1"/>
          </p:cNvSpPr>
          <p:nvPr>
            <p:ph type="body" idx="1"/>
          </p:nvPr>
        </p:nvSpPr>
        <p:spPr>
          <a:xfrm>
            <a:off x="323851" y="665187"/>
            <a:ext cx="8462992" cy="5621333"/>
          </a:xfrm>
        </p:spPr>
        <p:txBody>
          <a:bodyPr/>
          <a:lstStyle/>
          <a:p>
            <a:pPr marL="990600" lvl="1" indent="-533400" eaLnBrk="1" hangingPunct="1">
              <a:buFontTx/>
              <a:buNone/>
            </a:pPr>
            <a:r>
              <a:rPr lang="tr-TR" sz="2400" b="1" dirty="0" smtClean="0">
                <a:solidFill>
                  <a:schemeClr val="tx2"/>
                </a:solidFill>
                <a:latin typeface="Arial" pitchFamily="34" charset="0"/>
                <a:cs typeface="Arial" pitchFamily="34" charset="0"/>
              </a:rPr>
              <a:t>Disiplin Cezası Vermeye Yetkili Amir Ve</a:t>
            </a:r>
          </a:p>
          <a:p>
            <a:pPr marL="990600" lvl="1" indent="-533400" eaLnBrk="1" hangingPunct="1">
              <a:buFontTx/>
              <a:buNone/>
            </a:pPr>
            <a:r>
              <a:rPr lang="tr-TR" sz="2400" b="1" dirty="0" smtClean="0">
                <a:solidFill>
                  <a:schemeClr val="tx2"/>
                </a:solidFill>
                <a:latin typeface="Arial" pitchFamily="34" charset="0"/>
                <a:cs typeface="Arial" pitchFamily="34" charset="0"/>
              </a:rPr>
              <a:t>Kurullar :</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Uyarma,</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Kınama </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 Aylıktan kesme </a:t>
            </a:r>
          </a:p>
          <a:p>
            <a:pPr marL="990600" lvl="1" indent="-533400" eaLnBrk="1" hangingPunct="1">
              <a:buFontTx/>
              <a:buNone/>
            </a:pPr>
            <a:r>
              <a:rPr lang="tr-TR" sz="2400" b="1" dirty="0" smtClean="0">
                <a:solidFill>
                  <a:schemeClr val="tx2"/>
                </a:solidFill>
                <a:latin typeface="Arial" pitchFamily="34" charset="0"/>
                <a:cs typeface="Arial" pitchFamily="34" charset="0"/>
              </a:rPr>
              <a:t>cezaları disiplin amirleri tarafından; </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Kademe ilerlemesinin durdurulması</a:t>
            </a:r>
          </a:p>
          <a:p>
            <a:pPr marL="990600" lvl="1" indent="-533400" eaLnBrk="1" hangingPunct="1">
              <a:buClr>
                <a:schemeClr val="hlink"/>
              </a:buClr>
              <a:buFont typeface="Wingdings" pitchFamily="2" charset="2"/>
              <a:buNone/>
            </a:pPr>
            <a:r>
              <a:rPr lang="tr-TR" sz="2400" b="1" dirty="0" smtClean="0">
                <a:solidFill>
                  <a:schemeClr val="tx2"/>
                </a:solidFill>
                <a:latin typeface="Arial" pitchFamily="34" charset="0"/>
                <a:cs typeface="Arial" pitchFamily="34" charset="0"/>
              </a:rPr>
              <a:t>cezası, memurun bağlı olduğu kurumdaki</a:t>
            </a:r>
          </a:p>
          <a:p>
            <a:pPr marL="990600" lvl="1" indent="-533400" eaLnBrk="1" hangingPunct="1">
              <a:buClr>
                <a:schemeClr val="hlink"/>
              </a:buClr>
              <a:buFont typeface="Wingdings" pitchFamily="2" charset="2"/>
              <a:buNone/>
            </a:pPr>
            <a:r>
              <a:rPr lang="tr-TR" sz="2400" b="1" dirty="0" smtClean="0">
                <a:solidFill>
                  <a:schemeClr val="tx2"/>
                </a:solidFill>
                <a:latin typeface="Arial" pitchFamily="34" charset="0"/>
                <a:cs typeface="Arial" pitchFamily="34" charset="0"/>
              </a:rPr>
              <a:t>disiplin kurulunun karan alındıktan sonra,</a:t>
            </a:r>
          </a:p>
          <a:p>
            <a:pPr marL="990600" lvl="1" indent="-533400" eaLnBrk="1" hangingPunct="1">
              <a:buClr>
                <a:schemeClr val="hlink"/>
              </a:buClr>
              <a:buFont typeface="Wingdings" pitchFamily="2" charset="2"/>
              <a:buNone/>
            </a:pPr>
            <a:r>
              <a:rPr lang="tr-TR" sz="2400" b="1" dirty="0" smtClean="0">
                <a:solidFill>
                  <a:schemeClr val="tx2"/>
                </a:solidFill>
                <a:latin typeface="Arial" pitchFamily="34" charset="0"/>
                <a:cs typeface="Arial" pitchFamily="34" charset="0"/>
              </a:rPr>
              <a:t>atamaya yetkili amirler il disiplin</a:t>
            </a:r>
          </a:p>
          <a:p>
            <a:pPr marL="990600" lvl="1" indent="-533400" eaLnBrk="1" hangingPunct="1">
              <a:buClr>
                <a:schemeClr val="hlink"/>
              </a:buClr>
              <a:buFont typeface="Wingdings" pitchFamily="2" charset="2"/>
              <a:buNone/>
            </a:pPr>
            <a:r>
              <a:rPr lang="tr-TR" sz="2400" b="1" dirty="0" smtClean="0">
                <a:solidFill>
                  <a:schemeClr val="tx2"/>
                </a:solidFill>
                <a:latin typeface="Arial" pitchFamily="34" charset="0"/>
                <a:cs typeface="Arial" pitchFamily="34" charset="0"/>
              </a:rPr>
              <a:t>kurullarının kararlarına dayanan hallerde</a:t>
            </a:r>
          </a:p>
          <a:p>
            <a:pPr marL="990600" lvl="1" indent="-533400" eaLnBrk="1" hangingPunct="1">
              <a:buClr>
                <a:schemeClr val="hlink"/>
              </a:buClr>
              <a:buFont typeface="Wingdings" pitchFamily="2" charset="2"/>
              <a:buNone/>
            </a:pPr>
            <a:r>
              <a:rPr lang="tr-TR" sz="2400" b="1" dirty="0" smtClean="0">
                <a:solidFill>
                  <a:schemeClr val="tx2"/>
                </a:solidFill>
                <a:latin typeface="Arial" pitchFamily="34" charset="0"/>
                <a:cs typeface="Arial" pitchFamily="34" charset="0"/>
              </a:rPr>
              <a:t>Valiler tarafından verilir.</a:t>
            </a:r>
          </a:p>
        </p:txBody>
      </p:sp>
      <p:graphicFrame>
        <p:nvGraphicFramePr>
          <p:cNvPr id="487428"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87427">
                                            <p:txEl>
                                              <p:pRg st="0" end="0"/>
                                            </p:txEl>
                                          </p:spTgt>
                                        </p:tgtEl>
                                        <p:attrNameLst>
                                          <p:attrName>style.visibility</p:attrName>
                                        </p:attrNameLst>
                                      </p:cBhvr>
                                      <p:to>
                                        <p:strVal val="visible"/>
                                      </p:to>
                                    </p:set>
                                    <p:anim calcmode="discrete" valueType="clr">
                                      <p:cBhvr override="childStyle">
                                        <p:cTn id="7" dur="80"/>
                                        <p:tgtEl>
                                          <p:spTgt spid="4874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742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87427">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487427">
                                            <p:txEl>
                                              <p:pRg st="1" end="1"/>
                                            </p:txEl>
                                          </p:spTgt>
                                        </p:tgtEl>
                                        <p:attrNameLst>
                                          <p:attrName>style.visibility</p:attrName>
                                        </p:attrNameLst>
                                      </p:cBhvr>
                                      <p:to>
                                        <p:strVal val="visible"/>
                                      </p:to>
                                    </p:set>
                                    <p:anim calcmode="discrete" valueType="clr">
                                      <p:cBhvr override="childStyle">
                                        <p:cTn id="12" dur="80"/>
                                        <p:tgtEl>
                                          <p:spTgt spid="48742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87427">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487427">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323850" y="522311"/>
            <a:ext cx="8462991" cy="5907085"/>
          </a:xfrm>
        </p:spPr>
        <p:txBody>
          <a:bodyPr/>
          <a:lstStyle/>
          <a:p>
            <a:pPr marL="990600" lvl="1" indent="-533400" eaLnBrk="1" hangingPunct="1">
              <a:buFontTx/>
              <a:buNone/>
            </a:pPr>
            <a:r>
              <a:rPr lang="tr-TR" b="1" dirty="0" smtClean="0">
                <a:solidFill>
                  <a:schemeClr val="tx2"/>
                </a:solidFill>
                <a:latin typeface="Arial" pitchFamily="34" charset="0"/>
                <a:cs typeface="Arial" pitchFamily="34" charset="0"/>
              </a:rPr>
              <a:t>Zamanaşımı :</a:t>
            </a:r>
          </a:p>
          <a:p>
            <a:pPr marL="990600" lvl="1" indent="-533400" eaLnBrk="1" hangingPunct="1">
              <a:buFontTx/>
              <a:buNone/>
            </a:pPr>
            <a:r>
              <a:rPr lang="tr-TR" sz="2400" b="1" dirty="0" smtClean="0">
                <a:solidFill>
                  <a:schemeClr val="tx2"/>
                </a:solidFill>
                <a:latin typeface="Arial" pitchFamily="34" charset="0"/>
                <a:cs typeface="Arial" pitchFamily="34" charset="0"/>
              </a:rPr>
              <a:t>Bu Kanunun 125 inci maddesinde sayılan fil ve</a:t>
            </a:r>
          </a:p>
          <a:p>
            <a:pPr marL="990600" lvl="1" indent="-533400" eaLnBrk="1" hangingPunct="1">
              <a:buFontTx/>
              <a:buNone/>
            </a:pPr>
            <a:r>
              <a:rPr lang="tr-TR" sz="2400" b="1" dirty="0" smtClean="0">
                <a:solidFill>
                  <a:schemeClr val="tx2"/>
                </a:solidFill>
                <a:latin typeface="Arial" pitchFamily="34" charset="0"/>
                <a:cs typeface="Arial" pitchFamily="34" charset="0"/>
              </a:rPr>
              <a:t>halleri işleyenler hakkında, bu fiil ve hallerin </a:t>
            </a:r>
          </a:p>
          <a:p>
            <a:pPr marL="990600" lvl="1" indent="-533400" eaLnBrk="1" hangingPunct="1">
              <a:buFontTx/>
              <a:buNone/>
            </a:pPr>
            <a:r>
              <a:rPr lang="tr-TR" sz="2400" b="1" dirty="0" smtClean="0">
                <a:solidFill>
                  <a:schemeClr val="tx2"/>
                </a:solidFill>
                <a:latin typeface="Arial" pitchFamily="34" charset="0"/>
                <a:cs typeface="Arial" pitchFamily="34" charset="0"/>
              </a:rPr>
              <a:t>işlendiğinin öğrenildiği tarihten itibaren;</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Uyarma, kınama, aylıktan kesme ve kademe ilerlemesinin durdurulması cezalarında bir ay içinde disiplin soruşturmasına,</a:t>
            </a:r>
          </a:p>
          <a:p>
            <a:pPr marL="990600" lvl="1" indent="-533400" eaLnBrk="1" hangingPunct="1">
              <a:buClr>
                <a:schemeClr val="hlink"/>
              </a:buClr>
              <a:buFont typeface="Wingdings" pitchFamily="2" charset="2"/>
              <a:buChar char="Ø"/>
            </a:pPr>
            <a:r>
              <a:rPr lang="tr-TR" sz="2400" b="1" dirty="0" smtClean="0">
                <a:solidFill>
                  <a:schemeClr val="tx2"/>
                </a:solidFill>
                <a:latin typeface="Arial" pitchFamily="34" charset="0"/>
                <a:cs typeface="Arial" pitchFamily="34" charset="0"/>
              </a:rPr>
              <a:t>Memurluktan çıkarına cezasında altı ay içinde disiplin kovuşturmasına, başlanmadığı takdirde disiplin cezası verme yetkisi zamanaşımına uğrar. Disiplin cezasını gerektiren fiil ve hallerin işlendiği tarihten itibaren nihayet iki yıl içinde disiplin cezası verilmediği takdirde ceza verme yetkisi zaman aşımına uğrar.</a:t>
            </a:r>
          </a:p>
        </p:txBody>
      </p:sp>
      <p:graphicFrame>
        <p:nvGraphicFramePr>
          <p:cNvPr id="48845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180974" y="950939"/>
            <a:ext cx="8462992" cy="5764209"/>
          </a:xfrm>
        </p:spPr>
        <p:txBody>
          <a:bodyPr/>
          <a:lstStyle/>
          <a:p>
            <a:pPr marL="1371600" lvl="2" indent="-457200" eaLnBrk="1" hangingPunct="1">
              <a:lnSpc>
                <a:spcPct val="80000"/>
              </a:lnSpc>
              <a:buFontTx/>
              <a:buNone/>
            </a:pPr>
            <a:r>
              <a:rPr lang="tr-TR" b="1" dirty="0" smtClean="0">
                <a:solidFill>
                  <a:schemeClr val="tx2"/>
                </a:solidFill>
              </a:rPr>
              <a:t>Karar Süresi :</a:t>
            </a:r>
          </a:p>
          <a:p>
            <a:pPr marL="1371600" lvl="2" indent="-457200" eaLnBrk="1" hangingPunct="1">
              <a:lnSpc>
                <a:spcPct val="80000"/>
              </a:lnSpc>
              <a:buFontTx/>
              <a:buNone/>
            </a:pPr>
            <a:endParaRPr lang="tr-TR" b="1" dirty="0" smtClean="0">
              <a:solidFill>
                <a:schemeClr val="tx2"/>
              </a:solidFill>
            </a:endParaRP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Disiplin amirleri uyarma, kınama ve aylıktan kesme cezalarını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soruşturma tamamlandığı günden itibaren 15 gün </a:t>
            </a:r>
            <a:r>
              <a:rPr lang="tr-TR" sz="2000" b="1" dirty="0" err="1" smtClean="0">
                <a:solidFill>
                  <a:schemeClr val="tx2"/>
                </a:solidFill>
                <a:latin typeface="Arial" pitchFamily="34" charset="0"/>
                <a:cs typeface="Arial" pitchFamily="34" charset="0"/>
              </a:rPr>
              <a:t>içindevermek</a:t>
            </a:r>
            <a:r>
              <a:rPr lang="tr-TR" sz="2000" b="1" dirty="0" smtClean="0">
                <a:solidFill>
                  <a:schemeClr val="tx2"/>
                </a:solidFill>
                <a:latin typeface="Arial" pitchFamily="34" charset="0"/>
                <a:cs typeface="Arial" pitchFamily="34" charset="0"/>
              </a:rPr>
              <a:t>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zorundadırlar.</a:t>
            </a:r>
          </a:p>
          <a:p>
            <a:pPr marL="990600" lvl="1" indent="-533400" eaLnBrk="1" hangingPunct="1">
              <a:lnSpc>
                <a:spcPct val="80000"/>
              </a:lnSpc>
              <a:buFontTx/>
              <a:buNone/>
            </a:pPr>
            <a:endParaRPr lang="tr-TR" sz="20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Kademe ilerlemesinin durdurulması cezasını gerektiren hallerde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soruşturma dosyası, karanını bildirmek üzere yetkili disiplin</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kuruluna 15 gün içinde tevdi edilir. Disiplin kurulu, dosyayı aldığı</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tarihten itibaren 30 gün içinde soruşturma evrakına göre kararını</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bildirir.</a:t>
            </a:r>
          </a:p>
          <a:p>
            <a:pPr marL="990600" lvl="1" indent="-533400" eaLnBrk="1" hangingPunct="1">
              <a:lnSpc>
                <a:spcPct val="80000"/>
              </a:lnSpc>
              <a:buFontTx/>
              <a:buNone/>
            </a:pPr>
            <a:endParaRPr lang="tr-TR" sz="20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Memurluktan çıkarma cezası için disiplin amirleri tarafından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yaptırılan soruşturmaya ait dosya, memuruna bağlı bulunduğu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kurumun yüksek disiplin kuruluna tevdiinden itibaren azamî altı</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ay içinde bu kurulca, karara bağlanır.</a:t>
            </a:r>
          </a:p>
          <a:p>
            <a:pPr marL="1371600" lvl="2" indent="-457200" eaLnBrk="1" hangingPunct="1">
              <a:lnSpc>
                <a:spcPct val="80000"/>
              </a:lnSpc>
              <a:buFontTx/>
              <a:buNone/>
            </a:pPr>
            <a:endParaRPr lang="tr-TR" sz="1200" b="1" dirty="0" smtClean="0">
              <a:solidFill>
                <a:schemeClr val="tx2"/>
              </a:solidFill>
            </a:endParaRPr>
          </a:p>
        </p:txBody>
      </p:sp>
      <p:graphicFrame>
        <p:nvGraphicFramePr>
          <p:cNvPr id="489476"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500174"/>
            <a:ext cx="8929718" cy="4114800"/>
          </a:xfrm>
        </p:spPr>
        <p:txBody>
          <a:bodyPr/>
          <a:lstStyle/>
          <a:p>
            <a:pPr marL="1371600" lvl="2" indent="-457200" eaLnBrk="1" hangingPunct="1">
              <a:lnSpc>
                <a:spcPct val="80000"/>
              </a:lnSpc>
              <a:buFontTx/>
              <a:buNone/>
            </a:pPr>
            <a:r>
              <a:rPr lang="tr-TR" sz="2000" b="1" dirty="0" smtClean="0">
                <a:solidFill>
                  <a:schemeClr val="tx2"/>
                </a:solidFill>
              </a:rPr>
              <a:t>Yüksek Disiplin Kurullarının Karar Usulü,</a:t>
            </a:r>
          </a:p>
          <a:p>
            <a:pPr marL="1371600" lvl="2" indent="-457200" eaLnBrk="1" hangingPunct="1">
              <a:lnSpc>
                <a:spcPct val="80000"/>
              </a:lnSpc>
              <a:buFontTx/>
              <a:buNone/>
            </a:pPr>
            <a:r>
              <a:rPr lang="tr-TR" sz="2000" b="1" dirty="0" smtClean="0">
                <a:solidFill>
                  <a:schemeClr val="tx2"/>
                </a:solidFill>
              </a:rPr>
              <a:t>Memurun Hakkı :</a:t>
            </a:r>
          </a:p>
          <a:p>
            <a:pPr marL="1371600" lvl="2" indent="-457200" eaLnBrk="1" hangingPunct="1">
              <a:lnSpc>
                <a:spcPct val="80000"/>
              </a:lnSpc>
              <a:buFontTx/>
              <a:buNone/>
            </a:pPr>
            <a:endParaRPr lang="tr-TR" sz="2000" b="1" dirty="0" smtClean="0">
              <a:solidFill>
                <a:schemeClr val="tx2"/>
              </a:solidFill>
            </a:endParaRP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Yüksek disiplin kurulları kendilerine intikal eden dosyaların</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incelenmesinde, gerekli gördükleri takdirde, ilgilinin sicil dosyasını</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ve her nevi evrakı incelemeye, ilgili kurumlardan bilgi almaya,</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yeminli tanık ve bilirkişi dinlemeye veya </a:t>
            </a:r>
            <a:r>
              <a:rPr lang="tr-TR" sz="2000" b="1" dirty="0" err="1" smtClean="0">
                <a:solidFill>
                  <a:schemeClr val="tx2"/>
                </a:solidFill>
                <a:latin typeface="Arial" pitchFamily="34" charset="0"/>
                <a:cs typeface="Arial" pitchFamily="34" charset="0"/>
              </a:rPr>
              <a:t>niyabeten</a:t>
            </a:r>
            <a:r>
              <a:rPr lang="tr-TR" sz="2000" b="1" dirty="0" smtClean="0">
                <a:solidFill>
                  <a:schemeClr val="tx2"/>
                </a:solidFill>
                <a:latin typeface="Arial" pitchFamily="34" charset="0"/>
                <a:cs typeface="Arial" pitchFamily="34" charset="0"/>
              </a:rPr>
              <a:t> dinletmeye,</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mahallen keşif yapmaya veya yaptırmaya yetkilidirler.</a:t>
            </a:r>
          </a:p>
          <a:p>
            <a:pPr marL="990600" lvl="1" indent="-533400" eaLnBrk="1" hangingPunct="1">
              <a:lnSpc>
                <a:spcPct val="80000"/>
              </a:lnSpc>
              <a:buFontTx/>
              <a:buNone/>
            </a:pPr>
            <a:endParaRPr lang="tr-TR" sz="20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Hakkında memurluktan çıkarma cezası istenen memur,, soruşturma</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evrakım incelemeye, tanık dinletmeye, disiplin kurulunda sözlü veya</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yazılı olarak kendisi veya vekili vasıtasıyla savunma yapma hakkına</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sahiptir.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395289" y="379435"/>
            <a:ext cx="8462992" cy="6264275"/>
          </a:xfrm>
        </p:spPr>
        <p:txBody>
          <a:bodyPr/>
          <a:lstStyle/>
          <a:p>
            <a:pPr marL="990600" lvl="1" indent="-533400" eaLnBrk="1" hangingPunct="1">
              <a:lnSpc>
                <a:spcPct val="80000"/>
              </a:lnSpc>
              <a:buFontTx/>
              <a:buNone/>
            </a:pPr>
            <a:r>
              <a:rPr lang="tr-TR" sz="2000" b="1" dirty="0" smtClean="0">
                <a:solidFill>
                  <a:schemeClr val="tx2"/>
                </a:solidFill>
              </a:rPr>
              <a:t>Savunma Hakkı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Devlet memuru hakkında savunması alınmadan disiplin cezası</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Verilemez.</a:t>
            </a:r>
          </a:p>
          <a:p>
            <a:pPr marL="609600" indent="-609600" eaLnBrk="1" hangingPunct="1">
              <a:lnSpc>
                <a:spcPct val="80000"/>
              </a:lnSpc>
              <a:buFontTx/>
              <a:buNone/>
            </a:pPr>
            <a:endParaRPr lang="tr-TR" sz="1600" b="1" dirty="0" smtClean="0">
              <a:solidFill>
                <a:schemeClr val="tx2"/>
              </a:solidFill>
            </a:endParaRPr>
          </a:p>
          <a:p>
            <a:pPr marL="990600" lvl="1" indent="-533400" eaLnBrk="1" hangingPunct="1">
              <a:lnSpc>
                <a:spcPct val="80000"/>
              </a:lnSpc>
              <a:buFontTx/>
              <a:buNone/>
            </a:pPr>
            <a:r>
              <a:rPr lang="tr-TR" sz="2000" b="1" dirty="0" smtClean="0">
                <a:solidFill>
                  <a:schemeClr val="tx2"/>
                </a:solidFill>
              </a:rPr>
              <a:t>Cezai Kovuşturma İle Disiplin Kovuşturmasının Bir </a:t>
            </a:r>
          </a:p>
          <a:p>
            <a:pPr marL="990600" lvl="1" indent="-533400" eaLnBrk="1" hangingPunct="1">
              <a:lnSpc>
                <a:spcPct val="80000"/>
              </a:lnSpc>
              <a:buFontTx/>
              <a:buNone/>
            </a:pPr>
            <a:r>
              <a:rPr lang="tr-TR" sz="2000" b="1" dirty="0" smtClean="0">
                <a:solidFill>
                  <a:schemeClr val="tx2"/>
                </a:solidFill>
              </a:rPr>
              <a:t>Arada Yürütülmesi :</a:t>
            </a:r>
            <a:r>
              <a:rPr lang="tr-TR" sz="700" b="1" dirty="0" smtClean="0">
                <a:solidFill>
                  <a:schemeClr val="tx2"/>
                </a:solidFill>
              </a:rPr>
              <a:t>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Aynı olaydan dolayı memur hakkında ceza mahkemesinde</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kovuşturmaya başlanmış olması, disiplin kovuşturmasını geciktiremez.</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Memurun ceza kanununa göre mahkûm olması veya olmaması halleri,</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ayrıca disiplin cezasının uygulanmasına engel olamaz.</a:t>
            </a:r>
          </a:p>
          <a:p>
            <a:pPr marL="609600" indent="-609600" eaLnBrk="1" hangingPunct="1">
              <a:lnSpc>
                <a:spcPct val="80000"/>
              </a:lnSpc>
              <a:buFontTx/>
              <a:buNone/>
            </a:pPr>
            <a:endParaRPr lang="tr-TR" sz="1600" b="1" dirty="0" smtClean="0">
              <a:solidFill>
                <a:schemeClr val="tx2"/>
              </a:solidFill>
            </a:endParaRPr>
          </a:p>
          <a:p>
            <a:pPr marL="609600" indent="-609600" eaLnBrk="1" hangingPunct="1">
              <a:lnSpc>
                <a:spcPct val="80000"/>
              </a:lnSpc>
              <a:buFontTx/>
              <a:buNone/>
            </a:pPr>
            <a:r>
              <a:rPr lang="tr-TR" sz="2400" b="1" dirty="0" smtClean="0">
                <a:solidFill>
                  <a:schemeClr val="tx2"/>
                </a:solidFill>
              </a:rPr>
              <a:t>     Uygulama :</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Disiplin cezalan verildiği tarihten itibaren hüküm ifade eder ve derhal</a:t>
            </a:r>
          </a:p>
          <a:p>
            <a:pPr marL="609600" indent="-609600" eaLnBrk="1" hangingPunct="1">
              <a:lnSpc>
                <a:spcPct val="80000"/>
              </a:lnSpc>
              <a:buFontTx/>
              <a:buNone/>
            </a:pPr>
            <a:r>
              <a:rPr lang="tr-TR" sz="1900" b="1" dirty="0" smtClean="0">
                <a:solidFill>
                  <a:schemeClr val="tx2"/>
                </a:solidFill>
                <a:latin typeface="Arial" pitchFamily="34" charset="0"/>
                <a:cs typeface="Arial" pitchFamily="34" charset="0"/>
              </a:rPr>
              <a:t>uygulanır.</a:t>
            </a:r>
          </a:p>
          <a:p>
            <a:pPr marL="609600" indent="-609600"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Aylıktan kesme cezası, cezanın veriliş tarihini takip eden aybaşında uygulanır.</a:t>
            </a:r>
          </a:p>
          <a:p>
            <a:pPr marL="609600" indent="-609600"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Verilen disiplin cezalan sıralı sicil amirine, Devlet memurluğundan çıkarma cezası ayrıca Devlet Personel Başkanlığına bildirilir.</a:t>
            </a:r>
          </a:p>
          <a:p>
            <a:pPr marL="609600" indent="-609600"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Kendilerine disiplin cezası olarak aylıktan kesme veya kademe ilerlemesini durdurma cezası verilenler, valilik, büyükelçilik, müsteşar, müsteşar yardımcılığı, genel müdürlük, genel müdür yardımcılığı ve daire başkanlığı görevlerine atanamazlar.</a:t>
            </a:r>
          </a:p>
        </p:txBody>
      </p:sp>
      <p:graphicFrame>
        <p:nvGraphicFramePr>
          <p:cNvPr id="490500"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142908" y="260350"/>
            <a:ext cx="9358346" cy="6264275"/>
          </a:xfrm>
        </p:spPr>
        <p:txBody>
          <a:bodyPr/>
          <a:lstStyle/>
          <a:p>
            <a:pPr marL="1371600" lvl="2" indent="-457200" eaLnBrk="1" hangingPunct="1">
              <a:lnSpc>
                <a:spcPct val="80000"/>
              </a:lnSpc>
              <a:buFontTx/>
              <a:buNone/>
            </a:pPr>
            <a:r>
              <a:rPr lang="tr-TR" sz="2000" b="1" dirty="0" smtClean="0">
                <a:solidFill>
                  <a:schemeClr val="tx2"/>
                </a:solidFill>
              </a:rPr>
              <a:t>Disiplin Cezalarının Bir Süre Sonra Özlük Dosyasından</a:t>
            </a:r>
          </a:p>
          <a:p>
            <a:pPr marL="1371600" lvl="2" indent="-457200" eaLnBrk="1" hangingPunct="1">
              <a:lnSpc>
                <a:spcPct val="80000"/>
              </a:lnSpc>
              <a:buFontTx/>
              <a:buNone/>
            </a:pPr>
            <a:r>
              <a:rPr lang="tr-TR" sz="2000" b="1" dirty="0" smtClean="0">
                <a:solidFill>
                  <a:schemeClr val="tx2"/>
                </a:solidFill>
              </a:rPr>
              <a:t>Silinmesi :</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Disiplin cezalan memurun özlük dosyasına işlenir. Devlet</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memurluğundan çıkarma cezasından başka bir disiplin cezasına</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çarptırılmış olan memur uyarma ve kınama cezalarının uygulanmasından</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5 sene, diğer cezaların uygulanmasından 10 sene sonra atamaya yetkili</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amire başvurarak, verilmiş olan cezalarının özlük dosyasından</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silinmesini isteyebilir.</a:t>
            </a:r>
          </a:p>
          <a:p>
            <a:pPr marL="990600" lvl="1" indent="-533400" eaLnBrk="1" hangingPunct="1">
              <a:lnSpc>
                <a:spcPct val="80000"/>
              </a:lnSpc>
            </a:pPr>
            <a:endParaRPr lang="tr-TR" sz="19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Memurun, yukarıda yazılan süreler içerisindeki davranışları, bu isteğini</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haklı kılacak nitelikte görülürse, isteğinin yerine getirilmesine karar</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verilerek bu karar özlük dosyasına işlenir.</a:t>
            </a:r>
          </a:p>
          <a:p>
            <a:pPr marL="990600" lvl="1" indent="-533400" eaLnBrk="1" hangingPunct="1">
              <a:lnSpc>
                <a:spcPct val="80000"/>
              </a:lnSpc>
            </a:pPr>
            <a:endParaRPr lang="tr-TR" sz="19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Kademe ilerlemesinin durdurulması cezasının özlük dosyasından</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silinmesinde disiplin kurulunun mütalaası alındıktan sonra yukarıdaki</a:t>
            </a:r>
          </a:p>
          <a:p>
            <a:pPr marL="990600" lvl="1" indent="-533400" eaLnBrk="1" hangingPunct="1">
              <a:lnSpc>
                <a:spcPct val="80000"/>
              </a:lnSpc>
              <a:buFontTx/>
              <a:buNone/>
            </a:pPr>
            <a:r>
              <a:rPr lang="tr-TR" sz="1900" b="1" dirty="0" smtClean="0">
                <a:solidFill>
                  <a:schemeClr val="tx2"/>
                </a:solidFill>
                <a:latin typeface="Arial" pitchFamily="34" charset="0"/>
                <a:cs typeface="Arial" pitchFamily="34" charset="0"/>
              </a:rPr>
              <a:t>fıkra hükmü uygulanır.</a:t>
            </a:r>
          </a:p>
          <a:p>
            <a:pPr marL="1371600" lvl="2" indent="-457200" eaLnBrk="1" hangingPunct="1">
              <a:lnSpc>
                <a:spcPct val="80000"/>
              </a:lnSpc>
              <a:buFontTx/>
              <a:buNone/>
            </a:pPr>
            <a:endParaRPr lang="tr-TR" sz="1200" b="1" dirty="0" smtClean="0">
              <a:solidFill>
                <a:schemeClr val="tx2"/>
              </a:solidFill>
            </a:endParaRPr>
          </a:p>
          <a:p>
            <a:pPr marL="1371600" lvl="2" indent="-457200" eaLnBrk="1" hangingPunct="1">
              <a:lnSpc>
                <a:spcPct val="80000"/>
              </a:lnSpc>
              <a:buFontTx/>
              <a:buNone/>
            </a:pPr>
            <a:r>
              <a:rPr lang="tr-TR" sz="2000" b="1" dirty="0" smtClean="0">
                <a:solidFill>
                  <a:schemeClr val="tx2"/>
                </a:solidFill>
              </a:rPr>
              <a:t>Disiplin Kurulları Ve Disiplin Amirleri :</a:t>
            </a:r>
          </a:p>
          <a:p>
            <a:pPr marL="990600" lvl="1" indent="-533400" eaLnBrk="1" hangingPunct="1">
              <a:lnSpc>
                <a:spcPct val="80000"/>
              </a:lnSpc>
              <a:buFontTx/>
              <a:buNone/>
            </a:pPr>
            <a:r>
              <a:rPr lang="tr-TR" sz="1850" b="1" dirty="0" smtClean="0">
                <a:solidFill>
                  <a:schemeClr val="tx2"/>
                </a:solidFill>
                <a:latin typeface="Arial" pitchFamily="34" charset="0"/>
                <a:cs typeface="Arial" pitchFamily="34" charset="0"/>
              </a:rPr>
              <a:t>Disiplin ve soruşturma işlerinde kanunlarla verilen görevleri yapmak</a:t>
            </a:r>
          </a:p>
          <a:p>
            <a:pPr marL="990600" lvl="1" indent="-533400" eaLnBrk="1" hangingPunct="1">
              <a:lnSpc>
                <a:spcPct val="80000"/>
              </a:lnSpc>
              <a:buFontTx/>
              <a:buNone/>
            </a:pPr>
            <a:r>
              <a:rPr lang="tr-TR" sz="1850" b="1" dirty="0" smtClean="0">
                <a:solidFill>
                  <a:schemeClr val="tx2"/>
                </a:solidFill>
                <a:latin typeface="Arial" pitchFamily="34" charset="0"/>
                <a:cs typeface="Arial" pitchFamily="34" charset="0"/>
              </a:rPr>
              <a:t>Üzere Kurum merkezinde bir Yüksek Disiplin Kurulu ile her ilde, bölge</a:t>
            </a:r>
          </a:p>
          <a:p>
            <a:pPr marL="990600" lvl="1" indent="-533400" eaLnBrk="1" hangingPunct="1">
              <a:lnSpc>
                <a:spcPct val="80000"/>
              </a:lnSpc>
              <a:buFontTx/>
              <a:buNone/>
            </a:pPr>
            <a:r>
              <a:rPr lang="tr-TR" sz="1850" b="1" dirty="0" smtClean="0">
                <a:solidFill>
                  <a:schemeClr val="tx2"/>
                </a:solidFill>
                <a:latin typeface="Arial" pitchFamily="34" charset="0"/>
                <a:cs typeface="Arial" pitchFamily="34" charset="0"/>
              </a:rPr>
              <a:t>esasına göre çalışan kuruluşlarda bölge merkezinde ve kurum</a:t>
            </a:r>
          </a:p>
          <a:p>
            <a:pPr marL="990600" lvl="1" indent="-533400" eaLnBrk="1" hangingPunct="1">
              <a:lnSpc>
                <a:spcPct val="80000"/>
              </a:lnSpc>
              <a:buFontTx/>
              <a:buNone/>
            </a:pPr>
            <a:r>
              <a:rPr lang="tr-TR" sz="1850" b="1" dirty="0" smtClean="0">
                <a:solidFill>
                  <a:schemeClr val="tx2"/>
                </a:solidFill>
                <a:latin typeface="Arial" pitchFamily="34" charset="0"/>
                <a:cs typeface="Arial" pitchFamily="34" charset="0"/>
              </a:rPr>
              <a:t>merkezinde ayrıca Milli Eğitim müdürlüklerinde birer Disiplin Kurulu bulunur. </a:t>
            </a:r>
          </a:p>
        </p:txBody>
      </p:sp>
      <p:graphicFrame>
        <p:nvGraphicFramePr>
          <p:cNvPr id="491524"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500098" y="307997"/>
            <a:ext cx="9501254" cy="6264275"/>
          </a:xfrm>
        </p:spPr>
        <p:txBody>
          <a:bodyPr/>
          <a:lstStyle/>
          <a:p>
            <a:pPr marL="1752600" lvl="3" indent="-381000" eaLnBrk="1" hangingPunct="1">
              <a:lnSpc>
                <a:spcPct val="80000"/>
              </a:lnSpc>
              <a:buFont typeface="Times New Roman" pitchFamily="18" charset="0"/>
              <a:buNone/>
            </a:pPr>
            <a:r>
              <a:rPr lang="tr-TR" b="1" dirty="0" smtClean="0">
                <a:solidFill>
                  <a:schemeClr val="tx2"/>
                </a:solidFill>
              </a:rPr>
              <a:t>İtiraz :</a:t>
            </a:r>
          </a:p>
          <a:p>
            <a:pPr marL="1371600" lvl="2" indent="-457200"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Disiplin amirleri tarafından verilen uyarma ve kınama ve aylıktan kesme cezalarına karşı itiraz, disiplin kuruluna yapılabilir.</a:t>
            </a:r>
          </a:p>
          <a:p>
            <a:pPr marL="1371600" lvl="2" indent="-457200"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kademe ilerlemesinin durdurulmasına karşı itiraz yüksek disiplin kuruluna yapılır </a:t>
            </a:r>
          </a:p>
          <a:p>
            <a:pPr marL="1371600" lvl="2" indent="-457200" eaLnBrk="1" hangingPunct="1">
              <a:lnSpc>
                <a:spcPct val="80000"/>
              </a:lnSpc>
              <a:buFont typeface="Wingdings" pitchFamily="2" charset="2"/>
              <a:buChar char="Ø"/>
            </a:pPr>
            <a:endParaRPr lang="tr-TR" sz="1400" b="1" dirty="0" smtClean="0">
              <a:solidFill>
                <a:schemeClr val="tx2"/>
              </a:solidFill>
            </a:endParaRPr>
          </a:p>
          <a:p>
            <a:pPr marL="1371600" lvl="2" indent="-457200" eaLnBrk="1" hangingPunct="1">
              <a:lnSpc>
                <a:spcPct val="80000"/>
              </a:lnSpc>
              <a:buNone/>
            </a:pPr>
            <a:r>
              <a:rPr lang="tr-TR" sz="2000" b="1" dirty="0" smtClean="0">
                <a:solidFill>
                  <a:schemeClr val="tx2"/>
                </a:solidFill>
              </a:rPr>
              <a:t>	</a:t>
            </a:r>
            <a:r>
              <a:rPr lang="tr-TR" sz="2000" b="1" dirty="0" err="1" smtClean="0">
                <a:solidFill>
                  <a:schemeClr val="tx2"/>
                </a:solidFill>
              </a:rPr>
              <a:t>Îtiraz</a:t>
            </a:r>
            <a:r>
              <a:rPr lang="tr-TR" sz="2000" b="1" dirty="0" smtClean="0">
                <a:solidFill>
                  <a:schemeClr val="tx2"/>
                </a:solidFill>
              </a:rPr>
              <a:t> Süresi Ve Yapılacak İşlem :</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Disiplin amirleri ve disiplin kurulları tarafından verilen disiplin</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cezalarına karşı yapılacak; İtirazlarda süre, kararın ilgiliye tebliği</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tarihinden itibaren 7 gündür.</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Bu süre içinde itiraz edilmeyen disiplin cezalan kesinleşir.</a:t>
            </a:r>
          </a:p>
          <a:p>
            <a:pPr marL="1371600" lvl="2" indent="-457200" eaLnBrk="1" hangingPunct="1">
              <a:lnSpc>
                <a:spcPct val="80000"/>
              </a:lnSpc>
              <a:buFontTx/>
              <a:buNone/>
            </a:pPr>
            <a:endParaRPr lang="tr-TR" sz="1900" b="1" dirty="0" smtClean="0">
              <a:solidFill>
                <a:schemeClr val="tx2"/>
              </a:solidFill>
              <a:latin typeface="Arial" pitchFamily="34" charset="0"/>
              <a:cs typeface="Arial" pitchFamily="34" charset="0"/>
            </a:endParaRP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İtiraz halinde, itiraz mercileri kararı gözden geçirerek en geç otuz gün</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içinde  verilen cezayı aynen kabul edebilecekleri </a:t>
            </a:r>
            <a:r>
              <a:rPr lang="tr-TR" sz="1900" b="1" dirty="0" err="1" smtClean="0">
                <a:solidFill>
                  <a:schemeClr val="tx2"/>
                </a:solidFill>
                <a:latin typeface="Arial" pitchFamily="34" charset="0"/>
                <a:cs typeface="Arial" pitchFamily="34" charset="0"/>
              </a:rPr>
              <a:t>itirazıda</a:t>
            </a:r>
            <a:r>
              <a:rPr lang="tr-TR" sz="1900" b="1" dirty="0" smtClean="0">
                <a:solidFill>
                  <a:schemeClr val="tx2"/>
                </a:solidFill>
                <a:latin typeface="Arial" pitchFamily="34" charset="0"/>
                <a:cs typeface="Arial" pitchFamily="34" charset="0"/>
              </a:rPr>
              <a:t> kabul</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edebilirler.</a:t>
            </a:r>
          </a:p>
          <a:p>
            <a:pPr marL="1371600" lvl="2" indent="-457200" eaLnBrk="1" hangingPunct="1">
              <a:lnSpc>
                <a:spcPct val="80000"/>
              </a:lnSpc>
            </a:pPr>
            <a:endParaRPr lang="tr-TR" sz="1900" b="1" dirty="0" smtClean="0">
              <a:solidFill>
                <a:schemeClr val="tx2"/>
              </a:solidFill>
              <a:latin typeface="Arial" pitchFamily="34" charset="0"/>
              <a:cs typeface="Arial" pitchFamily="34" charset="0"/>
            </a:endParaRP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İtiraz edilmeyen kararlar ile itiraz üzerine verilen kararlar kesin olup, </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bu kararlar aleyhine idari yargı y·oluna başvurulabilir.</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İtiraz mercileri, itiraz dilekçesi ile karar ve eklerinin, kendilerine </a:t>
            </a:r>
          </a:p>
          <a:p>
            <a:pPr marL="1371600" lvl="2" indent="-457200" eaLnBrk="1" hangingPunct="1">
              <a:lnSpc>
                <a:spcPct val="80000"/>
              </a:lnSpc>
              <a:buFontTx/>
              <a:buNone/>
            </a:pPr>
            <a:r>
              <a:rPr lang="tr-TR" sz="1900" b="1" dirty="0" smtClean="0">
                <a:solidFill>
                  <a:schemeClr val="tx2"/>
                </a:solidFill>
                <a:latin typeface="Arial" pitchFamily="34" charset="0"/>
                <a:cs typeface="Arial" pitchFamily="34" charset="0"/>
              </a:rPr>
              <a:t>intikalinden itibaren 30 gün içinde kararlarını vermek zorundadırlar.</a:t>
            </a:r>
          </a:p>
          <a:p>
            <a:pPr marL="1371600" lvl="2" indent="-457200" eaLnBrk="1" hangingPunct="1">
              <a:lnSpc>
                <a:spcPct val="80000"/>
              </a:lnSpc>
              <a:buFontTx/>
              <a:buNone/>
            </a:pPr>
            <a:endParaRPr lang="tr-TR" sz="2000" b="1" dirty="0" smtClean="0">
              <a:solidFill>
                <a:schemeClr val="tx2"/>
              </a:solidFill>
              <a:latin typeface="Arial" pitchFamily="34" charset="0"/>
              <a:cs typeface="Arial" pitchFamily="34" charset="0"/>
            </a:endParaRPr>
          </a:p>
          <a:p>
            <a:pPr marL="1371600" lvl="2" indent="-457200" eaLnBrk="1" hangingPunct="1">
              <a:lnSpc>
                <a:spcPct val="80000"/>
              </a:lnSpc>
              <a:buFontTx/>
              <a:buNone/>
            </a:pPr>
            <a:r>
              <a:rPr lang="tr-TR" sz="2000" b="1" dirty="0" smtClean="0">
                <a:solidFill>
                  <a:schemeClr val="tx2"/>
                </a:solidFill>
                <a:latin typeface="Arial" pitchFamily="34" charset="0"/>
                <a:cs typeface="Arial" pitchFamily="34" charset="0"/>
              </a:rPr>
              <a:t>Kaldırılan cezalar özlük dosyasından silinir.</a:t>
            </a:r>
          </a:p>
        </p:txBody>
      </p:sp>
      <p:graphicFrame>
        <p:nvGraphicFramePr>
          <p:cNvPr id="492548"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357158" y="307997"/>
            <a:ext cx="8607455" cy="6264275"/>
          </a:xfrm>
        </p:spPr>
        <p:txBody>
          <a:bodyPr/>
          <a:lstStyle/>
          <a:p>
            <a:pPr eaLnBrk="1" hangingPunct="1">
              <a:lnSpc>
                <a:spcPct val="80000"/>
              </a:lnSpc>
              <a:buFontTx/>
              <a:buNone/>
            </a:pPr>
            <a:r>
              <a:rPr lang="tr-TR" sz="2400" b="1" dirty="0" smtClean="0">
                <a:solidFill>
                  <a:schemeClr val="tx2"/>
                </a:solidFill>
              </a:rPr>
              <a:t>  Görevden Uzaklaştırma</a:t>
            </a:r>
            <a:endParaRPr lang="tr-TR" sz="2400" b="1" i="1" dirty="0" smtClean="0">
              <a:solidFill>
                <a:schemeClr val="tx2"/>
              </a:solidFill>
            </a:endParaRPr>
          </a:p>
          <a:p>
            <a:pPr eaLnBrk="1" hangingPunct="1">
              <a:lnSpc>
                <a:spcPct val="80000"/>
              </a:lnSpc>
              <a:buFontTx/>
              <a:buNone/>
            </a:pPr>
            <a:r>
              <a:rPr lang="tr-TR" sz="1900" b="1" dirty="0" smtClean="0">
                <a:solidFill>
                  <a:schemeClr val="tx2"/>
                </a:solidFill>
                <a:latin typeface="Arial" pitchFamily="34" charset="0"/>
                <a:cs typeface="Arial" pitchFamily="34" charset="0"/>
              </a:rPr>
              <a:t>Görevden uzaklaştırma, Devlet kamu hizmetlerinin gerektirdiği hallerde,</a:t>
            </a:r>
          </a:p>
          <a:p>
            <a:pPr eaLnBrk="1" hangingPunct="1">
              <a:lnSpc>
                <a:spcPct val="80000"/>
              </a:lnSpc>
              <a:buFontTx/>
              <a:buNone/>
            </a:pPr>
            <a:r>
              <a:rPr lang="tr-TR" sz="1900" b="1" dirty="0" smtClean="0">
                <a:solidFill>
                  <a:schemeClr val="tx2"/>
                </a:solidFill>
                <a:latin typeface="Arial" pitchFamily="34" charset="0"/>
                <a:cs typeface="Arial" pitchFamily="34" charset="0"/>
              </a:rPr>
              <a:t>görevi başında kalmasında sakınca görülecek Devlet memurları hakkında</a:t>
            </a:r>
          </a:p>
          <a:p>
            <a:pPr eaLnBrk="1" hangingPunct="1">
              <a:lnSpc>
                <a:spcPct val="80000"/>
              </a:lnSpc>
              <a:buFontTx/>
              <a:buNone/>
            </a:pPr>
            <a:r>
              <a:rPr lang="tr-TR" sz="1900" b="1" dirty="0" smtClean="0">
                <a:solidFill>
                  <a:schemeClr val="tx2"/>
                </a:solidFill>
                <a:latin typeface="Arial" pitchFamily="34" charset="0"/>
                <a:cs typeface="Arial" pitchFamily="34" charset="0"/>
              </a:rPr>
              <a:t>alınan ihtiyati bir tedbirdir.</a:t>
            </a:r>
          </a:p>
          <a:p>
            <a:pPr eaLnBrk="1" hangingPunct="1">
              <a:lnSpc>
                <a:spcPct val="80000"/>
              </a:lnSpc>
              <a:buFontTx/>
              <a:buNone/>
            </a:pPr>
            <a:endParaRPr lang="tr-TR" sz="1600" b="1" dirty="0" smtClean="0">
              <a:solidFill>
                <a:schemeClr val="tx2"/>
              </a:solidFill>
            </a:endParaRPr>
          </a:p>
          <a:p>
            <a:pPr eaLnBrk="1" hangingPunct="1">
              <a:lnSpc>
                <a:spcPct val="80000"/>
              </a:lnSpc>
              <a:buFontTx/>
              <a:buNone/>
            </a:pPr>
            <a:r>
              <a:rPr lang="tr-TR" sz="1600" b="1" dirty="0" smtClean="0">
                <a:solidFill>
                  <a:schemeClr val="tx2"/>
                </a:solidFill>
              </a:rPr>
              <a:t>     </a:t>
            </a:r>
            <a:r>
              <a:rPr lang="tr-TR" sz="2400" b="1" dirty="0" smtClean="0">
                <a:solidFill>
                  <a:schemeClr val="tx2"/>
                </a:solidFill>
              </a:rPr>
              <a:t>Yetkililer :</a:t>
            </a:r>
          </a:p>
          <a:p>
            <a:pPr eaLnBrk="1" hangingPunct="1">
              <a:lnSpc>
                <a:spcPct val="80000"/>
              </a:lnSpc>
              <a:buFont typeface="Wingdings" pitchFamily="2" charset="2"/>
              <a:buNone/>
            </a:pPr>
            <a:r>
              <a:rPr lang="tr-TR" sz="1900" b="1" dirty="0" smtClean="0">
                <a:solidFill>
                  <a:schemeClr val="tx2"/>
                </a:solidFill>
                <a:latin typeface="Arial" pitchFamily="34" charset="0"/>
                <a:cs typeface="Arial" pitchFamily="34" charset="0"/>
              </a:rPr>
              <a:t>Görevden uzaklaştırmaya yetkililer şunlardır :</a:t>
            </a:r>
          </a:p>
          <a:p>
            <a:pPr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Atamaya yetkili âmirler,</a:t>
            </a:r>
          </a:p>
          <a:p>
            <a:pPr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 Bakanlık ve genel müdürlük müfettişleri; </a:t>
            </a:r>
          </a:p>
          <a:p>
            <a:pPr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 İllerde valiler;</a:t>
            </a:r>
          </a:p>
          <a:p>
            <a:pPr eaLnBrk="1" hangingPunct="1">
              <a:lnSpc>
                <a:spcPct val="80000"/>
              </a:lnSpc>
              <a:buFont typeface="Wingdings" pitchFamily="2" charset="2"/>
              <a:buChar char="Ø"/>
            </a:pPr>
            <a:r>
              <a:rPr lang="tr-TR" sz="1900" b="1" dirty="0" smtClean="0">
                <a:solidFill>
                  <a:schemeClr val="tx2"/>
                </a:solidFill>
                <a:latin typeface="Arial" pitchFamily="34" charset="0"/>
                <a:cs typeface="Arial" pitchFamily="34" charset="0"/>
              </a:rPr>
              <a:t> İlçelerde kaymakamlar (İlçe idare şube muvafakati şarttır.)</a:t>
            </a:r>
            <a:endParaRPr lang="tr-TR" sz="1900" b="1" dirty="0" smtClean="0">
              <a:solidFill>
                <a:schemeClr val="tx2"/>
              </a:solidFill>
            </a:endParaRPr>
          </a:p>
          <a:p>
            <a:pPr eaLnBrk="1" hangingPunct="1">
              <a:lnSpc>
                <a:spcPct val="80000"/>
              </a:lnSpc>
              <a:buFontTx/>
              <a:buNone/>
            </a:pPr>
            <a:endParaRPr lang="tr-TR" sz="1600" b="1" dirty="0" smtClean="0">
              <a:solidFill>
                <a:schemeClr val="tx2"/>
              </a:solidFill>
            </a:endParaRPr>
          </a:p>
          <a:p>
            <a:pPr eaLnBrk="1" hangingPunct="1">
              <a:lnSpc>
                <a:spcPct val="80000"/>
              </a:lnSpc>
              <a:buFontTx/>
              <a:buNone/>
            </a:pPr>
            <a:r>
              <a:rPr lang="tr-TR" sz="2400" b="1" dirty="0" smtClean="0">
                <a:solidFill>
                  <a:schemeClr val="tx2"/>
                </a:solidFill>
              </a:rPr>
              <a:t>   Görevden Uzaklaştıran Amirin Sorumluluğu :</a:t>
            </a:r>
          </a:p>
          <a:p>
            <a:pPr eaLnBrk="1" hangingPunct="1">
              <a:lnSpc>
                <a:spcPct val="80000"/>
              </a:lnSpc>
              <a:buFontTx/>
              <a:buNone/>
            </a:pPr>
            <a:r>
              <a:rPr lang="tr-TR" sz="1900" b="1" dirty="0" smtClean="0">
                <a:solidFill>
                  <a:schemeClr val="tx2"/>
                </a:solidFill>
                <a:latin typeface="Arial" pitchFamily="34" charset="0"/>
                <a:cs typeface="Arial" pitchFamily="34" charset="0"/>
              </a:rPr>
              <a:t>Görevinden uzaklaştırılan Devlet memurları hakkında görevden</a:t>
            </a:r>
          </a:p>
          <a:p>
            <a:pPr eaLnBrk="1" hangingPunct="1">
              <a:lnSpc>
                <a:spcPct val="80000"/>
              </a:lnSpc>
              <a:buFontTx/>
              <a:buNone/>
            </a:pPr>
            <a:r>
              <a:rPr lang="tr-TR" sz="1900" b="1" dirty="0" smtClean="0">
                <a:solidFill>
                  <a:schemeClr val="tx2"/>
                </a:solidFill>
                <a:latin typeface="Arial" pitchFamily="34" charset="0"/>
                <a:cs typeface="Arial" pitchFamily="34" charset="0"/>
              </a:rPr>
              <a:t>uzaklaştırmayı izleyen 10 iş günü içinde soruşturmaya başlanması şarttır.</a:t>
            </a:r>
          </a:p>
          <a:p>
            <a:pPr eaLnBrk="1" hangingPunct="1">
              <a:lnSpc>
                <a:spcPct val="80000"/>
              </a:lnSpc>
            </a:pPr>
            <a:endParaRPr lang="tr-TR" sz="1600" b="1" dirty="0" smtClean="0">
              <a:solidFill>
                <a:schemeClr val="tx2"/>
              </a:solidFill>
            </a:endParaRPr>
          </a:p>
          <a:p>
            <a:pPr eaLnBrk="1" hangingPunct="1">
              <a:lnSpc>
                <a:spcPct val="80000"/>
              </a:lnSpc>
              <a:buFontTx/>
              <a:buNone/>
            </a:pPr>
            <a:r>
              <a:rPr lang="tr-TR" sz="1600" b="1" dirty="0" smtClean="0">
                <a:solidFill>
                  <a:schemeClr val="tx2"/>
                </a:solidFill>
              </a:rPr>
              <a:t>     </a:t>
            </a:r>
            <a:r>
              <a:rPr lang="tr-TR" sz="2400" b="1" dirty="0" smtClean="0">
                <a:solidFill>
                  <a:schemeClr val="tx2"/>
                </a:solidFill>
              </a:rPr>
              <a:t>Ceza Kovuşturması Sırasında Görevden Uzaklaştırma: </a:t>
            </a:r>
          </a:p>
          <a:p>
            <a:pPr eaLnBrk="1" hangingPunct="1">
              <a:lnSpc>
                <a:spcPct val="80000"/>
              </a:lnSpc>
              <a:buFontTx/>
              <a:buNone/>
            </a:pPr>
            <a:r>
              <a:rPr lang="tr-TR" sz="1900" b="1" dirty="0" smtClean="0">
                <a:solidFill>
                  <a:schemeClr val="tx2"/>
                </a:solidFill>
                <a:latin typeface="Arial" pitchFamily="34" charset="0"/>
                <a:cs typeface="Arial" pitchFamily="34" charset="0"/>
              </a:rPr>
              <a:t>Haklarında mahkemelerce cezai kovuşturma yapılan Devlet memurları da</a:t>
            </a:r>
          </a:p>
          <a:p>
            <a:pPr eaLnBrk="1" hangingPunct="1">
              <a:lnSpc>
                <a:spcPct val="80000"/>
              </a:lnSpc>
              <a:buFontTx/>
              <a:buNone/>
            </a:pPr>
            <a:r>
              <a:rPr lang="tr-TR" sz="1900" b="1" dirty="0" smtClean="0">
                <a:solidFill>
                  <a:schemeClr val="tx2"/>
                </a:solidFill>
                <a:latin typeface="Arial" pitchFamily="34" charset="0"/>
                <a:cs typeface="Arial" pitchFamily="34" charset="0"/>
              </a:rPr>
              <a:t>138 İnci maddedeki yetkililer tarafından görevden uzaklaştırılabilirler.</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85720" y="260350"/>
            <a:ext cx="8858280" cy="6264275"/>
          </a:xfrm>
        </p:spPr>
        <p:txBody>
          <a:bodyPr/>
          <a:lstStyle/>
          <a:p>
            <a:pPr eaLnBrk="1" hangingPunct="1">
              <a:lnSpc>
                <a:spcPct val="80000"/>
              </a:lnSpc>
              <a:buFontTx/>
              <a:buNone/>
            </a:pPr>
            <a:r>
              <a:rPr lang="tr-TR" sz="2000" b="1" i="1" dirty="0" smtClean="0">
                <a:solidFill>
                  <a:schemeClr val="tx2"/>
                </a:solidFill>
              </a:rPr>
              <a:t>    </a:t>
            </a:r>
            <a:r>
              <a:rPr lang="tr-TR" sz="2000" b="1" dirty="0" smtClean="0">
                <a:solidFill>
                  <a:schemeClr val="tx2"/>
                </a:solidFill>
              </a:rPr>
              <a:t>Görevden Uzaklaştırılan Veya Görevinden Uzak Kalan Memurların Hak Ve Yükümlülüğü :</a:t>
            </a:r>
          </a:p>
          <a:p>
            <a:pPr eaLnBrk="1" hangingPunct="1">
              <a:lnSpc>
                <a:spcPct val="80000"/>
              </a:lnSpc>
              <a:buFontTx/>
              <a:buNone/>
            </a:pPr>
            <a:r>
              <a:rPr lang="tr-TR" sz="1800" b="1" dirty="0" smtClean="0">
                <a:solidFill>
                  <a:schemeClr val="tx2"/>
                </a:solidFill>
                <a:latin typeface="Arial" pitchFamily="34" charset="0"/>
                <a:cs typeface="Arial" pitchFamily="34" charset="0"/>
              </a:rPr>
              <a:t>Görevden uzaklaştırılan ve görevi ile ilgili olsun veya olmasın herhangi bir</a:t>
            </a:r>
          </a:p>
          <a:p>
            <a:pPr eaLnBrk="1" hangingPunct="1">
              <a:lnSpc>
                <a:spcPct val="80000"/>
              </a:lnSpc>
              <a:buFontTx/>
              <a:buNone/>
            </a:pPr>
            <a:r>
              <a:rPr lang="tr-TR" sz="1800" b="1" dirty="0" smtClean="0">
                <a:solidFill>
                  <a:schemeClr val="tx2"/>
                </a:solidFill>
                <a:latin typeface="Arial" pitchFamily="34" charset="0"/>
                <a:cs typeface="Arial" pitchFamily="34" charset="0"/>
              </a:rPr>
              <a:t>suçtan tutuklanan veya gözaltına alınan memurlara bu süre içinde aylıklarının</a:t>
            </a:r>
          </a:p>
          <a:p>
            <a:pPr eaLnBrk="1" hangingPunct="1">
              <a:lnSpc>
                <a:spcPct val="80000"/>
              </a:lnSpc>
              <a:buFontTx/>
              <a:buNone/>
            </a:pPr>
            <a:r>
              <a:rPr lang="tr-TR" sz="1800" b="1" dirty="0" smtClean="0">
                <a:solidFill>
                  <a:schemeClr val="tx2"/>
                </a:solidFill>
                <a:latin typeface="Arial" pitchFamily="34" charset="0"/>
                <a:cs typeface="Arial" pitchFamily="34" charset="0"/>
              </a:rPr>
              <a:t>üçte ikisi ödenir.</a:t>
            </a:r>
          </a:p>
          <a:p>
            <a:pPr eaLnBrk="1" hangingPunct="1">
              <a:lnSpc>
                <a:spcPct val="80000"/>
              </a:lnSpc>
              <a:buFontTx/>
              <a:buNone/>
            </a:pPr>
            <a:r>
              <a:rPr lang="tr-TR" sz="1800" b="1" dirty="0" smtClean="0">
                <a:solidFill>
                  <a:schemeClr val="tx2"/>
                </a:solidFill>
                <a:latin typeface="Arial" pitchFamily="34" charset="0"/>
                <a:cs typeface="Arial" pitchFamily="34" charset="0"/>
              </a:rPr>
              <a:t>Bu gibiler bu Kanunun öngördüğü sosyal hak ve yardımlardan faydalanmaya</a:t>
            </a:r>
          </a:p>
          <a:p>
            <a:pPr eaLnBrk="1" hangingPunct="1">
              <a:lnSpc>
                <a:spcPct val="80000"/>
              </a:lnSpc>
              <a:buFontTx/>
              <a:buNone/>
            </a:pPr>
            <a:r>
              <a:rPr lang="tr-TR" sz="1800" b="1" dirty="0" smtClean="0">
                <a:solidFill>
                  <a:schemeClr val="tx2"/>
                </a:solidFill>
                <a:latin typeface="Arial" pitchFamily="34" charset="0"/>
                <a:cs typeface="Arial" pitchFamily="34" charset="0"/>
              </a:rPr>
              <a:t>devam ederler.</a:t>
            </a:r>
          </a:p>
          <a:p>
            <a:pPr eaLnBrk="1" hangingPunct="1">
              <a:lnSpc>
                <a:spcPct val="80000"/>
              </a:lnSpc>
              <a:buFontTx/>
              <a:buNone/>
            </a:pPr>
            <a:endParaRPr lang="tr-TR" sz="1800" b="1" dirty="0" smtClean="0">
              <a:solidFill>
                <a:schemeClr val="tx2"/>
              </a:solidFill>
              <a:latin typeface="Arial" pitchFamily="34" charset="0"/>
              <a:cs typeface="Arial" pitchFamily="34" charset="0"/>
            </a:endParaRPr>
          </a:p>
          <a:p>
            <a:pPr eaLnBrk="1" hangingPunct="1">
              <a:lnSpc>
                <a:spcPct val="80000"/>
              </a:lnSpc>
              <a:buFontTx/>
              <a:buNone/>
            </a:pPr>
            <a:r>
              <a:rPr lang="tr-TR" sz="1800" b="1" dirty="0" smtClean="0">
                <a:solidFill>
                  <a:schemeClr val="tx2"/>
                </a:solidFill>
                <a:latin typeface="Arial" pitchFamily="34" charset="0"/>
                <a:cs typeface="Arial" pitchFamily="34" charset="0"/>
              </a:rPr>
              <a:t>143 üncü maddede sayılan durumların gerçekleşmesi halinde, bunların</a:t>
            </a:r>
          </a:p>
          <a:p>
            <a:pPr eaLnBrk="1" hangingPunct="1">
              <a:lnSpc>
                <a:spcPct val="80000"/>
              </a:lnSpc>
              <a:buFontTx/>
              <a:buNone/>
            </a:pPr>
            <a:r>
              <a:rPr lang="tr-TR" sz="1800" b="1" dirty="0" smtClean="0">
                <a:solidFill>
                  <a:schemeClr val="tx2"/>
                </a:solidFill>
                <a:latin typeface="Arial" pitchFamily="34" charset="0"/>
                <a:cs typeface="Arial" pitchFamily="34" charset="0"/>
              </a:rPr>
              <a:t>aylıklarının kesilmiş olan üçte biri kendilerine ödenir ve görevden uzakta</a:t>
            </a:r>
          </a:p>
          <a:p>
            <a:pPr eaLnBrk="1" hangingPunct="1">
              <a:lnSpc>
                <a:spcPct val="80000"/>
              </a:lnSpc>
              <a:buFontTx/>
              <a:buNone/>
            </a:pPr>
            <a:r>
              <a:rPr lang="tr-TR" sz="1800" b="1" dirty="0" smtClean="0">
                <a:solidFill>
                  <a:schemeClr val="tx2"/>
                </a:solidFill>
                <a:latin typeface="Arial" pitchFamily="34" charset="0"/>
                <a:cs typeface="Arial" pitchFamily="34" charset="0"/>
              </a:rPr>
              <a:t>geçirdikleri süre, derecelerindeki kademe ilerlemesinde ve bu sürenin derece</a:t>
            </a:r>
          </a:p>
          <a:p>
            <a:pPr eaLnBrk="1" hangingPunct="1">
              <a:lnSpc>
                <a:spcPct val="80000"/>
              </a:lnSpc>
              <a:buFontTx/>
              <a:buNone/>
            </a:pPr>
            <a:r>
              <a:rPr lang="tr-TR" sz="1800" b="1" dirty="0" smtClean="0">
                <a:solidFill>
                  <a:schemeClr val="tx2"/>
                </a:solidFill>
                <a:latin typeface="Arial" pitchFamily="34" charset="0"/>
                <a:cs typeface="Arial" pitchFamily="34" charset="0"/>
              </a:rPr>
              <a:t>yükselmesi için gerekli en az bekleme süresini aşan kısmı, üst dereceye</a:t>
            </a:r>
          </a:p>
          <a:p>
            <a:pPr eaLnBrk="1" hangingPunct="1">
              <a:lnSpc>
                <a:spcPct val="80000"/>
              </a:lnSpc>
              <a:buFontTx/>
              <a:buNone/>
            </a:pPr>
            <a:r>
              <a:rPr lang="tr-TR" sz="1800" b="1" dirty="0" smtClean="0">
                <a:solidFill>
                  <a:schemeClr val="tx2"/>
                </a:solidFill>
                <a:latin typeface="Arial" pitchFamily="34" charset="0"/>
                <a:cs typeface="Arial" pitchFamily="34" charset="0"/>
              </a:rPr>
              <a:t>yükselmeleri halinde, bu derecede kademe ilerlemesi yapılmak suretiyle</a:t>
            </a:r>
          </a:p>
          <a:p>
            <a:pPr eaLnBrk="1" hangingPunct="1">
              <a:lnSpc>
                <a:spcPct val="80000"/>
              </a:lnSpc>
              <a:buFontTx/>
              <a:buNone/>
            </a:pPr>
            <a:r>
              <a:rPr lang="tr-TR" sz="1800" b="1" dirty="0" smtClean="0">
                <a:solidFill>
                  <a:schemeClr val="tx2"/>
                </a:solidFill>
                <a:latin typeface="Arial" pitchFamily="34" charset="0"/>
                <a:cs typeface="Arial" pitchFamily="34" charset="0"/>
              </a:rPr>
              <a:t>değerlendirilir.</a:t>
            </a:r>
          </a:p>
          <a:p>
            <a:pPr eaLnBrk="1" hangingPunct="1">
              <a:lnSpc>
                <a:spcPct val="80000"/>
              </a:lnSpc>
              <a:buFontTx/>
              <a:buNone/>
            </a:pPr>
            <a:r>
              <a:rPr lang="tr-TR" sz="1600" b="1" dirty="0" smtClean="0">
                <a:solidFill>
                  <a:schemeClr val="tx2"/>
                </a:solidFill>
                <a:latin typeface="Arial" pitchFamily="34" charset="0"/>
                <a:cs typeface="Arial" pitchFamily="34" charset="0"/>
              </a:rPr>
              <a:t>      </a:t>
            </a:r>
          </a:p>
          <a:p>
            <a:pPr eaLnBrk="1" hangingPunct="1">
              <a:lnSpc>
                <a:spcPct val="80000"/>
              </a:lnSpc>
              <a:buFontTx/>
              <a:buNone/>
            </a:pPr>
            <a:r>
              <a:rPr lang="tr-TR" sz="1400" b="1" dirty="0" smtClean="0">
                <a:solidFill>
                  <a:schemeClr val="tx2"/>
                </a:solidFill>
              </a:rPr>
              <a:t>       </a:t>
            </a:r>
            <a:r>
              <a:rPr lang="tr-TR" sz="2400" b="1" dirty="0" smtClean="0">
                <a:solidFill>
                  <a:schemeClr val="tx2"/>
                </a:solidFill>
              </a:rPr>
              <a:t>Tedbirin Kaldırılması :</a:t>
            </a:r>
          </a:p>
          <a:p>
            <a:pPr eaLnBrk="1" hangingPunct="1">
              <a:lnSpc>
                <a:spcPct val="80000"/>
              </a:lnSpc>
              <a:buFontTx/>
              <a:buNone/>
            </a:pPr>
            <a:r>
              <a:rPr lang="tr-TR" sz="1800" b="1" dirty="0" smtClean="0">
                <a:solidFill>
                  <a:schemeClr val="tx2"/>
                </a:solidFill>
                <a:latin typeface="Arial" pitchFamily="34" charset="0"/>
                <a:cs typeface="Arial" pitchFamily="34" charset="0"/>
              </a:rPr>
              <a:t>Soruşturma sonunda disiplin yüzünden memurluktan çıkarma veya cezai bir</a:t>
            </a:r>
          </a:p>
          <a:p>
            <a:pPr eaLnBrk="1" hangingPunct="1">
              <a:lnSpc>
                <a:spcPct val="80000"/>
              </a:lnSpc>
              <a:buFontTx/>
              <a:buNone/>
            </a:pPr>
            <a:r>
              <a:rPr lang="tr-TR" sz="1800" b="1" dirty="0" smtClean="0">
                <a:solidFill>
                  <a:schemeClr val="tx2"/>
                </a:solidFill>
                <a:latin typeface="Arial" pitchFamily="34" charset="0"/>
                <a:cs typeface="Arial" pitchFamily="34" charset="0"/>
              </a:rPr>
              <a:t>İşlem uygulanmasına lüzum kalmayan Devlet memurları için alınmış olan</a:t>
            </a:r>
          </a:p>
          <a:p>
            <a:pPr eaLnBrk="1" hangingPunct="1">
              <a:lnSpc>
                <a:spcPct val="80000"/>
              </a:lnSpc>
              <a:buFontTx/>
              <a:buNone/>
            </a:pPr>
            <a:r>
              <a:rPr lang="tr-TR" sz="1800" b="1" dirty="0" smtClean="0">
                <a:solidFill>
                  <a:schemeClr val="tx2"/>
                </a:solidFill>
                <a:latin typeface="Arial" pitchFamily="34" charset="0"/>
                <a:cs typeface="Arial" pitchFamily="34" charset="0"/>
              </a:rPr>
              <a:t>görevden uzaklaştırma tedbiri, 138 inci maddedeki yetkililerce (Müfettişler</a:t>
            </a:r>
          </a:p>
          <a:p>
            <a:pPr eaLnBrk="1" hangingPunct="1">
              <a:lnSpc>
                <a:spcPct val="80000"/>
              </a:lnSpc>
              <a:buFontTx/>
              <a:buNone/>
            </a:pPr>
            <a:r>
              <a:rPr lang="tr-TR" sz="1800" b="1" dirty="0" smtClean="0">
                <a:solidFill>
                  <a:schemeClr val="tx2"/>
                </a:solidFill>
                <a:latin typeface="Arial" pitchFamily="34" charset="0"/>
                <a:cs typeface="Arial" pitchFamily="34" charset="0"/>
              </a:rPr>
              <a:t>tarafından görevden uzaklaştırılanlar hakkında atamaya yetkili âmirlerce)</a:t>
            </a:r>
          </a:p>
          <a:p>
            <a:pPr eaLnBrk="1" hangingPunct="1">
              <a:lnSpc>
                <a:spcPct val="80000"/>
              </a:lnSpc>
              <a:buFontTx/>
              <a:buNone/>
            </a:pPr>
            <a:r>
              <a:rPr lang="tr-TR" sz="1800" b="1" dirty="0" smtClean="0">
                <a:solidFill>
                  <a:schemeClr val="tx2"/>
                </a:solidFill>
                <a:latin typeface="Arial" pitchFamily="34" charset="0"/>
                <a:cs typeface="Arial" pitchFamily="34" charset="0"/>
              </a:rPr>
              <a:t>derhal kaldırılır.</a:t>
            </a:r>
          </a:p>
          <a:p>
            <a:pPr eaLnBrk="1" hangingPunct="1">
              <a:lnSpc>
                <a:spcPct val="80000"/>
              </a:lnSpc>
              <a:buFontTx/>
              <a:buNone/>
            </a:pPr>
            <a:r>
              <a:rPr lang="tr-TR" sz="1800" b="1" dirty="0" smtClean="0">
                <a:solidFill>
                  <a:schemeClr val="tx2"/>
                </a:solidFill>
                <a:latin typeface="Arial" pitchFamily="34" charset="0"/>
                <a:cs typeface="Arial" pitchFamily="34" charset="0"/>
              </a:rPr>
              <a:t>Görevden uzaklaştırma tedbirini kaldırmayan görevli hakkında 139 uncu madde </a:t>
            </a:r>
          </a:p>
          <a:p>
            <a:pPr eaLnBrk="1" hangingPunct="1">
              <a:lnSpc>
                <a:spcPct val="80000"/>
              </a:lnSpc>
              <a:buFontTx/>
              <a:buNone/>
            </a:pPr>
            <a:r>
              <a:rPr lang="tr-TR" sz="1800" b="1" dirty="0" smtClean="0">
                <a:solidFill>
                  <a:schemeClr val="tx2"/>
                </a:solidFill>
                <a:latin typeface="Arial" pitchFamily="34" charset="0"/>
                <a:cs typeface="Arial" pitchFamily="34" charset="0"/>
              </a:rPr>
              <a:t>hükmü uygulanır.</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609590"/>
            <a:ext cx="7772400" cy="1462088"/>
          </a:xfrm>
        </p:spPr>
        <p:txBody>
          <a:bodyPr/>
          <a:lstStyle/>
          <a:p>
            <a:pPr eaLnBrk="1" hangingPunct="1"/>
            <a:r>
              <a:rPr lang="tr-TR" dirty="0" smtClean="0">
                <a:solidFill>
                  <a:schemeClr val="tx2"/>
                </a:solidFill>
              </a:rPr>
              <a:t>Dört İstihdam Dışında Personel Çalışma Yasağı</a:t>
            </a:r>
          </a:p>
        </p:txBody>
      </p:sp>
      <p:sp>
        <p:nvSpPr>
          <p:cNvPr id="5123" name="Rectangle 3"/>
          <p:cNvSpPr>
            <a:spLocks noGrp="1" noChangeArrowheads="1"/>
          </p:cNvSpPr>
          <p:nvPr>
            <p:ph type="body" idx="1"/>
          </p:nvPr>
        </p:nvSpPr>
        <p:spPr>
          <a:xfrm>
            <a:off x="685800" y="2571744"/>
            <a:ext cx="7772400" cy="2786082"/>
          </a:xfrm>
        </p:spPr>
        <p:txBody>
          <a:bodyPr/>
          <a:lstStyle/>
          <a:p>
            <a:pPr eaLnBrk="1" hangingPunct="1"/>
            <a:r>
              <a:rPr lang="tr-TR" dirty="0" smtClean="0">
                <a:solidFill>
                  <a:schemeClr val="tx2"/>
                </a:solidFill>
              </a:rPr>
              <a:t>657 sayılı kanuna tabi kurumlarda 4 istihdam dışında personel çalıştırılamaz</a:t>
            </a:r>
          </a:p>
          <a:p>
            <a:pPr eaLnBrk="1" hangingPunct="1"/>
            <a:r>
              <a:rPr lang="tr-TR" dirty="0" smtClean="0">
                <a:solidFill>
                  <a:schemeClr val="tx2"/>
                </a:solidFill>
              </a:rPr>
              <a:t>İstisnaları</a:t>
            </a:r>
          </a:p>
        </p:txBody>
      </p:sp>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395288" y="903292"/>
            <a:ext cx="8569325" cy="5526104"/>
          </a:xfrm>
        </p:spPr>
        <p:txBody>
          <a:bodyPr/>
          <a:lstStyle/>
          <a:p>
            <a:pPr marL="990600" lvl="1" indent="-533400" eaLnBrk="1" hangingPunct="1">
              <a:lnSpc>
                <a:spcPct val="80000"/>
              </a:lnSpc>
              <a:buFontTx/>
              <a:buNone/>
            </a:pPr>
            <a:r>
              <a:rPr lang="tr-TR" sz="2000" b="1" dirty="0" smtClean="0">
                <a:solidFill>
                  <a:schemeClr val="tx2"/>
                </a:solidFill>
              </a:rPr>
              <a:t>Memurun Göreve Tekrar Başlatılması</a:t>
            </a:r>
          </a:p>
          <a:p>
            <a:pPr marL="990600" lvl="1" indent="-533400" eaLnBrk="1" hangingPunct="1">
              <a:lnSpc>
                <a:spcPct val="80000"/>
              </a:lnSpc>
              <a:buFontTx/>
              <a:buNone/>
            </a:pPr>
            <a:r>
              <a:rPr lang="tr-TR" sz="2000" b="1" dirty="0" smtClean="0">
                <a:solidFill>
                  <a:schemeClr val="tx2"/>
                </a:solidFill>
              </a:rPr>
              <a:t>Zorunlu Olan Haller :</a:t>
            </a:r>
          </a:p>
          <a:p>
            <a:pPr marL="990600" lvl="1" indent="-533400" eaLnBrk="1" hangingPunct="1">
              <a:lnSpc>
                <a:spcPct val="80000"/>
              </a:lnSpc>
              <a:buFontTx/>
              <a:buNone/>
            </a:pPr>
            <a:endParaRPr lang="tr-TR" sz="2000" b="1" dirty="0" smtClean="0">
              <a:solidFill>
                <a:schemeClr val="tx2"/>
              </a:solidFill>
            </a:endParaRP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Soruşturma veya yargılama sonunda yetkili mercilerce</a:t>
            </a:r>
            <a:r>
              <a:rPr lang="tr-TR" sz="2000" b="1" i="1" dirty="0" smtClean="0">
                <a:solidFill>
                  <a:schemeClr val="tx2"/>
                </a:solidFill>
                <a:latin typeface="Arial" pitchFamily="34" charset="0"/>
                <a:cs typeface="Arial" pitchFamily="34" charset="0"/>
              </a:rPr>
              <a:t> </a:t>
            </a:r>
            <a:r>
              <a:rPr lang="tr-TR" sz="2000" b="1" dirty="0" smtClean="0">
                <a:solidFill>
                  <a:schemeClr val="tx2"/>
                </a:solidFill>
                <a:latin typeface="Arial" pitchFamily="34" charset="0"/>
                <a:cs typeface="Arial" pitchFamily="34" charset="0"/>
              </a:rPr>
              <a:t>:</a:t>
            </a:r>
          </a:p>
          <a:p>
            <a:pPr marL="609600" indent="-609600" eaLnBrk="1" hangingPunct="1">
              <a:lnSpc>
                <a:spcPct val="80000"/>
              </a:lnSpc>
              <a:buFontTx/>
              <a:buAutoNum type="alphaLcParenR"/>
            </a:pPr>
            <a:r>
              <a:rPr lang="tr-TR" sz="2000" b="1" dirty="0" smtClean="0">
                <a:solidFill>
                  <a:schemeClr val="tx2"/>
                </a:solidFill>
                <a:latin typeface="Arial" pitchFamily="34" charset="0"/>
                <a:cs typeface="Arial" pitchFamily="34" charset="0"/>
              </a:rPr>
              <a:t>Haklarında memurluktan çıkarmadan başka bir disiplin cezası verilenler; </a:t>
            </a:r>
          </a:p>
          <a:p>
            <a:pPr marL="609600" indent="-609600" eaLnBrk="1" hangingPunct="1">
              <a:lnSpc>
                <a:spcPct val="80000"/>
              </a:lnSpc>
              <a:buFont typeface="Wingdings" pitchFamily="2" charset="2"/>
              <a:buAutoNum type="alphaLcParenR" startAt="2"/>
            </a:pPr>
            <a:r>
              <a:rPr lang="tr-TR" sz="2000" b="1" dirty="0" smtClean="0">
                <a:solidFill>
                  <a:schemeClr val="tx2"/>
                </a:solidFill>
                <a:latin typeface="Arial" pitchFamily="34" charset="0"/>
                <a:cs typeface="Arial" pitchFamily="34" charset="0"/>
              </a:rPr>
              <a:t>Yargılamanın men'ine veya beraatına karar verilenler;</a:t>
            </a:r>
          </a:p>
          <a:p>
            <a:pPr marL="609600" indent="-609600" eaLnBrk="1" hangingPunct="1">
              <a:lnSpc>
                <a:spcPct val="80000"/>
              </a:lnSpc>
              <a:buFont typeface="Wingdings" pitchFamily="2" charset="2"/>
              <a:buAutoNum type="alphaLcParenR" startAt="2"/>
            </a:pPr>
            <a:r>
              <a:rPr lang="tr-TR" sz="2000" b="1" dirty="0" smtClean="0">
                <a:solidFill>
                  <a:schemeClr val="tx2"/>
                </a:solidFill>
                <a:latin typeface="Arial" pitchFamily="34" charset="0"/>
                <a:cs typeface="Arial" pitchFamily="34" charset="0"/>
              </a:rPr>
              <a:t>Hükümden evvel haklarındaki kovuşturma genel af ile kaldırılanlar;</a:t>
            </a:r>
          </a:p>
          <a:p>
            <a:pPr marL="609600" indent="-609600" eaLnBrk="1" hangingPunct="1">
              <a:lnSpc>
                <a:spcPct val="80000"/>
              </a:lnSpc>
              <a:buFont typeface="Wingdings" pitchFamily="2" charset="2"/>
              <a:buAutoNum type="alphaLcParenR" startAt="2"/>
            </a:pPr>
            <a:r>
              <a:rPr lang="tr-TR" sz="2000" b="1" dirty="0" smtClean="0">
                <a:solidFill>
                  <a:schemeClr val="tx2"/>
                </a:solidFill>
                <a:latin typeface="Arial" pitchFamily="34" charset="0"/>
                <a:cs typeface="Arial" pitchFamily="34" charset="0"/>
              </a:rPr>
              <a:t>Görevlerine ve memurluklarına ilişkin olsun veya olmasın memurluğa engel olmayacak bir ceza ile hükümlü olup cezası ertelenenler;</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Bu kararların kesinleşmesi üzerine haklarındaki  görevden</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uzaklaştırma tedbiri kaldırılır.</a:t>
            </a:r>
          </a:p>
          <a:p>
            <a:pPr marL="609600" indent="-609600" eaLnBrk="1" hangingPunct="1">
              <a:lnSpc>
                <a:spcPct val="80000"/>
              </a:lnSpc>
              <a:buFontTx/>
              <a:buNone/>
            </a:pPr>
            <a:endParaRPr lang="tr-TR" sz="1200" b="1" dirty="0" smtClean="0">
              <a:solidFill>
                <a:schemeClr val="tx2"/>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785794"/>
            <a:ext cx="8286808" cy="5286412"/>
          </a:xfrm>
        </p:spPr>
        <p:txBody>
          <a:bodyPr/>
          <a:lstStyle/>
          <a:p>
            <a:pPr marL="990600" lvl="1" indent="-533400" eaLnBrk="1" hangingPunct="1">
              <a:lnSpc>
                <a:spcPct val="80000"/>
              </a:lnSpc>
              <a:buFontTx/>
              <a:buNone/>
            </a:pPr>
            <a:r>
              <a:rPr lang="tr-TR" sz="2000" b="1" dirty="0" smtClean="0">
                <a:solidFill>
                  <a:schemeClr val="tx2"/>
                </a:solidFill>
              </a:rPr>
              <a:t>Görevden Uzaklaştırma Tedbirinin Kaldırılmasında</a:t>
            </a:r>
          </a:p>
          <a:p>
            <a:pPr marL="990600" lvl="1" indent="-533400" eaLnBrk="1" hangingPunct="1">
              <a:lnSpc>
                <a:spcPct val="80000"/>
              </a:lnSpc>
              <a:buFontTx/>
              <a:buNone/>
            </a:pPr>
            <a:r>
              <a:rPr lang="tr-TR" sz="2000" b="1" dirty="0" smtClean="0">
                <a:solidFill>
                  <a:schemeClr val="tx2"/>
                </a:solidFill>
              </a:rPr>
              <a:t>Âmirin Takdiri :</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140 </a:t>
            </a:r>
            <a:r>
              <a:rPr lang="tr-TR" sz="2000" b="1" dirty="0" err="1" smtClean="0">
                <a:solidFill>
                  <a:schemeClr val="tx2"/>
                </a:solidFill>
                <a:latin typeface="Arial" pitchFamily="34" charset="0"/>
                <a:cs typeface="Arial" pitchFamily="34" charset="0"/>
              </a:rPr>
              <a:t>ncı</a:t>
            </a:r>
            <a:r>
              <a:rPr lang="tr-TR" sz="2000" b="1" dirty="0" smtClean="0">
                <a:solidFill>
                  <a:schemeClr val="tx2"/>
                </a:solidFill>
                <a:latin typeface="Arial" pitchFamily="34" charset="0"/>
                <a:cs typeface="Arial" pitchFamily="34" charset="0"/>
              </a:rPr>
              <a:t> ve 142 </a:t>
            </a:r>
            <a:r>
              <a:rPr lang="tr-TR" sz="2000" b="1" dirty="0" err="1" smtClean="0">
                <a:solidFill>
                  <a:schemeClr val="tx2"/>
                </a:solidFill>
                <a:latin typeface="Arial" pitchFamily="34" charset="0"/>
                <a:cs typeface="Arial" pitchFamily="34" charset="0"/>
              </a:rPr>
              <a:t>nci</a:t>
            </a:r>
            <a:r>
              <a:rPr lang="tr-TR" sz="2000" b="1" dirty="0" smtClean="0">
                <a:solidFill>
                  <a:schemeClr val="tx2"/>
                </a:solidFill>
                <a:latin typeface="Arial" pitchFamily="34" charset="0"/>
                <a:cs typeface="Arial" pitchFamily="34" charset="0"/>
              </a:rPr>
              <a:t> maddelerle 143 üncü maddenin a b, c</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fıkralarında yazılı olanlar hakkındaki görevden uzaklaştırma tedbiri,</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Devlet memurunun soruşturmaya konu olan fiillerinin, hizmetlerini</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devama engel olmadığı hallerde her zaman kaldırılabilir.</a:t>
            </a:r>
          </a:p>
          <a:p>
            <a:pPr marL="609600" indent="-609600" eaLnBrk="1" hangingPunct="1">
              <a:lnSpc>
                <a:spcPct val="80000"/>
              </a:lnSpc>
              <a:buFontTx/>
              <a:buNone/>
            </a:pPr>
            <a:endParaRPr lang="tr-TR" sz="2000" b="1" dirty="0" smtClean="0">
              <a:solidFill>
                <a:schemeClr val="tx2"/>
              </a:solidFill>
              <a:latin typeface="Arial" pitchFamily="34" charset="0"/>
              <a:cs typeface="Arial" pitchFamily="34" charset="0"/>
            </a:endParaRPr>
          </a:p>
          <a:p>
            <a:pPr marL="990600" lvl="1" indent="-533400" eaLnBrk="1" hangingPunct="1">
              <a:lnSpc>
                <a:spcPct val="80000"/>
              </a:lnSpc>
              <a:buFontTx/>
              <a:buNone/>
            </a:pPr>
            <a:r>
              <a:rPr lang="tr-TR" sz="2000" b="1" dirty="0" smtClean="0">
                <a:solidFill>
                  <a:schemeClr val="tx2"/>
                </a:solidFill>
              </a:rPr>
              <a:t>Süre :</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Görevden uzaklaştırma bir disiplin kovuşturması icabından olduğu</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takdirde en çok 3 ay devam edebilir. Bu süre sonunda hakkında bir</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karar verilmediği takdirde memur görevine başlatılır. Bir ceza</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kovuşturması icabından olduğu takdirde görevinden</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uzaklaştırmaya yetkili âmir (Müfettişlerin görevinden </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uzaklaştırdıkları memurlar hakkında atamaya yetkili âmir) ilgilinin</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durumunu her iki ayda bir inceleyerek görevine dönüp dönmemesi</a:t>
            </a:r>
          </a:p>
          <a:p>
            <a:pPr marL="609600" indent="-609600" eaLnBrk="1" hangingPunct="1">
              <a:lnSpc>
                <a:spcPct val="80000"/>
              </a:lnSpc>
              <a:buFontTx/>
              <a:buNone/>
            </a:pPr>
            <a:r>
              <a:rPr lang="tr-TR" sz="2000" b="1" dirty="0" smtClean="0">
                <a:solidFill>
                  <a:schemeClr val="tx2"/>
                </a:solidFill>
                <a:latin typeface="Arial" pitchFamily="34" charset="0"/>
                <a:cs typeface="Arial" pitchFamily="34" charset="0"/>
              </a:rPr>
              <a:t>hakkında bir karar verir ve ilgiliye de yazı ile tebliğ eder.</a:t>
            </a:r>
          </a:p>
          <a:p>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0" y="260350"/>
            <a:ext cx="8964613" cy="6264275"/>
          </a:xfrm>
        </p:spPr>
        <p:txBody>
          <a:bodyPr/>
          <a:lstStyle/>
          <a:p>
            <a:pPr marL="990600" lvl="1" indent="-533400" eaLnBrk="1" hangingPunct="1">
              <a:lnSpc>
                <a:spcPct val="80000"/>
              </a:lnSpc>
              <a:buFontTx/>
              <a:buNone/>
            </a:pPr>
            <a:r>
              <a:rPr lang="tr-TR" sz="2000" b="1" dirty="0" smtClean="0">
                <a:solidFill>
                  <a:schemeClr val="tx2"/>
                </a:solidFill>
              </a:rPr>
              <a:t>657 SAYILI D.M.K. NA GÖRE DİSİPLİN</a:t>
            </a:r>
          </a:p>
          <a:p>
            <a:pPr marL="990600" lvl="1" indent="-533400" eaLnBrk="1" hangingPunct="1">
              <a:lnSpc>
                <a:spcPct val="80000"/>
              </a:lnSpc>
              <a:buFontTx/>
              <a:buNone/>
            </a:pPr>
            <a:r>
              <a:rPr lang="tr-TR" sz="2000" b="1" dirty="0" smtClean="0">
                <a:solidFill>
                  <a:schemeClr val="tx2"/>
                </a:solidFill>
              </a:rPr>
              <a:t>CEZALARININ UYGULANMASI</a:t>
            </a:r>
          </a:p>
          <a:p>
            <a:pPr marL="990600" lvl="1" indent="-533400" eaLnBrk="1" hangingPunct="1">
              <a:lnSpc>
                <a:spcPct val="80000"/>
              </a:lnSpc>
              <a:buClr>
                <a:schemeClr val="hlink"/>
              </a:buClr>
              <a:buFont typeface="Wingdings" pitchFamily="2" charset="2"/>
              <a:buChar char="Ø"/>
            </a:pPr>
            <a:r>
              <a:rPr lang="tr-TR" sz="1950" b="1" dirty="0" smtClean="0">
                <a:solidFill>
                  <a:schemeClr val="tx2"/>
                </a:solidFill>
                <a:latin typeface="Arial" pitchFamily="34" charset="0"/>
                <a:cs typeface="Arial" pitchFamily="34" charset="0"/>
              </a:rPr>
              <a:t>657 sayılı D.M.K.</a:t>
            </a:r>
            <a:r>
              <a:rPr lang="tr-TR" sz="1950" b="1" dirty="0" err="1" smtClean="0">
                <a:solidFill>
                  <a:schemeClr val="tx2"/>
                </a:solidFill>
                <a:latin typeface="Arial" pitchFamily="34" charset="0"/>
                <a:cs typeface="Arial" pitchFamily="34" charset="0"/>
              </a:rPr>
              <a:t>nun</a:t>
            </a:r>
            <a:r>
              <a:rPr lang="tr-TR" sz="1950" b="1" dirty="0" smtClean="0">
                <a:solidFill>
                  <a:schemeClr val="tx2"/>
                </a:solidFill>
                <a:latin typeface="Arial" pitchFamily="34" charset="0"/>
                <a:cs typeface="Arial" pitchFamily="34" charset="0"/>
              </a:rPr>
              <a:t> 125.Maddesi kapsamında bir disiplin </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suçu işlendiği  kanaati hasıl olduğu takdirde öncelikle konunun</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İncelenmesi için  “Disiplin Amirleri” tarafından resmi yazı ile bir</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soruşturmacı tayin edilir.</a:t>
            </a:r>
          </a:p>
          <a:p>
            <a:pPr marL="990600" lvl="1" indent="-533400" eaLnBrk="1" hangingPunct="1">
              <a:lnSpc>
                <a:spcPct val="80000"/>
              </a:lnSpc>
              <a:buClr>
                <a:schemeClr val="hlink"/>
              </a:buClr>
              <a:buFont typeface="Wingdings" pitchFamily="2" charset="2"/>
              <a:buNone/>
            </a:pPr>
            <a:endParaRPr lang="tr-TR" sz="195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1950" b="1" dirty="0" smtClean="0">
                <a:solidFill>
                  <a:schemeClr val="tx2"/>
                </a:solidFill>
                <a:latin typeface="Arial" pitchFamily="34" charset="0"/>
                <a:cs typeface="Arial" pitchFamily="34" charset="0"/>
              </a:rPr>
              <a:t> Soruşturmacı olay yada konu hakkında bilgisi olanlar ile </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soruşturmaya tabi tutulan personelin ifadesine başvurur ve olayı </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aydınlatmaya yönelik tüm delilleri toplar.</a:t>
            </a:r>
          </a:p>
          <a:p>
            <a:pPr marL="990600" lvl="1" indent="-533400" eaLnBrk="1" hangingPunct="1">
              <a:lnSpc>
                <a:spcPct val="80000"/>
              </a:lnSpc>
              <a:buClr>
                <a:schemeClr val="hlink"/>
              </a:buClr>
              <a:buFont typeface="Wingdings" pitchFamily="2" charset="2"/>
              <a:buNone/>
            </a:pPr>
            <a:endParaRPr lang="tr-TR" sz="195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1950" b="1" dirty="0" smtClean="0">
                <a:solidFill>
                  <a:schemeClr val="tx2"/>
                </a:solidFill>
                <a:latin typeface="Arial" pitchFamily="34" charset="0"/>
                <a:cs typeface="Arial" pitchFamily="34" charset="0"/>
              </a:rPr>
              <a:t>Olay hakkında yeterli bilgiye sahip olunduğunda</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İnceleme/Soruşturma Raporunu aynen 4483 sayılı Kanun uyarınca </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düzenlenen Ön İnceleme Raporu formatında düzenler.</a:t>
            </a:r>
          </a:p>
          <a:p>
            <a:pPr marL="990600" lvl="1" indent="-533400" eaLnBrk="1" hangingPunct="1">
              <a:lnSpc>
                <a:spcPct val="80000"/>
              </a:lnSpc>
              <a:buClr>
                <a:schemeClr val="hlink"/>
              </a:buClr>
              <a:buFont typeface="Wingdings" pitchFamily="2" charset="2"/>
              <a:buNone/>
            </a:pPr>
            <a:endParaRPr lang="tr-TR" sz="195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1950" b="1" dirty="0" smtClean="0">
                <a:solidFill>
                  <a:schemeClr val="tx2"/>
                </a:solidFill>
                <a:latin typeface="Arial" pitchFamily="34" charset="0"/>
                <a:cs typeface="Arial" pitchFamily="34" charset="0"/>
              </a:rPr>
              <a:t>Raporun “Netice Kanaat” bölümünde kişinin yaptığı eylemin ne</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olduğu,D.M.K.125. maddesinin hangi bendinde belirtilen fiilin</a:t>
            </a:r>
          </a:p>
          <a:p>
            <a:pPr marL="990600" lvl="1" indent="-533400" eaLnBrk="1" hangingPunct="1">
              <a:lnSpc>
                <a:spcPct val="80000"/>
              </a:lnSpc>
              <a:buClr>
                <a:schemeClr val="hlink"/>
              </a:buClr>
              <a:buFont typeface="Wingdings" pitchFamily="2" charset="2"/>
              <a:buNone/>
            </a:pPr>
            <a:r>
              <a:rPr lang="tr-TR" sz="1950" b="1" dirty="0" smtClean="0">
                <a:solidFill>
                  <a:schemeClr val="tx2"/>
                </a:solidFill>
                <a:latin typeface="Arial" pitchFamily="34" charset="0"/>
                <a:cs typeface="Arial" pitchFamily="34" charset="0"/>
              </a:rPr>
              <a:t>gerçekleştiği ve cezasının ne olması gerektiğini açıkça belirtir.</a:t>
            </a:r>
          </a:p>
          <a:p>
            <a:pPr marL="990600" lvl="1" indent="-533400" eaLnBrk="1" hangingPunct="1">
              <a:lnSpc>
                <a:spcPct val="80000"/>
              </a:lnSpc>
              <a:buClr>
                <a:schemeClr val="hlink"/>
              </a:buClr>
              <a:buFont typeface="Wingdings" pitchFamily="2" charset="2"/>
              <a:buChar char="Ø"/>
            </a:pPr>
            <a:endParaRPr lang="tr-TR" sz="195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1950" b="1" dirty="0" smtClean="0">
                <a:solidFill>
                  <a:schemeClr val="tx2"/>
                </a:solidFill>
                <a:latin typeface="Arial" pitchFamily="34" charset="0"/>
                <a:cs typeface="Arial" pitchFamily="34" charset="0"/>
              </a:rPr>
              <a:t>Rapor ve işlem dosyasını kendisini görevlendiren disiplin amirine sunar.</a:t>
            </a:r>
          </a:p>
          <a:p>
            <a:pPr marL="990600" lvl="1" indent="-533400" eaLnBrk="1" hangingPunct="1">
              <a:lnSpc>
                <a:spcPct val="80000"/>
              </a:lnSpc>
              <a:buClr>
                <a:schemeClr val="hlink"/>
              </a:buClr>
              <a:buFont typeface="Wingdings" pitchFamily="2" charset="2"/>
              <a:buChar char="Ø"/>
            </a:pPr>
            <a:endParaRPr lang="tr-TR" sz="1600" b="1" dirty="0" smtClean="0">
              <a:solidFill>
                <a:schemeClr val="tx2"/>
              </a:solidFill>
            </a:endParaRPr>
          </a:p>
          <a:p>
            <a:pPr marL="990600" lvl="1" indent="-533400" eaLnBrk="1" hangingPunct="1">
              <a:lnSpc>
                <a:spcPct val="80000"/>
              </a:lnSpc>
              <a:buClr>
                <a:schemeClr val="hlink"/>
              </a:buClr>
              <a:buFont typeface="Wingdings" pitchFamily="2" charset="2"/>
              <a:buChar char="Ø"/>
            </a:pPr>
            <a:endParaRPr lang="tr-TR" sz="1600" b="1" dirty="0" smtClean="0">
              <a:solidFill>
                <a:schemeClr val="tx2"/>
              </a:solidFill>
            </a:endParaRPr>
          </a:p>
        </p:txBody>
      </p:sp>
      <p:graphicFrame>
        <p:nvGraphicFramePr>
          <p:cNvPr id="496644"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32" y="593749"/>
            <a:ext cx="9072626" cy="6264275"/>
          </a:xfrm>
        </p:spPr>
        <p:txBody>
          <a:bodyPr/>
          <a:lstStyle/>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Raporda disiplin cezası önerilmişse ve disiplin amiri de </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rapordaki kanata iştirak ederse kişi yada kişilerden yazı ile (7</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günden az olmamak üzere verilen süre içerisinde ) savunma istenir.</a:t>
            </a:r>
          </a:p>
          <a:p>
            <a:pPr marL="990600" lvl="1" indent="-533400" eaLnBrk="1" hangingPunct="1">
              <a:lnSpc>
                <a:spcPct val="80000"/>
              </a:lnSpc>
              <a:buClr>
                <a:schemeClr val="hlink"/>
              </a:buClr>
              <a:buFont typeface="Wingdings" pitchFamily="2" charset="2"/>
              <a:buChar char="Ø"/>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Savunma istem yazısı kişiye tebliğ edilir.</a:t>
            </a:r>
          </a:p>
          <a:p>
            <a:pPr marL="990600" lvl="1" indent="-533400" eaLnBrk="1" hangingPunct="1">
              <a:lnSpc>
                <a:spcPct val="80000"/>
              </a:lnSpc>
              <a:buClr>
                <a:schemeClr val="hlink"/>
              </a:buClr>
              <a:buFont typeface="Wingdings" pitchFamily="2" charset="2"/>
              <a:buChar char="Ø"/>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Savunma istem yazısında belirtilen gün sayısı içerisinde</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savunma verilmişse savunma Disiplin amiri tarafından</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değerlendirilir.</a:t>
            </a:r>
          </a:p>
          <a:p>
            <a:pPr marL="990600" lvl="1" indent="-533400" eaLnBrk="1" hangingPunct="1">
              <a:lnSpc>
                <a:spcPct val="80000"/>
              </a:lnSpc>
              <a:buClr>
                <a:schemeClr val="hlink"/>
              </a:buClr>
              <a:buFont typeface="Wingdings" pitchFamily="2" charset="2"/>
              <a:buNone/>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Savunma verilen süre  içerisinde verilmemişse kişi savunma </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hakkından vazgeçmiş sayılır.</a:t>
            </a:r>
          </a:p>
          <a:p>
            <a:pPr marL="990600" lvl="1" indent="-533400" eaLnBrk="1" hangingPunct="1">
              <a:lnSpc>
                <a:spcPct val="80000"/>
              </a:lnSpc>
              <a:buClr>
                <a:schemeClr val="hlink"/>
              </a:buClr>
              <a:buFont typeface="Wingdings" pitchFamily="2" charset="2"/>
              <a:buNone/>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Disiplin amiri ceza vermeye karar vermişse cezanın gerekçesi, </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657 sayılı Kanundaki maddesi ve cezasını belirtilerek kişiye yazı </a:t>
            </a:r>
          </a:p>
          <a:p>
            <a:pPr marL="990600" lvl="1" indent="-533400" eaLnBrk="1" hangingPunct="1">
              <a:lnSpc>
                <a:spcPct val="80000"/>
              </a:lnSpc>
              <a:buClr>
                <a:schemeClr val="hlink"/>
              </a:buClr>
              <a:buFont typeface="Wingdings" pitchFamily="2" charset="2"/>
              <a:buNone/>
            </a:pPr>
            <a:r>
              <a:rPr lang="tr-TR" sz="2000" b="1" dirty="0" smtClean="0">
                <a:solidFill>
                  <a:schemeClr val="tx2"/>
                </a:solidFill>
                <a:latin typeface="Arial" pitchFamily="34" charset="0"/>
                <a:cs typeface="Arial" pitchFamily="34" charset="0"/>
              </a:rPr>
              <a:t>yazılır.</a:t>
            </a:r>
          </a:p>
          <a:p>
            <a:pPr marL="990600" lvl="1" indent="-533400" eaLnBrk="1" hangingPunct="1">
              <a:lnSpc>
                <a:spcPct val="80000"/>
              </a:lnSpc>
              <a:buClr>
                <a:schemeClr val="hlink"/>
              </a:buClr>
              <a:buFont typeface="Wingdings" pitchFamily="2" charset="2"/>
              <a:buNone/>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Yazı kişiye tebliğ edilir.</a:t>
            </a:r>
          </a:p>
          <a:p>
            <a:pPr marL="990600" lvl="1" indent="-533400" eaLnBrk="1" hangingPunct="1">
              <a:lnSpc>
                <a:spcPct val="80000"/>
              </a:lnSpc>
              <a:buClr>
                <a:schemeClr val="hlink"/>
              </a:buClr>
              <a:buFont typeface="Wingdings" pitchFamily="2" charset="2"/>
              <a:buNone/>
            </a:pPr>
            <a:endParaRPr lang="tr-TR" sz="800" b="1" dirty="0" smtClean="0">
              <a:solidFill>
                <a:schemeClr val="tx2"/>
              </a:solidFill>
              <a:latin typeface="Arial" pitchFamily="34" charset="0"/>
              <a:cs typeface="Arial" pitchFamily="34" charset="0"/>
            </a:endParaRPr>
          </a:p>
          <a:p>
            <a:pPr marL="990600" lvl="1" indent="-533400" eaLnBrk="1" hangingPunct="1">
              <a:lnSpc>
                <a:spcPct val="8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Ceza işlemi tamamlandığında ceza işlem evrakı personelin özlük </a:t>
            </a:r>
          </a:p>
          <a:p>
            <a:pPr marL="990600" lvl="1" indent="-533400" eaLnBrk="1" hangingPunct="1">
              <a:lnSpc>
                <a:spcPct val="80000"/>
              </a:lnSpc>
              <a:buFontTx/>
              <a:buNone/>
            </a:pPr>
            <a:r>
              <a:rPr lang="tr-TR" sz="2000" b="1" dirty="0" smtClean="0">
                <a:solidFill>
                  <a:schemeClr val="tx2"/>
                </a:solidFill>
                <a:latin typeface="Arial" pitchFamily="34" charset="0"/>
                <a:cs typeface="Arial" pitchFamily="34" charset="0"/>
              </a:rPr>
              <a:t>dosyasına konulur.</a:t>
            </a:r>
          </a:p>
          <a:p>
            <a:pPr marL="990600" lvl="1" indent="-533400" eaLnBrk="1" hangingPunct="1">
              <a:lnSpc>
                <a:spcPct val="80000"/>
              </a:lnSpc>
              <a:buFontTx/>
              <a:buNone/>
            </a:pPr>
            <a:endParaRPr lang="tr-TR" sz="2000" b="1" dirty="0" smtClean="0">
              <a:solidFill>
                <a:schemeClr val="tx2"/>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142844" y="665187"/>
            <a:ext cx="8569325" cy="6264275"/>
          </a:xfrm>
        </p:spPr>
        <p:txBody>
          <a:bodyPr/>
          <a:lstStyle/>
          <a:p>
            <a:pPr marL="990600" lvl="1" indent="-533400" eaLnBrk="1" hangingPunct="1">
              <a:lnSpc>
                <a:spcPct val="90000"/>
              </a:lnSpc>
              <a:buFontTx/>
              <a:buNone/>
            </a:pPr>
            <a:r>
              <a:rPr lang="tr-TR" b="1" u="sng" dirty="0" smtClean="0">
                <a:solidFill>
                  <a:schemeClr val="tx2"/>
                </a:solidFill>
              </a:rPr>
              <a:t>Disiplin Soruşturması Bitiminde </a:t>
            </a:r>
          </a:p>
          <a:p>
            <a:pPr marL="990600" lvl="1" indent="-533400" eaLnBrk="1" hangingPunct="1">
              <a:lnSpc>
                <a:spcPct val="90000"/>
              </a:lnSpc>
              <a:buFontTx/>
              <a:buNone/>
            </a:pPr>
            <a:endParaRPr lang="tr-TR" b="1" dirty="0" smtClean="0">
              <a:solidFill>
                <a:schemeClr val="tx2"/>
              </a:solidFill>
              <a:latin typeface="Arial" pitchFamily="34" charset="0"/>
              <a:cs typeface="Arial" pitchFamily="34" charset="0"/>
            </a:endParaRP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Disiplin suçunun işlendiğine dair tespit tutanağı,rapor vs.</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Soruşturmacı görevlendirme yazısı</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Soruşturma dosyası ve soruşturma raporu (Dosya içeriğinde ifade tutanakları ve diğer deliller gönderilecek)</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Savunma istem yazısı</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Savunma istem yazısı tebellüğ belgesi (Tarihli ve imzalı)</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Vermişse kişinin savunması</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Kişiye yazılan ceza yazısı</a:t>
            </a: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Ceza yazısı tebellüğ belgesi (Tarihli ve imzalı)</a:t>
            </a:r>
          </a:p>
          <a:p>
            <a:pPr marL="990600" lvl="1" indent="-533400" eaLnBrk="1" hangingPunct="1">
              <a:lnSpc>
                <a:spcPct val="90000"/>
              </a:lnSpc>
              <a:buClr>
                <a:schemeClr val="hlink"/>
              </a:buClr>
              <a:buFont typeface="Wingdings" pitchFamily="2" charset="2"/>
              <a:buChar char="Ø"/>
            </a:pPr>
            <a:endParaRPr lang="tr-TR" sz="2000" b="1" dirty="0" smtClean="0">
              <a:solidFill>
                <a:schemeClr val="tx2"/>
              </a:solidFill>
              <a:latin typeface="Arial" pitchFamily="34" charset="0"/>
              <a:cs typeface="Arial" pitchFamily="34" charset="0"/>
            </a:endParaRPr>
          </a:p>
          <a:p>
            <a:pPr marL="990600" lvl="1" indent="-533400" eaLnBrk="1" hangingPunct="1">
              <a:lnSpc>
                <a:spcPct val="90000"/>
              </a:lnSpc>
              <a:buClr>
                <a:schemeClr val="hlink"/>
              </a:buClr>
              <a:buFont typeface="Wingdings" pitchFamily="2" charset="2"/>
              <a:buChar char="Ø"/>
            </a:pPr>
            <a:r>
              <a:rPr lang="tr-TR" sz="2000" b="1" dirty="0" smtClean="0">
                <a:solidFill>
                  <a:schemeClr val="tx2"/>
                </a:solidFill>
                <a:latin typeface="Arial" pitchFamily="34" charset="0"/>
                <a:cs typeface="Arial" pitchFamily="34" charset="0"/>
              </a:rPr>
              <a:t>Yukarıda belirtilen bütün evraklar Sağlık Müdürlüğüne 2’şer nüsha olarak gönderilecektir.</a:t>
            </a:r>
          </a:p>
          <a:p>
            <a:pPr marL="990600" lvl="1" indent="-533400" eaLnBrk="1" hangingPunct="1">
              <a:lnSpc>
                <a:spcPct val="90000"/>
              </a:lnSpc>
              <a:buClr>
                <a:schemeClr val="hlink"/>
              </a:buClr>
              <a:buFont typeface="Wingdings" pitchFamily="2" charset="2"/>
              <a:buNone/>
            </a:pPr>
            <a:endParaRPr lang="tr-TR" sz="2000" b="1" dirty="0" smtClean="0">
              <a:solidFill>
                <a:schemeClr val="tx2"/>
              </a:solidFill>
            </a:endParaRPr>
          </a:p>
        </p:txBody>
      </p:sp>
      <p:graphicFrame>
        <p:nvGraphicFramePr>
          <p:cNvPr id="49869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Rectangle 3"/>
          <p:cNvSpPr>
            <a:spLocks noGrp="1" noChangeArrowheads="1"/>
          </p:cNvSpPr>
          <p:nvPr>
            <p:ph type="body" idx="1"/>
          </p:nvPr>
        </p:nvSpPr>
        <p:spPr>
          <a:xfrm>
            <a:off x="428596" y="474664"/>
            <a:ext cx="8501122" cy="6097608"/>
          </a:xfrm>
        </p:spPr>
        <p:txBody>
          <a:bodyPr/>
          <a:lstStyle/>
          <a:p>
            <a:pPr eaLnBrk="1" hangingPunct="1">
              <a:lnSpc>
                <a:spcPct val="80000"/>
              </a:lnSpc>
              <a:buFontTx/>
              <a:buNone/>
            </a:pPr>
            <a:r>
              <a:rPr lang="tr-TR" sz="1600" b="1" dirty="0" smtClean="0">
                <a:solidFill>
                  <a:schemeClr val="tx2"/>
                </a:solidFill>
              </a:rPr>
              <a:t>TEBLİGAT İŞLEMLERİ  (7201 SAYILI TEBLİGAT KANUNUNA </a:t>
            </a:r>
          </a:p>
          <a:p>
            <a:pPr eaLnBrk="1" hangingPunct="1">
              <a:lnSpc>
                <a:spcPct val="80000"/>
              </a:lnSpc>
              <a:buFontTx/>
              <a:buNone/>
            </a:pPr>
            <a:r>
              <a:rPr lang="tr-TR" sz="1600" b="1" dirty="0" smtClean="0">
                <a:solidFill>
                  <a:schemeClr val="tx2"/>
                </a:solidFill>
              </a:rPr>
              <a:t>GÖRE)</a:t>
            </a:r>
          </a:p>
          <a:p>
            <a:pPr eaLnBrk="1" hangingPunct="1">
              <a:lnSpc>
                <a:spcPct val="80000"/>
              </a:lnSpc>
              <a:buFontTx/>
              <a:buNone/>
            </a:pPr>
            <a:endParaRPr lang="tr-TR" sz="1600" b="1" dirty="0" smtClean="0">
              <a:solidFill>
                <a:schemeClr val="tx2"/>
              </a:solidFill>
            </a:endParaRPr>
          </a:p>
          <a:p>
            <a:pPr eaLnBrk="1" hangingPunct="1">
              <a:lnSpc>
                <a:spcPct val="80000"/>
              </a:lnSpc>
              <a:buFont typeface="Wingdings" pitchFamily="2" charset="2"/>
              <a:buChar char="Ø"/>
            </a:pPr>
            <a:r>
              <a:rPr lang="tr-TR" sz="2000" b="1" dirty="0" smtClean="0">
                <a:solidFill>
                  <a:schemeClr val="tx2"/>
                </a:solidFill>
                <a:latin typeface="Arial" pitchFamily="34" charset="0"/>
                <a:cs typeface="Arial" pitchFamily="34" charset="0"/>
              </a:rPr>
              <a:t>Bilinen Adreste Tebligat:</a:t>
            </a:r>
          </a:p>
          <a:p>
            <a:pPr eaLnBrk="1" hangingPunct="1">
              <a:lnSpc>
                <a:spcPct val="80000"/>
              </a:lnSpc>
              <a:buFontTx/>
              <a:buNone/>
            </a:pPr>
            <a:r>
              <a:rPr lang="tr-TR" sz="2000" b="1" dirty="0" smtClean="0">
                <a:solidFill>
                  <a:schemeClr val="tx2"/>
                </a:solidFill>
                <a:latin typeface="Arial" pitchFamily="34" charset="0"/>
                <a:cs typeface="Arial" pitchFamily="34" charset="0"/>
              </a:rPr>
              <a:t>Tebligat, tebliğ yapılacak şahsa bilinen en son adresinde yapılır	</a:t>
            </a:r>
          </a:p>
          <a:p>
            <a:pPr eaLnBrk="1" hangingPunct="1">
              <a:lnSpc>
                <a:spcPct val="80000"/>
              </a:lnSpc>
              <a:buFontTx/>
              <a:buNone/>
            </a:pPr>
            <a:endParaRPr lang="tr-TR" sz="20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de-DE" sz="2000" b="1" dirty="0" err="1" smtClean="0">
                <a:solidFill>
                  <a:schemeClr val="tx2"/>
                </a:solidFill>
                <a:latin typeface="Arial" pitchFamily="34" charset="0"/>
                <a:cs typeface="Arial" pitchFamily="34" charset="0"/>
              </a:rPr>
              <a:t>Vekile</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ve</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Kanuni</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Mümessile</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Tebligat</a:t>
            </a:r>
            <a:r>
              <a:rPr lang="de-DE" sz="2000" b="1" dirty="0" smtClean="0">
                <a:solidFill>
                  <a:schemeClr val="tx2"/>
                </a:solidFill>
                <a:latin typeface="Arial" pitchFamily="34" charset="0"/>
                <a:cs typeface="Arial" pitchFamily="34" charset="0"/>
              </a:rPr>
              <a:t>:</a:t>
            </a:r>
          </a:p>
          <a:p>
            <a:pPr eaLnBrk="1" hangingPunct="1">
              <a:lnSpc>
                <a:spcPct val="80000"/>
              </a:lnSpc>
              <a:buFontTx/>
              <a:buNone/>
            </a:pPr>
            <a:r>
              <a:rPr lang="de-DE" sz="2000" b="1" dirty="0" err="1" smtClean="0">
                <a:solidFill>
                  <a:schemeClr val="tx2"/>
                </a:solidFill>
                <a:latin typeface="Arial" pitchFamily="34" charset="0"/>
                <a:cs typeface="Arial" pitchFamily="34" charset="0"/>
              </a:rPr>
              <a:t>Vekil</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vasıtasıyla</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takip</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edilen</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işlerde</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tebligat</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vekile</a:t>
            </a:r>
            <a:r>
              <a:rPr lang="de-DE" sz="2000" b="1" dirty="0" smtClean="0">
                <a:solidFill>
                  <a:schemeClr val="tx2"/>
                </a:solidFill>
                <a:latin typeface="Arial" pitchFamily="34" charset="0"/>
                <a:cs typeface="Arial" pitchFamily="34" charset="0"/>
              </a:rPr>
              <a:t> </a:t>
            </a:r>
            <a:r>
              <a:rPr lang="de-DE" sz="2000" b="1" dirty="0" err="1" smtClean="0">
                <a:solidFill>
                  <a:schemeClr val="tx2"/>
                </a:solidFill>
                <a:latin typeface="Arial" pitchFamily="34" charset="0"/>
                <a:cs typeface="Arial" pitchFamily="34" charset="0"/>
              </a:rPr>
              <a:t>yapılır</a:t>
            </a:r>
            <a:r>
              <a:rPr lang="de-DE" sz="2000" b="1" dirty="0" smtClean="0">
                <a:solidFill>
                  <a:schemeClr val="tx2"/>
                </a:solidFill>
                <a:latin typeface="Arial" pitchFamily="34" charset="0"/>
                <a:cs typeface="Arial" pitchFamily="34" charset="0"/>
              </a:rPr>
              <a:t>. </a:t>
            </a:r>
            <a:endParaRPr lang="tr-TR" sz="2000" b="1" dirty="0" smtClean="0">
              <a:solidFill>
                <a:schemeClr val="tx2"/>
              </a:solidFill>
              <a:latin typeface="Arial" pitchFamily="34" charset="0"/>
              <a:cs typeface="Arial" pitchFamily="34" charset="0"/>
            </a:endParaRPr>
          </a:p>
          <a:p>
            <a:pPr eaLnBrk="1" hangingPunct="1">
              <a:lnSpc>
                <a:spcPct val="80000"/>
              </a:lnSpc>
              <a:buFontTx/>
              <a:buNone/>
            </a:pPr>
            <a:endParaRPr lang="tr-TR" sz="20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en-US" sz="2000" b="1" dirty="0" err="1" smtClean="0">
                <a:solidFill>
                  <a:schemeClr val="tx2"/>
                </a:solidFill>
                <a:latin typeface="Arial" pitchFamily="34" charset="0"/>
                <a:cs typeface="Arial" pitchFamily="34" charset="0"/>
              </a:rPr>
              <a:t>Hükmi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Şahıslara</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ve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Ticarethanelere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Tebligat</a:t>
            </a:r>
            <a:r>
              <a:rPr lang="en-US" sz="2000" b="1" dirty="0" smtClean="0">
                <a:solidFill>
                  <a:schemeClr val="tx2"/>
                </a:solidFill>
                <a:latin typeface="Arial" pitchFamily="34" charset="0"/>
                <a:cs typeface="Arial" pitchFamily="34" charset="0"/>
              </a:rPr>
              <a:t>:</a:t>
            </a:r>
            <a:endParaRPr lang="tr-TR" sz="2000" b="1" dirty="0" smtClean="0">
              <a:solidFill>
                <a:schemeClr val="tx2"/>
              </a:solidFill>
              <a:latin typeface="Arial" pitchFamily="34" charset="0"/>
              <a:cs typeface="Arial" pitchFamily="34" charset="0"/>
            </a:endParaRPr>
          </a:p>
          <a:p>
            <a:pPr eaLnBrk="1" hangingPunct="1">
              <a:lnSpc>
                <a:spcPct val="80000"/>
              </a:lnSpc>
              <a:buFont typeface="Wingdings" pitchFamily="2" charset="2"/>
              <a:buNone/>
            </a:pPr>
            <a:r>
              <a:rPr lang="en-US" sz="2000" b="1" dirty="0" err="1" smtClean="0">
                <a:solidFill>
                  <a:schemeClr val="tx2"/>
                </a:solidFill>
                <a:latin typeface="Arial" pitchFamily="34" charset="0"/>
                <a:cs typeface="Arial" pitchFamily="34" charset="0"/>
              </a:rPr>
              <a:t>Hükmi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şahıslara</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tebliğ</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salahiyetli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mümessillerine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bunlar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birden</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ziyade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ise</a:t>
            </a:r>
            <a:r>
              <a:rPr lang="en-US" sz="2000" b="1" dirty="0" smtClean="0">
                <a:solidFill>
                  <a:schemeClr val="tx2"/>
                </a:solidFill>
                <a:latin typeface="Arial" pitchFamily="34" charset="0"/>
                <a:cs typeface="Arial" pitchFamily="34" charset="0"/>
              </a:rPr>
              <a:t>,</a:t>
            </a:r>
            <a:endParaRPr lang="tr-TR" sz="2000" b="1" dirty="0" smtClean="0">
              <a:solidFill>
                <a:schemeClr val="tx2"/>
              </a:solidFill>
              <a:latin typeface="Arial" pitchFamily="34" charset="0"/>
              <a:cs typeface="Arial" pitchFamily="34" charset="0"/>
            </a:endParaRPr>
          </a:p>
          <a:p>
            <a:pPr eaLnBrk="1" hangingPunct="1">
              <a:lnSpc>
                <a:spcPct val="80000"/>
              </a:lnSpc>
              <a:buFont typeface="Wingdings" pitchFamily="2" charset="2"/>
              <a:buNone/>
            </a:pPr>
            <a:r>
              <a:rPr lang="en-US" sz="2000" b="1" dirty="0" err="1" smtClean="0">
                <a:solidFill>
                  <a:schemeClr val="tx2"/>
                </a:solidFill>
                <a:latin typeface="Arial" pitchFamily="34" charset="0"/>
                <a:cs typeface="Arial" pitchFamily="34" charset="0"/>
              </a:rPr>
              <a:t>yalnız</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birine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yapılır</a:t>
            </a:r>
            <a:r>
              <a:rPr lang="en-US" sz="2000" b="1" dirty="0" smtClean="0">
                <a:solidFill>
                  <a:schemeClr val="tx2"/>
                </a:solidFill>
                <a:latin typeface="Arial" pitchFamily="34" charset="0"/>
                <a:cs typeface="Arial" pitchFamily="34" charset="0"/>
              </a:rPr>
              <a:t>.</a:t>
            </a:r>
          </a:p>
          <a:p>
            <a:pPr eaLnBrk="1" hangingPunct="1">
              <a:lnSpc>
                <a:spcPct val="80000"/>
              </a:lnSpc>
              <a:buFontTx/>
              <a:buNone/>
            </a:pPr>
            <a:r>
              <a:rPr lang="en-US" sz="2000" b="1" dirty="0" smtClean="0">
                <a:solidFill>
                  <a:schemeClr val="tx2"/>
                </a:solidFill>
                <a:latin typeface="Arial" pitchFamily="34" charset="0"/>
                <a:cs typeface="Arial" pitchFamily="34" charset="0"/>
              </a:rPr>
              <a:t> </a:t>
            </a:r>
          </a:p>
          <a:p>
            <a:pPr eaLnBrk="1" hangingPunct="1">
              <a:lnSpc>
                <a:spcPct val="80000"/>
              </a:lnSpc>
              <a:buFont typeface="Wingdings" pitchFamily="2" charset="2"/>
              <a:buChar char="Ø"/>
            </a:pPr>
            <a:r>
              <a:rPr lang="tr-TR" sz="2000" b="1" dirty="0" smtClean="0">
                <a:solidFill>
                  <a:schemeClr val="tx2"/>
                </a:solidFill>
                <a:latin typeface="Arial" pitchFamily="34" charset="0"/>
                <a:cs typeface="Arial" pitchFamily="34" charset="0"/>
              </a:rPr>
              <a:t>H</a:t>
            </a:r>
            <a:r>
              <a:rPr lang="en-US" sz="2000" b="1" dirty="0" err="1" smtClean="0">
                <a:solidFill>
                  <a:schemeClr val="tx2"/>
                </a:solidFill>
                <a:latin typeface="Arial" pitchFamily="34" charset="0"/>
                <a:cs typeface="Arial" pitchFamily="34" charset="0"/>
              </a:rPr>
              <a:t>ükmi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Şahısların</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Memur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ve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Müstahdemlerine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tebligat</a:t>
            </a:r>
            <a:r>
              <a:rPr lang="en-US" sz="2000" b="1" dirty="0" smtClean="0">
                <a:solidFill>
                  <a:schemeClr val="tx2"/>
                </a:solidFill>
                <a:latin typeface="Arial" pitchFamily="34" charset="0"/>
                <a:cs typeface="Arial" pitchFamily="34" charset="0"/>
              </a:rPr>
              <a:t>:</a:t>
            </a:r>
          </a:p>
          <a:p>
            <a:pPr eaLnBrk="1" hangingPunct="1">
              <a:lnSpc>
                <a:spcPct val="80000"/>
              </a:lnSpc>
              <a:buFontTx/>
              <a:buNone/>
            </a:pPr>
            <a:r>
              <a:rPr lang="en-US" sz="2000" b="1" dirty="0" err="1" smtClean="0">
                <a:solidFill>
                  <a:schemeClr val="tx2"/>
                </a:solidFill>
                <a:latin typeface="Arial" pitchFamily="34" charset="0"/>
                <a:cs typeface="Arial" pitchFamily="34" charset="0"/>
              </a:rPr>
              <a:t>Hükmi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şahıslar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namına</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kendilerine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tebliğ</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yapılacak</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kimseler</a:t>
            </a:r>
            <a:endParaRPr lang="tr-TR" sz="2000" b="1" dirty="0" smtClean="0">
              <a:solidFill>
                <a:schemeClr val="tx2"/>
              </a:solidFill>
              <a:latin typeface="Arial" pitchFamily="34" charset="0"/>
              <a:cs typeface="Arial" pitchFamily="34" charset="0"/>
            </a:endParaRPr>
          </a:p>
          <a:p>
            <a:pPr eaLnBrk="1" hangingPunct="1">
              <a:lnSpc>
                <a:spcPct val="80000"/>
              </a:lnSpc>
              <a:buFontTx/>
              <a:buNone/>
            </a:pPr>
            <a:r>
              <a:rPr lang="en-US" sz="2000" b="1" dirty="0" err="1" smtClean="0">
                <a:solidFill>
                  <a:schemeClr val="tx2"/>
                </a:solidFill>
                <a:latin typeface="Arial" pitchFamily="34" charset="0"/>
                <a:cs typeface="Arial" pitchFamily="34" charset="0"/>
              </a:rPr>
              <a:t>herhangi</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sebeple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mutat</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iş</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saatlerinde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bulunmadıkları</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veya</a:t>
            </a:r>
            <a:r>
              <a:rPr lang="en-US" sz="2000" b="1" dirty="0" smtClean="0">
                <a:solidFill>
                  <a:schemeClr val="tx2"/>
                </a:solidFill>
                <a:latin typeface="Arial" pitchFamily="34" charset="0"/>
                <a:cs typeface="Arial" pitchFamily="34" charset="0"/>
              </a:rPr>
              <a:t> o</a:t>
            </a:r>
            <a:endParaRPr lang="tr-TR" sz="2000" b="1" dirty="0" smtClean="0">
              <a:solidFill>
                <a:schemeClr val="tx2"/>
              </a:solidFill>
              <a:latin typeface="Arial" pitchFamily="34" charset="0"/>
              <a:cs typeface="Arial" pitchFamily="34" charset="0"/>
            </a:endParaRPr>
          </a:p>
          <a:p>
            <a:pPr eaLnBrk="1" hangingPunct="1">
              <a:lnSpc>
                <a:spcPct val="80000"/>
              </a:lnSpc>
              <a:buFontTx/>
              <a:buNone/>
            </a:pPr>
            <a:r>
              <a:rPr lang="en-US" sz="2000" b="1" dirty="0" err="1" smtClean="0">
                <a:solidFill>
                  <a:schemeClr val="tx2"/>
                </a:solidFill>
                <a:latin typeface="Arial" pitchFamily="34" charset="0"/>
                <a:cs typeface="Arial" pitchFamily="34" charset="0"/>
              </a:rPr>
              <a:t>sırada</a:t>
            </a:r>
            <a:r>
              <a:rPr lang="tr-TR"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evrakı</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bizzat</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almayacak</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halde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oldukları</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takdirde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tebliğ</a:t>
            </a:r>
            <a:r>
              <a:rPr lang="en-US" sz="2000" b="1" dirty="0" smtClean="0">
                <a:solidFill>
                  <a:schemeClr val="tx2"/>
                </a:solidFill>
                <a:latin typeface="Arial" pitchFamily="34" charset="0"/>
                <a:cs typeface="Arial" pitchFamily="34" charset="0"/>
              </a:rPr>
              <a:t>,</a:t>
            </a:r>
            <a:endParaRPr lang="tr-TR" sz="2000" b="1" dirty="0" smtClean="0">
              <a:solidFill>
                <a:schemeClr val="tx2"/>
              </a:solidFill>
              <a:latin typeface="Arial" pitchFamily="34" charset="0"/>
              <a:cs typeface="Arial" pitchFamily="34" charset="0"/>
            </a:endParaRPr>
          </a:p>
          <a:p>
            <a:pPr eaLnBrk="1" hangingPunct="1">
              <a:lnSpc>
                <a:spcPct val="80000"/>
              </a:lnSpc>
              <a:buFontTx/>
              <a:buNone/>
            </a:pPr>
            <a:r>
              <a:rPr lang="en-US" sz="2000" b="1" dirty="0" err="1" smtClean="0">
                <a:solidFill>
                  <a:schemeClr val="tx2"/>
                </a:solidFill>
                <a:latin typeface="Arial" pitchFamily="34" charset="0"/>
                <a:cs typeface="Arial" pitchFamily="34" charset="0"/>
              </a:rPr>
              <a:t>orada</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hazır</a:t>
            </a:r>
            <a:r>
              <a:rPr lang="tr-TR"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bulunan</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memur</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veya</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müstahdemlerinden</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birine</a:t>
            </a:r>
            <a:r>
              <a:rPr lang="en-US" sz="2000" b="1" dirty="0" smtClean="0">
                <a:solidFill>
                  <a:schemeClr val="tx2"/>
                </a:solidFill>
                <a:latin typeface="Arial" pitchFamily="34" charset="0"/>
                <a:cs typeface="Arial" pitchFamily="34" charset="0"/>
              </a:rPr>
              <a:t> </a:t>
            </a:r>
            <a:r>
              <a:rPr lang="en-US" sz="2000" b="1" dirty="0" err="1" smtClean="0">
                <a:solidFill>
                  <a:schemeClr val="tx2"/>
                </a:solidFill>
                <a:latin typeface="Arial" pitchFamily="34" charset="0"/>
                <a:cs typeface="Arial" pitchFamily="34" charset="0"/>
              </a:rPr>
              <a:t>yapılır</a:t>
            </a:r>
            <a:r>
              <a:rPr lang="en-US" sz="2000" b="1" dirty="0" smtClean="0">
                <a:solidFill>
                  <a:schemeClr val="tx2"/>
                </a:solidFill>
                <a:latin typeface="Arial" pitchFamily="34" charset="0"/>
                <a:cs typeface="Arial" pitchFamily="34" charset="0"/>
              </a:rPr>
              <a:t>.</a:t>
            </a:r>
          </a:p>
          <a:p>
            <a:pPr eaLnBrk="1" hangingPunct="1">
              <a:lnSpc>
                <a:spcPct val="80000"/>
              </a:lnSpc>
              <a:buFontTx/>
              <a:buNone/>
            </a:pPr>
            <a:r>
              <a:rPr lang="en-US" sz="2000" b="1" dirty="0" smtClean="0">
                <a:solidFill>
                  <a:schemeClr val="tx2"/>
                </a:solidFill>
                <a:latin typeface="Arial" pitchFamily="34" charset="0"/>
                <a:cs typeface="Arial" pitchFamily="34" charset="0"/>
              </a:rPr>
              <a:t> </a:t>
            </a:r>
          </a:p>
          <a:p>
            <a:pPr eaLnBrk="1" hangingPunct="1">
              <a:lnSpc>
                <a:spcPct val="80000"/>
              </a:lnSpc>
            </a:pPr>
            <a:endParaRPr lang="en-US" sz="1600" b="1" dirty="0" smtClean="0">
              <a:solidFill>
                <a:schemeClr val="tx2"/>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428604"/>
            <a:ext cx="8715404" cy="6429396"/>
          </a:xfrm>
        </p:spPr>
        <p:txBody>
          <a:bodyPr/>
          <a:lstStyle/>
          <a:p>
            <a:pPr eaLnBrk="1" hangingPunct="1">
              <a:lnSpc>
                <a:spcPct val="80000"/>
              </a:lnSpc>
              <a:buFont typeface="Wingdings" pitchFamily="2" charset="2"/>
              <a:buChar char="Ø"/>
            </a:pPr>
            <a:r>
              <a:rPr lang="en-US" sz="1950" b="1" dirty="0" err="1" smtClean="0">
                <a:solidFill>
                  <a:schemeClr val="tx2"/>
                </a:solidFill>
                <a:latin typeface="Arial" pitchFamily="34" charset="0"/>
                <a:cs typeface="Arial" pitchFamily="34" charset="0"/>
              </a:rPr>
              <a:t>Askeri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Şahıslara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Tebligat</a:t>
            </a:r>
            <a:r>
              <a:rPr lang="en-US" sz="1950" b="1" dirty="0" smtClean="0">
                <a:solidFill>
                  <a:schemeClr val="tx2"/>
                </a:solidFill>
                <a:latin typeface="Arial" pitchFamily="34" charset="0"/>
                <a:cs typeface="Arial" pitchFamily="34" charset="0"/>
              </a:rPr>
              <a:t>:</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Astsubaylar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hariç</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olmak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üzere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erata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yapılacak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tebliğler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kıta</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kumandanı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müessese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amiri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gibi</a:t>
            </a:r>
            <a:r>
              <a:rPr lang="en-US" sz="1950" b="1" dirty="0" smtClean="0">
                <a:solidFill>
                  <a:schemeClr val="tx2"/>
                </a:solidFill>
                <a:latin typeface="Arial" pitchFamily="34" charset="0"/>
                <a:cs typeface="Arial" pitchFamily="34" charset="0"/>
              </a:rPr>
              <a:t> en </a:t>
            </a:r>
            <a:r>
              <a:rPr lang="en-US" sz="1950" b="1" dirty="0" err="1" smtClean="0">
                <a:solidFill>
                  <a:schemeClr val="tx2"/>
                </a:solidFill>
                <a:latin typeface="Arial" pitchFamily="34" charset="0"/>
                <a:cs typeface="Arial" pitchFamily="34" charset="0"/>
              </a:rPr>
              <a:t>yakın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üste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yapılır</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smtClean="0">
                <a:solidFill>
                  <a:schemeClr val="tx2"/>
                </a:solidFill>
                <a:latin typeface="Arial" pitchFamily="34" charset="0"/>
                <a:cs typeface="Arial" pitchFamily="34" charset="0"/>
              </a:rPr>
              <a:t> </a:t>
            </a:r>
          </a:p>
          <a:p>
            <a:pPr eaLnBrk="1" hangingPunct="1">
              <a:lnSpc>
                <a:spcPct val="80000"/>
              </a:lnSpc>
              <a:buFont typeface="Wingdings" pitchFamily="2" charset="2"/>
              <a:buChar char="Ø"/>
            </a:pPr>
            <a:r>
              <a:rPr lang="en-US" sz="1950" b="1" dirty="0" err="1" smtClean="0">
                <a:solidFill>
                  <a:schemeClr val="tx2"/>
                </a:solidFill>
                <a:latin typeface="Arial" pitchFamily="34" charset="0"/>
                <a:cs typeface="Arial" pitchFamily="34" charset="0"/>
              </a:rPr>
              <a:t>Sefer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Hali</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err="1" smtClean="0">
                <a:solidFill>
                  <a:schemeClr val="tx2"/>
                </a:solidFill>
                <a:latin typeface="Arial" pitchFamily="34" charset="0"/>
                <a:cs typeface="Arial" pitchFamily="34" charset="0"/>
              </a:rPr>
              <a:t>Sefer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halinde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olan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birlik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müesseseye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mensup</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askeri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şahıslara</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tebligat</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bağlı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bulundukları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kara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deniz</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hava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kuvvetler</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kumandanlıkları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vasıtasıyla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yapılır</a:t>
            </a:r>
            <a:r>
              <a:rPr lang="en-US" sz="1950" b="1" dirty="0" smtClean="0">
                <a:solidFill>
                  <a:schemeClr val="tx2"/>
                </a:solidFill>
                <a:latin typeface="Arial" pitchFamily="34" charset="0"/>
                <a:cs typeface="Arial" pitchFamily="34" charset="0"/>
              </a:rPr>
              <a:t>.</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endParaRPr lang="tr-TR" sz="195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en-US" sz="1950" b="1" dirty="0" err="1" smtClean="0">
                <a:solidFill>
                  <a:schemeClr val="tx2"/>
                </a:solidFill>
                <a:latin typeface="Arial" pitchFamily="34" charset="0"/>
                <a:cs typeface="Arial" pitchFamily="34" charset="0"/>
              </a:rPr>
              <a:t>Aile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Efradına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Hizmetçiye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Tebligat</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err="1" smtClean="0">
                <a:solidFill>
                  <a:schemeClr val="tx2"/>
                </a:solidFill>
                <a:latin typeface="Arial" pitchFamily="34" charset="0"/>
                <a:cs typeface="Arial" pitchFamily="34" charset="0"/>
              </a:rPr>
              <a:t>Kendisine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yapılacak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şahıs</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adresinde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bulunmazsa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kendisi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ile</a:t>
            </a:r>
            <a:r>
              <a:rPr lang="tr-TR"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birlikte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oturan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ailesi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efradından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hizmetçilerinden</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birine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yapılır</a:t>
            </a:r>
            <a:r>
              <a:rPr lang="en-US" sz="1950" b="1" dirty="0" smtClean="0">
                <a:solidFill>
                  <a:schemeClr val="tx2"/>
                </a:solidFill>
                <a:latin typeface="Arial" pitchFamily="34" charset="0"/>
                <a:cs typeface="Arial" pitchFamily="34" charset="0"/>
              </a:rPr>
              <a:t>.</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endParaRPr lang="en-US" sz="195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en-US" sz="1950" b="1" dirty="0" smtClean="0">
                <a:solidFill>
                  <a:schemeClr val="tx2"/>
                </a:solidFill>
                <a:latin typeface="Arial" pitchFamily="34" charset="0"/>
                <a:cs typeface="Arial" pitchFamily="34" charset="0"/>
              </a:rPr>
              <a:t>Belli </a:t>
            </a:r>
            <a:r>
              <a:rPr lang="en-US" sz="1950" b="1" dirty="0" err="1" smtClean="0">
                <a:solidFill>
                  <a:schemeClr val="tx2"/>
                </a:solidFill>
                <a:latin typeface="Arial" pitchFamily="34" charset="0"/>
                <a:cs typeface="Arial" pitchFamily="34" charset="0"/>
              </a:rPr>
              <a:t>Bir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Evde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Meslek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Sanat</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İcrası</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smtClean="0">
                <a:solidFill>
                  <a:schemeClr val="tx2"/>
                </a:solidFill>
                <a:latin typeface="Arial" pitchFamily="34" charset="0"/>
                <a:cs typeface="Arial" pitchFamily="34" charset="0"/>
              </a:rPr>
              <a:t>Belli </a:t>
            </a:r>
            <a:r>
              <a:rPr lang="en-US" sz="1950" b="1" dirty="0" err="1" smtClean="0">
                <a:solidFill>
                  <a:schemeClr val="tx2"/>
                </a:solidFill>
                <a:latin typeface="Arial" pitchFamily="34" charset="0"/>
                <a:cs typeface="Arial" pitchFamily="34" charset="0"/>
              </a:rPr>
              <a:t>bir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devamlı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olarak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meslek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sanatını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icra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edenler</a:t>
            </a:r>
            <a:r>
              <a:rPr lang="en-US" sz="1950" b="1" dirty="0" smtClean="0">
                <a:solidFill>
                  <a:schemeClr val="tx2"/>
                </a:solidFill>
                <a:latin typeface="Arial" pitchFamily="34" charset="0"/>
                <a:cs typeface="Arial" pitchFamily="34" charset="0"/>
              </a:rPr>
              <a:t>, o</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yerde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bulunmadıkları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takdirde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aynı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yerdeki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daimi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memur</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müstahdemlerinden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meslek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sanatını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evinde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icra</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edenlerin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memur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müstahdemlerinden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bulunmadığı</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takdirde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birlikte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oturan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ailesi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efradından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hizmetçilerinden</a:t>
            </a:r>
            <a:r>
              <a:rPr lang="tr-TR"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err="1" smtClean="0">
                <a:solidFill>
                  <a:schemeClr val="tx2"/>
                </a:solidFill>
                <a:latin typeface="Arial" pitchFamily="34" charset="0"/>
                <a:cs typeface="Arial" pitchFamily="34" charset="0"/>
              </a:rPr>
              <a:t>birine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yapılır</a:t>
            </a:r>
            <a:r>
              <a:rPr lang="en-US" sz="1950" b="1" dirty="0" smtClean="0">
                <a:solidFill>
                  <a:schemeClr val="tx2"/>
                </a:solidFill>
                <a:latin typeface="Arial" pitchFamily="34" charset="0"/>
                <a:cs typeface="Arial" pitchFamily="34" charset="0"/>
              </a:rPr>
              <a:t>.</a:t>
            </a:r>
          </a:p>
          <a:p>
            <a:pPr eaLnBrk="1" hangingPunct="1">
              <a:lnSpc>
                <a:spcPct val="80000"/>
              </a:lnSpc>
            </a:pPr>
            <a:endParaRPr lang="en-US" sz="2000" b="1" dirty="0" smtClean="0">
              <a:solidFill>
                <a:schemeClr val="tx2"/>
              </a:solidFill>
              <a:latin typeface="Arial" pitchFamily="34" charset="0"/>
              <a:cs typeface="Arial" pitchFamily="34" charset="0"/>
            </a:endParaRPr>
          </a:p>
          <a:p>
            <a:pPr eaLnBrk="1" hangingPunct="1">
              <a:lnSpc>
                <a:spcPct val="80000"/>
              </a:lnSpc>
              <a:buFontTx/>
              <a:buNone/>
            </a:pPr>
            <a:endParaRPr lang="en-US" sz="2000" b="1" dirty="0" smtClean="0">
              <a:solidFill>
                <a:schemeClr val="tx2"/>
              </a:solidFill>
              <a:latin typeface="Arial" pitchFamily="34" charset="0"/>
              <a:cs typeface="Arial" pitchFamily="34" charset="0"/>
            </a:endParaRPr>
          </a:p>
          <a:p>
            <a:endParaRPr lang="tr-TR"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500034" y="665187"/>
            <a:ext cx="8501122" cy="6264275"/>
          </a:xfrm>
        </p:spPr>
        <p:txBody>
          <a:bodyPr/>
          <a:lstStyle/>
          <a:p>
            <a:pPr eaLnBrk="1" hangingPunct="1">
              <a:lnSpc>
                <a:spcPct val="80000"/>
              </a:lnSpc>
              <a:buFont typeface="Wingdings" pitchFamily="2" charset="2"/>
              <a:buChar char="Ø"/>
            </a:pPr>
            <a:endParaRPr lang="tr-TR" sz="1400" b="1" dirty="0" smtClean="0">
              <a:solidFill>
                <a:schemeClr val="tx2"/>
              </a:solidFill>
            </a:endParaRPr>
          </a:p>
          <a:p>
            <a:pPr eaLnBrk="1" hangingPunct="1">
              <a:lnSpc>
                <a:spcPct val="80000"/>
              </a:lnSpc>
              <a:buFont typeface="Wingdings" pitchFamily="2" charset="2"/>
              <a:buChar char="Ø"/>
            </a:pPr>
            <a:r>
              <a:rPr lang="en-US" sz="1950" b="1" dirty="0" err="1" smtClean="0">
                <a:solidFill>
                  <a:schemeClr val="tx2"/>
                </a:solidFill>
                <a:latin typeface="Arial" pitchFamily="34" charset="0"/>
                <a:cs typeface="Arial" pitchFamily="34" charset="0"/>
              </a:rPr>
              <a:t>Otel</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Hastane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Fabrika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Mektep</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Gibi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Yerlerde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Tebligat</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err="1" smtClean="0">
                <a:solidFill>
                  <a:schemeClr val="tx2"/>
                </a:solidFill>
                <a:latin typeface="Arial" pitchFamily="34" charset="0"/>
                <a:cs typeface="Arial" pitchFamily="34" charset="0"/>
              </a:rPr>
              <a:t>Tebliğ</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yapılacak</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şahıs</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otel</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hastane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tedavi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istirahat</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evi</a:t>
            </a:r>
            <a:r>
              <a:rPr lang="en-US" sz="1950" b="1" dirty="0" smtClean="0">
                <a:solidFill>
                  <a:schemeClr val="tx2"/>
                </a:solidFill>
                <a:latin typeface="Arial" pitchFamily="34" charset="0"/>
                <a:cs typeface="Arial" pitchFamily="34" charset="0"/>
              </a:rPr>
              <a:t>,</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fabrika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mektep</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talebe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yurdu</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gibi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içine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serbestçe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girilmeyen</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arananın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kolayca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bulunması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mümkün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olmayan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bir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yerde</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bulunuyorsa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tebliğin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yapılmasını</a:t>
            </a:r>
            <a:r>
              <a:rPr lang="en-US" sz="1950" b="1" dirty="0" smtClean="0">
                <a:solidFill>
                  <a:schemeClr val="tx2"/>
                </a:solidFill>
                <a:latin typeface="Arial" pitchFamily="34" charset="0"/>
                <a:cs typeface="Arial" pitchFamily="34" charset="0"/>
              </a:rPr>
              <a:t> o </a:t>
            </a:r>
            <a:r>
              <a:rPr lang="en-US" sz="1950" b="1" dirty="0" err="1" smtClean="0">
                <a:solidFill>
                  <a:schemeClr val="tx2"/>
                </a:solidFill>
                <a:latin typeface="Arial" pitchFamily="34" charset="0"/>
                <a:cs typeface="Arial" pitchFamily="34" charset="0"/>
              </a:rPr>
              <a:t>yeri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idare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eden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muhatabın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bulunduğu</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kısmın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amiri</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temin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eder</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Bunlar</a:t>
            </a:r>
            <a:r>
              <a:rPr lang="en-US" sz="1950" b="1" dirty="0" smtClean="0">
                <a:solidFill>
                  <a:schemeClr val="tx2"/>
                </a:solidFill>
                <a:latin typeface="Arial" pitchFamily="34" charset="0"/>
                <a:cs typeface="Arial" pitchFamily="34" charset="0"/>
              </a:rPr>
              <a:t> </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tarafından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muhatabın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derhal</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bulundurulması</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veya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tebliğin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temini</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r>
              <a:rPr lang="en-US" sz="1950" b="1" dirty="0" err="1" smtClean="0">
                <a:solidFill>
                  <a:schemeClr val="tx2"/>
                </a:solidFill>
                <a:latin typeface="Arial" pitchFamily="34" charset="0"/>
                <a:cs typeface="Arial" pitchFamily="34" charset="0"/>
              </a:rPr>
              <a:t>mümkün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olmazsa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tebliğ</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kendilerine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yapılır</a:t>
            </a:r>
            <a:r>
              <a:rPr lang="en-US" sz="1950" b="1" dirty="0" smtClean="0">
                <a:solidFill>
                  <a:schemeClr val="tx2"/>
                </a:solidFill>
                <a:latin typeface="Arial" pitchFamily="34" charset="0"/>
                <a:cs typeface="Arial" pitchFamily="34" charset="0"/>
              </a:rPr>
              <a:t>.</a:t>
            </a:r>
            <a:endParaRPr lang="tr-TR" sz="1950" b="1" dirty="0" smtClean="0">
              <a:solidFill>
                <a:schemeClr val="tx2"/>
              </a:solidFill>
              <a:latin typeface="Arial" pitchFamily="34" charset="0"/>
              <a:cs typeface="Arial" pitchFamily="34" charset="0"/>
            </a:endParaRPr>
          </a:p>
          <a:p>
            <a:pPr eaLnBrk="1" hangingPunct="1">
              <a:lnSpc>
                <a:spcPct val="80000"/>
              </a:lnSpc>
              <a:buFontTx/>
              <a:buNone/>
            </a:pPr>
            <a:endParaRPr lang="tr-TR" sz="195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en-US" sz="1800" b="1" dirty="0" err="1" smtClean="0">
                <a:solidFill>
                  <a:schemeClr val="tx2"/>
                </a:solidFill>
                <a:latin typeface="Arial" pitchFamily="34" charset="0"/>
                <a:cs typeface="Arial" pitchFamily="34" charset="0"/>
              </a:rPr>
              <a:t>Mevkuf</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ve</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Mahkumlara</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Tebligat</a:t>
            </a:r>
            <a:r>
              <a:rPr lang="en-US" sz="1800" b="1" dirty="0" smtClean="0">
                <a:solidFill>
                  <a:schemeClr val="tx2"/>
                </a:solidFill>
                <a:latin typeface="Arial" pitchFamily="34" charset="0"/>
                <a:cs typeface="Arial" pitchFamily="34" charset="0"/>
              </a:rPr>
              <a:t>:</a:t>
            </a:r>
          </a:p>
          <a:p>
            <a:pPr eaLnBrk="1" hangingPunct="1">
              <a:lnSpc>
                <a:spcPct val="80000"/>
              </a:lnSpc>
              <a:buFontTx/>
              <a:buNone/>
            </a:pPr>
            <a:r>
              <a:rPr lang="en-US" sz="1800" b="1" dirty="0" err="1" smtClean="0">
                <a:solidFill>
                  <a:schemeClr val="tx2"/>
                </a:solidFill>
                <a:latin typeface="Arial" pitchFamily="34" charset="0"/>
                <a:cs typeface="Arial" pitchFamily="34" charset="0"/>
              </a:rPr>
              <a:t>Mevkuf</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ve</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mahkumlara</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ait</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tebliğlerin</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yapılmasını</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bunların</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bulunduğu</a:t>
            </a:r>
            <a:r>
              <a:rPr lang="en-US" sz="1800" b="1" dirty="0" smtClean="0">
                <a:solidFill>
                  <a:schemeClr val="tx2"/>
                </a:solidFill>
                <a:latin typeface="Arial" pitchFamily="34" charset="0"/>
                <a:cs typeface="Arial" pitchFamily="34" charset="0"/>
              </a:rPr>
              <a:t> </a:t>
            </a:r>
            <a:endParaRPr lang="tr-TR" sz="1800" b="1" dirty="0" smtClean="0">
              <a:solidFill>
                <a:schemeClr val="tx2"/>
              </a:solidFill>
              <a:latin typeface="Arial" pitchFamily="34" charset="0"/>
              <a:cs typeface="Arial" pitchFamily="34" charset="0"/>
            </a:endParaRPr>
          </a:p>
          <a:p>
            <a:pPr eaLnBrk="1" hangingPunct="1">
              <a:lnSpc>
                <a:spcPct val="80000"/>
              </a:lnSpc>
              <a:buFontTx/>
              <a:buNone/>
            </a:pPr>
            <a:r>
              <a:rPr lang="en-US" sz="1800" b="1" dirty="0" err="1" smtClean="0">
                <a:solidFill>
                  <a:schemeClr val="tx2"/>
                </a:solidFill>
                <a:latin typeface="Arial" pitchFamily="34" charset="0"/>
                <a:cs typeface="Arial" pitchFamily="34" charset="0"/>
              </a:rPr>
              <a:t>müessese</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müdür</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veya</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memuru</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temin</a:t>
            </a:r>
            <a:r>
              <a:rPr lang="en-US" sz="1800" b="1" dirty="0" smtClean="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rPr>
              <a:t>eder</a:t>
            </a:r>
            <a:r>
              <a:rPr lang="en-US" sz="1800" b="1" dirty="0" smtClean="0">
                <a:solidFill>
                  <a:schemeClr val="tx2"/>
                </a:solidFill>
                <a:latin typeface="Arial" pitchFamily="34" charset="0"/>
                <a:cs typeface="Arial" pitchFamily="34" charset="0"/>
              </a:rPr>
              <a:t>.</a:t>
            </a:r>
            <a:endParaRPr lang="tr-TR" sz="1800" b="1" dirty="0" smtClean="0">
              <a:solidFill>
                <a:schemeClr val="tx2"/>
              </a:solidFill>
              <a:latin typeface="Arial" pitchFamily="34" charset="0"/>
              <a:cs typeface="Arial" pitchFamily="34" charset="0"/>
            </a:endParaRPr>
          </a:p>
          <a:p>
            <a:pPr eaLnBrk="1" hangingPunct="1">
              <a:lnSpc>
                <a:spcPct val="80000"/>
              </a:lnSpc>
              <a:buFontTx/>
              <a:buNone/>
            </a:pPr>
            <a:endParaRPr lang="tr-TR" sz="1800" b="1" dirty="0" smtClean="0">
              <a:solidFill>
                <a:schemeClr val="tx2"/>
              </a:solidFill>
              <a:latin typeface="Arial" pitchFamily="34" charset="0"/>
              <a:cs typeface="Arial" pitchFamily="34" charset="0"/>
            </a:endParaRPr>
          </a:p>
          <a:p>
            <a:pPr eaLnBrk="1" hangingPunct="1">
              <a:lnSpc>
                <a:spcPct val="80000"/>
              </a:lnSpc>
              <a:buFontTx/>
              <a:buNone/>
            </a:pPr>
            <a:endParaRPr lang="en-US" sz="1800" b="1" dirty="0" smtClean="0">
              <a:solidFill>
                <a:schemeClr val="tx2"/>
              </a:solidFill>
              <a:latin typeface="Arial" pitchFamily="34" charset="0"/>
              <a:cs typeface="Arial" pitchFamily="34" charset="0"/>
            </a:endParaRPr>
          </a:p>
          <a:p>
            <a:pPr eaLnBrk="1" hangingPunct="1">
              <a:lnSpc>
                <a:spcPct val="80000"/>
              </a:lnSpc>
              <a:buFontTx/>
              <a:buNone/>
            </a:pPr>
            <a:endParaRPr lang="en-US" sz="1950" b="1" dirty="0" smtClean="0">
              <a:solidFill>
                <a:schemeClr val="tx2"/>
              </a:solidFill>
              <a:latin typeface="Arial" pitchFamily="34" charset="0"/>
              <a:cs typeface="Arial" pitchFamily="34" charset="0"/>
            </a:endParaRPr>
          </a:p>
          <a:p>
            <a:pPr eaLnBrk="1" hangingPunct="1">
              <a:lnSpc>
                <a:spcPct val="80000"/>
              </a:lnSpc>
              <a:buFontTx/>
              <a:buNone/>
            </a:pPr>
            <a:r>
              <a:rPr lang="en-US" sz="1400" b="1" dirty="0" smtClean="0">
                <a:solidFill>
                  <a:schemeClr val="tx2"/>
                </a:solidFill>
              </a:rPr>
              <a:t> </a:t>
            </a:r>
          </a:p>
          <a:p>
            <a:pPr eaLnBrk="1" hangingPunct="1">
              <a:lnSpc>
                <a:spcPct val="80000"/>
              </a:lnSpc>
              <a:buFontTx/>
              <a:buNone/>
            </a:pPr>
            <a:endParaRPr lang="en-US" sz="1400" b="1" dirty="0" smtClean="0">
              <a:solidFill>
                <a:schemeClr val="tx2"/>
              </a:solidFill>
            </a:endParaRPr>
          </a:p>
        </p:txBody>
      </p:sp>
      <p:graphicFrame>
        <p:nvGraphicFramePr>
          <p:cNvPr id="50381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500034" y="522311"/>
            <a:ext cx="8429684" cy="6264275"/>
          </a:xfrm>
        </p:spPr>
        <p:txBody>
          <a:bodyPr/>
          <a:lstStyle/>
          <a:p>
            <a:pPr eaLnBrk="1" hangingPunct="1">
              <a:lnSpc>
                <a:spcPct val="80000"/>
              </a:lnSpc>
            </a:pPr>
            <a:endParaRPr lang="en-US" sz="14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endParaRPr lang="tr-TR" sz="1400" b="1" dirty="0" smtClean="0">
              <a:solidFill>
                <a:schemeClr val="tx2"/>
              </a:solidFill>
            </a:endParaRPr>
          </a:p>
          <a:p>
            <a:pPr eaLnBrk="1" hangingPunct="1">
              <a:lnSpc>
                <a:spcPct val="80000"/>
              </a:lnSpc>
              <a:buFont typeface="Wingdings" pitchFamily="2" charset="2"/>
              <a:buChar char="Ø"/>
            </a:pPr>
            <a:r>
              <a:rPr lang="en-US" sz="1950" b="1" dirty="0" err="1" smtClean="0">
                <a:solidFill>
                  <a:schemeClr val="tx2"/>
                </a:solidFill>
                <a:latin typeface="Arial" pitchFamily="34" charset="0"/>
                <a:cs typeface="Arial" pitchFamily="34" charset="0"/>
              </a:rPr>
              <a:t>Muhatabın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Muvakkaten</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Başka</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Yere</a:t>
            </a:r>
            <a:r>
              <a:rPr lang="en-US" sz="1950" b="1" dirty="0" smtClean="0">
                <a:solidFill>
                  <a:schemeClr val="tx2"/>
                </a:solidFill>
                <a:latin typeface="Arial" pitchFamily="34" charset="0"/>
                <a:cs typeface="Arial" pitchFamily="34" charset="0"/>
              </a:rPr>
              <a:t> </a:t>
            </a:r>
            <a:r>
              <a:rPr lang="en-US" sz="1950" b="1" dirty="0" err="1" smtClean="0">
                <a:solidFill>
                  <a:schemeClr val="tx2"/>
                </a:solidFill>
                <a:latin typeface="Arial" pitchFamily="34" charset="0"/>
                <a:cs typeface="Arial" pitchFamily="34" charset="0"/>
              </a:rPr>
              <a:t>Gitmesi</a:t>
            </a:r>
            <a:r>
              <a:rPr lang="en-US" sz="1950" b="1" dirty="0" smtClean="0">
                <a:solidFill>
                  <a:schemeClr val="tx2"/>
                </a:solidFill>
                <a:latin typeface="Arial" pitchFamily="34" charset="0"/>
                <a:cs typeface="Arial" pitchFamily="34" charset="0"/>
              </a:rPr>
              <a:t>:</a:t>
            </a:r>
          </a:p>
          <a:p>
            <a:pPr eaLnBrk="1" hangingPunct="1">
              <a:lnSpc>
                <a:spcPct val="80000"/>
              </a:lnSpc>
              <a:buFontTx/>
              <a:buNone/>
            </a:pPr>
            <a:r>
              <a:rPr lang="en-US" sz="1950" b="1" dirty="0" smtClean="0">
                <a:solidFill>
                  <a:schemeClr val="tx2"/>
                </a:solidFill>
                <a:latin typeface="Arial" pitchFamily="34" charset="0"/>
                <a:cs typeface="Arial" pitchFamily="34" charset="0"/>
              </a:rPr>
              <a:t> </a:t>
            </a:r>
            <a:r>
              <a:rPr lang="tr-TR" sz="1950" b="1" dirty="0" smtClean="0">
                <a:solidFill>
                  <a:schemeClr val="tx2"/>
                </a:solidFill>
                <a:latin typeface="Arial" pitchFamily="34" charset="0"/>
                <a:cs typeface="Arial" pitchFamily="34" charset="0"/>
              </a:rPr>
              <a:t>13, 14, 16, 17, ve 18inci maddelerde yazılı şahıslar, kendisine</a:t>
            </a:r>
          </a:p>
          <a:p>
            <a:pPr eaLnBrk="1" hangingPunct="1">
              <a:lnSpc>
                <a:spcPct val="80000"/>
              </a:lnSpc>
              <a:buFontTx/>
              <a:buNone/>
            </a:pPr>
            <a:r>
              <a:rPr lang="tr-TR" sz="1950" b="1" dirty="0" smtClean="0">
                <a:solidFill>
                  <a:schemeClr val="tx2"/>
                </a:solidFill>
                <a:latin typeface="Arial" pitchFamily="34" charset="0"/>
                <a:cs typeface="Arial" pitchFamily="34" charset="0"/>
              </a:rPr>
              <a:t>tebliğ yapılacak kimsenin muvakkaten başka yere gittiğini</a:t>
            </a:r>
          </a:p>
          <a:p>
            <a:pPr eaLnBrk="1" hangingPunct="1">
              <a:lnSpc>
                <a:spcPct val="80000"/>
              </a:lnSpc>
              <a:buFontTx/>
              <a:buNone/>
            </a:pPr>
            <a:r>
              <a:rPr lang="tr-TR" sz="1950" b="1" dirty="0" smtClean="0">
                <a:solidFill>
                  <a:schemeClr val="tx2"/>
                </a:solidFill>
                <a:latin typeface="Arial" pitchFamily="34" charset="0"/>
                <a:cs typeface="Arial" pitchFamily="34" charset="0"/>
              </a:rPr>
              <a:t>belirtirlerse; keyfiyet ve beyanda bulunanın hüviyeti tebliğ</a:t>
            </a:r>
          </a:p>
          <a:p>
            <a:pPr eaLnBrk="1" hangingPunct="1">
              <a:lnSpc>
                <a:spcPct val="80000"/>
              </a:lnSpc>
              <a:buFontTx/>
              <a:buNone/>
            </a:pPr>
            <a:r>
              <a:rPr lang="tr-TR" sz="1950" b="1" dirty="0" smtClean="0">
                <a:solidFill>
                  <a:schemeClr val="tx2"/>
                </a:solidFill>
                <a:latin typeface="Arial" pitchFamily="34" charset="0"/>
                <a:cs typeface="Arial" pitchFamily="34" charset="0"/>
              </a:rPr>
              <a:t>mazbatasına yazılarak altı beyan yapan tarafından imzalanır ve</a:t>
            </a:r>
          </a:p>
          <a:p>
            <a:pPr eaLnBrk="1" hangingPunct="1">
              <a:lnSpc>
                <a:spcPct val="80000"/>
              </a:lnSpc>
              <a:buFontTx/>
              <a:buNone/>
            </a:pPr>
            <a:r>
              <a:rPr lang="tr-TR" sz="1950" b="1" dirty="0" smtClean="0">
                <a:solidFill>
                  <a:schemeClr val="tx2"/>
                </a:solidFill>
                <a:latin typeface="Arial" pitchFamily="34" charset="0"/>
                <a:cs typeface="Arial" pitchFamily="34" charset="0"/>
              </a:rPr>
              <a:t>tebliğ memuru tebliğ evrakını bu kişilere verir. Bu kişiler tebliğ</a:t>
            </a:r>
          </a:p>
          <a:p>
            <a:pPr eaLnBrk="1" hangingPunct="1">
              <a:lnSpc>
                <a:spcPct val="80000"/>
              </a:lnSpc>
              <a:buFontTx/>
              <a:buNone/>
            </a:pPr>
            <a:r>
              <a:rPr lang="tr-TR" sz="1950" b="1" dirty="0" smtClean="0">
                <a:solidFill>
                  <a:schemeClr val="tx2"/>
                </a:solidFill>
                <a:latin typeface="Arial" pitchFamily="34" charset="0"/>
                <a:cs typeface="Arial" pitchFamily="34" charset="0"/>
              </a:rPr>
              <a:t>evrakını kabule mecburdurlar. Kendisine tebliğ yapılacak Kimsenin</a:t>
            </a:r>
          </a:p>
          <a:p>
            <a:pPr eaLnBrk="1" hangingPunct="1">
              <a:lnSpc>
                <a:spcPct val="80000"/>
              </a:lnSpc>
              <a:buFontTx/>
              <a:buNone/>
            </a:pPr>
            <a:r>
              <a:rPr lang="tr-TR" sz="1950" b="1" dirty="0" smtClean="0">
                <a:solidFill>
                  <a:schemeClr val="tx2"/>
                </a:solidFill>
                <a:latin typeface="Arial" pitchFamily="34" charset="0"/>
                <a:cs typeface="Arial" pitchFamily="34" charset="0"/>
              </a:rPr>
              <a:t>muvakkaten başka bir yere gittiğini belirten kimse, beyanını </a:t>
            </a:r>
          </a:p>
          <a:p>
            <a:pPr eaLnBrk="1" hangingPunct="1">
              <a:lnSpc>
                <a:spcPct val="80000"/>
              </a:lnSpc>
              <a:buFontTx/>
              <a:buNone/>
            </a:pPr>
            <a:r>
              <a:rPr lang="tr-TR" sz="1950" b="1" dirty="0" smtClean="0">
                <a:solidFill>
                  <a:schemeClr val="tx2"/>
                </a:solidFill>
                <a:latin typeface="Arial" pitchFamily="34" charset="0"/>
                <a:cs typeface="Arial" pitchFamily="34" charset="0"/>
              </a:rPr>
              <a:t>imzadan imtina ederse, tebliğ eden bu beyanı şerh ve imza eder. Bu </a:t>
            </a:r>
          </a:p>
          <a:p>
            <a:pPr eaLnBrk="1" hangingPunct="1">
              <a:lnSpc>
                <a:spcPct val="80000"/>
              </a:lnSpc>
              <a:buFontTx/>
              <a:buNone/>
            </a:pPr>
            <a:r>
              <a:rPr lang="tr-TR" sz="1950" b="1" dirty="0" smtClean="0">
                <a:solidFill>
                  <a:schemeClr val="tx2"/>
                </a:solidFill>
                <a:latin typeface="Arial" pitchFamily="34" charset="0"/>
                <a:cs typeface="Arial" pitchFamily="34" charset="0"/>
              </a:rPr>
              <a:t>durumda ve tebliğ evrakının kabulden çekinme halinde tebligat 21.</a:t>
            </a:r>
          </a:p>
          <a:p>
            <a:pPr eaLnBrk="1" hangingPunct="1">
              <a:lnSpc>
                <a:spcPct val="80000"/>
              </a:lnSpc>
              <a:buFontTx/>
              <a:buNone/>
            </a:pPr>
            <a:r>
              <a:rPr lang="tr-TR" sz="1950" b="1" dirty="0" smtClean="0">
                <a:solidFill>
                  <a:schemeClr val="tx2"/>
                </a:solidFill>
                <a:latin typeface="Arial" pitchFamily="34" charset="0"/>
                <a:cs typeface="Arial" pitchFamily="34" charset="0"/>
              </a:rPr>
              <a:t>maddeye göre yapılır. Bu maddeye göre yapılacak tebligatlarda</a:t>
            </a:r>
          </a:p>
          <a:p>
            <a:pPr eaLnBrk="1" hangingPunct="1">
              <a:lnSpc>
                <a:spcPct val="80000"/>
              </a:lnSpc>
              <a:buFontTx/>
              <a:buNone/>
            </a:pPr>
            <a:r>
              <a:rPr lang="tr-TR" sz="1950" b="1" dirty="0" smtClean="0">
                <a:solidFill>
                  <a:schemeClr val="tx2"/>
                </a:solidFill>
                <a:latin typeface="Arial" pitchFamily="34" charset="0"/>
                <a:cs typeface="Arial" pitchFamily="34" charset="0"/>
              </a:rPr>
              <a:t>tebliğ tarihi, tebliğ evrakının 13, 14, 16, 17 ve 18. maddelerde yazılı</a:t>
            </a:r>
          </a:p>
          <a:p>
            <a:pPr eaLnBrk="1" hangingPunct="1">
              <a:lnSpc>
                <a:spcPct val="80000"/>
              </a:lnSpc>
              <a:buFontTx/>
              <a:buNone/>
            </a:pPr>
            <a:r>
              <a:rPr lang="tr-TR" sz="1950" b="1" dirty="0" smtClean="0">
                <a:solidFill>
                  <a:schemeClr val="tx2"/>
                </a:solidFill>
                <a:latin typeface="Arial" pitchFamily="34" charset="0"/>
                <a:cs typeface="Arial" pitchFamily="34" charset="0"/>
              </a:rPr>
              <a:t>kişilere verildiği veya ihbarnamenin kapıya yapıştırıldığı tarihtir.</a:t>
            </a:r>
          </a:p>
          <a:p>
            <a:pPr eaLnBrk="1" hangingPunct="1">
              <a:lnSpc>
                <a:spcPct val="80000"/>
              </a:lnSpc>
              <a:buFontTx/>
              <a:buNone/>
            </a:pPr>
            <a:r>
              <a:rPr lang="tr-TR" sz="1400" b="1" dirty="0" smtClean="0">
                <a:solidFill>
                  <a:schemeClr val="tx2"/>
                </a:solidFill>
              </a:rPr>
              <a:t> </a:t>
            </a:r>
          </a:p>
          <a:p>
            <a:pPr eaLnBrk="1" hangingPunct="1">
              <a:lnSpc>
                <a:spcPct val="80000"/>
              </a:lnSpc>
              <a:buFontTx/>
              <a:buNone/>
            </a:pPr>
            <a:r>
              <a:rPr lang="tr-TR" sz="1400" b="1" dirty="0" smtClean="0">
                <a:solidFill>
                  <a:schemeClr val="tx2"/>
                </a:solidFill>
              </a:rPr>
              <a:t> </a:t>
            </a:r>
          </a:p>
        </p:txBody>
      </p:sp>
      <p:graphicFrame>
        <p:nvGraphicFramePr>
          <p:cNvPr id="504836"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428604"/>
            <a:ext cx="8358246" cy="6143668"/>
          </a:xfrm>
        </p:spPr>
        <p:txBody>
          <a:bodyPr/>
          <a:lstStyle/>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Tebliğ İmkansızlığı ve Tebellüğden İmtina:</a:t>
            </a:r>
          </a:p>
          <a:p>
            <a:pPr eaLnBrk="1" hangingPunct="1">
              <a:lnSpc>
                <a:spcPct val="80000"/>
              </a:lnSpc>
              <a:buFontTx/>
              <a:buNone/>
            </a:pPr>
            <a:r>
              <a:rPr lang="tr-TR" sz="1950" b="1" dirty="0" smtClean="0">
                <a:solidFill>
                  <a:schemeClr val="tx2"/>
                </a:solidFill>
                <a:latin typeface="Arial" pitchFamily="34" charset="0"/>
                <a:cs typeface="Arial" pitchFamily="34" charset="0"/>
              </a:rPr>
              <a:t>Kendisine tebligat yapılacak kimse veya yukarıdaki maddeler</a:t>
            </a:r>
          </a:p>
          <a:p>
            <a:pPr eaLnBrk="1" hangingPunct="1">
              <a:lnSpc>
                <a:spcPct val="80000"/>
              </a:lnSpc>
              <a:buFontTx/>
              <a:buNone/>
            </a:pPr>
            <a:r>
              <a:rPr lang="tr-TR" sz="1950" b="1" dirty="0" smtClean="0">
                <a:solidFill>
                  <a:schemeClr val="tx2"/>
                </a:solidFill>
                <a:latin typeface="Arial" pitchFamily="34" charset="0"/>
                <a:cs typeface="Arial" pitchFamily="34" charset="0"/>
              </a:rPr>
              <a:t>mucibince tebligat yapılabilecek kimselerden hiçbiri gösterilen</a:t>
            </a:r>
          </a:p>
          <a:p>
            <a:pPr eaLnBrk="1" hangingPunct="1">
              <a:lnSpc>
                <a:spcPct val="80000"/>
              </a:lnSpc>
              <a:buFontTx/>
              <a:buNone/>
            </a:pPr>
            <a:r>
              <a:rPr lang="tr-TR" sz="1950" b="1" dirty="0" smtClean="0">
                <a:solidFill>
                  <a:schemeClr val="tx2"/>
                </a:solidFill>
                <a:latin typeface="Arial" pitchFamily="34" charset="0"/>
                <a:cs typeface="Arial" pitchFamily="34" charset="0"/>
              </a:rPr>
              <a:t>adreste bulunmaz veya tebellüğden imtina ederse, tebliğ memuru</a:t>
            </a:r>
          </a:p>
          <a:p>
            <a:pPr eaLnBrk="1" hangingPunct="1">
              <a:lnSpc>
                <a:spcPct val="80000"/>
              </a:lnSpc>
              <a:buFontTx/>
              <a:buNone/>
            </a:pPr>
            <a:r>
              <a:rPr lang="tr-TR" sz="1950" b="1" dirty="0" smtClean="0">
                <a:solidFill>
                  <a:schemeClr val="tx2"/>
                </a:solidFill>
                <a:latin typeface="Arial" pitchFamily="34" charset="0"/>
                <a:cs typeface="Arial" pitchFamily="34" charset="0"/>
              </a:rPr>
              <a:t>tebliğ olunacak evrakı, o yerin muhtar veya ihtiyar heyeti azasından</a:t>
            </a:r>
          </a:p>
          <a:p>
            <a:pPr eaLnBrk="1" hangingPunct="1">
              <a:lnSpc>
                <a:spcPct val="80000"/>
              </a:lnSpc>
              <a:buFontTx/>
              <a:buNone/>
            </a:pPr>
            <a:r>
              <a:rPr lang="tr-TR" sz="1950" b="1" dirty="0" smtClean="0">
                <a:solidFill>
                  <a:schemeClr val="tx2"/>
                </a:solidFill>
                <a:latin typeface="Arial" pitchFamily="34" charset="0"/>
                <a:cs typeface="Arial" pitchFamily="34" charset="0"/>
              </a:rPr>
              <a:t>birine veyahut zabıta amir ve memuruna imza mukabilinde teslim</a:t>
            </a:r>
          </a:p>
          <a:p>
            <a:pPr eaLnBrk="1" hangingPunct="1">
              <a:lnSpc>
                <a:spcPct val="80000"/>
              </a:lnSpc>
              <a:buFontTx/>
              <a:buNone/>
            </a:pPr>
            <a:r>
              <a:rPr lang="tr-TR" sz="1950" b="1" dirty="0" smtClean="0">
                <a:solidFill>
                  <a:schemeClr val="tx2"/>
                </a:solidFill>
                <a:latin typeface="Arial" pitchFamily="34" charset="0"/>
                <a:cs typeface="Arial" pitchFamily="34" charset="0"/>
              </a:rPr>
              <a:t>eder ve tesellüm edenin adresini ihtiva eden ihbarnameyi gösterilen</a:t>
            </a:r>
          </a:p>
          <a:p>
            <a:pPr eaLnBrk="1" hangingPunct="1">
              <a:lnSpc>
                <a:spcPct val="80000"/>
              </a:lnSpc>
              <a:buFontTx/>
              <a:buNone/>
            </a:pPr>
            <a:r>
              <a:rPr lang="tr-TR" sz="1950" b="1" dirty="0" smtClean="0">
                <a:solidFill>
                  <a:schemeClr val="tx2"/>
                </a:solidFill>
                <a:latin typeface="Arial" pitchFamily="34" charset="0"/>
                <a:cs typeface="Arial" pitchFamily="34" charset="0"/>
              </a:rPr>
              <a:t>adresteki binanın kapısına yapıştırmakla beraber, adreste</a:t>
            </a:r>
          </a:p>
          <a:p>
            <a:pPr eaLnBrk="1" hangingPunct="1">
              <a:lnSpc>
                <a:spcPct val="80000"/>
              </a:lnSpc>
              <a:buFontTx/>
              <a:buNone/>
            </a:pPr>
            <a:r>
              <a:rPr lang="tr-TR" sz="1950" b="1" dirty="0" smtClean="0">
                <a:solidFill>
                  <a:schemeClr val="tx2"/>
                </a:solidFill>
                <a:latin typeface="Arial" pitchFamily="34" charset="0"/>
                <a:cs typeface="Arial" pitchFamily="34" charset="0"/>
              </a:rPr>
              <a:t>bulunmama halinde tebliğ olunacak şahsa keyfiyetin haber</a:t>
            </a:r>
          </a:p>
          <a:p>
            <a:pPr eaLnBrk="1" hangingPunct="1">
              <a:lnSpc>
                <a:spcPct val="80000"/>
              </a:lnSpc>
              <a:buFontTx/>
              <a:buNone/>
            </a:pPr>
            <a:r>
              <a:rPr lang="tr-TR" sz="1950" b="1" dirty="0" smtClean="0">
                <a:solidFill>
                  <a:schemeClr val="tx2"/>
                </a:solidFill>
                <a:latin typeface="Arial" pitchFamily="34" charset="0"/>
                <a:cs typeface="Arial" pitchFamily="34" charset="0"/>
              </a:rPr>
              <a:t>verilmesini de mümkün oldukça en yakın komşularından birine, varsa </a:t>
            </a:r>
          </a:p>
          <a:p>
            <a:pPr eaLnBrk="1" hangingPunct="1">
              <a:lnSpc>
                <a:spcPct val="80000"/>
              </a:lnSpc>
              <a:buFontTx/>
              <a:buNone/>
            </a:pPr>
            <a:r>
              <a:rPr lang="tr-TR" sz="1950" b="1" dirty="0" smtClean="0">
                <a:solidFill>
                  <a:schemeClr val="tx2"/>
                </a:solidFill>
                <a:latin typeface="Arial" pitchFamily="34" charset="0"/>
                <a:cs typeface="Arial" pitchFamily="34" charset="0"/>
              </a:rPr>
              <a:t>yönetici veya kapıcıya da bildirilir. İhbarnamenin kapıya yapıştırıldığı</a:t>
            </a:r>
          </a:p>
          <a:p>
            <a:pPr eaLnBrk="1" hangingPunct="1">
              <a:lnSpc>
                <a:spcPct val="80000"/>
              </a:lnSpc>
              <a:buFontTx/>
              <a:buNone/>
            </a:pPr>
            <a:r>
              <a:rPr lang="tr-TR" sz="1950" b="1" dirty="0" smtClean="0">
                <a:solidFill>
                  <a:schemeClr val="tx2"/>
                </a:solidFill>
                <a:latin typeface="Arial" pitchFamily="34" charset="0"/>
                <a:cs typeface="Arial" pitchFamily="34" charset="0"/>
              </a:rPr>
              <a:t>tarih, tebliğ tarihi sayılır.</a:t>
            </a:r>
          </a:p>
          <a:p>
            <a:pPr eaLnBrk="1" hangingPunct="1">
              <a:lnSpc>
                <a:spcPct val="80000"/>
              </a:lnSpc>
              <a:buFontTx/>
              <a:buNone/>
            </a:pPr>
            <a:endParaRPr lang="tr-TR" sz="8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tr-TR" sz="1950" dirty="0" smtClean="0">
                <a:solidFill>
                  <a:schemeClr val="tx2"/>
                </a:solidFill>
                <a:latin typeface="Arial" pitchFamily="34" charset="0"/>
                <a:cs typeface="Arial" pitchFamily="34" charset="0"/>
              </a:rPr>
              <a:t> </a:t>
            </a:r>
            <a:r>
              <a:rPr lang="tr-TR" sz="1950" b="1" dirty="0" smtClean="0">
                <a:solidFill>
                  <a:schemeClr val="tx2"/>
                </a:solidFill>
                <a:latin typeface="Arial" pitchFamily="34" charset="0"/>
                <a:cs typeface="Arial" pitchFamily="34" charset="0"/>
              </a:rPr>
              <a:t>İlanen Tebligat:</a:t>
            </a:r>
          </a:p>
          <a:p>
            <a:pPr eaLnBrk="1" hangingPunct="1">
              <a:lnSpc>
                <a:spcPct val="80000"/>
              </a:lnSpc>
              <a:buFontTx/>
              <a:buNone/>
            </a:pPr>
            <a:r>
              <a:rPr lang="tr-TR" sz="1950" b="1" dirty="0" smtClean="0">
                <a:solidFill>
                  <a:schemeClr val="tx2"/>
                </a:solidFill>
                <a:latin typeface="Arial" pitchFamily="34" charset="0"/>
                <a:cs typeface="Arial" pitchFamily="34" charset="0"/>
              </a:rPr>
              <a:t>Adresi meçhul olanlara tebligat ilanen yapılır.</a:t>
            </a:r>
          </a:p>
          <a:p>
            <a:pPr eaLnBrk="1" hangingPunct="1">
              <a:lnSpc>
                <a:spcPct val="80000"/>
              </a:lnSpc>
              <a:buFontTx/>
              <a:buNone/>
            </a:pPr>
            <a:endParaRPr lang="tr-TR" sz="8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İlan Şekli:</a:t>
            </a:r>
          </a:p>
          <a:p>
            <a:pPr eaLnBrk="1" hangingPunct="1">
              <a:lnSpc>
                <a:spcPct val="80000"/>
              </a:lnSpc>
              <a:buFontTx/>
              <a:buNone/>
            </a:pPr>
            <a:r>
              <a:rPr lang="tr-TR" sz="1950" b="1" dirty="0" smtClean="0">
                <a:solidFill>
                  <a:schemeClr val="tx2"/>
                </a:solidFill>
                <a:latin typeface="Arial" pitchFamily="34" charset="0"/>
                <a:cs typeface="Arial" pitchFamily="34" charset="0"/>
              </a:rPr>
              <a:t>1-İlan alakalının ıttılaına en emin bir şekilde vasıl olacağı umulan ve varsa ayrıca tebliği çıkaran merciin bulunduğu yerde </a:t>
            </a:r>
          </a:p>
          <a:p>
            <a:pPr eaLnBrk="1" hangingPunct="1">
              <a:lnSpc>
                <a:spcPct val="80000"/>
              </a:lnSpc>
              <a:buFontTx/>
              <a:buNone/>
            </a:pPr>
            <a:r>
              <a:rPr lang="tr-TR" sz="1950" b="1" dirty="0" smtClean="0">
                <a:solidFill>
                  <a:schemeClr val="tx2"/>
                </a:solidFill>
                <a:latin typeface="Arial" pitchFamily="34" charset="0"/>
                <a:cs typeface="Arial" pitchFamily="34" charset="0"/>
              </a:rPr>
              <a:t>intişar eden birer gazetede yapılır.</a:t>
            </a:r>
          </a:p>
          <a:p>
            <a:pPr eaLnBrk="1" hangingPunct="1">
              <a:lnSpc>
                <a:spcPct val="80000"/>
              </a:lnSpc>
              <a:buFontTx/>
              <a:buNone/>
            </a:pPr>
            <a:r>
              <a:rPr lang="tr-TR" sz="1950" b="1" dirty="0" smtClean="0">
                <a:solidFill>
                  <a:schemeClr val="tx2"/>
                </a:solidFill>
                <a:latin typeface="Arial" pitchFamily="34" charset="0"/>
                <a:cs typeface="Arial" pitchFamily="34" charset="0"/>
              </a:rPr>
              <a:t>2-Tebliğ olunacak evrak ve ilan sureti, tebliği çıkaran merciin herkesin kolayca görebileceği bir yerine de asılır.</a:t>
            </a:r>
          </a:p>
          <a:p>
            <a:pPr eaLnBrk="1" hangingPunct="1">
              <a:lnSpc>
                <a:spcPct val="80000"/>
              </a:lnSpc>
              <a:buFontTx/>
              <a:buNone/>
            </a:pPr>
            <a:endParaRPr lang="tr-TR" sz="1950" b="1" dirty="0" smtClean="0">
              <a:solidFill>
                <a:schemeClr val="tx2"/>
              </a:solidFill>
              <a:latin typeface="Arial" pitchFamily="34" charset="0"/>
              <a:cs typeface="Arial" pitchFamily="34" charset="0"/>
            </a:endParaRPr>
          </a:p>
          <a:p>
            <a:endParaRPr lang="tr-TR"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611188" y="617540"/>
            <a:ext cx="8075612" cy="5811856"/>
          </a:xfrm>
        </p:spPr>
        <p:txBody>
          <a:bodyPr/>
          <a:lstStyle/>
          <a:p>
            <a:pPr eaLnBrk="1" hangingPunct="1">
              <a:lnSpc>
                <a:spcPct val="90000"/>
              </a:lnSpc>
              <a:buFontTx/>
              <a:buNone/>
            </a:pPr>
            <a:r>
              <a:rPr lang="tr-TR" sz="2800" b="1" dirty="0" smtClean="0">
                <a:solidFill>
                  <a:schemeClr val="tx2"/>
                </a:solidFill>
              </a:rPr>
              <a:t>Ödevler ve Sorumluluklar</a:t>
            </a:r>
          </a:p>
          <a:p>
            <a:pPr eaLnBrk="1" hangingPunct="1">
              <a:lnSpc>
                <a:spcPct val="90000"/>
              </a:lnSpc>
              <a:buFont typeface="Wingdings" pitchFamily="2" charset="2"/>
              <a:buChar char="Ø"/>
            </a:pPr>
            <a:r>
              <a:rPr lang="tr-TR" sz="2000" b="1" dirty="0" smtClean="0">
                <a:solidFill>
                  <a:schemeClr val="tx2"/>
                </a:solidFill>
              </a:rPr>
              <a:t>Sadakat</a:t>
            </a:r>
          </a:p>
          <a:p>
            <a:pPr eaLnBrk="1" hangingPunct="1">
              <a:lnSpc>
                <a:spcPct val="90000"/>
              </a:lnSpc>
              <a:buFont typeface="Wingdings" pitchFamily="2" charset="2"/>
              <a:buChar char="Ø"/>
            </a:pPr>
            <a:r>
              <a:rPr lang="tr-TR" sz="2000" b="1" dirty="0" smtClean="0">
                <a:solidFill>
                  <a:schemeClr val="tx2"/>
                </a:solidFill>
              </a:rPr>
              <a:t>Tarafsızlık ve Devlete Bağlılık</a:t>
            </a:r>
          </a:p>
          <a:p>
            <a:pPr eaLnBrk="1" hangingPunct="1">
              <a:lnSpc>
                <a:spcPct val="90000"/>
              </a:lnSpc>
              <a:buFont typeface="Wingdings" pitchFamily="2" charset="2"/>
              <a:buChar char="Ø"/>
            </a:pPr>
            <a:r>
              <a:rPr lang="tr-TR" sz="2000" b="1" dirty="0" smtClean="0">
                <a:solidFill>
                  <a:schemeClr val="tx2"/>
                </a:solidFill>
              </a:rPr>
              <a:t>Davranış ve İşbirliği</a:t>
            </a:r>
          </a:p>
          <a:p>
            <a:pPr eaLnBrk="1" hangingPunct="1">
              <a:lnSpc>
                <a:spcPct val="90000"/>
              </a:lnSpc>
              <a:buFont typeface="Wingdings" pitchFamily="2" charset="2"/>
              <a:buChar char="Ø"/>
            </a:pPr>
            <a:r>
              <a:rPr lang="tr-TR" sz="2000" b="1" dirty="0" smtClean="0">
                <a:solidFill>
                  <a:schemeClr val="tx2"/>
                </a:solidFill>
              </a:rPr>
              <a:t>Yurt Dışında Davranış</a:t>
            </a:r>
          </a:p>
          <a:p>
            <a:pPr eaLnBrk="1" hangingPunct="1">
              <a:lnSpc>
                <a:spcPct val="90000"/>
              </a:lnSpc>
              <a:buFont typeface="Wingdings" pitchFamily="2" charset="2"/>
              <a:buNone/>
            </a:pPr>
            <a:endParaRPr lang="tr-TR" sz="2000" b="1" dirty="0" smtClean="0">
              <a:solidFill>
                <a:schemeClr val="tx2"/>
              </a:solidFill>
            </a:endParaRPr>
          </a:p>
          <a:p>
            <a:pPr eaLnBrk="1" hangingPunct="1">
              <a:lnSpc>
                <a:spcPct val="90000"/>
              </a:lnSpc>
              <a:buFont typeface="Wingdings" pitchFamily="2" charset="2"/>
              <a:buChar char="ð"/>
            </a:pPr>
            <a:r>
              <a:rPr lang="tr-TR" sz="2400" b="1" dirty="0" smtClean="0">
                <a:solidFill>
                  <a:schemeClr val="tx2"/>
                </a:solidFill>
              </a:rPr>
              <a:t>Amir Durumda Olan Devlet Memurlarının Görev ve Sorumlulukları</a:t>
            </a:r>
            <a:r>
              <a:rPr lang="tr-TR" sz="2000" b="1" dirty="0" smtClean="0">
                <a:solidFill>
                  <a:schemeClr val="tx2"/>
                </a:solidFill>
              </a:rPr>
              <a:t>:</a:t>
            </a:r>
            <a:r>
              <a:rPr lang="tr-TR" sz="2800" b="1" dirty="0" smtClean="0">
                <a:solidFill>
                  <a:schemeClr val="tx2"/>
                </a:solidFill>
                <a:latin typeface="Arial" pitchFamily="34" charset="0"/>
                <a:cs typeface="Arial" pitchFamily="34" charset="0"/>
              </a:rPr>
              <a:t> </a:t>
            </a:r>
            <a:r>
              <a:rPr lang="tr-TR" sz="1800" b="1" dirty="0" smtClean="0">
                <a:solidFill>
                  <a:schemeClr val="tx2"/>
                </a:solidFill>
                <a:latin typeface="Arial" pitchFamily="34" charset="0"/>
                <a:cs typeface="Arial" pitchFamily="34" charset="0"/>
              </a:rPr>
              <a:t>Amir, maiyetindeki memurlara kanunlara aykırı emir veremez ve maiyetindeki memurdan hususi bir menfaat temin edecek bir talepte bulunamaz, hediyesini kabul edemez ve borç alamaz.</a:t>
            </a:r>
          </a:p>
          <a:p>
            <a:pPr eaLnBrk="1" hangingPunct="1">
              <a:lnSpc>
                <a:spcPct val="90000"/>
              </a:lnSpc>
              <a:buFont typeface="Wingdings" pitchFamily="2" charset="2"/>
              <a:buChar char="ð"/>
            </a:pPr>
            <a:r>
              <a:rPr lang="tr-TR" sz="2400" b="1" dirty="0" smtClean="0">
                <a:solidFill>
                  <a:schemeClr val="tx2"/>
                </a:solidFill>
              </a:rPr>
              <a:t>Devlet Memurlarının Görev ve Sorumlulukları:</a:t>
            </a:r>
          </a:p>
          <a:p>
            <a:pPr eaLnBrk="1" hangingPunct="1">
              <a:lnSpc>
                <a:spcPct val="90000"/>
              </a:lnSpc>
              <a:buFontTx/>
              <a:buNone/>
            </a:pPr>
            <a:r>
              <a:rPr lang="tr-TR" sz="1800" b="1" dirty="0" smtClean="0">
                <a:solidFill>
                  <a:schemeClr val="tx2"/>
                </a:solidFill>
                <a:latin typeface="Arial" pitchFamily="34" charset="0"/>
                <a:cs typeface="Arial" pitchFamily="34" charset="0"/>
              </a:rPr>
              <a:t>     Devlet memurları kanun, tüzük ve yönetmeliklerde belirtilen esaslara uymakla ve amirler tarafından verilen görevleri yerine getirmekle yükümlü ve görevlerinin iyi ve doğru yürütülmesinden amirlerine karşı sorumludurlar.</a:t>
            </a:r>
          </a:p>
          <a:p>
            <a:pPr eaLnBrk="1" hangingPunct="1">
              <a:lnSpc>
                <a:spcPct val="90000"/>
              </a:lnSpc>
              <a:buFontTx/>
              <a:buNone/>
            </a:pPr>
            <a:r>
              <a:rPr lang="tr-TR" sz="1800" b="1" dirty="0" smtClean="0">
                <a:solidFill>
                  <a:schemeClr val="tx2"/>
                </a:solidFill>
                <a:latin typeface="Arial" pitchFamily="34" charset="0"/>
                <a:cs typeface="Arial" pitchFamily="34" charset="0"/>
              </a:rPr>
              <a:t>     Konusu suç teşkil eden emir, hiçbir suretle yerine getirilmez; yerine getiren kimse sorumluluktan kurtulamaz.</a:t>
            </a:r>
          </a:p>
          <a:p>
            <a:pPr eaLnBrk="1" hangingPunct="1">
              <a:lnSpc>
                <a:spcPct val="90000"/>
              </a:lnSpc>
              <a:buFont typeface="Wingdings" pitchFamily="2" charset="2"/>
              <a:buChar char="Ø"/>
            </a:pPr>
            <a:endParaRPr lang="tr-TR" sz="1800" dirty="0" smtClean="0">
              <a:solidFill>
                <a:schemeClr val="tx2"/>
              </a:solidFill>
            </a:endParaRPr>
          </a:p>
        </p:txBody>
      </p:sp>
      <p:graphicFrame>
        <p:nvGraphicFramePr>
          <p:cNvPr id="472068"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428596" y="546102"/>
            <a:ext cx="8429684" cy="5597542"/>
          </a:xfrm>
        </p:spPr>
        <p:txBody>
          <a:bodyPr/>
          <a:lstStyle/>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İlanın İhtiva Edeceği Kayıtlar:</a:t>
            </a:r>
          </a:p>
          <a:p>
            <a:pPr eaLnBrk="1" hangingPunct="1">
              <a:lnSpc>
                <a:spcPct val="80000"/>
              </a:lnSpc>
              <a:buFontTx/>
              <a:buNone/>
            </a:pPr>
            <a:r>
              <a:rPr lang="tr-TR" sz="1950" b="1" dirty="0" smtClean="0">
                <a:solidFill>
                  <a:schemeClr val="tx2"/>
                </a:solidFill>
                <a:latin typeface="Arial" pitchFamily="34" charset="0"/>
                <a:cs typeface="Arial" pitchFamily="34" charset="0"/>
              </a:rPr>
              <a:t>İlanda alakalıların ad ve soyadları, işleri, ikametgah veya mesken</a:t>
            </a:r>
          </a:p>
          <a:p>
            <a:pPr eaLnBrk="1" hangingPunct="1">
              <a:lnSpc>
                <a:spcPct val="80000"/>
              </a:lnSpc>
              <a:buFontTx/>
              <a:buNone/>
            </a:pPr>
            <a:r>
              <a:rPr lang="tr-TR" sz="1950" b="1" dirty="0" smtClean="0">
                <a:solidFill>
                  <a:schemeClr val="tx2"/>
                </a:solidFill>
                <a:latin typeface="Arial" pitchFamily="34" charset="0"/>
                <a:cs typeface="Arial" pitchFamily="34" charset="0"/>
              </a:rPr>
              <a:t>yahut işyerleri, tebliğ olunacak evrakın muhteviyatının hulasası,</a:t>
            </a:r>
          </a:p>
          <a:p>
            <a:pPr eaLnBrk="1" hangingPunct="1">
              <a:lnSpc>
                <a:spcPct val="80000"/>
              </a:lnSpc>
              <a:buFontTx/>
              <a:buNone/>
            </a:pPr>
            <a:r>
              <a:rPr lang="tr-TR" sz="1950" b="1" dirty="0" smtClean="0">
                <a:solidFill>
                  <a:schemeClr val="tx2"/>
                </a:solidFill>
                <a:latin typeface="Arial" pitchFamily="34" charset="0"/>
                <a:cs typeface="Arial" pitchFamily="34" charset="0"/>
              </a:rPr>
              <a:t>tebliğin anlaşılabilecek şekilde mevzuu, sebebi, ilanın hangi merciden</a:t>
            </a:r>
          </a:p>
          <a:p>
            <a:pPr eaLnBrk="1" hangingPunct="1">
              <a:lnSpc>
                <a:spcPct val="80000"/>
              </a:lnSpc>
              <a:buFontTx/>
              <a:buNone/>
            </a:pPr>
            <a:r>
              <a:rPr lang="tr-TR" sz="1950" b="1" dirty="0" smtClean="0">
                <a:solidFill>
                  <a:schemeClr val="tx2"/>
                </a:solidFill>
                <a:latin typeface="Arial" pitchFamily="34" charset="0"/>
                <a:cs typeface="Arial" pitchFamily="34" charset="0"/>
              </a:rPr>
              <a:t>verildiği, ilan daveti tazammun ediyorsa nerede ve ne için, hangi gün</a:t>
            </a:r>
          </a:p>
          <a:p>
            <a:pPr eaLnBrk="1" hangingPunct="1">
              <a:lnSpc>
                <a:spcPct val="80000"/>
              </a:lnSpc>
              <a:buFontTx/>
              <a:buNone/>
            </a:pPr>
            <a:r>
              <a:rPr lang="tr-TR" sz="1950" b="1" dirty="0" smtClean="0">
                <a:solidFill>
                  <a:schemeClr val="tx2"/>
                </a:solidFill>
                <a:latin typeface="Arial" pitchFamily="34" charset="0"/>
                <a:cs typeface="Arial" pitchFamily="34" charset="0"/>
              </a:rPr>
              <a:t>ve saatte hazır bulunulacağı yazılmak lazımdır.</a:t>
            </a:r>
          </a:p>
          <a:p>
            <a:pPr eaLnBrk="1" hangingPunct="1">
              <a:lnSpc>
                <a:spcPct val="80000"/>
              </a:lnSpc>
              <a:buFontTx/>
              <a:buNone/>
            </a:pPr>
            <a:endParaRPr lang="tr-TR" sz="8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İlanen Tebligatta Tebliğ Tarihi:</a:t>
            </a:r>
          </a:p>
          <a:p>
            <a:pPr eaLnBrk="1" hangingPunct="1">
              <a:lnSpc>
                <a:spcPct val="80000"/>
              </a:lnSpc>
              <a:buFontTx/>
              <a:buNone/>
            </a:pPr>
            <a:r>
              <a:rPr lang="tr-TR" sz="1950" b="1" dirty="0" smtClean="0">
                <a:solidFill>
                  <a:schemeClr val="tx2"/>
                </a:solidFill>
                <a:latin typeface="Arial" pitchFamily="34" charset="0"/>
                <a:cs typeface="Arial" pitchFamily="34" charset="0"/>
              </a:rPr>
              <a:t>İlanen tebliğ, son ilan tarihinden itibaren yedi gün sonra yapılmış</a:t>
            </a:r>
          </a:p>
          <a:p>
            <a:pPr eaLnBrk="1" hangingPunct="1">
              <a:lnSpc>
                <a:spcPct val="80000"/>
              </a:lnSpc>
              <a:buFontTx/>
              <a:buNone/>
            </a:pPr>
            <a:r>
              <a:rPr lang="tr-TR" sz="1950" b="1" dirty="0" smtClean="0">
                <a:solidFill>
                  <a:schemeClr val="tx2"/>
                </a:solidFill>
                <a:latin typeface="Arial" pitchFamily="34" charset="0"/>
                <a:cs typeface="Arial" pitchFamily="34" charset="0"/>
              </a:rPr>
              <a:t>sayılır. İlanen tebliğe karar veren merci, icabına göre daha uzun bir</a:t>
            </a:r>
          </a:p>
          <a:p>
            <a:pPr eaLnBrk="1" hangingPunct="1">
              <a:lnSpc>
                <a:spcPct val="80000"/>
              </a:lnSpc>
              <a:buFontTx/>
              <a:buNone/>
            </a:pPr>
            <a:r>
              <a:rPr lang="tr-TR" sz="1950" b="1" dirty="0" smtClean="0">
                <a:solidFill>
                  <a:schemeClr val="tx2"/>
                </a:solidFill>
                <a:latin typeface="Arial" pitchFamily="34" charset="0"/>
                <a:cs typeface="Arial" pitchFamily="34" charset="0"/>
              </a:rPr>
              <a:t>müddet tayin edebilir. Ancak, bu süre 15 günü geçemez.</a:t>
            </a:r>
          </a:p>
          <a:p>
            <a:pPr eaLnBrk="1" hangingPunct="1">
              <a:lnSpc>
                <a:spcPct val="80000"/>
              </a:lnSpc>
            </a:pPr>
            <a:endParaRPr lang="tr-TR" sz="8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Usulüne Aykırı Tebliğin Hükmü:</a:t>
            </a:r>
          </a:p>
          <a:p>
            <a:pPr eaLnBrk="1" hangingPunct="1">
              <a:lnSpc>
                <a:spcPct val="80000"/>
              </a:lnSpc>
              <a:buFontTx/>
              <a:buNone/>
            </a:pPr>
            <a:r>
              <a:rPr lang="tr-TR" sz="1950" b="1" dirty="0" smtClean="0">
                <a:solidFill>
                  <a:schemeClr val="tx2"/>
                </a:solidFill>
                <a:latin typeface="Arial" pitchFamily="34" charset="0"/>
                <a:cs typeface="Arial" pitchFamily="34" charset="0"/>
              </a:rPr>
              <a:t>Tebliğ usulüne aykırı yapılmış olsa bile, muhatabı tebliğe muttali</a:t>
            </a:r>
          </a:p>
          <a:p>
            <a:pPr eaLnBrk="1" hangingPunct="1">
              <a:lnSpc>
                <a:spcPct val="80000"/>
              </a:lnSpc>
              <a:buFontTx/>
              <a:buNone/>
            </a:pPr>
            <a:r>
              <a:rPr lang="tr-TR" sz="1950" b="1" dirty="0" smtClean="0">
                <a:solidFill>
                  <a:schemeClr val="tx2"/>
                </a:solidFill>
                <a:latin typeface="Arial" pitchFamily="34" charset="0"/>
                <a:cs typeface="Arial" pitchFamily="34" charset="0"/>
              </a:rPr>
              <a:t>olmuş ise muteber sayılır. Muhatabın beyan ettiği tarih, tebliğ tarihi</a:t>
            </a:r>
          </a:p>
          <a:p>
            <a:pPr eaLnBrk="1" hangingPunct="1">
              <a:lnSpc>
                <a:spcPct val="80000"/>
              </a:lnSpc>
              <a:buFontTx/>
              <a:buNone/>
            </a:pPr>
            <a:r>
              <a:rPr lang="tr-TR" sz="1950" b="1" dirty="0" smtClean="0">
                <a:solidFill>
                  <a:schemeClr val="tx2"/>
                </a:solidFill>
                <a:latin typeface="Arial" pitchFamily="34" charset="0"/>
                <a:cs typeface="Arial" pitchFamily="34" charset="0"/>
              </a:rPr>
              <a:t>addolunur.</a:t>
            </a:r>
          </a:p>
          <a:p>
            <a:pPr eaLnBrk="1" hangingPunct="1">
              <a:lnSpc>
                <a:spcPct val="80000"/>
              </a:lnSpc>
            </a:pPr>
            <a:endParaRPr lang="tr-TR" sz="800" b="1" dirty="0" smtClean="0">
              <a:solidFill>
                <a:schemeClr val="tx2"/>
              </a:solidFill>
              <a:latin typeface="Arial" pitchFamily="34" charset="0"/>
              <a:cs typeface="Arial" pitchFamily="34" charset="0"/>
            </a:endParaRPr>
          </a:p>
          <a:p>
            <a:pPr eaLnBrk="1" hangingPunct="1">
              <a:lnSpc>
                <a:spcPct val="80000"/>
              </a:lnSpc>
              <a:buFont typeface="Wingdings" pitchFamily="2" charset="2"/>
              <a:buChar char="Ø"/>
            </a:pPr>
            <a:r>
              <a:rPr lang="tr-TR" sz="1950" b="1" dirty="0" smtClean="0">
                <a:solidFill>
                  <a:schemeClr val="tx2"/>
                </a:solidFill>
                <a:latin typeface="Arial" pitchFamily="34" charset="0"/>
                <a:cs typeface="Arial" pitchFamily="34" charset="0"/>
              </a:rPr>
              <a:t>Resmi ve Adli Tatil Günlerinde Tebligat:</a:t>
            </a:r>
          </a:p>
          <a:p>
            <a:pPr eaLnBrk="1" hangingPunct="1">
              <a:lnSpc>
                <a:spcPct val="80000"/>
              </a:lnSpc>
              <a:buFontTx/>
              <a:buNone/>
            </a:pPr>
            <a:r>
              <a:rPr lang="tr-TR" sz="1950" b="1" dirty="0" smtClean="0">
                <a:solidFill>
                  <a:schemeClr val="tx2"/>
                </a:solidFill>
                <a:latin typeface="Arial" pitchFamily="34" charset="0"/>
                <a:cs typeface="Arial" pitchFamily="34" charset="0"/>
              </a:rPr>
              <a:t>Resmi ve adli tatil günlerinde de tebligat caizdir.</a:t>
            </a:r>
          </a:p>
          <a:p>
            <a:pPr eaLnBrk="1" hangingPunct="1">
              <a:lnSpc>
                <a:spcPct val="80000"/>
              </a:lnSpc>
              <a:buFontTx/>
              <a:buNone/>
            </a:pPr>
            <a:endParaRPr lang="tr-TR" sz="1600" b="1" dirty="0" smtClean="0">
              <a:solidFill>
                <a:schemeClr val="tx2"/>
              </a:solidFill>
            </a:endParaRPr>
          </a:p>
          <a:p>
            <a:pPr eaLnBrk="1" hangingPunct="1">
              <a:lnSpc>
                <a:spcPct val="80000"/>
              </a:lnSpc>
            </a:pPr>
            <a:endParaRPr lang="tr-TR" sz="1600" b="1" dirty="0" smtClean="0">
              <a:solidFill>
                <a:schemeClr val="tx2"/>
              </a:solidFill>
            </a:endParaRPr>
          </a:p>
        </p:txBody>
      </p:sp>
      <p:graphicFrame>
        <p:nvGraphicFramePr>
          <p:cNvPr id="505860"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357158" y="307997"/>
            <a:ext cx="8572560" cy="6264275"/>
          </a:xfrm>
        </p:spPr>
        <p:txBody>
          <a:bodyPr/>
          <a:lstStyle/>
          <a:p>
            <a:pPr eaLnBrk="1" hangingPunct="1">
              <a:lnSpc>
                <a:spcPct val="90000"/>
              </a:lnSpc>
              <a:buFont typeface="Wingdings" pitchFamily="2" charset="2"/>
              <a:buChar char="Ø"/>
            </a:pPr>
            <a:r>
              <a:rPr lang="tr-TR" sz="2800" b="1" dirty="0" smtClean="0">
                <a:solidFill>
                  <a:schemeClr val="tx2"/>
                </a:solidFill>
              </a:rPr>
              <a:t>Kişisel Sorumluluk ve Zarar</a:t>
            </a:r>
          </a:p>
          <a:p>
            <a:pPr eaLnBrk="1" hangingPunct="1">
              <a:lnSpc>
                <a:spcPct val="90000"/>
              </a:lnSpc>
              <a:buFontTx/>
              <a:buNone/>
            </a:pPr>
            <a:r>
              <a:rPr lang="tr-TR" sz="2800" dirty="0" smtClean="0">
                <a:solidFill>
                  <a:schemeClr val="tx2"/>
                </a:solidFill>
              </a:rPr>
              <a:t>   </a:t>
            </a:r>
            <a:r>
              <a:rPr lang="tr-TR" sz="2000" b="1" dirty="0" smtClean="0">
                <a:solidFill>
                  <a:schemeClr val="tx2"/>
                </a:solidFill>
                <a:latin typeface="Arial" pitchFamily="34" charset="0"/>
                <a:cs typeface="Arial" pitchFamily="34" charset="0"/>
              </a:rPr>
              <a:t>Devlet memurunun kasıt, kusur, ihmal veya tedbirsizliği sonucu idare zarara uğratılmışsa, bu zararın ilgili memur tarafından rayiç bedeli üzerinden ödenmesi esastır.</a:t>
            </a:r>
          </a:p>
          <a:p>
            <a:pPr eaLnBrk="1" hangingPunct="1">
              <a:lnSpc>
                <a:spcPct val="90000"/>
              </a:lnSpc>
              <a:buFontTx/>
              <a:buNone/>
            </a:pPr>
            <a:endParaRPr lang="tr-TR" sz="1800" b="1" dirty="0" smtClean="0">
              <a:solidFill>
                <a:schemeClr val="tx2"/>
              </a:solidFill>
            </a:endParaRPr>
          </a:p>
          <a:p>
            <a:pPr eaLnBrk="1" hangingPunct="1">
              <a:lnSpc>
                <a:spcPct val="90000"/>
              </a:lnSpc>
              <a:buFont typeface="Wingdings" pitchFamily="2" charset="2"/>
              <a:buChar char="Ø"/>
            </a:pPr>
            <a:r>
              <a:rPr lang="tr-TR" sz="2800" b="1" dirty="0" smtClean="0">
                <a:solidFill>
                  <a:schemeClr val="tx2"/>
                </a:solidFill>
              </a:rPr>
              <a:t>   Kişilerin Uğradıkları Zararlar</a:t>
            </a:r>
          </a:p>
          <a:p>
            <a:pPr eaLnBrk="1" hangingPunct="1">
              <a:lnSpc>
                <a:spcPct val="90000"/>
              </a:lnSpc>
              <a:buFontTx/>
              <a:buNone/>
            </a:pPr>
            <a:r>
              <a:rPr lang="tr-TR" sz="2000" b="1" dirty="0" smtClean="0">
                <a:solidFill>
                  <a:schemeClr val="tx2"/>
                </a:solidFill>
                <a:latin typeface="Arial" pitchFamily="34" charset="0"/>
                <a:cs typeface="Arial" pitchFamily="34" charset="0"/>
              </a:rPr>
              <a:t>     Kişiler kamu hukukuna tabi görevlerle ilgili olarak uğradıkları zararlardan dolayı  bu görevleri yerine getiren personel aleyhine değil, ilgili kurum aleyhine dava açarlar. Ancak, Devlet dairelerine tevdi veya bu dairelerce tahsil veya muhafaza edilen para ve para hükmündeki değerli kağıtların ilgili personel tarafından zimmete geçirilmesi halinde, zimmete geçirilen miktar, cezai takibat sonucu beklenmeden Hazine tarafından hak sahibine ödenir. Kurumun, genel hükümlere göre sorumlu personele </a:t>
            </a:r>
            <a:r>
              <a:rPr lang="tr-TR" sz="2000" b="1" dirty="0" err="1" smtClean="0">
                <a:solidFill>
                  <a:schemeClr val="tx2"/>
                </a:solidFill>
                <a:latin typeface="Arial" pitchFamily="34" charset="0"/>
                <a:cs typeface="Arial" pitchFamily="34" charset="0"/>
              </a:rPr>
              <a:t>rücu</a:t>
            </a:r>
            <a:r>
              <a:rPr lang="tr-TR" sz="2000" b="1" dirty="0" smtClean="0">
                <a:solidFill>
                  <a:schemeClr val="tx2"/>
                </a:solidFill>
                <a:latin typeface="Arial" pitchFamily="34" charset="0"/>
                <a:cs typeface="Arial" pitchFamily="34" charset="0"/>
              </a:rPr>
              <a:t> hakkı saklıdır.</a:t>
            </a:r>
          </a:p>
          <a:p>
            <a:pPr eaLnBrk="1" hangingPunct="1">
              <a:lnSpc>
                <a:spcPct val="90000"/>
              </a:lnSpc>
              <a:buFontTx/>
              <a:buNone/>
            </a:pPr>
            <a:endParaRPr lang="tr-TR" sz="2000" b="1" dirty="0" smtClean="0">
              <a:solidFill>
                <a:schemeClr val="tx2"/>
              </a:solidFill>
              <a:latin typeface="Arial" pitchFamily="34" charset="0"/>
              <a:cs typeface="Arial" pitchFamily="34" charset="0"/>
            </a:endParaRPr>
          </a:p>
          <a:p>
            <a:pPr eaLnBrk="1" hangingPunct="1">
              <a:lnSpc>
                <a:spcPct val="90000"/>
              </a:lnSpc>
              <a:buFontTx/>
              <a:buNone/>
            </a:pPr>
            <a:r>
              <a:rPr lang="tr-TR" sz="2000" b="1" dirty="0" smtClean="0">
                <a:solidFill>
                  <a:schemeClr val="tx2"/>
                </a:solidFill>
                <a:latin typeface="Arial" pitchFamily="34" charset="0"/>
                <a:cs typeface="Arial" pitchFamily="34" charset="0"/>
              </a:rPr>
              <a:t>     İşkence ya da zalimane, gayri insani veya haysiyet kırıcı muamele suçları nedeniyle Avrupa İnsan Hakları Mahkemesince verilen kararlar sonucunda Devletçe ödenen tazminatlardan dolayı sorumlu personele </a:t>
            </a:r>
            <a:r>
              <a:rPr lang="tr-TR" sz="2000" b="1" dirty="0" err="1" smtClean="0">
                <a:solidFill>
                  <a:schemeClr val="tx2"/>
                </a:solidFill>
                <a:latin typeface="Arial" pitchFamily="34" charset="0"/>
                <a:cs typeface="Arial" pitchFamily="34" charset="0"/>
              </a:rPr>
              <a:t>rücu</a:t>
            </a:r>
            <a:r>
              <a:rPr lang="tr-TR" sz="2000" b="1" dirty="0" smtClean="0">
                <a:solidFill>
                  <a:schemeClr val="tx2"/>
                </a:solidFill>
                <a:latin typeface="Arial" pitchFamily="34" charset="0"/>
                <a:cs typeface="Arial" pitchFamily="34" charset="0"/>
              </a:rPr>
              <a:t> edilmesi hakkında da yukarıdaki fıkra hükmü uygulanır.</a:t>
            </a:r>
          </a:p>
          <a:p>
            <a:pPr eaLnBrk="1" hangingPunct="1">
              <a:lnSpc>
                <a:spcPct val="90000"/>
              </a:lnSpc>
              <a:buFont typeface="Wingdings" pitchFamily="2" charset="2"/>
              <a:buChar char="Ø"/>
            </a:pPr>
            <a:endParaRPr lang="tr-TR" sz="1800" dirty="0" smtClean="0">
              <a:solidFill>
                <a:schemeClr val="tx2"/>
              </a:solidFill>
            </a:endParaRPr>
          </a:p>
        </p:txBody>
      </p:sp>
      <p:graphicFrame>
        <p:nvGraphicFramePr>
          <p:cNvPr id="473092"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611188" y="474665"/>
            <a:ext cx="8075612" cy="5954731"/>
          </a:xfrm>
        </p:spPr>
        <p:txBody>
          <a:bodyPr/>
          <a:lstStyle/>
          <a:p>
            <a:pPr eaLnBrk="1" hangingPunct="1">
              <a:lnSpc>
                <a:spcPct val="90000"/>
              </a:lnSpc>
              <a:buFont typeface="Wingdings" pitchFamily="2" charset="2"/>
              <a:buChar char="Ø"/>
            </a:pPr>
            <a:r>
              <a:rPr lang="tr-TR" b="1" dirty="0" smtClean="0">
                <a:solidFill>
                  <a:schemeClr val="tx2"/>
                </a:solidFill>
              </a:rPr>
              <a:t>Mal Bildiriminde bulunma zorunluluğu </a:t>
            </a:r>
          </a:p>
          <a:p>
            <a:pPr eaLnBrk="1" hangingPunct="1">
              <a:lnSpc>
                <a:spcPct val="90000"/>
              </a:lnSpc>
              <a:buFont typeface="Wingdings" pitchFamily="2" charset="2"/>
              <a:buChar char="Ø"/>
            </a:pPr>
            <a:r>
              <a:rPr lang="tr-TR" b="1" dirty="0" smtClean="0">
                <a:solidFill>
                  <a:schemeClr val="tx2"/>
                </a:solidFill>
              </a:rPr>
              <a:t>Basına Bilgi veya Demeç Verme:</a:t>
            </a:r>
          </a:p>
          <a:p>
            <a:pPr eaLnBrk="1" hangingPunct="1">
              <a:lnSpc>
                <a:spcPct val="90000"/>
              </a:lnSpc>
              <a:buFontTx/>
              <a:buNone/>
            </a:pPr>
            <a:r>
              <a:rPr lang="tr-TR" b="1" dirty="0" smtClean="0">
                <a:solidFill>
                  <a:schemeClr val="tx2"/>
                </a:solidFill>
                <a:latin typeface="Arial" pitchFamily="34" charset="0"/>
                <a:cs typeface="Arial" pitchFamily="34" charset="0"/>
              </a:rPr>
              <a:t>   </a:t>
            </a:r>
            <a:r>
              <a:rPr lang="tr-TR" sz="2000" b="1" dirty="0" smtClean="0">
                <a:solidFill>
                  <a:schemeClr val="tx2"/>
                </a:solidFill>
                <a:latin typeface="Arial" pitchFamily="34" charset="0"/>
                <a:cs typeface="Arial" pitchFamily="34" charset="0"/>
              </a:rPr>
              <a:t>Devlet Memurları, kamu görevleri hakkında basına, haber ajanslarına veya radyo ve televizyon kurumlarına bilgi veya demeç veremezler. Bu konuda gerekli bilgi ancak bakanın yetkili kılacağı görevli; illerde valiler veya yetkili kılacağı görevli tarafından verilebilir.</a:t>
            </a:r>
          </a:p>
          <a:p>
            <a:pPr eaLnBrk="1" hangingPunct="1">
              <a:lnSpc>
                <a:spcPct val="90000"/>
              </a:lnSpc>
              <a:buFont typeface="Wingdings" pitchFamily="2" charset="2"/>
              <a:buChar char="Ø"/>
            </a:pPr>
            <a:r>
              <a:rPr lang="tr-TR" b="1" dirty="0" smtClean="0">
                <a:solidFill>
                  <a:schemeClr val="tx2"/>
                </a:solidFill>
              </a:rPr>
              <a:t>Resmi Belge, Araç ve Gereçlerin Yetki Verilen Mahaller Dışına Çıkarılmaması ve İadesi</a:t>
            </a:r>
          </a:p>
          <a:p>
            <a:pPr eaLnBrk="1" hangingPunct="1">
              <a:lnSpc>
                <a:spcPct val="90000"/>
              </a:lnSpc>
              <a:buFontTx/>
              <a:buNone/>
            </a:pPr>
            <a:r>
              <a:rPr lang="tr-TR" sz="1800" b="1" dirty="0" smtClean="0">
                <a:solidFill>
                  <a:schemeClr val="tx2"/>
                </a:solidFill>
              </a:rPr>
              <a:t>     </a:t>
            </a:r>
            <a:r>
              <a:rPr lang="tr-TR" sz="2000" b="1" dirty="0" smtClean="0">
                <a:solidFill>
                  <a:schemeClr val="tx2"/>
                </a:solidFill>
                <a:latin typeface="Arial" pitchFamily="34" charset="0"/>
                <a:cs typeface="Arial" pitchFamily="34" charset="0"/>
              </a:rPr>
              <a:t>Devlet memurları görevleri ile ilgili resmi belge, araç ve gereçleri, yetki verilen mahaller dışına çıkaramazlar, hususi işlerinde kullanamazlar.</a:t>
            </a:r>
          </a:p>
        </p:txBody>
      </p:sp>
      <p:graphicFrame>
        <p:nvGraphicFramePr>
          <p:cNvPr id="474116"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611188" y="500042"/>
            <a:ext cx="8075612" cy="5883294"/>
          </a:xfrm>
        </p:spPr>
        <p:txBody>
          <a:bodyPr/>
          <a:lstStyle/>
          <a:p>
            <a:pPr eaLnBrk="1" hangingPunct="1">
              <a:buFontTx/>
              <a:buNone/>
            </a:pPr>
            <a:r>
              <a:rPr lang="tr-TR" sz="4400" b="1" dirty="0" smtClean="0">
                <a:solidFill>
                  <a:schemeClr val="tx2"/>
                </a:solidFill>
              </a:rPr>
              <a:t>Genel Haklar</a:t>
            </a:r>
          </a:p>
          <a:p>
            <a:pPr eaLnBrk="1" hangingPunct="1">
              <a:buFontTx/>
              <a:buNone/>
            </a:pPr>
            <a:endParaRPr lang="tr-TR" sz="900" b="1" dirty="0" smtClean="0">
              <a:solidFill>
                <a:schemeClr val="tx2"/>
              </a:solidFill>
            </a:endParaRPr>
          </a:p>
          <a:p>
            <a:pPr eaLnBrk="1" hangingPunct="1">
              <a:buFont typeface="Wingdings" pitchFamily="2" charset="2"/>
              <a:buChar char="Ø"/>
            </a:pPr>
            <a:r>
              <a:rPr lang="tr-TR" sz="2800" b="1" dirty="0" smtClean="0">
                <a:solidFill>
                  <a:schemeClr val="tx2"/>
                </a:solidFill>
              </a:rPr>
              <a:t>Uygulamayı İsteme Hakkı</a:t>
            </a:r>
          </a:p>
          <a:p>
            <a:pPr eaLnBrk="1" hangingPunct="1">
              <a:buFont typeface="Wingdings" pitchFamily="2" charset="2"/>
              <a:buChar char="Ø"/>
            </a:pPr>
            <a:r>
              <a:rPr lang="tr-TR" sz="2800" b="1" dirty="0" smtClean="0">
                <a:solidFill>
                  <a:schemeClr val="tx2"/>
                </a:solidFill>
              </a:rPr>
              <a:t>Güvenlik</a:t>
            </a:r>
          </a:p>
          <a:p>
            <a:pPr eaLnBrk="1" hangingPunct="1">
              <a:buFont typeface="Wingdings" pitchFamily="2" charset="2"/>
              <a:buChar char="Ø"/>
            </a:pPr>
            <a:r>
              <a:rPr lang="tr-TR" sz="2800" b="1" dirty="0" smtClean="0">
                <a:solidFill>
                  <a:schemeClr val="tx2"/>
                </a:solidFill>
              </a:rPr>
              <a:t>Emeklilik</a:t>
            </a:r>
          </a:p>
          <a:p>
            <a:pPr eaLnBrk="1" hangingPunct="1">
              <a:buFont typeface="Wingdings" pitchFamily="2" charset="2"/>
              <a:buChar char="Ø"/>
            </a:pPr>
            <a:r>
              <a:rPr lang="tr-TR" sz="2800" b="1" dirty="0" smtClean="0">
                <a:solidFill>
                  <a:schemeClr val="tx2"/>
                </a:solidFill>
              </a:rPr>
              <a:t>Çekilme</a:t>
            </a:r>
          </a:p>
          <a:p>
            <a:pPr eaLnBrk="1" hangingPunct="1">
              <a:buFont typeface="Wingdings" pitchFamily="2" charset="2"/>
              <a:buChar char="Ø"/>
            </a:pPr>
            <a:r>
              <a:rPr lang="tr-TR" sz="2800" b="1" dirty="0" smtClean="0">
                <a:solidFill>
                  <a:schemeClr val="tx2"/>
                </a:solidFill>
              </a:rPr>
              <a:t>Müracaat, Şikayet ve Dava Açma</a:t>
            </a:r>
          </a:p>
          <a:p>
            <a:pPr eaLnBrk="1" hangingPunct="1">
              <a:buFont typeface="Wingdings" pitchFamily="2" charset="2"/>
              <a:buChar char="Ø"/>
            </a:pPr>
            <a:r>
              <a:rPr lang="tr-TR" sz="2800" b="1" dirty="0" smtClean="0">
                <a:solidFill>
                  <a:schemeClr val="tx2"/>
                </a:solidFill>
              </a:rPr>
              <a:t>Sendika Kurma</a:t>
            </a:r>
          </a:p>
          <a:p>
            <a:pPr eaLnBrk="1" hangingPunct="1">
              <a:buFont typeface="Wingdings" pitchFamily="2" charset="2"/>
              <a:buChar char="Ø"/>
            </a:pPr>
            <a:r>
              <a:rPr lang="tr-TR" sz="2800" b="1" dirty="0" smtClean="0">
                <a:solidFill>
                  <a:schemeClr val="tx2"/>
                </a:solidFill>
              </a:rPr>
              <a:t>İzin</a:t>
            </a:r>
          </a:p>
          <a:p>
            <a:pPr eaLnBrk="1" hangingPunct="1">
              <a:buFont typeface="Wingdings" pitchFamily="2" charset="2"/>
              <a:buChar char="Ø"/>
            </a:pPr>
            <a:r>
              <a:rPr lang="tr-TR" sz="2800" b="1" dirty="0" smtClean="0">
                <a:solidFill>
                  <a:schemeClr val="tx2"/>
                </a:solidFill>
              </a:rPr>
              <a:t>Kovuşturma ve Yargılama</a:t>
            </a:r>
          </a:p>
          <a:p>
            <a:pPr eaLnBrk="1" hangingPunct="1">
              <a:buFont typeface="Wingdings" pitchFamily="2" charset="2"/>
              <a:buChar char="Ø"/>
            </a:pPr>
            <a:r>
              <a:rPr lang="tr-TR" sz="2800" b="1" dirty="0" smtClean="0">
                <a:solidFill>
                  <a:schemeClr val="tx2"/>
                </a:solidFill>
              </a:rPr>
              <a:t>İsnat ve İftiralara Karşı Koruma</a:t>
            </a:r>
          </a:p>
        </p:txBody>
      </p:sp>
      <p:graphicFrame>
        <p:nvGraphicFramePr>
          <p:cNvPr id="475140"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611188" y="879501"/>
            <a:ext cx="8075612" cy="5335581"/>
          </a:xfrm>
        </p:spPr>
        <p:txBody>
          <a:bodyPr/>
          <a:lstStyle/>
          <a:p>
            <a:pPr eaLnBrk="1" hangingPunct="1">
              <a:lnSpc>
                <a:spcPct val="90000"/>
              </a:lnSpc>
              <a:buFontTx/>
              <a:buNone/>
            </a:pPr>
            <a:r>
              <a:rPr lang="tr-TR" sz="4400" b="1" dirty="0" smtClean="0">
                <a:solidFill>
                  <a:schemeClr val="tx2"/>
                </a:solidFill>
              </a:rPr>
              <a:t>Yasaklar</a:t>
            </a:r>
          </a:p>
          <a:p>
            <a:pPr algn="ctr" eaLnBrk="1" hangingPunct="1">
              <a:lnSpc>
                <a:spcPct val="90000"/>
              </a:lnSpc>
              <a:buFontTx/>
              <a:buNone/>
            </a:pPr>
            <a:endParaRPr lang="tr-TR" sz="900" b="1" dirty="0" smtClean="0">
              <a:solidFill>
                <a:schemeClr val="tx2"/>
              </a:solidFill>
            </a:endParaRPr>
          </a:p>
          <a:p>
            <a:pPr eaLnBrk="1" hangingPunct="1">
              <a:lnSpc>
                <a:spcPct val="90000"/>
              </a:lnSpc>
              <a:buFont typeface="Wingdings" pitchFamily="2" charset="2"/>
              <a:buChar char="Ø"/>
            </a:pPr>
            <a:r>
              <a:rPr lang="tr-TR" sz="2800" b="1" dirty="0" smtClean="0">
                <a:solidFill>
                  <a:schemeClr val="tx2"/>
                </a:solidFill>
              </a:rPr>
              <a:t>Toplu Eylem ve Hareketlerde Bulunma Yasağı</a:t>
            </a:r>
          </a:p>
          <a:p>
            <a:pPr eaLnBrk="1" hangingPunct="1">
              <a:lnSpc>
                <a:spcPct val="90000"/>
              </a:lnSpc>
              <a:buFont typeface="Wingdings" pitchFamily="2" charset="2"/>
              <a:buChar char="Ø"/>
            </a:pPr>
            <a:r>
              <a:rPr lang="tr-TR" sz="2800" b="1" dirty="0" smtClean="0">
                <a:solidFill>
                  <a:schemeClr val="tx2"/>
                </a:solidFill>
              </a:rPr>
              <a:t>Grev Yasağı</a:t>
            </a:r>
          </a:p>
          <a:p>
            <a:pPr eaLnBrk="1" hangingPunct="1">
              <a:lnSpc>
                <a:spcPct val="90000"/>
              </a:lnSpc>
              <a:buFont typeface="Wingdings" pitchFamily="2" charset="2"/>
              <a:buChar char="Ø"/>
            </a:pPr>
            <a:r>
              <a:rPr lang="tr-TR" sz="2800" b="1" dirty="0" smtClean="0">
                <a:solidFill>
                  <a:schemeClr val="tx2"/>
                </a:solidFill>
              </a:rPr>
              <a:t>Ticaret ve Diğer Kazanç Getirici Faaliyetlerde Bulunma Yasağı</a:t>
            </a:r>
          </a:p>
          <a:p>
            <a:pPr eaLnBrk="1" hangingPunct="1">
              <a:lnSpc>
                <a:spcPct val="90000"/>
              </a:lnSpc>
              <a:buFont typeface="Wingdings" pitchFamily="2" charset="2"/>
              <a:buChar char="Ø"/>
            </a:pPr>
            <a:r>
              <a:rPr lang="tr-TR" sz="2800" b="1" dirty="0" smtClean="0">
                <a:solidFill>
                  <a:schemeClr val="tx2"/>
                </a:solidFill>
              </a:rPr>
              <a:t>Hediye Alma, Menfaat Sağlama Yasağı</a:t>
            </a:r>
          </a:p>
          <a:p>
            <a:pPr eaLnBrk="1" hangingPunct="1">
              <a:lnSpc>
                <a:spcPct val="90000"/>
              </a:lnSpc>
              <a:buFont typeface="Wingdings" pitchFamily="2" charset="2"/>
              <a:buChar char="Ø"/>
            </a:pPr>
            <a:r>
              <a:rPr lang="tr-TR" sz="2800" b="1" dirty="0" smtClean="0">
                <a:solidFill>
                  <a:schemeClr val="tx2"/>
                </a:solidFill>
              </a:rPr>
              <a:t>Denetimindeki Teşebbüsten Menfaat Sağlama Yasağı</a:t>
            </a:r>
          </a:p>
          <a:p>
            <a:pPr eaLnBrk="1" hangingPunct="1">
              <a:lnSpc>
                <a:spcPct val="90000"/>
              </a:lnSpc>
              <a:buFont typeface="Wingdings" pitchFamily="2" charset="2"/>
              <a:buChar char="Ø"/>
            </a:pPr>
            <a:r>
              <a:rPr lang="tr-TR" sz="2800" b="1" dirty="0" smtClean="0">
                <a:solidFill>
                  <a:schemeClr val="tx2"/>
                </a:solidFill>
              </a:rPr>
              <a:t>Gizli Bilgileri Açıklama Yasağı</a:t>
            </a:r>
          </a:p>
        </p:txBody>
      </p:sp>
      <p:graphicFrame>
        <p:nvGraphicFramePr>
          <p:cNvPr id="476164"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611188" y="474664"/>
            <a:ext cx="8075612" cy="6026170"/>
          </a:xfrm>
        </p:spPr>
        <p:txBody>
          <a:bodyPr/>
          <a:lstStyle/>
          <a:p>
            <a:pPr algn="ctr" eaLnBrk="1" hangingPunct="1">
              <a:lnSpc>
                <a:spcPct val="90000"/>
              </a:lnSpc>
              <a:buFontTx/>
              <a:buNone/>
            </a:pPr>
            <a:r>
              <a:rPr lang="tr-TR" sz="3600" b="1" dirty="0" smtClean="0">
                <a:solidFill>
                  <a:schemeClr val="tx2"/>
                </a:solidFill>
              </a:rPr>
              <a:t>Disiplin Amiri ve disiplin cezaları:</a:t>
            </a:r>
          </a:p>
          <a:p>
            <a:pPr eaLnBrk="1" hangingPunct="1">
              <a:lnSpc>
                <a:spcPct val="90000"/>
              </a:lnSpc>
              <a:buFontTx/>
              <a:buNone/>
            </a:pPr>
            <a:r>
              <a:rPr lang="tr-TR" sz="1800" b="1" dirty="0" smtClean="0">
                <a:solidFill>
                  <a:schemeClr val="tx2"/>
                </a:solidFill>
              </a:rPr>
              <a:t>     </a:t>
            </a:r>
            <a:r>
              <a:rPr lang="tr-TR" sz="2400" b="1" dirty="0" smtClean="0">
                <a:solidFill>
                  <a:schemeClr val="tx2"/>
                </a:solidFill>
                <a:latin typeface="Arial" pitchFamily="34" charset="0"/>
                <a:cs typeface="Arial" pitchFamily="34" charset="0"/>
              </a:rPr>
              <a:t>Madde 124-</a:t>
            </a:r>
            <a:r>
              <a:rPr lang="tr-TR" sz="1800" b="1" dirty="0" smtClean="0">
                <a:solidFill>
                  <a:schemeClr val="tx2"/>
                </a:solidFill>
                <a:latin typeface="Arial" pitchFamily="34" charset="0"/>
                <a:cs typeface="Arial" pitchFamily="34" charset="0"/>
              </a:rPr>
              <a:t> </a:t>
            </a:r>
            <a:r>
              <a:rPr lang="tr-TR" sz="2400" b="1" dirty="0" smtClean="0">
                <a:solidFill>
                  <a:schemeClr val="tx2"/>
                </a:solidFill>
                <a:latin typeface="Arial" pitchFamily="34" charset="0"/>
                <a:cs typeface="Arial" pitchFamily="34" charset="0"/>
              </a:rPr>
              <a:t>Disiplin amirleri; kurumlarının kuruluş ve görev özellikleri dikkate alınarak Devlet Personel Başkanlığının görüşüne dayanılarak özel yönetmeliklerinde tayın ve tespit edilecek amirlerdir.</a:t>
            </a:r>
          </a:p>
          <a:p>
            <a:pPr eaLnBrk="1" hangingPunct="1">
              <a:lnSpc>
                <a:spcPct val="90000"/>
              </a:lnSpc>
              <a:buFontTx/>
              <a:buNone/>
            </a:pPr>
            <a:r>
              <a:rPr lang="tr-TR" sz="2400" b="1" dirty="0" smtClean="0">
                <a:solidFill>
                  <a:schemeClr val="tx2"/>
                </a:solidFill>
                <a:latin typeface="Arial" pitchFamily="34" charset="0"/>
                <a:cs typeface="Arial" pitchFamily="34" charset="0"/>
              </a:rPr>
              <a:t>    Kamu hizmetlerinin gereği gibi yürütülmesini sağlamak amacı ile kanunların, tüzüklerin ve yönetmeliklerin Devlet memuru olarak emrettiği ödevleri yurt içinde veya dışında yerine getiremeyenlere, uyulmasını zorunlu kıldığı hususları yapmayanlara, yasakladığı işleri yapanlara durumun niteliğine ve ağırlık derecesine göre 125 inci maddede sıralanan disiplin cezalarından birisi verilir.</a:t>
            </a:r>
          </a:p>
        </p:txBody>
      </p:sp>
      <p:graphicFrame>
        <p:nvGraphicFramePr>
          <p:cNvPr id="477188" name="Group 4"/>
          <p:cNvGraphicFramePr>
            <a:graphicFrameLocks noGrp="1"/>
          </p:cNvGraphicFramePr>
          <p:nvPr>
            <p:ph sz="half" idx="4294967295"/>
          </p:nvPr>
        </p:nvGraphicFramePr>
        <p:xfrm>
          <a:off x="0" y="6280150"/>
          <a:ext cx="2700338" cy="422275"/>
        </p:xfrm>
        <a:graphic>
          <a:graphicData uri="http://schemas.openxmlformats.org/drawingml/2006/table">
            <a:tbl>
              <a:tblPr/>
              <a:tblGrid>
                <a:gridCol w="2700338">
                  <a:extLst>
                    <a:ext uri="{9D8B030D-6E8A-4147-A177-3AD203B41FA5}">
                      <a16:colId xmlns:a16="http://schemas.microsoft.com/office/drawing/2014/main" val="20000"/>
                    </a:ext>
                  </a:extLst>
                </a:gridCol>
              </a:tblGrid>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Arial"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3 Tablo"/>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extLst>
                    <a:ext uri="{9D8B030D-6E8A-4147-A177-3AD203B41FA5}">
                      <a16:colId xmlns:a16="http://schemas.microsoft.com/office/drawing/2014/main" val="20000"/>
                    </a:ext>
                  </a:extLst>
                </a:gridCol>
              </a:tblGrid>
              <a:tr h="6858000">
                <a:tc>
                  <a:txBody>
                    <a:bodyPr/>
                    <a:lstStyle/>
                    <a:p>
                      <a:endParaRPr lang="tr-TR" dirty="0">
                        <a:ln>
                          <a:solidFill>
                            <a:sysClr val="windowText" lastClr="000000"/>
                          </a:solidFill>
                        </a:ln>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Havai Fişekler">
  <a:themeElements>
    <a:clrScheme name="Havai Fişekler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Havai Fişekler">
      <a:majorFont>
        <a:latin typeface="Arial Black"/>
        <a:ea typeface=""/>
        <a:cs typeface=""/>
      </a:majorFont>
      <a:minorFont>
        <a:latin typeface="Arial Black"/>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avai Fişekler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Havai Fişekler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Havai Fişekler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Havai Fişekler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Havai Fişekler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Havai Fişekler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Fireworks</Template>
  <TotalTime>1776</TotalTime>
  <Words>3476</Words>
  <Application>Microsoft Office PowerPoint</Application>
  <PresentationFormat>Ekran Gösterisi (4:3)</PresentationFormat>
  <Paragraphs>521</Paragraphs>
  <Slides>40</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40</vt:i4>
      </vt:variant>
    </vt:vector>
  </HeadingPairs>
  <TitlesOfParts>
    <vt:vector size="45" baseType="lpstr">
      <vt:lpstr>Arial</vt:lpstr>
      <vt:lpstr>Arial Black</vt:lpstr>
      <vt:lpstr>Times New Roman</vt:lpstr>
      <vt:lpstr>Wingdings</vt:lpstr>
      <vt:lpstr>Havai Fişekler</vt:lpstr>
      <vt:lpstr>PowerPoint Sunusu</vt:lpstr>
      <vt:lpstr>PowerPoint Sunusu</vt:lpstr>
      <vt:lpstr>Dört İstihdam Dışında Personel Çalışma Yasağı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bsm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657 SAYILI DEVLET MEMURLARI KANUNU VE  DİSİPLİN UYGULAMALARI ÖZET BİLGİLER</dc:title>
  <dc:creator>mehmet ali</dc:creator>
  <cp:lastModifiedBy>VOLKAN SAYIN</cp:lastModifiedBy>
  <cp:revision>94</cp:revision>
  <dcterms:created xsi:type="dcterms:W3CDTF">2005-09-14T10:17:55Z</dcterms:created>
  <dcterms:modified xsi:type="dcterms:W3CDTF">2020-06-12T11:18:57Z</dcterms:modified>
</cp:coreProperties>
</file>