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328" r:id="rId3"/>
    <p:sldId id="329" r:id="rId4"/>
    <p:sldId id="330" r:id="rId5"/>
    <p:sldId id="331" r:id="rId6"/>
    <p:sldId id="332" r:id="rId7"/>
    <p:sldId id="472" r:id="rId8"/>
    <p:sldId id="343" r:id="rId9"/>
    <p:sldId id="344" r:id="rId10"/>
    <p:sldId id="345" r:id="rId11"/>
    <p:sldId id="347" r:id="rId12"/>
    <p:sldId id="349" r:id="rId13"/>
    <p:sldId id="348" r:id="rId14"/>
    <p:sldId id="444" r:id="rId15"/>
    <p:sldId id="445" r:id="rId16"/>
    <p:sldId id="473" r:id="rId17"/>
    <p:sldId id="474" r:id="rId18"/>
    <p:sldId id="477" r:id="rId19"/>
    <p:sldId id="475" r:id="rId20"/>
    <p:sldId id="454" r:id="rId21"/>
    <p:sldId id="455" r:id="rId22"/>
    <p:sldId id="457" r:id="rId23"/>
    <p:sldId id="458" r:id="rId24"/>
    <p:sldId id="459" r:id="rId25"/>
    <p:sldId id="460" r:id="rId26"/>
    <p:sldId id="461" r:id="rId27"/>
    <p:sldId id="462" r:id="rId28"/>
    <p:sldId id="464" r:id="rId29"/>
    <p:sldId id="463" r:id="rId30"/>
    <p:sldId id="466" r:id="rId31"/>
    <p:sldId id="465" r:id="rId32"/>
    <p:sldId id="478" r:id="rId33"/>
    <p:sldId id="479" r:id="rId34"/>
    <p:sldId id="480" r:id="rId35"/>
    <p:sldId id="481" r:id="rId36"/>
    <p:sldId id="482" r:id="rId37"/>
    <p:sldId id="352" r:id="rId38"/>
    <p:sldId id="353" r:id="rId39"/>
    <p:sldId id="354" r:id="rId40"/>
    <p:sldId id="483" r:id="rId41"/>
    <p:sldId id="420" r:id="rId42"/>
    <p:sldId id="355" r:id="rId43"/>
    <p:sldId id="357" r:id="rId44"/>
    <p:sldId id="468" r:id="rId45"/>
    <p:sldId id="356" r:id="rId46"/>
    <p:sldId id="421" r:id="rId47"/>
    <p:sldId id="373" r:id="rId48"/>
    <p:sldId id="469" r:id="rId49"/>
    <p:sldId id="470" r:id="rId50"/>
    <p:sldId id="375" r:id="rId51"/>
    <p:sldId id="376" r:id="rId52"/>
    <p:sldId id="374" r:id="rId53"/>
    <p:sldId id="333" r:id="rId54"/>
    <p:sldId id="358" r:id="rId55"/>
    <p:sldId id="422" r:id="rId56"/>
    <p:sldId id="404" r:id="rId57"/>
    <p:sldId id="405" r:id="rId58"/>
    <p:sldId id="406" r:id="rId59"/>
    <p:sldId id="407" r:id="rId60"/>
    <p:sldId id="359" r:id="rId61"/>
    <p:sldId id="395" r:id="rId62"/>
    <p:sldId id="336" r:id="rId63"/>
    <p:sldId id="394" r:id="rId64"/>
    <p:sldId id="386" r:id="rId65"/>
    <p:sldId id="378" r:id="rId66"/>
    <p:sldId id="388" r:id="rId67"/>
    <p:sldId id="379" r:id="rId68"/>
    <p:sldId id="396" r:id="rId69"/>
    <p:sldId id="397" r:id="rId70"/>
    <p:sldId id="399" r:id="rId71"/>
    <p:sldId id="403" r:id="rId72"/>
    <p:sldId id="402" r:id="rId73"/>
    <p:sldId id="411" r:id="rId74"/>
    <p:sldId id="412" r:id="rId75"/>
    <p:sldId id="415" r:id="rId76"/>
    <p:sldId id="416" r:id="rId77"/>
    <p:sldId id="417" r:id="rId78"/>
    <p:sldId id="418" r:id="rId79"/>
    <p:sldId id="419" r:id="rId80"/>
    <p:sldId id="423" r:id="rId81"/>
    <p:sldId id="424" r:id="rId82"/>
    <p:sldId id="431" r:id="rId83"/>
    <p:sldId id="432" r:id="rId84"/>
    <p:sldId id="433" r:id="rId85"/>
    <p:sldId id="434" r:id="rId86"/>
    <p:sldId id="435" r:id="rId87"/>
    <p:sldId id="484" r:id="rId88"/>
    <p:sldId id="488" r:id="rId89"/>
    <p:sldId id="501" r:id="rId90"/>
    <p:sldId id="489" r:id="rId91"/>
    <p:sldId id="490" r:id="rId92"/>
    <p:sldId id="491" r:id="rId93"/>
    <p:sldId id="492" r:id="rId94"/>
    <p:sldId id="502" r:id="rId95"/>
    <p:sldId id="485" r:id="rId96"/>
    <p:sldId id="487" r:id="rId97"/>
    <p:sldId id="503" r:id="rId98"/>
    <p:sldId id="486" r:id="rId99"/>
    <p:sldId id="493" r:id="rId100"/>
    <p:sldId id="494" r:id="rId101"/>
    <p:sldId id="495" r:id="rId102"/>
    <p:sldId id="496" r:id="rId103"/>
    <p:sldId id="504" r:id="rId104"/>
    <p:sldId id="497" r:id="rId105"/>
    <p:sldId id="505" r:id="rId106"/>
    <p:sldId id="498" r:id="rId107"/>
    <p:sldId id="499" r:id="rId108"/>
    <p:sldId id="500" r:id="rId10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CC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2DB5A97-FE68-48FB-9190-F33404EC166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3AA5733C-4A5B-481E-BD00-3A3DA6B26B41}" type="datetimeFigureOut">
              <a:rPr lang="tr-TR" smtClean="0"/>
              <a:pPr/>
              <a:t>04.11.2014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D2DB5A97-FE68-48FB-9190-F33404EC1669}"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schemeClr val="bg1">
                <a:shade val="90000"/>
                <a:satMod val="150000"/>
              </a:schemeClr>
              <a:schemeClr val="bg1">
                <a:tint val="88000"/>
                <a:satMod val="150000"/>
              </a:schemeClr>
            </a:duotone>
            <a:lum/>
          </a:blip>
          <a:srcRect/>
          <a:tile tx="0" ty="0" sx="100000" sy="100000" flip="none" algn="tl"/>
        </a:blipFill>
        <a:effectLst/>
      </p:bgPr>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AA5733C-4A5B-481E-BD00-3A3DA6B26B41}" type="datetimeFigureOut">
              <a:rPr lang="tr-TR" smtClean="0"/>
              <a:pPr/>
              <a:t>04.11.2014</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2DB5A97-FE68-48FB-9190-F33404EC1669}"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714356"/>
            <a:ext cx="7772400" cy="2786082"/>
          </a:xfrm>
        </p:spPr>
        <p:txBody>
          <a:bodyPr>
            <a:normAutofit/>
          </a:bodyPr>
          <a:lstStyle/>
          <a:p>
            <a:r>
              <a:rPr lang="tr-TR" sz="4000" dirty="0" smtClean="0">
                <a:solidFill>
                  <a:schemeClr val="tx1"/>
                </a:solidFill>
                <a:effectLst/>
              </a:rPr>
              <a:t>İHALE MEVZUATI DEĞİŞİKLİKLERİ</a:t>
            </a:r>
            <a:br>
              <a:rPr lang="tr-TR" sz="4000" dirty="0" smtClean="0">
                <a:solidFill>
                  <a:schemeClr val="tx1"/>
                </a:solidFill>
                <a:effectLst/>
              </a:rPr>
            </a:br>
            <a:r>
              <a:rPr lang="tr-TR" sz="4000" dirty="0" smtClean="0">
                <a:solidFill>
                  <a:schemeClr val="tx1"/>
                </a:solidFill>
                <a:effectLst/>
              </a:rPr>
              <a:t>(07.06.2014)</a:t>
            </a:r>
            <a:endParaRPr lang="tr-TR" sz="4000" dirty="0">
              <a:solidFill>
                <a:schemeClr val="tx1"/>
              </a:solidFill>
              <a:effectLst/>
            </a:endParaRPr>
          </a:p>
        </p:txBody>
      </p:sp>
      <p:sp>
        <p:nvSpPr>
          <p:cNvPr id="3" name="2 Alt Başlık"/>
          <p:cNvSpPr>
            <a:spLocks noGrp="1"/>
          </p:cNvSpPr>
          <p:nvPr>
            <p:ph type="subTitle" idx="1"/>
          </p:nvPr>
        </p:nvSpPr>
        <p:spPr>
          <a:xfrm>
            <a:off x="1371600" y="3929066"/>
            <a:ext cx="6915176" cy="928694"/>
          </a:xfrm>
        </p:spPr>
        <p:txBody>
          <a:bodyPr/>
          <a:lstStyle/>
          <a:p>
            <a:endParaRPr lang="tr-TR"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500042"/>
            <a:ext cx="8115328" cy="1285884"/>
          </a:xfrm>
        </p:spPr>
        <p:txBody>
          <a:bodyPr>
            <a:noAutofit/>
          </a:bodyPr>
          <a:lstStyle/>
          <a:p>
            <a:r>
              <a:rPr lang="tr-TR" sz="3600" dirty="0" smtClean="0">
                <a:solidFill>
                  <a:schemeClr val="tx1"/>
                </a:solidFill>
              </a:rPr>
              <a:t>Hizmet (Madde 59) ve Yapım (Madde 60) İşlerinde Ortak Düzenleme</a:t>
            </a:r>
          </a:p>
        </p:txBody>
      </p:sp>
      <p:sp>
        <p:nvSpPr>
          <p:cNvPr id="3" name="2 İçerik Yer Tutucusu"/>
          <p:cNvSpPr>
            <a:spLocks noGrp="1"/>
          </p:cNvSpPr>
          <p:nvPr>
            <p:ph idx="1"/>
          </p:nvPr>
        </p:nvSpPr>
        <p:spPr>
          <a:xfrm>
            <a:off x="457200" y="2071678"/>
            <a:ext cx="8229600" cy="4252922"/>
          </a:xfrm>
        </p:spPr>
        <p:txBody>
          <a:bodyPr>
            <a:normAutofit/>
          </a:bodyPr>
          <a:lstStyle/>
          <a:p>
            <a:pPr algn="just"/>
            <a:r>
              <a:rPr lang="tr-TR" sz="3000" dirty="0" smtClean="0"/>
              <a:t>(4) Yaklaşık maliyeti Kanunun 8 inci maddesinde öngörülen eşik değerin yarısına kadar olan ihalelerde, ihale ilanında ve dokümanında sınır değerin altında olan tekliflerin reddedileceğinin belirtilmesi halinde, sınır değerin altında olduğu tespit edilen isteklilerin teklifleri açıklama istenmeksizin reddedilir.”</a:t>
            </a:r>
          </a:p>
          <a:p>
            <a:pPr lvl="1"/>
            <a:endParaRPr lang="tr-TR"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08720"/>
            <a:ext cx="8229600" cy="5415880"/>
          </a:xfrm>
        </p:spPr>
        <p:txBody>
          <a:bodyPr/>
          <a:lstStyle/>
          <a:p>
            <a:pPr marL="0" indent="0" algn="just">
              <a:buNone/>
            </a:pPr>
            <a:r>
              <a:rPr lang="tr-TR" dirty="0"/>
              <a:t>2) İdarelerin teşkilat, görev ve yetkilerine ilişkin mevzuatı ile 4857 sayılı Kanunun 2 </a:t>
            </a:r>
            <a:r>
              <a:rPr lang="tr-TR" dirty="0" err="1"/>
              <a:t>nci</a:t>
            </a:r>
            <a:r>
              <a:rPr lang="tr-TR" dirty="0"/>
              <a:t> maddesinin yedinci fıkrası esas alınmak suretiyle, </a:t>
            </a:r>
            <a:r>
              <a:rPr lang="tr-TR" dirty="0">
                <a:solidFill>
                  <a:srgbClr val="FF0000"/>
                </a:solidFill>
              </a:rPr>
              <a:t>idareye ait bir işyerinde yürütülen asıl işin bir bölümünde </a:t>
            </a:r>
            <a:r>
              <a:rPr lang="tr-TR" u="sng" dirty="0">
                <a:solidFill>
                  <a:srgbClr val="002060"/>
                </a:solidFill>
              </a:rPr>
              <a:t>idarenin ve işin gereği ile teknolojik nedenlerle uzmanlık gerektiren işlerde</a:t>
            </a:r>
            <a:r>
              <a:rPr lang="tr-TR" dirty="0">
                <a:solidFill>
                  <a:srgbClr val="FF0000"/>
                </a:solidFill>
              </a:rPr>
              <a:t> hizmet alımı ihalesine çıkılabilir</a:t>
            </a:r>
            <a:r>
              <a:rPr lang="tr-TR" dirty="0" smtClean="0">
                <a:solidFill>
                  <a:srgbClr val="FF0000"/>
                </a:solidFill>
              </a:rPr>
              <a:t>.</a:t>
            </a:r>
          </a:p>
          <a:p>
            <a:pPr marL="0" indent="0" algn="just">
              <a:buNone/>
            </a:pPr>
            <a:endParaRPr lang="tr-TR" dirty="0"/>
          </a:p>
          <a:p>
            <a:pPr marL="0" indent="0" algn="just">
              <a:buNone/>
            </a:pPr>
            <a:r>
              <a:rPr lang="tr-TR" dirty="0"/>
              <a:t>3) Danışmanlık hizmet alım ihalelerinde istihdam edilen personelin yeterli nitelik veya sayıda olmaması şartı aranmaz.”</a:t>
            </a:r>
          </a:p>
          <a:p>
            <a:endParaRPr lang="tr-TR" dirty="0"/>
          </a:p>
        </p:txBody>
      </p:sp>
    </p:spTree>
    <p:extLst>
      <p:ext uri="{BB962C8B-B14F-4D97-AF65-F5344CB8AC3E}">
        <p14:creationId xmlns:p14="http://schemas.microsoft.com/office/powerpoint/2010/main" xmlns="" val="23220456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just"/>
            <a:r>
              <a:rPr lang="tr-TR" sz="2800" dirty="0"/>
              <a:t>4734 sayılı Kanuna aşağıdaki ek madde eklenmiştir.</a:t>
            </a:r>
            <a:br>
              <a:rPr lang="tr-TR" sz="2800" dirty="0"/>
            </a:br>
            <a:r>
              <a:rPr lang="tr-TR" sz="2800" dirty="0"/>
              <a:t>“</a:t>
            </a:r>
            <a:r>
              <a:rPr lang="tr-TR" sz="2800" dirty="0">
                <a:solidFill>
                  <a:srgbClr val="FF0000"/>
                </a:solidFill>
              </a:rPr>
              <a:t>Uygun görüş alınması ve görevlilerin sorumlulukları</a:t>
            </a:r>
            <a:r>
              <a:rPr lang="tr-TR" sz="2800" dirty="0"/>
              <a:t/>
            </a:r>
            <a:br>
              <a:rPr lang="tr-TR" sz="2800" dirty="0"/>
            </a:br>
            <a:r>
              <a:rPr lang="tr-TR" sz="2800" dirty="0"/>
              <a:t>EK MADDE 8</a:t>
            </a:r>
          </a:p>
        </p:txBody>
      </p:sp>
      <p:sp>
        <p:nvSpPr>
          <p:cNvPr id="3" name="İçerik Yer Tutucusu 2"/>
          <p:cNvSpPr>
            <a:spLocks noGrp="1"/>
          </p:cNvSpPr>
          <p:nvPr>
            <p:ph idx="1"/>
          </p:nvPr>
        </p:nvSpPr>
        <p:spPr/>
        <p:txBody>
          <a:bodyPr>
            <a:normAutofit fontScale="85000" lnSpcReduction="10000"/>
          </a:bodyPr>
          <a:lstStyle/>
          <a:p>
            <a:r>
              <a:rPr lang="tr-TR" dirty="0"/>
              <a:t>62 </a:t>
            </a:r>
            <a:r>
              <a:rPr lang="tr-TR" dirty="0" err="1"/>
              <a:t>nci</a:t>
            </a:r>
            <a:r>
              <a:rPr lang="tr-TR" dirty="0"/>
              <a:t> maddenin birinci fıkrasının (e) bendi kapsamında personel çalıştırılmasına dayalı hizmetler (danışmanlık hizmet alımları hariç) için ihaleye çıkılmadan önce; </a:t>
            </a:r>
          </a:p>
          <a:p>
            <a:r>
              <a:rPr lang="tr-TR" dirty="0"/>
              <a:t>a) 10/12/2003 tarihli ve 5018 sayılı Kamu Malî Yönetimi ve Kontrol Kanununa ekli (I), (II) ve (IV) sayılı cetvellerde yer alan idareler ile bunlara bağlı döner sermayeli kuruluşların, </a:t>
            </a:r>
            <a:r>
              <a:rPr lang="tr-TR" dirty="0">
                <a:solidFill>
                  <a:srgbClr val="FF0000"/>
                </a:solidFill>
              </a:rPr>
              <a:t>Maliye Bakanlığından, </a:t>
            </a:r>
            <a:endParaRPr lang="tr-TR" dirty="0" smtClean="0">
              <a:solidFill>
                <a:srgbClr val="FF0000"/>
              </a:solidFill>
            </a:endParaRPr>
          </a:p>
          <a:p>
            <a:pPr marL="0" indent="0">
              <a:buNone/>
            </a:pPr>
            <a:r>
              <a:rPr lang="tr-TR" dirty="0" smtClean="0">
                <a:solidFill>
                  <a:srgbClr val="FF0000"/>
                </a:solidFill>
              </a:rPr>
              <a:t>     uygun </a:t>
            </a:r>
            <a:r>
              <a:rPr lang="tr-TR" dirty="0">
                <a:solidFill>
                  <a:srgbClr val="FF0000"/>
                </a:solidFill>
              </a:rPr>
              <a:t>görüş alması zorunludur</a:t>
            </a:r>
            <a:r>
              <a:rPr lang="tr-TR" dirty="0" smtClean="0">
                <a:solidFill>
                  <a:srgbClr val="FF0000"/>
                </a:solidFill>
              </a:rPr>
              <a:t>.</a:t>
            </a:r>
          </a:p>
          <a:p>
            <a:pPr marL="0" indent="0">
              <a:buNone/>
            </a:pPr>
            <a:endParaRPr lang="tr-TR" dirty="0" smtClean="0"/>
          </a:p>
          <a:p>
            <a:pPr marL="0" indent="0">
              <a:buNone/>
            </a:pPr>
            <a:r>
              <a:rPr lang="tr-TR" dirty="0"/>
              <a:t>Uygun görüş alınmadan bu hizmetler için ihaleye çıkılamaz</a:t>
            </a:r>
            <a:r>
              <a:rPr lang="tr-TR" dirty="0" smtClean="0"/>
              <a:t>.</a:t>
            </a:r>
          </a:p>
          <a:p>
            <a:pPr marL="0" indent="0">
              <a:buNone/>
            </a:pPr>
            <a:r>
              <a:rPr lang="tr-TR" dirty="0" smtClean="0"/>
              <a:t> </a:t>
            </a:r>
            <a:r>
              <a:rPr lang="tr-TR" dirty="0"/>
              <a:t>62 </a:t>
            </a:r>
            <a:r>
              <a:rPr lang="tr-TR" dirty="0" err="1"/>
              <a:t>nci</a:t>
            </a:r>
            <a:r>
              <a:rPr lang="tr-TR" dirty="0"/>
              <a:t> maddenin birinci fıkrasının (e) bendinin (1) numaralı alt bendinde yer alan hizmet alımlarında niteliği gereği </a:t>
            </a:r>
            <a:r>
              <a:rPr lang="tr-TR" dirty="0">
                <a:solidFill>
                  <a:srgbClr val="FF0000"/>
                </a:solidFill>
              </a:rPr>
              <a:t>sözleşme süresi altı ayı aşmayan işlerde uygun görüş şartı aranmaz. </a:t>
            </a:r>
          </a:p>
          <a:p>
            <a:pPr marL="0" indent="0">
              <a:buNone/>
            </a:pPr>
            <a:endParaRPr lang="tr-TR" dirty="0"/>
          </a:p>
          <a:p>
            <a:pPr marL="0" indent="0">
              <a:buNone/>
            </a:pPr>
            <a:endParaRPr lang="tr-TR" dirty="0"/>
          </a:p>
        </p:txBody>
      </p:sp>
    </p:spTree>
    <p:extLst>
      <p:ext uri="{BB962C8B-B14F-4D97-AF65-F5344CB8AC3E}">
        <p14:creationId xmlns:p14="http://schemas.microsoft.com/office/powerpoint/2010/main" xmlns="" val="321260512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703912"/>
          </a:xfrm>
        </p:spPr>
        <p:txBody>
          <a:bodyPr>
            <a:noAutofit/>
          </a:bodyPr>
          <a:lstStyle/>
          <a:p>
            <a:pPr marL="0" indent="0" algn="just">
              <a:buNone/>
            </a:pPr>
            <a:r>
              <a:rPr lang="tr-TR" sz="2400" dirty="0"/>
              <a:t>62 </a:t>
            </a:r>
            <a:r>
              <a:rPr lang="tr-TR" sz="2400" dirty="0" err="1"/>
              <a:t>nci</a:t>
            </a:r>
            <a:r>
              <a:rPr lang="tr-TR" sz="2400" dirty="0"/>
              <a:t> maddenin birinci fıkrasının (e) bendi uyarınca yapılan personel çalıştırılmasına dayalı hizmet alımı ihaleleri çerçevesinde ç</a:t>
            </a:r>
            <a:r>
              <a:rPr lang="tr-TR" sz="2400" dirty="0">
                <a:solidFill>
                  <a:srgbClr val="FF0000"/>
                </a:solidFill>
              </a:rPr>
              <a:t>alıştırılan personel, ihale ve sözleşme konusu iş dışında başka bir işte çalıştırılamaz ve görevlendirilemez. </a:t>
            </a:r>
            <a:endParaRPr lang="tr-TR" sz="2400" dirty="0" smtClean="0">
              <a:solidFill>
                <a:srgbClr val="FF0000"/>
              </a:solidFill>
            </a:endParaRPr>
          </a:p>
          <a:p>
            <a:pPr marL="0" indent="0" algn="just">
              <a:buNone/>
            </a:pPr>
            <a:endParaRPr lang="tr-TR" sz="2400" dirty="0" smtClean="0"/>
          </a:p>
          <a:p>
            <a:pPr marL="0" indent="0" algn="just">
              <a:buNone/>
            </a:pPr>
            <a:r>
              <a:rPr lang="tr-TR" sz="2400" dirty="0" smtClean="0"/>
              <a:t>Bu </a:t>
            </a:r>
            <a:r>
              <a:rPr lang="tr-TR" sz="2400" dirty="0"/>
              <a:t>kapsamda, personel çalıştırılmasına dayalı hizmet alımı ihalesine </a:t>
            </a:r>
            <a:r>
              <a:rPr lang="tr-TR" sz="2400" dirty="0">
                <a:solidFill>
                  <a:schemeClr val="tx2">
                    <a:lumMod val="75000"/>
                  </a:schemeClr>
                </a:solidFill>
              </a:rPr>
              <a:t>çıkılmaması gerektiği hâlde ihaleye çıkılması</a:t>
            </a:r>
            <a:r>
              <a:rPr lang="tr-TR" sz="2400" dirty="0"/>
              <a:t>, </a:t>
            </a:r>
            <a:r>
              <a:rPr lang="tr-TR" sz="2400" dirty="0">
                <a:solidFill>
                  <a:srgbClr val="FF0000"/>
                </a:solidFill>
              </a:rPr>
              <a:t>uygun görüş alınması gereken hâllerde alınmadan ihaleye çıkılması, </a:t>
            </a:r>
            <a:r>
              <a:rPr lang="tr-TR" sz="2400" dirty="0">
                <a:solidFill>
                  <a:srgbClr val="7030A0"/>
                </a:solidFill>
              </a:rPr>
              <a:t>ihale kapsamında çalıştırılan personelin sözleşme konusu işler dışında çalıştırılması, </a:t>
            </a:r>
            <a:r>
              <a:rPr lang="tr-TR" sz="2400" dirty="0">
                <a:solidFill>
                  <a:srgbClr val="00B050"/>
                </a:solidFill>
              </a:rPr>
              <a:t>4857 sayılı Kanunun 2 </a:t>
            </a:r>
            <a:r>
              <a:rPr lang="tr-TR" sz="2400" dirty="0" err="1">
                <a:solidFill>
                  <a:srgbClr val="00B050"/>
                </a:solidFill>
              </a:rPr>
              <a:t>nci</a:t>
            </a:r>
            <a:r>
              <a:rPr lang="tr-TR" sz="2400" dirty="0">
                <a:solidFill>
                  <a:srgbClr val="00B050"/>
                </a:solidFill>
              </a:rPr>
              <a:t> maddesinin yedinci fıkrası hükmüne aykırılık teşkil edecek şekilde işlem ve eylemler yapılması</a:t>
            </a:r>
            <a:r>
              <a:rPr lang="tr-TR" sz="2400" dirty="0"/>
              <a:t> nedeniyle idare aleyhine zarar ortaya çıkması hâlinde, oluşan bu zararlar, bu zarara neden olduğu tespit edilenlere </a:t>
            </a:r>
            <a:r>
              <a:rPr lang="tr-TR" sz="2400" dirty="0">
                <a:solidFill>
                  <a:srgbClr val="00B050"/>
                </a:solidFill>
              </a:rPr>
              <a:t>rücu edilmek suretiyle tahsil edilir</a:t>
            </a:r>
            <a:r>
              <a:rPr lang="tr-TR" sz="2400" dirty="0" smtClean="0">
                <a:solidFill>
                  <a:srgbClr val="00B050"/>
                </a:solidFill>
              </a:rPr>
              <a:t>.</a:t>
            </a:r>
          </a:p>
          <a:p>
            <a:pPr marL="0" indent="0" algn="just">
              <a:buNone/>
            </a:pPr>
            <a:r>
              <a:rPr lang="tr-TR" sz="1900" dirty="0" smtClean="0"/>
              <a:t> </a:t>
            </a:r>
            <a:endParaRPr lang="tr-TR" sz="1900" dirty="0"/>
          </a:p>
        </p:txBody>
      </p:sp>
    </p:spTree>
    <p:extLst>
      <p:ext uri="{BB962C8B-B14F-4D97-AF65-F5344CB8AC3E}">
        <p14:creationId xmlns:p14="http://schemas.microsoft.com/office/powerpoint/2010/main" xmlns="" val="26744707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703912"/>
          </a:xfrm>
        </p:spPr>
        <p:txBody>
          <a:bodyPr>
            <a:normAutofit fontScale="92500" lnSpcReduction="10000"/>
          </a:bodyPr>
          <a:lstStyle/>
          <a:p>
            <a:pPr marL="0" indent="0" algn="just">
              <a:buNone/>
            </a:pPr>
            <a:r>
              <a:rPr lang="tr-TR" sz="2800" dirty="0"/>
              <a:t>Ayrıca, </a:t>
            </a:r>
            <a:r>
              <a:rPr lang="tr-TR" sz="2800" dirty="0">
                <a:solidFill>
                  <a:srgbClr val="FF0000"/>
                </a:solidFill>
              </a:rPr>
              <a:t>bu kişiler hakkında uygulanacak ceza ve disiplin hükümleri saklı kalmak üzere, bu kişilere her türlü aylık, ödenek, zam, tazminat dâhil yapılan bir aylık net ödemelerin beş katı tutarında idari para cezası uygulanır.</a:t>
            </a:r>
            <a:r>
              <a:rPr lang="tr-TR" sz="2800" dirty="0"/>
              <a:t> </a:t>
            </a:r>
            <a:endParaRPr lang="tr-TR" sz="2800" dirty="0" smtClean="0"/>
          </a:p>
          <a:p>
            <a:pPr marL="0" indent="0" algn="just">
              <a:buNone/>
            </a:pPr>
            <a:r>
              <a:rPr lang="tr-TR" sz="2800" dirty="0" smtClean="0"/>
              <a:t>4857 </a:t>
            </a:r>
            <a:r>
              <a:rPr lang="tr-TR" sz="2800" dirty="0"/>
              <a:t>sayılı Kanunun 3 üncü maddesinin ikinci fıkrasında </a:t>
            </a:r>
            <a:r>
              <a:rPr lang="tr-TR" sz="2800" dirty="0">
                <a:solidFill>
                  <a:srgbClr val="00B050"/>
                </a:solidFill>
              </a:rPr>
              <a:t>öngörülen itiraz veya diğer kanun yollarına başvurmayan kişilere ise her türlü aylık, ödenek, zam, tazminat dâhil yapılan bir aylık net ödemelerin iki katı tutarında idari para cezası </a:t>
            </a:r>
            <a:r>
              <a:rPr lang="tr-TR" sz="2800" dirty="0"/>
              <a:t>uygulanır.</a:t>
            </a:r>
          </a:p>
          <a:p>
            <a:pPr marL="0" indent="0" algn="just">
              <a:buNone/>
            </a:pPr>
            <a:r>
              <a:rPr lang="tr-TR" sz="2800" dirty="0"/>
              <a:t>Bu maddenin uygulanmasına ilişkin </a:t>
            </a:r>
            <a:r>
              <a:rPr lang="tr-TR" sz="2800" dirty="0">
                <a:solidFill>
                  <a:srgbClr val="00B0F0"/>
                </a:solidFill>
              </a:rPr>
              <a:t>usul ve esaslar </a:t>
            </a:r>
            <a:r>
              <a:rPr lang="tr-TR" sz="2800" dirty="0"/>
              <a:t>Çalışma ve Sosyal Güvenlik Bakanlığı ve Hazine Müsteşarlığının görüşü ve Maliye Bakanlığının teklifi üzerine Bakanlar Kurulu tarafından yürürlüğe konulan yönetmelikle düzenlenir.”</a:t>
            </a:r>
          </a:p>
          <a:p>
            <a:endParaRPr lang="tr-TR" dirty="0"/>
          </a:p>
        </p:txBody>
      </p:sp>
    </p:spTree>
    <p:extLst>
      <p:ext uri="{BB962C8B-B14F-4D97-AF65-F5344CB8AC3E}">
        <p14:creationId xmlns:p14="http://schemas.microsoft.com/office/powerpoint/2010/main" xmlns="" val="213015549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936104"/>
          </a:xfrm>
        </p:spPr>
        <p:txBody>
          <a:bodyPr>
            <a:normAutofit/>
          </a:bodyPr>
          <a:lstStyle/>
          <a:p>
            <a:pPr algn="ctr"/>
            <a:r>
              <a:rPr lang="tr-TR" dirty="0" smtClean="0"/>
              <a:t>FİYAT FARKI ÖDEMELERİ</a:t>
            </a:r>
            <a:endParaRPr lang="tr-TR" dirty="0"/>
          </a:p>
        </p:txBody>
      </p:sp>
      <p:sp>
        <p:nvSpPr>
          <p:cNvPr id="3" name="İçerik Yer Tutucusu 2"/>
          <p:cNvSpPr>
            <a:spLocks noGrp="1"/>
          </p:cNvSpPr>
          <p:nvPr>
            <p:ph idx="1"/>
          </p:nvPr>
        </p:nvSpPr>
        <p:spPr>
          <a:xfrm>
            <a:off x="457200" y="1340768"/>
            <a:ext cx="8229600" cy="5517232"/>
          </a:xfrm>
        </p:spPr>
        <p:txBody>
          <a:bodyPr>
            <a:normAutofit fontScale="77500" lnSpcReduction="20000"/>
          </a:bodyPr>
          <a:lstStyle/>
          <a:p>
            <a:pPr algn="just"/>
            <a:r>
              <a:rPr lang="tr-TR" sz="3200" dirty="0"/>
              <a:t>5/1/2002 tarihli ve 4735 sayılı Kamu İhale Sözleşmeleri Kanununun 8 inci maddesine aşağıdaki fıkralar eklenmiştir.</a:t>
            </a:r>
          </a:p>
          <a:p>
            <a:pPr algn="just"/>
            <a:r>
              <a:rPr lang="tr-TR" sz="3200" dirty="0"/>
              <a:t>“4/1/2002 tarihli ve 4734 sayılı Kamu İhale Kanununun </a:t>
            </a:r>
            <a:r>
              <a:rPr lang="tr-TR" sz="3200" dirty="0">
                <a:solidFill>
                  <a:srgbClr val="FF0000"/>
                </a:solidFill>
              </a:rPr>
              <a:t>62 </a:t>
            </a:r>
            <a:r>
              <a:rPr lang="tr-TR" sz="3200" dirty="0" err="1">
                <a:solidFill>
                  <a:srgbClr val="FF0000"/>
                </a:solidFill>
              </a:rPr>
              <a:t>nci</a:t>
            </a:r>
            <a:r>
              <a:rPr lang="tr-TR" sz="3200" dirty="0">
                <a:solidFill>
                  <a:srgbClr val="FF0000"/>
                </a:solidFill>
              </a:rPr>
              <a:t> maddesinin birinci fıkrasının (e) bendi uyarınca ihale edilen işlerde, </a:t>
            </a:r>
            <a:r>
              <a:rPr lang="tr-TR" sz="3200" dirty="0"/>
              <a:t>22/5/2003 tarihli ve 4857 sayılı İş Kanununun 2 </a:t>
            </a:r>
            <a:r>
              <a:rPr lang="tr-TR" sz="3200" dirty="0" err="1"/>
              <a:t>nci</a:t>
            </a:r>
            <a:r>
              <a:rPr lang="tr-TR" sz="3200" dirty="0"/>
              <a:t> maddesinde tanımlanan asıl işveren-alt işveren ilişkisi çerçevesinde </a:t>
            </a:r>
            <a:r>
              <a:rPr lang="tr-TR" sz="3200" dirty="0">
                <a:solidFill>
                  <a:srgbClr val="7030A0"/>
                </a:solidFill>
              </a:rPr>
              <a:t>alt işveren </a:t>
            </a:r>
            <a:r>
              <a:rPr lang="tr-TR" sz="3200" dirty="0"/>
              <a:t>tarafından münhasıran bu Kanun kapsamına giren kamu kurum ve kuruluşlarına ait işyerlerinde </a:t>
            </a:r>
            <a:r>
              <a:rPr lang="tr-TR" sz="3200" dirty="0">
                <a:solidFill>
                  <a:srgbClr val="0070C0"/>
                </a:solidFill>
              </a:rPr>
              <a:t>çalıştırılan işçileri kapsayacak olan toplu iş sözleşmeleri; alt işverenin yetkilendirmesi kaydıyla </a:t>
            </a:r>
            <a:r>
              <a:rPr lang="tr-TR" sz="3200" dirty="0"/>
              <a:t>merkezi yönetim kapsamındaki kamu idarelerinin üyesi bulunduğu kamu işveren sendikalarından birisi tarafından 18/10/2012 tarihli ve 6356 sayılı Sendikalar ve Toplu İş Sözleşmesi Kanunu hükümlerine göre yürütülür ve sonuçlandırılır. </a:t>
            </a:r>
            <a:endParaRPr lang="tr-TR" dirty="0"/>
          </a:p>
        </p:txBody>
      </p:sp>
    </p:spTree>
    <p:extLst>
      <p:ext uri="{BB962C8B-B14F-4D97-AF65-F5344CB8AC3E}">
        <p14:creationId xmlns:p14="http://schemas.microsoft.com/office/powerpoint/2010/main" xmlns="" val="243390176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80728"/>
            <a:ext cx="8229600" cy="5343872"/>
          </a:xfrm>
        </p:spPr>
        <p:txBody>
          <a:bodyPr>
            <a:normAutofit fontScale="92500"/>
          </a:bodyPr>
          <a:lstStyle/>
          <a:p>
            <a:pPr algn="just"/>
            <a:r>
              <a:rPr lang="tr-TR" sz="2800" dirty="0"/>
              <a:t>Toplu iş sözleşmesinin kamu işveren sendikası tarafından bu fıkraya göre sonuçlandırılması hâlinde, belirlenen </a:t>
            </a:r>
            <a:r>
              <a:rPr lang="tr-TR" sz="2800" dirty="0">
                <a:solidFill>
                  <a:srgbClr val="7030A0"/>
                </a:solidFill>
              </a:rPr>
              <a:t>ücret ve sosyal haklardan kaynaklanan bedel artışı kadar idarece fiyat farkı ödenir. </a:t>
            </a:r>
            <a:r>
              <a:rPr lang="tr-TR" sz="2800" dirty="0"/>
              <a:t>Kamu işveren sendikası tarafından yürütülmeyen ve sonuçlandırılmayan toplu iş sözleşmeleri için fiyat farkı ödenemez, 4857 sayılı Kanunun 2 </a:t>
            </a:r>
            <a:r>
              <a:rPr lang="tr-TR" sz="2800" dirty="0" err="1"/>
              <a:t>nci</a:t>
            </a:r>
            <a:r>
              <a:rPr lang="tr-TR" sz="2800" dirty="0"/>
              <a:t> maddesinin yedinci fıkrası esas alınarak asıl işveren sıfatından dolayı ücret farkına hükmedilemez ve asıl işveren sıfatıyla sorumluluk yüklenemez. Bu fıkranın uygulanmasına ilişkin esas ve usuller, Çalışma ve Sosyal Güvenlik Bakanlığının görüşü alınmak suretiyle Maliye Bakanlığınca belirlenir.</a:t>
            </a:r>
          </a:p>
          <a:p>
            <a:endParaRPr lang="tr-TR" dirty="0"/>
          </a:p>
        </p:txBody>
      </p:sp>
    </p:spTree>
    <p:extLst>
      <p:ext uri="{BB962C8B-B14F-4D97-AF65-F5344CB8AC3E}">
        <p14:creationId xmlns:p14="http://schemas.microsoft.com/office/powerpoint/2010/main" xmlns="" val="289474519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08720"/>
            <a:ext cx="8229600" cy="5415880"/>
          </a:xfrm>
        </p:spPr>
        <p:txBody>
          <a:bodyPr>
            <a:normAutofit/>
          </a:bodyPr>
          <a:lstStyle/>
          <a:p>
            <a:pPr algn="just"/>
            <a:r>
              <a:rPr lang="tr-TR" dirty="0"/>
              <a:t>22/9/2012 tarihinden önce 4734 sayılı Kanuna göre ihalesi yapılan ve ihale dokümanında fiyat farkı hesaplanabilmesine ilişkin hüküm bulunan </a:t>
            </a:r>
            <a:r>
              <a:rPr lang="tr-TR" dirty="0">
                <a:solidFill>
                  <a:srgbClr val="FF0000"/>
                </a:solidFill>
              </a:rPr>
              <a:t>yapım işleri ihalelerinde,</a:t>
            </a:r>
            <a:r>
              <a:rPr lang="tr-TR" dirty="0"/>
              <a:t> yaklaşık maliyetin yarısından fazlasını akaryakıt giderinin oluşturduğu ve bu maddenin yürürlüğe girdiği tarih itibarıyla fesih veya tasfiye edilmeksizin geçici kabulü yapılmış işler ile devam eden işlerin, 22/9/2012 tarihinden sonra gerçekleştirilen kısımlarında kullanılan akaryakıta ilişkin olarak </a:t>
            </a:r>
            <a:r>
              <a:rPr lang="tr-TR" dirty="0">
                <a:solidFill>
                  <a:srgbClr val="FF0000"/>
                </a:solidFill>
              </a:rPr>
              <a:t>özel tüketim vergisinde gerçekleşen artış nedeniyle fiyat farkı hesaplanmasında </a:t>
            </a:r>
            <a:r>
              <a:rPr lang="tr-TR" dirty="0"/>
              <a:t>3l/8/20l3 tarihli ve 28751 sayılı Resmî </a:t>
            </a:r>
            <a:r>
              <a:rPr lang="tr-TR" dirty="0" err="1"/>
              <a:t>Gazete’de</a:t>
            </a:r>
            <a:r>
              <a:rPr lang="tr-TR" dirty="0"/>
              <a:t> yayımlanan 2013/5217 sayılı Bakanlar Kurulu Kararı hükümleri uygulanır</a:t>
            </a:r>
          </a:p>
        </p:txBody>
      </p:sp>
    </p:spTree>
    <p:extLst>
      <p:ext uri="{BB962C8B-B14F-4D97-AF65-F5344CB8AC3E}">
        <p14:creationId xmlns:p14="http://schemas.microsoft.com/office/powerpoint/2010/main" xmlns="" val="379234070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İHALE SÜRESİ 3 YILDIR…</a:t>
            </a:r>
            <a:endParaRPr lang="tr-TR" dirty="0"/>
          </a:p>
        </p:txBody>
      </p:sp>
      <p:sp>
        <p:nvSpPr>
          <p:cNvPr id="3" name="İçerik Yer Tutucusu 2"/>
          <p:cNvSpPr>
            <a:spLocks noGrp="1"/>
          </p:cNvSpPr>
          <p:nvPr>
            <p:ph idx="1"/>
          </p:nvPr>
        </p:nvSpPr>
        <p:spPr/>
        <p:txBody>
          <a:bodyPr/>
          <a:lstStyle/>
          <a:p>
            <a:pPr algn="just"/>
            <a:r>
              <a:rPr lang="tr-TR" dirty="0"/>
              <a:t>“Genel yönetim kapsamındaki kamu idarelerinin, 4/1/2002 tarihli ve 4734 sayılı Kamu İhale Kanununun 62 </a:t>
            </a:r>
            <a:r>
              <a:rPr lang="tr-TR" dirty="0" err="1"/>
              <a:t>nci</a:t>
            </a:r>
            <a:r>
              <a:rPr lang="tr-TR" dirty="0"/>
              <a:t> maddesinin birinci fıkrasının (e) bendi kapsamında olan </a:t>
            </a:r>
            <a:r>
              <a:rPr lang="tr-TR" dirty="0">
                <a:solidFill>
                  <a:srgbClr val="FF0000"/>
                </a:solidFill>
              </a:rPr>
              <a:t>işlerden sürekli nitelikte olanlara  ilişkin hizmet  alımlarında,  yüklenme  süresi üç yıl olup,</a:t>
            </a:r>
            <a:r>
              <a:rPr lang="tr-TR" dirty="0"/>
              <a:t>  </a:t>
            </a:r>
            <a:endParaRPr lang="tr-TR" dirty="0" smtClean="0"/>
          </a:p>
          <a:p>
            <a:pPr algn="just"/>
            <a:r>
              <a:rPr lang="tr-TR" u="sng" dirty="0" smtClean="0">
                <a:solidFill>
                  <a:srgbClr val="FF0000"/>
                </a:solidFill>
              </a:rPr>
              <a:t>işin </a:t>
            </a:r>
            <a:r>
              <a:rPr lang="tr-TR" u="sng" dirty="0">
                <a:solidFill>
                  <a:srgbClr val="FF0000"/>
                </a:solidFill>
              </a:rPr>
              <a:t>niteliğinden veya süresinden kaynaklanan zorunlu hâllerde bu süre gerekçesi gösterilmek şartıyla üst yöneticinin onayıyla kısaltılabilir.”</a:t>
            </a:r>
          </a:p>
          <a:p>
            <a:endParaRPr lang="tr-TR" dirty="0"/>
          </a:p>
        </p:txBody>
      </p:sp>
    </p:spTree>
    <p:extLst>
      <p:ext uri="{BB962C8B-B14F-4D97-AF65-F5344CB8AC3E}">
        <p14:creationId xmlns:p14="http://schemas.microsoft.com/office/powerpoint/2010/main" xmlns="" val="144533432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703912"/>
          </a:xfrm>
        </p:spPr>
        <p:txBody>
          <a:bodyPr/>
          <a:lstStyle/>
          <a:p>
            <a:pPr algn="just"/>
            <a:r>
              <a:rPr lang="tr-TR" dirty="0">
                <a:solidFill>
                  <a:srgbClr val="7030A0"/>
                </a:solidFill>
              </a:rPr>
              <a:t>b) 10 ve 11 inci maddeleri, bu Kanunun yayımı tarihinden dört ay sonra</a:t>
            </a:r>
            <a:r>
              <a:rPr lang="tr-TR" dirty="0" smtClean="0">
                <a:solidFill>
                  <a:srgbClr val="7030A0"/>
                </a:solidFill>
              </a:rPr>
              <a:t>,</a:t>
            </a:r>
          </a:p>
          <a:p>
            <a:pPr marL="0" indent="0" algn="just">
              <a:buNone/>
            </a:pPr>
            <a:r>
              <a:rPr lang="tr-TR" dirty="0" smtClean="0">
                <a:solidFill>
                  <a:srgbClr val="7030A0"/>
                </a:solidFill>
              </a:rPr>
              <a:t>	ÇALIŞTIRILACAK PERSONELLERİN NİTELİKLERİ,</a:t>
            </a:r>
          </a:p>
          <a:p>
            <a:pPr marL="0" indent="0" algn="just">
              <a:buNone/>
            </a:pPr>
            <a:r>
              <a:rPr lang="tr-TR" dirty="0">
                <a:solidFill>
                  <a:srgbClr val="7030A0"/>
                </a:solidFill>
              </a:rPr>
              <a:t>	</a:t>
            </a:r>
            <a:r>
              <a:rPr lang="tr-TR" dirty="0" smtClean="0">
                <a:solidFill>
                  <a:srgbClr val="7030A0"/>
                </a:solidFill>
              </a:rPr>
              <a:t>UYGUN GÖRÜŞ ALINMASI,</a:t>
            </a:r>
          </a:p>
          <a:p>
            <a:pPr marL="0" indent="0" algn="just">
              <a:buNone/>
            </a:pPr>
            <a:r>
              <a:rPr lang="tr-TR" dirty="0">
                <a:solidFill>
                  <a:srgbClr val="7030A0"/>
                </a:solidFill>
              </a:rPr>
              <a:t>	</a:t>
            </a:r>
            <a:r>
              <a:rPr lang="tr-TR" dirty="0" smtClean="0">
                <a:solidFill>
                  <a:srgbClr val="7030A0"/>
                </a:solidFill>
              </a:rPr>
              <a:t>İHALE VE SÖZLEŞME DE ÖNGÖRÜLEN YERLERDE ÇALIŞTIRILMAMA</a:t>
            </a:r>
            <a:endParaRPr lang="tr-TR" dirty="0">
              <a:solidFill>
                <a:srgbClr val="7030A0"/>
              </a:solidFill>
            </a:endParaRPr>
          </a:p>
          <a:p>
            <a:pPr algn="just"/>
            <a:endParaRPr lang="tr-TR" dirty="0" smtClean="0"/>
          </a:p>
          <a:p>
            <a:pPr algn="just"/>
            <a:r>
              <a:rPr lang="tr-TR" dirty="0" smtClean="0"/>
              <a:t>g</a:t>
            </a:r>
            <a:r>
              <a:rPr lang="tr-TR" dirty="0"/>
              <a:t>) Diğer hükümleri yayımı tarihinde,</a:t>
            </a:r>
          </a:p>
          <a:p>
            <a:r>
              <a:rPr lang="tr-TR" dirty="0" smtClean="0"/>
              <a:t>KIDEM TAZMİNATI,</a:t>
            </a:r>
          </a:p>
          <a:p>
            <a:r>
              <a:rPr lang="tr-TR" dirty="0" smtClean="0"/>
              <a:t>YILLIK İZİN,</a:t>
            </a:r>
          </a:p>
          <a:p>
            <a:r>
              <a:rPr lang="tr-TR" dirty="0" smtClean="0"/>
              <a:t>SENDİKA,</a:t>
            </a:r>
            <a:endParaRPr lang="tr-TR" dirty="0"/>
          </a:p>
        </p:txBody>
      </p:sp>
    </p:spTree>
    <p:extLst>
      <p:ext uri="{BB962C8B-B14F-4D97-AF65-F5344CB8AC3E}">
        <p14:creationId xmlns:p14="http://schemas.microsoft.com/office/powerpoint/2010/main" xmlns="" val="2315125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1071570"/>
          </a:xfrm>
        </p:spPr>
        <p:txBody>
          <a:bodyPr>
            <a:normAutofit fontScale="90000"/>
          </a:bodyPr>
          <a:lstStyle/>
          <a:p>
            <a:r>
              <a:rPr lang="tr-TR" sz="3200" dirty="0" smtClean="0">
                <a:solidFill>
                  <a:schemeClr val="tx1"/>
                </a:solidFill>
              </a:rPr>
              <a:t>Aşırı düşükle ilgili ihale dokümanı düzenlemesinin nasıl yapılacağına yönelik dipnot (Hizmet ve Yapım)</a:t>
            </a:r>
            <a:endParaRPr lang="tr-TR" sz="3200" dirty="0">
              <a:solidFill>
                <a:schemeClr val="tx1"/>
              </a:solidFill>
            </a:endParaRPr>
          </a:p>
        </p:txBody>
      </p:sp>
      <p:sp>
        <p:nvSpPr>
          <p:cNvPr id="3" name="2 İçerik Yer Tutucusu"/>
          <p:cNvSpPr>
            <a:spLocks noGrp="1"/>
          </p:cNvSpPr>
          <p:nvPr>
            <p:ph idx="1"/>
          </p:nvPr>
        </p:nvSpPr>
        <p:spPr>
          <a:xfrm>
            <a:off x="457200" y="1857364"/>
            <a:ext cx="8229600" cy="4467236"/>
          </a:xfrm>
        </p:spPr>
        <p:txBody>
          <a:bodyPr>
            <a:normAutofit lnSpcReduction="10000"/>
          </a:bodyPr>
          <a:lstStyle/>
          <a:p>
            <a:pPr algn="just"/>
            <a:r>
              <a:rPr lang="tr-TR" b="1" dirty="0" smtClean="0"/>
              <a:t>“Madde 33 – Sınır değer</a:t>
            </a:r>
            <a:endParaRPr lang="tr-TR" dirty="0" smtClean="0"/>
          </a:p>
          <a:p>
            <a:pPr algn="just"/>
            <a:r>
              <a:rPr lang="tr-TR" dirty="0" smtClean="0"/>
              <a:t>33.1. İhale komisyonu verilen teklifleri değerlendirdikten sonra Kurum tarafından belirlenen yönteme göre </a:t>
            </a:r>
            <a:r>
              <a:rPr lang="tr-TR" b="1" u="sng" dirty="0" smtClean="0">
                <a:solidFill>
                  <a:srgbClr val="FF0000"/>
                </a:solidFill>
              </a:rPr>
              <a:t>sınır değer </a:t>
            </a:r>
            <a:r>
              <a:rPr lang="tr-TR" dirty="0" smtClean="0"/>
              <a:t>hesaplar.</a:t>
            </a:r>
          </a:p>
          <a:p>
            <a:pPr algn="just"/>
            <a:r>
              <a:rPr lang="tr-TR" dirty="0" smtClean="0"/>
              <a:t>33.2. ………………………………</a:t>
            </a:r>
            <a:r>
              <a:rPr lang="tr-TR" baseline="30000" dirty="0" smtClean="0"/>
              <a:t>33.1</a:t>
            </a:r>
            <a:r>
              <a:rPr lang="tr-TR" dirty="0" smtClean="0"/>
              <a:t>”</a:t>
            </a:r>
          </a:p>
          <a:p>
            <a:pPr algn="just"/>
            <a:r>
              <a:rPr lang="tr-TR" dirty="0" smtClean="0"/>
              <a:t>“</a:t>
            </a:r>
            <a:r>
              <a:rPr lang="tr-TR" baseline="30000" dirty="0" smtClean="0"/>
              <a:t>33.1</a:t>
            </a:r>
            <a:r>
              <a:rPr lang="tr-TR" dirty="0" smtClean="0"/>
              <a:t> Bu madde idare tarafından aşağıdaki (I), (II) ve (III) numaralı seçeneklerden biri seçilerek düzenlenecektir. Ancak yaklaşık maliyeti Kanunun 8 inci maddesinde öngörülen eşik değerin yarısına eşit ve bunun üzerinde olan ihalelerde (III) numaralı seçenek kullanılamaz.</a:t>
            </a:r>
          </a:p>
          <a:p>
            <a:endParaRPr lang="tr-TR"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1071570"/>
          </a:xfrm>
        </p:spPr>
        <p:txBody>
          <a:bodyPr>
            <a:normAutofit fontScale="90000"/>
          </a:bodyPr>
          <a:lstStyle/>
          <a:p>
            <a:r>
              <a:rPr lang="tr-TR" sz="3200" dirty="0" smtClean="0">
                <a:solidFill>
                  <a:schemeClr val="tx1"/>
                </a:solidFill>
              </a:rPr>
              <a:t>Aşırı düşükle ilgili ihale dokümanı düzenlemesinin nasıl yapılacağına yönelik dipnot (Hizmet ve Yapım)</a:t>
            </a:r>
            <a:endParaRPr lang="tr-TR" sz="3200" dirty="0">
              <a:solidFill>
                <a:schemeClr val="tx1"/>
              </a:solidFill>
            </a:endParaRPr>
          </a:p>
        </p:txBody>
      </p:sp>
      <p:sp>
        <p:nvSpPr>
          <p:cNvPr id="3" name="2 İçerik Yer Tutucusu"/>
          <p:cNvSpPr>
            <a:spLocks noGrp="1"/>
          </p:cNvSpPr>
          <p:nvPr>
            <p:ph idx="1"/>
          </p:nvPr>
        </p:nvSpPr>
        <p:spPr>
          <a:xfrm>
            <a:off x="457200" y="1857364"/>
            <a:ext cx="8229600" cy="4467236"/>
          </a:xfrm>
        </p:spPr>
        <p:txBody>
          <a:bodyPr>
            <a:normAutofit/>
          </a:bodyPr>
          <a:lstStyle/>
          <a:p>
            <a:pPr algn="just"/>
            <a:r>
              <a:rPr lang="tr-TR" dirty="0" smtClean="0"/>
              <a:t>(I) İhale, Kanunun 38 inci maddesinde öngörülen </a:t>
            </a:r>
            <a:r>
              <a:rPr lang="tr-TR" dirty="0" smtClean="0">
                <a:solidFill>
                  <a:schemeClr val="accent3">
                    <a:lumMod val="75000"/>
                  </a:schemeClr>
                </a:solidFill>
              </a:rPr>
              <a:t>açıklama istenmeksizin </a:t>
            </a:r>
            <a:r>
              <a:rPr lang="tr-TR" dirty="0" smtClean="0">
                <a:solidFill>
                  <a:srgbClr val="FF0000"/>
                </a:solidFill>
              </a:rPr>
              <a:t>ekonomik açıdan en avantajlı teklif üzerinde bırakılacaktır.</a:t>
            </a:r>
            <a:r>
              <a:rPr lang="tr-TR" dirty="0" smtClean="0"/>
              <a:t> </a:t>
            </a:r>
            <a:r>
              <a:rPr lang="tr-TR" dirty="0" smtClean="0">
                <a:solidFill>
                  <a:srgbClr val="00B050"/>
                </a:solidFill>
              </a:rPr>
              <a:t>İhale üzerinde bırakılan isteklinin teklifinin sınır değerin altında olması durumunda kesin teminat 40.1 inci maddede yer alan hüküm uyarınca hesaplanan tutar</a:t>
            </a:r>
            <a:r>
              <a:rPr lang="tr-TR" dirty="0" smtClean="0"/>
              <a:t> üzerinden alınır.</a:t>
            </a:r>
          </a:p>
          <a:p>
            <a:pPr algn="just"/>
            <a:r>
              <a:rPr lang="tr-TR" dirty="0" smtClean="0"/>
              <a:t>(II) </a:t>
            </a:r>
            <a:r>
              <a:rPr lang="tr-TR" dirty="0" smtClean="0">
                <a:solidFill>
                  <a:schemeClr val="accent3">
                    <a:lumMod val="75000"/>
                  </a:schemeClr>
                </a:solidFill>
              </a:rPr>
              <a:t>Teklifi sınır değerin altında </a:t>
            </a:r>
            <a:r>
              <a:rPr lang="tr-TR" dirty="0" smtClean="0"/>
              <a:t>kalan isteklilerden Kanunun 38 inci maddesine göre </a:t>
            </a:r>
            <a:r>
              <a:rPr lang="tr-TR" dirty="0" smtClean="0">
                <a:solidFill>
                  <a:srgbClr val="FF0000"/>
                </a:solidFill>
              </a:rPr>
              <a:t>açıklama istenecektir.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1071570"/>
          </a:xfrm>
        </p:spPr>
        <p:txBody>
          <a:bodyPr>
            <a:normAutofit fontScale="90000"/>
          </a:bodyPr>
          <a:lstStyle/>
          <a:p>
            <a:r>
              <a:rPr lang="tr-TR" sz="3200" dirty="0" smtClean="0">
                <a:solidFill>
                  <a:schemeClr val="tx1"/>
                </a:solidFill>
              </a:rPr>
              <a:t>Aşırı düşükle ilgili ihale dokümanı düzenlemesinin nasıl yapılacağına yönelik dipnot (Hizmet ve Yapım)</a:t>
            </a:r>
            <a:endParaRPr lang="tr-TR" sz="3200" dirty="0">
              <a:solidFill>
                <a:schemeClr val="tx1"/>
              </a:solidFill>
            </a:endParaRPr>
          </a:p>
        </p:txBody>
      </p:sp>
      <p:sp>
        <p:nvSpPr>
          <p:cNvPr id="3" name="2 İçerik Yer Tutucusu"/>
          <p:cNvSpPr>
            <a:spLocks noGrp="1"/>
          </p:cNvSpPr>
          <p:nvPr>
            <p:ph idx="1"/>
          </p:nvPr>
        </p:nvSpPr>
        <p:spPr>
          <a:xfrm>
            <a:off x="457200" y="1857364"/>
            <a:ext cx="8229600" cy="4467236"/>
          </a:xfrm>
        </p:spPr>
        <p:txBody>
          <a:bodyPr>
            <a:normAutofit/>
          </a:bodyPr>
          <a:lstStyle/>
          <a:p>
            <a:pPr algn="just"/>
            <a:r>
              <a:rPr lang="tr-TR" dirty="0" smtClean="0"/>
              <a:t>… İhale üzerinde bırakılan isteklinin teklifinin sınır değerin altında olması durumunda kesin teminat 40.1 inci maddede yer alan hüküm uyarınca hesaplanan tutar üzerinden alınır.</a:t>
            </a:r>
          </a:p>
          <a:p>
            <a:pPr algn="just"/>
            <a:endParaRPr lang="tr-TR" dirty="0" smtClean="0"/>
          </a:p>
          <a:p>
            <a:pPr algn="just"/>
            <a:r>
              <a:rPr lang="tr-TR" dirty="0" smtClean="0"/>
              <a:t>(III) Teklifi sınır değerin altında olduğu tespit edilen isteklilerin teklifleri, Kanunun 38 inci maddesinde öngörülen açıklama istenmeksizin reddedilecektir.”</a:t>
            </a:r>
          </a:p>
          <a:p>
            <a:pPr algn="just"/>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dirty="0" smtClean="0">
                <a:solidFill>
                  <a:schemeClr val="tx1"/>
                </a:solidFill>
              </a:rPr>
              <a:t>Mal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p:txBody>
          <a:bodyPr>
            <a:normAutofit lnSpcReduction="10000"/>
          </a:bodyPr>
          <a:lstStyle/>
          <a:p>
            <a:pPr algn="just"/>
            <a:r>
              <a:rPr lang="tr-TR" dirty="0" smtClean="0"/>
              <a:t>KİK tarafından herhangi bir düzenleme yapılmamıştır.</a:t>
            </a:r>
          </a:p>
          <a:p>
            <a:pPr algn="just"/>
            <a:endParaRPr lang="tr-TR" dirty="0" smtClean="0"/>
          </a:p>
          <a:p>
            <a:pPr algn="just"/>
            <a:r>
              <a:rPr lang="tr-TR" dirty="0" smtClean="0"/>
              <a:t>Sınır değeri yoktur. Bağlı olarak, sınırı değere dayalı uygulaması da yoktur.</a:t>
            </a:r>
          </a:p>
          <a:p>
            <a:pPr algn="just"/>
            <a:endParaRPr lang="tr-TR" dirty="0" smtClean="0"/>
          </a:p>
          <a:p>
            <a:pPr algn="just"/>
            <a:r>
              <a:rPr lang="tr-TR" dirty="0" smtClean="0"/>
              <a:t>Aşırı düşük yapılıp yapılmaması hususunda idarelerin inisiyatifi bulunmaktadır.</a:t>
            </a:r>
          </a:p>
          <a:p>
            <a:pPr algn="just"/>
            <a:endParaRPr lang="tr-TR" dirty="0"/>
          </a:p>
          <a:p>
            <a:pPr algn="just"/>
            <a:r>
              <a:rPr lang="tr-TR" dirty="0" smtClean="0"/>
              <a:t>Ama tavsiye edilir. Genelge. 1 Milyon TL’lik ihalede 200 Bin TL </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pPr algn="just"/>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77500" lnSpcReduction="20000"/>
          </a:bodyPr>
          <a:lstStyle/>
          <a:p>
            <a:pPr algn="just"/>
            <a:r>
              <a:rPr lang="tr-TR" dirty="0" smtClean="0"/>
              <a:t>Sınır Değer; </a:t>
            </a:r>
          </a:p>
          <a:p>
            <a:pPr algn="just"/>
            <a:endParaRPr lang="tr-TR" b="1" dirty="0"/>
          </a:p>
          <a:p>
            <a:pPr algn="just"/>
            <a:r>
              <a:rPr lang="tr-TR" b="1" dirty="0" smtClean="0"/>
              <a:t>79.1.</a:t>
            </a:r>
            <a:r>
              <a:rPr lang="tr-TR" dirty="0" smtClean="0"/>
              <a:t> Personel çalıştırılmasına dayalı hizmet alımı ihalelerinde </a:t>
            </a:r>
            <a:r>
              <a:rPr lang="tr-TR" u="sng" dirty="0" smtClean="0">
                <a:solidFill>
                  <a:srgbClr val="FF0000"/>
                </a:solidFill>
              </a:rPr>
              <a:t>kar hariç yaklaşık maliyet tutarı</a:t>
            </a:r>
            <a:r>
              <a:rPr lang="tr-TR" dirty="0" smtClean="0"/>
              <a:t>; personel çalıştırılmasına </a:t>
            </a:r>
            <a:r>
              <a:rPr lang="tr-TR" dirty="0" smtClean="0">
                <a:solidFill>
                  <a:srgbClr val="FF0000"/>
                </a:solidFill>
              </a:rPr>
              <a:t>dayalı olmayan </a:t>
            </a:r>
            <a:r>
              <a:rPr lang="tr-TR" dirty="0" smtClean="0"/>
              <a:t>hizmet alımı ihalelerinde ise </a:t>
            </a:r>
            <a:r>
              <a:rPr lang="tr-TR" dirty="0" smtClean="0">
                <a:solidFill>
                  <a:srgbClr val="FF0000"/>
                </a:solidFill>
              </a:rPr>
              <a:t>yaklaşık maliyetin 1,30 sayısına bölünmesinden </a:t>
            </a:r>
            <a:r>
              <a:rPr lang="tr-TR" dirty="0" smtClean="0"/>
              <a:t>elde edilen tutar sınır değer olarak kabul edilir.</a:t>
            </a:r>
          </a:p>
          <a:p>
            <a:pPr marL="0" indent="0" algn="just">
              <a:buNone/>
            </a:pPr>
            <a:endParaRPr lang="tr-TR" b="1" dirty="0" smtClean="0"/>
          </a:p>
          <a:p>
            <a:pPr marL="0" indent="0" algn="ctr">
              <a:buNone/>
            </a:pPr>
            <a:r>
              <a:rPr lang="tr-TR" b="1" dirty="0" smtClean="0">
                <a:solidFill>
                  <a:srgbClr val="FF0000"/>
                </a:solidFill>
              </a:rPr>
              <a:t>1-PERSONEL ÇALIŞTIRILMASINA DAYALI İHALELER</a:t>
            </a:r>
          </a:p>
          <a:p>
            <a:pPr marL="0" indent="0" algn="ctr">
              <a:buNone/>
            </a:pPr>
            <a:endParaRPr lang="tr-TR" b="1" dirty="0"/>
          </a:p>
          <a:p>
            <a:pPr marL="0" indent="0" algn="ctr">
              <a:buNone/>
            </a:pPr>
            <a:r>
              <a:rPr lang="tr-TR" b="1" dirty="0" smtClean="0"/>
              <a:t>SINIR </a:t>
            </a:r>
            <a:r>
              <a:rPr lang="tr-TR" b="1" dirty="0"/>
              <a:t>DEĞER:</a:t>
            </a:r>
            <a:r>
              <a:rPr lang="tr-TR" dirty="0"/>
              <a:t> YAKLAŞIK MALİYET- KAR </a:t>
            </a:r>
            <a:r>
              <a:rPr lang="tr-TR" dirty="0" smtClean="0"/>
              <a:t>TUTARI,</a:t>
            </a:r>
          </a:p>
          <a:p>
            <a:pPr marL="0" indent="0" algn="just">
              <a:buNone/>
            </a:pPr>
            <a:endParaRPr lang="tr-TR" b="1" dirty="0"/>
          </a:p>
          <a:p>
            <a:pPr marL="0" indent="0" algn="ctr">
              <a:buNone/>
            </a:pPr>
            <a:r>
              <a:rPr lang="tr-TR" b="1" dirty="0" smtClean="0">
                <a:solidFill>
                  <a:srgbClr val="00B050"/>
                </a:solidFill>
              </a:rPr>
              <a:t>2-PERSONEL ÇALIŞTIRILMASINA </a:t>
            </a:r>
            <a:r>
              <a:rPr lang="tr-TR" b="1" dirty="0">
                <a:solidFill>
                  <a:srgbClr val="00B050"/>
                </a:solidFill>
              </a:rPr>
              <a:t>DAYALI OLMAYAN İHALELERDE </a:t>
            </a:r>
          </a:p>
          <a:p>
            <a:pPr marL="0" indent="0" algn="ctr">
              <a:buNone/>
            </a:pPr>
            <a:endParaRPr lang="tr-TR" b="1" dirty="0" smtClean="0"/>
          </a:p>
          <a:p>
            <a:pPr marL="0" indent="0" algn="ctr">
              <a:buNone/>
            </a:pPr>
            <a:r>
              <a:rPr lang="tr-TR" b="1" dirty="0" smtClean="0"/>
              <a:t>SINIR DEĞER: YAKLAŞIK </a:t>
            </a:r>
            <a:r>
              <a:rPr lang="tr-TR" b="1" dirty="0"/>
              <a:t>MALİYET/1,3</a:t>
            </a:r>
          </a:p>
          <a:p>
            <a:pPr marL="0" indent="0" algn="just">
              <a:buNone/>
            </a:pPr>
            <a:endParaRPr lang="tr-TR" b="1" dirty="0" smtClean="0"/>
          </a:p>
          <a:p>
            <a:pPr marL="0" indent="0" algn="just">
              <a:buNone/>
            </a:pPr>
            <a:endParaRPr lang="tr-TR" b="1" dirty="0"/>
          </a:p>
          <a:p>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t>KURAL -2- SINIR DEĞER 3 ALANI ETKİLER</a:t>
            </a:r>
            <a:endParaRPr lang="tr-TR" dirty="0"/>
          </a:p>
        </p:txBody>
      </p:sp>
      <p:sp>
        <p:nvSpPr>
          <p:cNvPr id="3" name="İçerik Yer Tutucusu 2"/>
          <p:cNvSpPr>
            <a:spLocks noGrp="1"/>
          </p:cNvSpPr>
          <p:nvPr>
            <p:ph idx="1"/>
          </p:nvPr>
        </p:nvSpPr>
        <p:spPr/>
        <p:txBody>
          <a:bodyPr>
            <a:normAutofit/>
          </a:bodyPr>
          <a:lstStyle/>
          <a:p>
            <a:pPr marL="0" lvl="0" indent="0" algn="just">
              <a:buNone/>
            </a:pPr>
            <a:r>
              <a:rPr lang="tr-TR" dirty="0" smtClean="0"/>
              <a:t>1- HANGİ </a:t>
            </a:r>
            <a:r>
              <a:rPr lang="tr-TR" dirty="0"/>
              <a:t>FİRMALARA AŞIRI DÜŞÜK YAPILACAK..</a:t>
            </a:r>
          </a:p>
          <a:p>
            <a:pPr marL="0" lvl="0" indent="0" algn="just">
              <a:buNone/>
            </a:pPr>
            <a:r>
              <a:rPr lang="tr-TR" dirty="0" smtClean="0"/>
              <a:t>2- EŞİK </a:t>
            </a:r>
            <a:r>
              <a:rPr lang="tr-TR" dirty="0"/>
              <a:t>DEĞERİN YARISINA (YAPIM İŞLERİ 15 MİLYON HİZMET ALIMLARINDA BAKANLIK İDARELERİ 400 BİN DİĞER İDARELER İÇİN 700 BİN TL) KADAR Kİ OLANLARDA HANGİ FİRMALAR DOĞRUDAN ELENECEK</a:t>
            </a:r>
          </a:p>
          <a:p>
            <a:pPr marL="0" lvl="0" indent="0" algn="just">
              <a:buNone/>
            </a:pPr>
            <a:r>
              <a:rPr lang="tr-TR" dirty="0" smtClean="0"/>
              <a:t>3- KESİN TEMİNAT </a:t>
            </a:r>
            <a:r>
              <a:rPr lang="tr-TR" dirty="0"/>
              <a:t>%9 HANGİ FİRMALARDAN ALINACAK: </a:t>
            </a:r>
            <a:endParaRPr lang="tr-TR" dirty="0" smtClean="0"/>
          </a:p>
          <a:p>
            <a:pPr marL="0" lvl="0" indent="0" algn="just">
              <a:buNone/>
            </a:pPr>
            <a:endParaRPr lang="tr-TR" dirty="0"/>
          </a:p>
          <a:p>
            <a:pPr marL="0" lvl="0" indent="0" algn="just">
              <a:buNone/>
            </a:pPr>
            <a:r>
              <a:rPr lang="tr-TR" dirty="0" smtClean="0"/>
              <a:t>BU </a:t>
            </a:r>
            <a:r>
              <a:rPr lang="tr-TR" dirty="0"/>
              <a:t>ALANLARI ETKİLEMEKTEDİR.</a:t>
            </a:r>
          </a:p>
          <a:p>
            <a:endParaRPr lang="tr-TR" dirty="0"/>
          </a:p>
          <a:p>
            <a:endParaRPr lang="tr-TR" dirty="0"/>
          </a:p>
          <a:p>
            <a:endParaRPr lang="tr-TR" dirty="0"/>
          </a:p>
        </p:txBody>
      </p:sp>
    </p:spTree>
    <p:extLst>
      <p:ext uri="{BB962C8B-B14F-4D97-AF65-F5344CB8AC3E}">
        <p14:creationId xmlns:p14="http://schemas.microsoft.com/office/powerpoint/2010/main" xmlns="" val="20477093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marL="0" indent="0" algn="just">
              <a:buNone/>
            </a:pPr>
            <a:endParaRPr lang="tr-TR" dirty="0"/>
          </a:p>
          <a:p>
            <a:pPr marL="0" indent="0" algn="just">
              <a:buNone/>
            </a:pPr>
            <a:r>
              <a:rPr lang="tr-TR" dirty="0" smtClean="0"/>
              <a:t>YAPIM </a:t>
            </a:r>
            <a:r>
              <a:rPr lang="tr-TR" dirty="0"/>
              <a:t>VE HİZMET ALIM İHALELERİNDE TÜM İHALELERDE SINIR DEĞER TESPİT EDİLMESİ GEREKMEKTEDİR. </a:t>
            </a:r>
            <a:endParaRPr lang="tr-TR" dirty="0" smtClean="0"/>
          </a:p>
          <a:p>
            <a:pPr marL="0" indent="0" algn="just">
              <a:buNone/>
            </a:pPr>
            <a:endParaRPr lang="tr-TR" dirty="0"/>
          </a:p>
          <a:p>
            <a:pPr marL="0" indent="0" algn="just">
              <a:buNone/>
            </a:pPr>
            <a:r>
              <a:rPr lang="tr-TR" dirty="0" smtClean="0"/>
              <a:t>ANCAK </a:t>
            </a:r>
            <a:r>
              <a:rPr lang="tr-TR" dirty="0"/>
              <a:t>SINIR DEĞER TESPİTİ OLAN BÜTÜN İHALELERDE AŞIRI DÜŞÜK TEKLİFİ YAPILMASI ZORUNLU </a:t>
            </a:r>
            <a:r>
              <a:rPr lang="tr-TR" dirty="0" smtClean="0"/>
              <a:t>DEĞİLDİR…</a:t>
            </a:r>
            <a:endParaRPr lang="tr-TR" dirty="0"/>
          </a:p>
        </p:txBody>
      </p:sp>
    </p:spTree>
    <p:extLst>
      <p:ext uri="{BB962C8B-B14F-4D97-AF65-F5344CB8AC3E}">
        <p14:creationId xmlns:p14="http://schemas.microsoft.com/office/powerpoint/2010/main" xmlns="" val="40470205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t>YAPIM VE HİZMET ALIMLARINDA 3 SEÇİM HAKKIMIZ OLACAK</a:t>
            </a:r>
            <a:endParaRPr lang="tr-TR" dirty="0"/>
          </a:p>
        </p:txBody>
      </p:sp>
      <p:sp>
        <p:nvSpPr>
          <p:cNvPr id="3" name="İçerik Yer Tutucusu 2"/>
          <p:cNvSpPr>
            <a:spLocks noGrp="1"/>
          </p:cNvSpPr>
          <p:nvPr>
            <p:ph idx="1"/>
          </p:nvPr>
        </p:nvSpPr>
        <p:spPr/>
        <p:txBody>
          <a:bodyPr/>
          <a:lstStyle/>
          <a:p>
            <a:pPr marL="0" indent="0" algn="ctr">
              <a:buNone/>
            </a:pPr>
            <a:endParaRPr lang="tr-TR" dirty="0" smtClean="0"/>
          </a:p>
          <a:p>
            <a:pPr marL="0" indent="0" algn="ctr">
              <a:buNone/>
            </a:pPr>
            <a:endParaRPr lang="tr-TR" dirty="0" smtClean="0"/>
          </a:p>
          <a:p>
            <a:pPr marL="0" indent="0" algn="ctr">
              <a:buNone/>
            </a:pPr>
            <a:r>
              <a:rPr lang="tr-TR" dirty="0" smtClean="0"/>
              <a:t>1- BELİRLEDİĞİMİZ SINIR DEĞERİN ALTINDAKİ TEKLİFLERE AŞIRI DÜŞÜK TEKLİF SORGULAMASI</a:t>
            </a:r>
          </a:p>
          <a:p>
            <a:pPr marL="0" indent="0" algn="ctr">
              <a:buNone/>
            </a:pPr>
            <a:r>
              <a:rPr lang="tr-TR" dirty="0" smtClean="0"/>
              <a:t>GERÇEKLEŞTİRECEĞİZ…</a:t>
            </a:r>
            <a:endParaRPr lang="tr-TR" dirty="0"/>
          </a:p>
        </p:txBody>
      </p:sp>
    </p:spTree>
    <p:extLst>
      <p:ext uri="{BB962C8B-B14F-4D97-AF65-F5344CB8AC3E}">
        <p14:creationId xmlns:p14="http://schemas.microsoft.com/office/powerpoint/2010/main" xmlns="" val="33111113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algn="just"/>
            <a:r>
              <a:rPr lang="tr-TR" b="1" dirty="0"/>
              <a:t>79.2.1.</a:t>
            </a:r>
            <a:r>
              <a:rPr lang="tr-TR" dirty="0"/>
              <a:t> Aşırı düşük tekliflere yönelik açıklama istenmesine ilişkin yazıda, isteklilerin yapacakları açıklamalara esas olacak </a:t>
            </a:r>
            <a:r>
              <a:rPr lang="tr-TR" dirty="0">
                <a:solidFill>
                  <a:srgbClr val="FF0000"/>
                </a:solidFill>
              </a:rPr>
              <a:t>önemli teklif bileşenlerinin</a:t>
            </a:r>
            <a:r>
              <a:rPr lang="tr-TR" dirty="0"/>
              <a:t>, bütün </a:t>
            </a:r>
            <a:r>
              <a:rPr lang="tr-TR" dirty="0">
                <a:solidFill>
                  <a:srgbClr val="FF0000"/>
                </a:solidFill>
              </a:rPr>
              <a:t>istekliler için aynı unsurları</a:t>
            </a:r>
            <a:r>
              <a:rPr lang="tr-TR" dirty="0"/>
              <a:t> içerecek şekilde belirtilmesi </a:t>
            </a:r>
            <a:r>
              <a:rPr lang="tr-TR" u="sng" dirty="0">
                <a:solidFill>
                  <a:srgbClr val="FF0000"/>
                </a:solidFill>
              </a:rPr>
              <a:t>zorunludur. </a:t>
            </a:r>
          </a:p>
          <a:p>
            <a:pPr algn="just"/>
            <a:r>
              <a:rPr lang="tr-TR" dirty="0"/>
              <a:t>Aşırı düşük teklif açıklaması sunulması için isteklilere </a:t>
            </a:r>
            <a:r>
              <a:rPr lang="tr-TR" u="sng" dirty="0">
                <a:solidFill>
                  <a:srgbClr val="00B0F0"/>
                </a:solidFill>
              </a:rPr>
              <a:t>üç (3) iş gününden az olmamak </a:t>
            </a:r>
            <a:r>
              <a:rPr lang="tr-TR" dirty="0"/>
              <a:t>üzere uygun bir süre verilir.</a:t>
            </a:r>
          </a:p>
          <a:p>
            <a:endParaRPr lang="tr-TR" dirty="0"/>
          </a:p>
        </p:txBody>
      </p:sp>
    </p:spTree>
    <p:extLst>
      <p:ext uri="{BB962C8B-B14F-4D97-AF65-F5344CB8AC3E}">
        <p14:creationId xmlns:p14="http://schemas.microsoft.com/office/powerpoint/2010/main" xmlns="" val="41753595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Başlık"/>
          <p:cNvSpPr>
            <a:spLocks noGrp="1"/>
          </p:cNvSpPr>
          <p:nvPr>
            <p:ph type="title"/>
          </p:nvPr>
        </p:nvSpPr>
        <p:spPr>
          <a:xfrm>
            <a:off x="1000100" y="116632"/>
            <a:ext cx="7286676" cy="785818"/>
          </a:xfrm>
        </p:spPr>
        <p:txBody>
          <a:bodyPr>
            <a:normAutofit/>
          </a:bodyPr>
          <a:lstStyle/>
          <a:p>
            <a:pPr algn="ctr"/>
            <a:r>
              <a:rPr lang="tr-TR" sz="3500" dirty="0" smtClean="0">
                <a:solidFill>
                  <a:srgbClr val="FF0000"/>
                </a:solidFill>
              </a:rPr>
              <a:t>Yapılan Değişikliklerin Ana Başlıkları</a:t>
            </a:r>
            <a:endParaRPr lang="tr-TR" sz="3500" dirty="0">
              <a:solidFill>
                <a:srgbClr val="FF0000"/>
              </a:solidFill>
            </a:endParaRPr>
          </a:p>
        </p:txBody>
      </p:sp>
      <p:sp>
        <p:nvSpPr>
          <p:cNvPr id="2" name="1 İçerik Yer Tutucusu"/>
          <p:cNvSpPr>
            <a:spLocks noGrp="1"/>
          </p:cNvSpPr>
          <p:nvPr>
            <p:ph idx="1"/>
          </p:nvPr>
        </p:nvSpPr>
        <p:spPr>
          <a:xfrm>
            <a:off x="179512" y="908720"/>
            <a:ext cx="8784976" cy="5688632"/>
          </a:xfrm>
        </p:spPr>
        <p:txBody>
          <a:bodyPr>
            <a:normAutofit lnSpcReduction="10000"/>
          </a:bodyPr>
          <a:lstStyle/>
          <a:p>
            <a:r>
              <a:rPr lang="tr-TR" sz="2700" dirty="0" smtClean="0"/>
              <a:t>Aşırı Düşük Teklif Sorgulaması</a:t>
            </a:r>
          </a:p>
          <a:p>
            <a:r>
              <a:rPr lang="tr-TR" sz="2700" dirty="0" smtClean="0"/>
              <a:t>Sınır Değer Altı Teklif Sahiplerinden Alınacak Kesin Teminatın Artırılması</a:t>
            </a:r>
          </a:p>
          <a:p>
            <a:r>
              <a:rPr lang="tr-TR" sz="2700" dirty="0" smtClean="0"/>
              <a:t>Hizmet Alım İhalelerinde Fiyat Tekliflerin Eşit Çıkması</a:t>
            </a:r>
          </a:p>
          <a:p>
            <a:r>
              <a:rPr lang="tr-TR" sz="2700" dirty="0" smtClean="0"/>
              <a:t>Elektronik Tebligat ve EKAP Kayıt Zorunluluğu (01.01.2015)</a:t>
            </a:r>
          </a:p>
          <a:p>
            <a:r>
              <a:rPr lang="tr-TR" sz="2700" dirty="0" smtClean="0"/>
              <a:t>İş Deneyim Belgelerinin EKAP Üzerinden Düzenlenmesi</a:t>
            </a:r>
          </a:p>
          <a:p>
            <a:r>
              <a:rPr lang="tr-TR" sz="2700" dirty="0" smtClean="0"/>
              <a:t>Kat Karşılığı İnşaat İşlerine İş Deneyim Belgesi Düzenlenmesi</a:t>
            </a:r>
          </a:p>
          <a:p>
            <a:r>
              <a:rPr lang="tr-TR" sz="2700" dirty="0" smtClean="0"/>
              <a:t>İş Denetleme ve İş Yönetme Belgelerinin 1/5 Oranında Kullanılması</a:t>
            </a:r>
          </a:p>
          <a:p>
            <a:r>
              <a:rPr lang="tr-TR" sz="2700" dirty="0" smtClean="0"/>
              <a:t>İdarelerin Ortak İhale Yapmaları</a:t>
            </a:r>
          </a:p>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pPr algn="just"/>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algn="just"/>
            <a:r>
              <a:rPr lang="tr-TR" b="1" dirty="0" smtClean="0"/>
              <a:t>79.2.2.</a:t>
            </a:r>
            <a:r>
              <a:rPr lang="tr-TR" dirty="0" smtClean="0"/>
              <a:t> İstekliler aşırı düşük olarak tespit edilen tekliflerini aşağıdaki yöntemleri kullanarak açıklayabilirler.</a:t>
            </a:r>
          </a:p>
          <a:p>
            <a:pPr lvl="1" algn="just"/>
            <a:r>
              <a:rPr lang="tr-TR" b="1" dirty="0" smtClean="0"/>
              <a:t>79.2.2.1.</a:t>
            </a:r>
            <a:r>
              <a:rPr lang="tr-TR" dirty="0" smtClean="0"/>
              <a:t> </a:t>
            </a:r>
            <a:r>
              <a:rPr lang="tr-TR" dirty="0" smtClean="0">
                <a:solidFill>
                  <a:srgbClr val="FF0000"/>
                </a:solidFill>
              </a:rPr>
              <a:t>Üçüncü Kişilerden Alınan Fiyat Teklifleri: </a:t>
            </a:r>
            <a:r>
              <a:rPr lang="tr-TR" dirty="0" smtClean="0"/>
              <a:t>Maliyete veya Satışa Dayalı açıklama, (Ek-O.5 ve O.6)</a:t>
            </a:r>
          </a:p>
          <a:p>
            <a:pPr lvl="2" algn="just"/>
            <a:r>
              <a:rPr lang="tr-TR" dirty="0" smtClean="0"/>
              <a:t>Üçüncü kişilerden alınan fiyat tekliflerinin </a:t>
            </a:r>
            <a:r>
              <a:rPr lang="tr-TR" dirty="0" smtClean="0">
                <a:solidFill>
                  <a:srgbClr val="0000FF"/>
                </a:solidFill>
              </a:rPr>
              <a:t>teklife konu alanda faaliyet gösterenlerden alınması </a:t>
            </a:r>
            <a:r>
              <a:rPr lang="tr-TR" dirty="0" smtClean="0"/>
              <a:t>gerekmekte olup, </a:t>
            </a:r>
            <a:r>
              <a:rPr lang="tr-TR" dirty="0" smtClean="0">
                <a:solidFill>
                  <a:srgbClr val="00B050"/>
                </a:solidFill>
              </a:rPr>
              <a:t>bu belgelerin ihale tarihinden önce düzenlenmiş olması zorunlu değildir.</a:t>
            </a:r>
          </a:p>
          <a:p>
            <a:pPr lvl="2" algn="just"/>
            <a:r>
              <a:rPr lang="tr-TR" dirty="0" smtClean="0"/>
              <a:t> </a:t>
            </a:r>
            <a:r>
              <a:rPr lang="tr-TR" dirty="0" smtClean="0">
                <a:solidFill>
                  <a:srgbClr val="FFC000"/>
                </a:solidFill>
              </a:rPr>
              <a:t>Özel kaşe de olabilir bilgileri içeren normal kaşe de</a:t>
            </a:r>
            <a:r>
              <a:rPr lang="tr-TR" dirty="0" smtClean="0"/>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92500"/>
          </a:bodyPr>
          <a:lstStyle/>
          <a:p>
            <a:pPr lvl="1" algn="just"/>
            <a:r>
              <a:rPr lang="tr-TR" b="1" dirty="0" smtClean="0"/>
              <a:t>79.2.2.2.</a:t>
            </a:r>
            <a:r>
              <a:rPr lang="tr-TR" dirty="0" smtClean="0"/>
              <a:t> </a:t>
            </a:r>
            <a:r>
              <a:rPr lang="tr-TR" dirty="0" smtClean="0">
                <a:solidFill>
                  <a:schemeClr val="accent1"/>
                </a:solidFill>
              </a:rPr>
              <a:t>Kamu Kurum ve Kuruluşları Tarafından Sunulan Mal ve Hizmetlere İlişkin Fiyatlar:</a:t>
            </a:r>
            <a:r>
              <a:rPr lang="tr-TR" dirty="0" smtClean="0"/>
              <a:t> Teklifi oluşturan maliyet bileşenlerine ilişkin kamu kurum ve kuruluşları tarafından sunulan hizmetlere ilişkin </a:t>
            </a:r>
            <a:r>
              <a:rPr lang="tr-TR" dirty="0" smtClean="0">
                <a:solidFill>
                  <a:srgbClr val="FF0000"/>
                </a:solidFill>
              </a:rPr>
              <a:t>fiyat tarifeleri veya istekliye verilmiş fiyat teklifleri</a:t>
            </a:r>
            <a:r>
              <a:rPr lang="tr-TR" dirty="0" smtClean="0"/>
              <a:t> açıklama yöntemi olarak kullanılabilir. Bu usulle yapılmış açıklamanın geçerli olabilmesi için kullanılan fiyatların ilan/davet ile ihale tarihi arasında (ihale tarihi hariç) geçerli olması zorunludur.</a:t>
            </a:r>
          </a:p>
          <a:p>
            <a:pPr lvl="1" algn="just"/>
            <a:r>
              <a:rPr lang="tr-TR" b="1" dirty="0" smtClean="0"/>
              <a:t>79.2.2.3.</a:t>
            </a:r>
            <a:r>
              <a:rPr lang="tr-TR" dirty="0" smtClean="0"/>
              <a:t> </a:t>
            </a:r>
            <a:r>
              <a:rPr lang="tr-TR" dirty="0" smtClean="0">
                <a:solidFill>
                  <a:schemeClr val="accent2"/>
                </a:solidFill>
              </a:rPr>
              <a:t>Kamu Kurum ve Kuruluşları Tarafından İlan Edilen Fiyatlar: </a:t>
            </a:r>
            <a:r>
              <a:rPr lang="tr-TR" dirty="0" smtClean="0"/>
              <a:t>… Bu usulle yapılmış açıklamanın geçerli olabilmesi için </a:t>
            </a:r>
            <a:r>
              <a:rPr lang="tr-TR" dirty="0" smtClean="0">
                <a:solidFill>
                  <a:srgbClr val="FF0000"/>
                </a:solidFill>
              </a:rPr>
              <a:t>ilan edilen fiyatların ihalenin ilan/davet ile ihale tarihi arasında (ihale tarihi hariç) geçerli olması </a:t>
            </a:r>
            <a:r>
              <a:rPr lang="tr-TR" dirty="0" smtClean="0"/>
              <a:t>zorunludur.</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lvl="1" algn="just"/>
            <a:r>
              <a:rPr lang="tr-TR" b="1" dirty="0" smtClean="0"/>
              <a:t>79.2.2.4.</a:t>
            </a:r>
            <a:r>
              <a:rPr lang="tr-TR" dirty="0" smtClean="0"/>
              <a:t> </a:t>
            </a:r>
            <a:r>
              <a:rPr lang="tr-TR" dirty="0" smtClean="0">
                <a:solidFill>
                  <a:schemeClr val="accent1"/>
                </a:solidFill>
              </a:rPr>
              <a:t>Ticaret Borsası Fiyatları: </a:t>
            </a:r>
            <a:r>
              <a:rPr lang="tr-TR" dirty="0" smtClean="0"/>
              <a:t>… borsa idaresi tarafından düzenlenen ve ilgili malın ihale tarihinden önceki </a:t>
            </a:r>
            <a:r>
              <a:rPr lang="tr-TR" dirty="0" smtClean="0">
                <a:solidFill>
                  <a:srgbClr val="FF0000"/>
                </a:solidFill>
              </a:rPr>
              <a:t>son 12 ayın herhangi bir işlem gününde gerçekleşen ortalama fiyatını gösteren belge ile açıklama yapılabilir.</a:t>
            </a:r>
          </a:p>
          <a:p>
            <a:pPr lvl="1" algn="just"/>
            <a:r>
              <a:rPr lang="tr-TR" b="1" dirty="0" smtClean="0"/>
              <a:t>79.2.2.5.</a:t>
            </a:r>
            <a:r>
              <a:rPr lang="tr-TR" dirty="0" smtClean="0"/>
              <a:t> </a:t>
            </a:r>
            <a:r>
              <a:rPr lang="tr-TR" dirty="0" smtClean="0">
                <a:solidFill>
                  <a:srgbClr val="0000FF"/>
                </a:solidFill>
              </a:rPr>
              <a:t>Toptancı Hal Fiyatları: </a:t>
            </a:r>
            <a:r>
              <a:rPr lang="tr-TR" dirty="0" smtClean="0"/>
              <a:t>… toptancı hali idaresi tarafından düzenlenen ve ilgili malın ihale tarihinden önceki </a:t>
            </a:r>
            <a:r>
              <a:rPr lang="tr-TR" dirty="0" smtClean="0">
                <a:solidFill>
                  <a:srgbClr val="FF0000"/>
                </a:solidFill>
              </a:rPr>
              <a:t>son 12 ayın herhangi bir işlem gününe ait ortalama fiyatını gösteren belge ile açıklama yapılabilir.</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lvl="1" algn="just"/>
            <a:r>
              <a:rPr lang="tr-TR" b="1" dirty="0" smtClean="0"/>
              <a:t>79.2.2.6.</a:t>
            </a:r>
            <a:r>
              <a:rPr lang="tr-TR" dirty="0" smtClean="0"/>
              <a:t> </a:t>
            </a:r>
            <a:r>
              <a:rPr lang="tr-TR" dirty="0" smtClean="0">
                <a:solidFill>
                  <a:srgbClr val="FF0000"/>
                </a:solidFill>
              </a:rPr>
              <a:t>Özel veya Münhasır Hak Sahibi Kuruluşların Uyguladığı Fiyatlar: </a:t>
            </a:r>
            <a:r>
              <a:rPr lang="tr-TR" dirty="0" smtClean="0"/>
              <a:t>İlgili mevzuatı uyarınca, belirli mal veya hizmetlerin kamuya sunulması konusunda lehine sınırlama bulunan kuruluşların tedarikçisi oldukları mallar veya sunucusu oldukları hizmetler için uyguladıkları fiyatlar ile açıklama yapılabilir.</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70000" lnSpcReduction="20000"/>
          </a:bodyPr>
          <a:lstStyle/>
          <a:p>
            <a:pPr lvl="1" algn="just"/>
            <a:r>
              <a:rPr lang="tr-TR" b="1" dirty="0" smtClean="0"/>
              <a:t>79.2.2.7.</a:t>
            </a:r>
            <a:r>
              <a:rPr lang="tr-TR" dirty="0" smtClean="0"/>
              <a:t> </a:t>
            </a:r>
            <a:r>
              <a:rPr lang="tr-TR" dirty="0" smtClean="0">
                <a:solidFill>
                  <a:srgbClr val="FF0000"/>
                </a:solidFill>
              </a:rPr>
              <a:t>İsteklinin Kendi Ürettiği, Aldığı veya Sattığı Mallara İlişkin Fiyatlar: </a:t>
            </a:r>
            <a:r>
              <a:rPr lang="tr-TR" dirty="0" smtClean="0"/>
              <a:t>Teklifi oluşturan maliyet bileşenlerine ilişkin olarak isteklinin kendi ürettiği, aldığı veya sattığı mallara ait fiyatların kullanılması durumunda, istekliyle tam tasdik sözleşmesi yapan veya beyannamelerini imzalamaya yetkili olan </a:t>
            </a:r>
            <a:r>
              <a:rPr lang="tr-TR" dirty="0" smtClean="0">
                <a:solidFill>
                  <a:srgbClr val="FF0000"/>
                </a:solidFill>
              </a:rPr>
              <a:t>meslek mensubu tarafından ilgisine göre aşırı düşük teklif açıklamasına konu mal için düzenlenen maliyet/satış tutarı tespit tutanağı (Ek-O.7) ile açıklama yapılabilir.</a:t>
            </a:r>
          </a:p>
          <a:p>
            <a:pPr lvl="2" algn="just"/>
            <a:r>
              <a:rPr lang="tr-TR" dirty="0" smtClean="0">
                <a:solidFill>
                  <a:srgbClr val="00B050"/>
                </a:solidFill>
              </a:rPr>
              <a:t>Maliyetler </a:t>
            </a:r>
            <a:r>
              <a:rPr lang="tr-TR" dirty="0" smtClean="0"/>
              <a:t>dayanak alınarak yapılan açıklamanın geçerli olabilmesi için teklif edilen birim fiyatın, ilgili tutanakta (Ek-O.7) tespit edilen ağırlıklı ortalama birim maliyetin altında olmaması ve isteklinin son veya bir önceki geçici vergi beyanname döneminde ihale konusu işte kullanılmasını öngördüğü mal miktarının </a:t>
            </a:r>
            <a:r>
              <a:rPr lang="tr-TR" dirty="0" smtClean="0">
                <a:solidFill>
                  <a:srgbClr val="0000FF"/>
                </a:solidFill>
              </a:rPr>
              <a:t>en az yarısı kadar alım yapmış olması gerekir.</a:t>
            </a:r>
          </a:p>
          <a:p>
            <a:pPr lvl="2" algn="just"/>
            <a:r>
              <a:rPr lang="tr-TR" dirty="0" smtClean="0">
                <a:solidFill>
                  <a:srgbClr val="00B050"/>
                </a:solidFill>
              </a:rPr>
              <a:t>Satışlar</a:t>
            </a:r>
            <a:r>
              <a:rPr lang="tr-TR" dirty="0" smtClean="0"/>
              <a:t> dayanak alınarak yapılan açıklamanın geçerli olabilmesi için teklif edilen birim fiyatın, ilgili tutanakta (Ek-O.7) tespit edilen ağırlıklı ortalama </a:t>
            </a:r>
            <a:r>
              <a:rPr lang="tr-TR" dirty="0" smtClean="0">
                <a:solidFill>
                  <a:srgbClr val="0000FF"/>
                </a:solidFill>
              </a:rPr>
              <a:t>birim satış tutarının % 80’inin altında </a:t>
            </a:r>
            <a:r>
              <a:rPr lang="tr-TR" dirty="0" smtClean="0"/>
              <a:t>olmaması ve </a:t>
            </a:r>
            <a:r>
              <a:rPr lang="tr-TR" b="1" dirty="0" smtClean="0">
                <a:solidFill>
                  <a:srgbClr val="0000FF"/>
                </a:solidFill>
              </a:rPr>
              <a:t>malın ticaretinin isteklinin faaliyet alanında </a:t>
            </a:r>
            <a:r>
              <a:rPr lang="tr-TR" dirty="0" smtClean="0"/>
              <a:t>olması gerekir.</a:t>
            </a:r>
          </a:p>
          <a:p>
            <a:pPr lvl="2" algn="just"/>
            <a:r>
              <a:rPr lang="tr-TR" dirty="0" smtClean="0"/>
              <a:t>İsteklinin son veya bir önceki geçici vergi beyanname döneminde </a:t>
            </a:r>
            <a:r>
              <a:rPr lang="tr-TR" dirty="0" smtClean="0">
                <a:solidFill>
                  <a:srgbClr val="0000FF"/>
                </a:solidFill>
              </a:rPr>
              <a:t>4734 sayılı Kanun kapsamındaki idarelere açıklama konusu mala ilişkin satış yapmış </a:t>
            </a:r>
            <a:r>
              <a:rPr lang="tr-TR" dirty="0" smtClean="0"/>
              <a:t>ve satılan malın idarece kabul edilmiş olması durumunda, maliyet/satış tutarı tespit tutanağı (Ek-O.7) sunulmasına gerek bulunmayıp sadece söz konusu satışa ilişkin fatura örnekleri veya bu örneklerin noter, YMM, SMMM ya da vergi dairesince onaylı suretleri ile de belgelendirme yapılabilir.</a:t>
            </a:r>
          </a:p>
          <a:p>
            <a:pPr lvl="2" algn="just"/>
            <a:endParaRPr lang="tr-TR" dirty="0" smtClean="0"/>
          </a:p>
          <a:p>
            <a:pPr lvl="2" algn="just"/>
            <a:endParaRPr lang="tr-TR" dirty="0" smtClean="0"/>
          </a:p>
          <a:p>
            <a:pPr lvl="1" algn="just"/>
            <a:endParaRPr lang="tr-TR"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lvl="1" algn="just"/>
            <a:r>
              <a:rPr lang="tr-TR" b="1" dirty="0" smtClean="0"/>
              <a:t>79.2.2.8.</a:t>
            </a:r>
            <a:r>
              <a:rPr lang="tr-TR" dirty="0" smtClean="0"/>
              <a:t> </a:t>
            </a:r>
            <a:r>
              <a:rPr lang="tr-TR" dirty="0" smtClean="0">
                <a:solidFill>
                  <a:schemeClr val="accent1"/>
                </a:solidFill>
              </a:rPr>
              <a:t>İsteklinin Ortağı Olduğu Tüzel Kişiye Ait İşletmeden Mal Çekmesiyle Oluşan Emsal Bedel: </a:t>
            </a:r>
            <a:r>
              <a:rPr lang="tr-TR" dirty="0" smtClean="0"/>
              <a:t>Emsal bedelinin tespitinde 4/1/1961 tarihli ve 213 sayılı Vergi Usul Kanununun ilgili hükümleri esas alınır. Bu durumda, Vergi Usul Kanununa göre hesaplanan emsal bedeli gösteren ve istekliyle tam tasdik sözleşmesi yapan veya beyannamelerini imzalamaya yetkili olan meslek mensubu tarafından hazırlanarak imzalanan ve kaşelenen beyanın verilmesi yeterlidir. </a:t>
            </a:r>
          </a:p>
          <a:p>
            <a:pPr lvl="1" algn="just"/>
            <a:endParaRPr lang="tr-TR"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92500" lnSpcReduction="20000"/>
          </a:bodyPr>
          <a:lstStyle/>
          <a:p>
            <a:pPr algn="just"/>
            <a:r>
              <a:rPr lang="tr-TR" b="1" dirty="0" smtClean="0"/>
              <a:t>79.2.3.</a:t>
            </a:r>
            <a:r>
              <a:rPr lang="tr-TR" dirty="0" smtClean="0"/>
              <a:t> Meslek mensubu; üçüncü kişilerden alınan fiyat teklifi üzerindeki beyanın ve emsal bedel beyanı ile Ek-O.5, Ek-O.6 ve Ek-O.7 numaralı tutanaklardaki bilgilerin </a:t>
            </a:r>
            <a:r>
              <a:rPr lang="tr-TR" b="1" dirty="0" smtClean="0">
                <a:solidFill>
                  <a:srgbClr val="FF0000"/>
                </a:solidFill>
              </a:rPr>
              <a:t>doğruluğundan sorumludur. </a:t>
            </a:r>
            <a:r>
              <a:rPr lang="tr-TR" dirty="0" smtClean="0"/>
              <a:t>Meslek mensubu ibaresinden </a:t>
            </a:r>
            <a:r>
              <a:rPr lang="tr-TR" u="sng" dirty="0" smtClean="0">
                <a:solidFill>
                  <a:srgbClr val="0000FF"/>
                </a:solidFill>
              </a:rPr>
              <a:t>Yeminli Mali Müşavirler veya Serbest Muhasebeci Mali Müşavirler</a:t>
            </a:r>
            <a:r>
              <a:rPr lang="tr-TR" dirty="0" smtClean="0"/>
              <a:t> anlaşılır.</a:t>
            </a:r>
          </a:p>
          <a:p>
            <a:pPr algn="just"/>
            <a:r>
              <a:rPr lang="tr-TR" b="1" dirty="0" smtClean="0"/>
              <a:t>79.2.4.</a:t>
            </a:r>
            <a:r>
              <a:rPr lang="tr-TR" dirty="0" smtClean="0"/>
              <a:t> Ek-O.5, Ek-O.6 ve Ek-O.7 numaralı tutanakların </a:t>
            </a:r>
            <a:r>
              <a:rPr lang="tr-TR" dirty="0" smtClean="0">
                <a:solidFill>
                  <a:srgbClr val="0000FF"/>
                </a:solidFill>
              </a:rPr>
              <a:t>son veya bir önceki</a:t>
            </a:r>
            <a:r>
              <a:rPr lang="tr-TR" dirty="0" smtClean="0"/>
              <a:t> geçici vergi beyanname dönemine ilişkin olarak düzenlenmesi zorunludur. Son veya bir önceki geçici vergi beyanname döneminin tespitinde; 4734 sayılı Kanunun 21 inci maddesinin birinci fıkrasının (a), (d) ve (e) bentlerine göre pazarlık usulü ile yapılan ihalelerde ilk yazılı fiyat tekliflerinin alındığı tarih, diğer ihale usulleri ile yapılan ihalelerde ise ihale tarihi esas alınır.</a:t>
            </a:r>
          </a:p>
          <a:p>
            <a:pPr lvl="1" algn="just"/>
            <a:endParaRPr lang="tr-TR"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55000" lnSpcReduction="20000"/>
          </a:bodyPr>
          <a:lstStyle/>
          <a:p>
            <a:pPr algn="just"/>
            <a:r>
              <a:rPr lang="tr-TR" b="1" dirty="0" smtClean="0"/>
              <a:t>79.2.6.</a:t>
            </a:r>
            <a:r>
              <a:rPr lang="tr-TR" dirty="0" smtClean="0"/>
              <a:t> </a:t>
            </a:r>
            <a:r>
              <a:rPr lang="tr-TR" dirty="0" smtClean="0">
                <a:solidFill>
                  <a:srgbClr val="00B050"/>
                </a:solidFill>
              </a:rPr>
              <a:t>Malzemeli yemek hizmet alımı </a:t>
            </a:r>
            <a:r>
              <a:rPr lang="tr-TR" dirty="0" smtClean="0"/>
              <a:t>ihalelerinde aşırı düşük tekliflerin değerlendirilmesinde kullanılmak üzere </a:t>
            </a:r>
            <a:r>
              <a:rPr lang="tr-TR" dirty="0" smtClean="0">
                <a:solidFill>
                  <a:srgbClr val="FF0000"/>
                </a:solidFill>
              </a:rPr>
              <a:t>teknik şartnamede asgari iki haftalık örnek menü düzenlemesi yapılır ve bu menüde yer alan yemeklerin içerikleri ile çiğ girdi miktarları belirtilir.</a:t>
            </a:r>
          </a:p>
          <a:p>
            <a:pPr algn="just"/>
            <a:r>
              <a:rPr lang="tr-TR" dirty="0" smtClean="0"/>
              <a:t>Bu ihalelerde; teklifi aşırı düşük bulunan istekli öncelikle “</a:t>
            </a:r>
            <a:r>
              <a:rPr lang="tr-TR" dirty="0" smtClean="0">
                <a:solidFill>
                  <a:srgbClr val="FF0000"/>
                </a:solidFill>
              </a:rPr>
              <a:t>ana çiğ girdi”, “işçilik” ve “yardımcı gider” oranlarının belirtildiği Malzemeli Yemek Sunumu Hesap Cetvelin</a:t>
            </a:r>
            <a:r>
              <a:rPr lang="tr-TR" dirty="0" smtClean="0"/>
              <a:t>i (Ek – H.4) hazırlayarak açıklaması kapsamında sunar. Açıklamanın geçerli kabul edilebilmesi için “(Ana Çiğ Girdi Maliyeti+İşçilik Maliyeti)/Toplam Teklif Tutarı” oranının 0,80’den az ve 0,95’den çok olmaması gerekir. </a:t>
            </a:r>
            <a:r>
              <a:rPr lang="tr-TR" dirty="0" smtClean="0">
                <a:solidFill>
                  <a:srgbClr val="0000FF"/>
                </a:solidFill>
              </a:rPr>
              <a:t>Oran belirtmeyen veya belirttiği oran 0,80’den az veya 0,95’den çok olan isteklilerin teklifleri reddedilir.</a:t>
            </a:r>
          </a:p>
          <a:p>
            <a:pPr algn="just"/>
            <a:r>
              <a:rPr lang="tr-TR" dirty="0" smtClean="0"/>
              <a:t>Ana çiğ girdi ibaresinden ilgili yemeğin pişirilmesi için gerekli temel girdiler anlaşılır. Bu çerçevede, isteklinin beyan ettiği orana uygun teklif sunması durumunda, yemek pişirilmesi için gerekli enerji giderleri (doğalgaz, LPG gibi), temizlik malzemeleri, su, sigorta giderleri, ilaçlama ve hijyen sağlama giderleri, bakım onarım, amortisman, nakliye, sözleşme giderleri ve genel giderler, portör muayenesi ve tali çiğ girdiler (tuz, baharat, tatlandırıcı vb.) </a:t>
            </a:r>
            <a:r>
              <a:rPr lang="tr-TR" dirty="0" smtClean="0">
                <a:solidFill>
                  <a:srgbClr val="0000FF"/>
                </a:solidFill>
              </a:rPr>
              <a:t>gibi unsurlar “yardımcı girdiler” </a:t>
            </a:r>
            <a:r>
              <a:rPr lang="tr-TR" dirty="0" smtClean="0"/>
              <a:t>başlığında değerlendirilir ve </a:t>
            </a:r>
            <a:r>
              <a:rPr lang="tr-TR" b="1" dirty="0" smtClean="0">
                <a:solidFill>
                  <a:srgbClr val="FF0000"/>
                </a:solidFill>
              </a:rPr>
              <a:t>bu unsurlar için açıklama sunulması gerekmez.</a:t>
            </a:r>
          </a:p>
          <a:p>
            <a:pPr algn="just"/>
            <a:r>
              <a:rPr lang="tr-TR" u="sng" dirty="0" smtClean="0">
                <a:solidFill>
                  <a:srgbClr val="FFC000"/>
                </a:solidFill>
              </a:rPr>
              <a:t>Örneğin;</a:t>
            </a:r>
            <a:r>
              <a:rPr lang="tr-TR" dirty="0" smtClean="0"/>
              <a:t> 1.000 öğün yemek alımı için çıkılan bir ihalede, birim fiyat olarak 5 TL teklif veren bir isteklinin, 5.000 TL olan toplam teklif bedelinin aşırı düşük olarak değerlendirilmesi ve istekli tarafından sunulan Malzemeli Yemek Sunumu Hesap Cetvelinde “(Ana Çiğ Girdi Maliyeti+İşçilik Maliyeti)/Toplam Teklif Tutarı</a:t>
            </a:r>
            <a:r>
              <a:rPr lang="tr-TR" dirty="0" smtClean="0">
                <a:solidFill>
                  <a:srgbClr val="FF0000"/>
                </a:solidFill>
              </a:rPr>
              <a:t>” oranının 0,90 olarak belirtilmesi </a:t>
            </a:r>
            <a:r>
              <a:rPr lang="tr-TR" dirty="0" smtClean="0"/>
              <a:t>halinde, teklifin </a:t>
            </a:r>
            <a:r>
              <a:rPr lang="tr-TR" dirty="0" smtClean="0">
                <a:solidFill>
                  <a:schemeClr val="accent1">
                    <a:lumMod val="75000"/>
                  </a:schemeClr>
                </a:solidFill>
              </a:rPr>
              <a:t>4.500 TL’sinin ana çiğ girdi ile işçilik toplamını içerdiği kabul edilir ve isteklinin sadece bu kısma ilişkin açıklama yapması gerekir.</a:t>
            </a:r>
            <a:r>
              <a:rPr lang="tr-TR" dirty="0" smtClean="0"/>
              <a:t> Teklifin 500 TL’lik kısmının ise yardımcı giderlere ilişkin olduğu kabul edildiğinden, bu kısma ilişkin açıklama yapılması gerekmemektedir.</a:t>
            </a:r>
          </a:p>
          <a:p>
            <a:pPr marL="274320" lvl="1" indent="-274320" algn="just">
              <a:buClr>
                <a:schemeClr val="accent3"/>
              </a:buClr>
              <a:buSzPct val="95000"/>
            </a:pPr>
            <a:r>
              <a:rPr lang="tr-TR" dirty="0" smtClean="0">
                <a:solidFill>
                  <a:srgbClr val="FF0000"/>
                </a:solidFill>
              </a:rPr>
              <a:t>Malzemeli yemek alımı ihalelerinde, ana çiğ girdi maliyetlerinin tevsiki amacıyla üçüncü kişilerden alınan fiyat teklifleri kullanılamaz. </a:t>
            </a:r>
            <a:r>
              <a:rPr lang="tr-TR" dirty="0" smtClean="0"/>
              <a:t>Ancak 79.2.2 nci maddede yer alan diğer yöntemlerden herhangi biri ile açıklama yapılmasının fiilen mümkün olmadığının anlaşıldığı durumlarda, üçüncü kişilerden alınan fiyat teklifleri ile açıklama yapılabilir.</a:t>
            </a:r>
          </a:p>
          <a:p>
            <a:pPr algn="just"/>
            <a:endParaRPr lang="tr-TR" dirty="0" smtClean="0"/>
          </a:p>
          <a:p>
            <a:pPr lvl="1" algn="just"/>
            <a:endParaRPr lang="tr-TR"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428750" y="1276350"/>
            <a:ext cx="6286500" cy="4305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pPr algn="just"/>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algn="just"/>
            <a:r>
              <a:rPr lang="tr-TR" b="1" dirty="0" smtClean="0"/>
              <a:t>79.3.1.</a:t>
            </a:r>
            <a:r>
              <a:rPr lang="tr-TR" dirty="0" smtClean="0"/>
              <a:t> Teklifi aşırı düşük olarak tespit edildikten sonra yukarıdaki yöntemlere göre usulüne uygun açıklama yapan isteklilerin teklifleri geçerli kabul edilir</a:t>
            </a:r>
            <a:r>
              <a:rPr lang="tr-TR" dirty="0" smtClean="0">
                <a:solidFill>
                  <a:srgbClr val="FF0000"/>
                </a:solidFill>
              </a:rPr>
              <a:t>. Hayatın olağan akışına veya ticari gereklere aykırılık gibi nedenlerle teklifler reddedilemez.</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500042"/>
            <a:ext cx="7543824" cy="785818"/>
          </a:xfrm>
        </p:spPr>
        <p:txBody>
          <a:bodyPr>
            <a:normAutofit/>
          </a:bodyPr>
          <a:lstStyle/>
          <a:p>
            <a:r>
              <a:rPr lang="tr-TR" sz="4000" dirty="0" smtClean="0">
                <a:solidFill>
                  <a:srgbClr val="FF0000"/>
                </a:solidFill>
              </a:rPr>
              <a:t>Aşırı Düşük Teklif Sorgulaması</a:t>
            </a:r>
            <a:endParaRPr lang="tr-TR" sz="4000" dirty="0">
              <a:solidFill>
                <a:srgbClr val="FF0000"/>
              </a:solidFill>
            </a:endParaRPr>
          </a:p>
        </p:txBody>
      </p:sp>
      <p:sp>
        <p:nvSpPr>
          <p:cNvPr id="3" name="2 İçerik Yer Tutucusu"/>
          <p:cNvSpPr>
            <a:spLocks noGrp="1"/>
          </p:cNvSpPr>
          <p:nvPr>
            <p:ph idx="1"/>
          </p:nvPr>
        </p:nvSpPr>
        <p:spPr>
          <a:xfrm>
            <a:off x="457200" y="1428736"/>
            <a:ext cx="8229600" cy="4895864"/>
          </a:xfrm>
        </p:spPr>
        <p:txBody>
          <a:bodyPr>
            <a:normAutofit/>
          </a:bodyPr>
          <a:lstStyle/>
          <a:p>
            <a:pPr algn="just"/>
            <a:r>
              <a:rPr lang="tr-TR" sz="3400" dirty="0" smtClean="0"/>
              <a:t>İhale komisyonu verilen teklifleri </a:t>
            </a:r>
            <a:r>
              <a:rPr lang="tr-TR" sz="3400" strike="sngStrike" dirty="0" smtClean="0">
                <a:solidFill>
                  <a:srgbClr val="0000FF"/>
                </a:solidFill>
              </a:rPr>
              <a:t>37 nci maddeye göre</a:t>
            </a:r>
            <a:r>
              <a:rPr lang="tr-TR" sz="3400" dirty="0" smtClean="0">
                <a:solidFill>
                  <a:srgbClr val="0000FF"/>
                </a:solidFill>
              </a:rPr>
              <a:t> </a:t>
            </a:r>
            <a:r>
              <a:rPr lang="tr-TR" sz="3400" dirty="0" smtClean="0"/>
              <a:t>değerlendirdikten sonra, diğer tekliflere veya idarenin tespit ettiği yaklaşık maliyete göre teklif fiyatı aşırı düşük olanları tespit eder. Bu teklifleri reddetmeden önce, belirlediği süre içinde teklif sahiplerinden teklifte önemli olduğunu tespit ettiği bileşenler ile ilgili ayrıntıları yazılı olarak ister.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pPr algn="just"/>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92500" lnSpcReduction="10000"/>
          </a:bodyPr>
          <a:lstStyle/>
          <a:p>
            <a:pPr algn="just"/>
            <a:r>
              <a:rPr lang="tr-TR" b="1" dirty="0" smtClean="0"/>
              <a:t>79.3.2.</a:t>
            </a:r>
            <a:r>
              <a:rPr lang="tr-TR" dirty="0" smtClean="0"/>
              <a:t> 79.2.2 nci maddede yer alan yöntemlerden herhangi biri ile açıklama yapılmasının fiilen mümkün olmadığının anlaşıldığı durumlarda, istekli tarafından gerekçesi belirtilmek suretiyle, ilgili mevzuatına göre ihale tarihinden önceki son 12 ay içinde düzenlenen açıklamaya elverişli diğer bilgi ve belgeler kullanılarak da açıklama yapılabilir.</a:t>
            </a:r>
          </a:p>
          <a:p>
            <a:pPr algn="just"/>
            <a:r>
              <a:rPr lang="tr-TR" b="1" dirty="0" smtClean="0"/>
              <a:t>79.3.3.</a:t>
            </a:r>
            <a:r>
              <a:rPr lang="tr-TR" dirty="0" smtClean="0"/>
              <a:t> Kurumca hazırlanan “İşçilik Hesaplama Modülü” ne (www.ihale.gov.tr) adresinden ulaşılabilecek olup, personel çalıştırılmasına dayalı hizmet alımı ihalelerinde </a:t>
            </a:r>
            <a:r>
              <a:rPr lang="tr-TR" dirty="0" smtClean="0">
                <a:solidFill>
                  <a:srgbClr val="0000FF"/>
                </a:solidFill>
              </a:rPr>
              <a:t>tekliflerin değerlendirilmesi bağlamında </a:t>
            </a:r>
            <a:r>
              <a:rPr lang="tr-TR" dirty="0" smtClean="0"/>
              <a:t>sözleşme ve genel giderler dahil </a:t>
            </a:r>
            <a:r>
              <a:rPr lang="tr-TR" dirty="0" smtClean="0">
                <a:solidFill>
                  <a:srgbClr val="0000FF"/>
                </a:solidFill>
              </a:rPr>
              <a:t>asgari işçilik maliyeti hesabında </a:t>
            </a:r>
            <a:r>
              <a:rPr lang="tr-TR" dirty="0" smtClean="0"/>
              <a:t>işçilik hesaplama </a:t>
            </a:r>
            <a:r>
              <a:rPr lang="tr-TR" b="1" u="sng" dirty="0" smtClean="0">
                <a:solidFill>
                  <a:srgbClr val="FF0000"/>
                </a:solidFill>
              </a:rPr>
              <a:t>modülünün kullanılması zorunludur.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fontScale="90000"/>
          </a:bodyPr>
          <a:lstStyle/>
          <a:p>
            <a:pPr algn="just"/>
            <a:r>
              <a:rPr lang="tr-TR" sz="3600" dirty="0" smtClean="0">
                <a:solidFill>
                  <a:schemeClr val="tx1"/>
                </a:solidFill>
              </a:rPr>
              <a:t>Hizmet Alım İhalelerinde Aşırı Düşük Teklif Sorgulaması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algn="just"/>
            <a:r>
              <a:rPr lang="tr-TR" b="1" dirty="0" smtClean="0"/>
              <a:t>79.3.5.</a:t>
            </a:r>
            <a:r>
              <a:rPr lang="tr-TR" dirty="0" smtClean="0"/>
              <a:t> </a:t>
            </a:r>
            <a:r>
              <a:rPr lang="tr-TR" dirty="0" smtClean="0">
                <a:solidFill>
                  <a:srgbClr val="FF0000"/>
                </a:solidFill>
              </a:rPr>
              <a:t>Personel çalıştırılmasına dayalı olmayan </a:t>
            </a:r>
            <a:r>
              <a:rPr lang="tr-TR" dirty="0" smtClean="0"/>
              <a:t>hizmet alımlarına ilişkin yapılan aşırı düşük teklif açıklamasında, </a:t>
            </a:r>
            <a:r>
              <a:rPr lang="tr-TR" dirty="0" smtClean="0">
                <a:solidFill>
                  <a:schemeClr val="accent1"/>
                </a:solidFill>
              </a:rPr>
              <a:t>sözleşme giderleri ve genel giderlerin % 4 oranında hesaplanması söz konusu olmayacak, sözleşme giderleri ilgili mevzuatına göre hesaplanmak suretiyle açıklama yapılacaktır.”</a:t>
            </a:r>
          </a:p>
          <a:p>
            <a:endParaRPr lang="tr-TR" dirty="0" smtClean="0"/>
          </a:p>
          <a:p>
            <a:endParaRPr lang="tr-TR" dirty="0" smtClean="0"/>
          </a:p>
          <a:p>
            <a:pPr lvl="1"/>
            <a:endParaRPr lang="tr-TR"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000" dirty="0" smtClean="0"/>
              <a:t>2’NCİ SÜREÇ: EN DÜŞÜK TEKLİF VERENE İHALEYİ DOĞRUDAN VERME ***</a:t>
            </a:r>
            <a:endParaRPr lang="tr-TR" sz="4000" dirty="0"/>
          </a:p>
        </p:txBody>
      </p:sp>
      <p:sp>
        <p:nvSpPr>
          <p:cNvPr id="3" name="İçerik Yer Tutucusu 2"/>
          <p:cNvSpPr>
            <a:spLocks noGrp="1"/>
          </p:cNvSpPr>
          <p:nvPr>
            <p:ph idx="1"/>
          </p:nvPr>
        </p:nvSpPr>
        <p:spPr/>
        <p:txBody>
          <a:bodyPr/>
          <a:lstStyle/>
          <a:p>
            <a:pPr marL="0" indent="0">
              <a:buNone/>
            </a:pPr>
            <a:r>
              <a:rPr lang="tr-TR" dirty="0"/>
              <a:t>YAKLAŞIK MALİYET 10 MİLYON ADAM VERDİ 1 MİLYON VERİLEBİLİR Mİ. </a:t>
            </a:r>
            <a:endParaRPr lang="tr-TR" dirty="0" smtClean="0"/>
          </a:p>
          <a:p>
            <a:pPr marL="0" indent="0">
              <a:buNone/>
            </a:pPr>
            <a:endParaRPr lang="tr-TR" dirty="0" smtClean="0"/>
          </a:p>
          <a:p>
            <a:pPr marL="0" indent="0">
              <a:buNone/>
            </a:pPr>
            <a:r>
              <a:rPr lang="tr-TR" dirty="0" smtClean="0"/>
              <a:t>SUT </a:t>
            </a:r>
            <a:r>
              <a:rPr lang="tr-TR" dirty="0"/>
              <a:t>RAKAMLARI BELLİ. TELKLİF 10’DA BİRİ YAPAMAYACAĞI BELLİ VEREBİLİR </a:t>
            </a:r>
            <a:r>
              <a:rPr lang="tr-TR" dirty="0" smtClean="0"/>
              <a:t>MİYİM</a:t>
            </a:r>
          </a:p>
          <a:p>
            <a:pPr marL="0" indent="0">
              <a:buNone/>
            </a:pPr>
            <a:endParaRPr lang="tr-TR" dirty="0" smtClean="0"/>
          </a:p>
          <a:p>
            <a:pPr marL="0" indent="0">
              <a:buNone/>
            </a:pPr>
            <a:r>
              <a:rPr lang="tr-TR" dirty="0" smtClean="0"/>
              <a:t>ANCAK KESİN TEMİNAT YAKLAŞIK MALİYETİN %9’U </a:t>
            </a:r>
            <a:endParaRPr lang="tr-TR" dirty="0"/>
          </a:p>
        </p:txBody>
      </p:sp>
    </p:spTree>
    <p:extLst>
      <p:ext uri="{BB962C8B-B14F-4D97-AF65-F5344CB8AC3E}">
        <p14:creationId xmlns:p14="http://schemas.microsoft.com/office/powerpoint/2010/main" xmlns="" val="41457794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2800" dirty="0" smtClean="0"/>
              <a:t>3- YAKLAŞIK MALİYETİ EŞİK DEĞERİN YARISI OLAN YAPIM İŞİ VE HİZMET ALIMLARINDA SINIR DEĞERİN ALTINDAKİ FİRMALARI DOĞRUDAN ELENMESİ</a:t>
            </a:r>
            <a:endParaRPr lang="tr-TR" sz="2800" dirty="0"/>
          </a:p>
        </p:txBody>
      </p:sp>
      <p:sp>
        <p:nvSpPr>
          <p:cNvPr id="3" name="İçerik Yer Tutucusu 2"/>
          <p:cNvSpPr>
            <a:spLocks noGrp="1"/>
          </p:cNvSpPr>
          <p:nvPr>
            <p:ph idx="1"/>
          </p:nvPr>
        </p:nvSpPr>
        <p:spPr/>
        <p:txBody>
          <a:bodyPr/>
          <a:lstStyle/>
          <a:p>
            <a:pPr marL="0" indent="0" algn="just">
              <a:buNone/>
            </a:pPr>
            <a:r>
              <a:rPr lang="tr-TR" dirty="0"/>
              <a:t>Yani büyük kapsamlı işlerde doğrudan reddetme seçeneğinin kullanılabilmesi mümkün değildir. </a:t>
            </a:r>
            <a:endParaRPr lang="tr-TR" dirty="0" smtClean="0"/>
          </a:p>
          <a:p>
            <a:pPr marL="0" indent="0" algn="just">
              <a:buNone/>
            </a:pPr>
            <a:r>
              <a:rPr lang="tr-TR" dirty="0" smtClean="0"/>
              <a:t>Büyük </a:t>
            </a:r>
            <a:r>
              <a:rPr lang="tr-TR" dirty="0"/>
              <a:t>işlerde reddetme seçeneği olmayan idarelerin karşısında, ya aşırı düşük teklif sorgulaması ya da en düşük teklif sahibine ihaleyi vermesi seçenekleri bulunmaktadır. </a:t>
            </a:r>
            <a:endParaRPr lang="tr-TR" dirty="0" smtClean="0"/>
          </a:p>
          <a:p>
            <a:pPr marL="0" indent="0" algn="just">
              <a:buNone/>
            </a:pPr>
            <a:r>
              <a:rPr lang="tr-TR" dirty="0" smtClean="0">
                <a:solidFill>
                  <a:srgbClr val="FF0000"/>
                </a:solidFill>
              </a:rPr>
              <a:t>Eşik </a:t>
            </a:r>
            <a:r>
              <a:rPr lang="tr-TR" dirty="0">
                <a:solidFill>
                  <a:srgbClr val="FF0000"/>
                </a:solidFill>
              </a:rPr>
              <a:t>değerin yarısı</a:t>
            </a:r>
            <a:r>
              <a:rPr lang="tr-TR" dirty="0"/>
              <a:t> yapım işlerinde 15.922.351,00 TL'ye, hizmet işlerinde ise genel ve katma bütçeli idareler için 434.243,00 TL diğer idareler için ise 723.739,50 TL'ye denk gelmektedir.</a:t>
            </a:r>
          </a:p>
          <a:p>
            <a:pPr algn="just"/>
            <a:endParaRPr lang="tr-TR" dirty="0"/>
          </a:p>
        </p:txBody>
      </p:sp>
    </p:spTree>
    <p:extLst>
      <p:ext uri="{BB962C8B-B14F-4D97-AF65-F5344CB8AC3E}">
        <p14:creationId xmlns:p14="http://schemas.microsoft.com/office/powerpoint/2010/main" xmlns="" val="37340752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2"/>
            <a:ext cx="8229600" cy="5487888"/>
          </a:xfrm>
        </p:spPr>
        <p:txBody>
          <a:bodyPr>
            <a:normAutofit/>
          </a:bodyPr>
          <a:lstStyle/>
          <a:p>
            <a:pPr algn="just"/>
            <a:r>
              <a:rPr lang="tr-TR" dirty="0"/>
              <a:t> Burada akla gelen önemli uygulamalardan bir tanesi de, idarelerin </a:t>
            </a:r>
            <a:r>
              <a:rPr lang="tr-TR" dirty="0">
                <a:solidFill>
                  <a:srgbClr val="FF0000"/>
                </a:solidFill>
              </a:rPr>
              <a:t>sınır değer altı firmaları doğrudan reddetmek amacıyla ihtiyaçlarını kısımlara bölmesi olacaktır.</a:t>
            </a:r>
            <a:r>
              <a:rPr lang="tr-TR" dirty="0"/>
              <a:t> Böyle bir durumda ihale bazında herhangi bir sorun olmayacak ve sınır değer altı firmalar ihale dışı bırakılacaktır. </a:t>
            </a:r>
            <a:endParaRPr lang="tr-TR" dirty="0" smtClean="0"/>
          </a:p>
          <a:p>
            <a:pPr marL="0" indent="0" algn="just">
              <a:buNone/>
            </a:pPr>
            <a:endParaRPr lang="tr-TR" dirty="0" smtClean="0"/>
          </a:p>
          <a:p>
            <a:pPr algn="just"/>
            <a:r>
              <a:rPr lang="tr-TR" dirty="0" smtClean="0"/>
              <a:t>Ancak</a:t>
            </a:r>
            <a:r>
              <a:rPr lang="tr-TR" dirty="0"/>
              <a:t>, </a:t>
            </a:r>
            <a:r>
              <a:rPr lang="tr-TR" dirty="0">
                <a:solidFill>
                  <a:srgbClr val="FF0000"/>
                </a:solidFill>
              </a:rPr>
              <a:t>kısımlara bölme işlemi yapılmamış olsaydı, eşik değerin yarısı aşılacağından ve bu gibi hallerde sınır değer altı firmaların doğrudan reddedilebilme imkânı bulunmadığından dolayı, yapılan işlem sorgulanabilecektir.</a:t>
            </a:r>
          </a:p>
          <a:p>
            <a:pPr algn="just"/>
            <a:endParaRPr lang="tr-TR" dirty="0"/>
          </a:p>
        </p:txBody>
      </p:sp>
    </p:spTree>
    <p:extLst>
      <p:ext uri="{BB962C8B-B14F-4D97-AF65-F5344CB8AC3E}">
        <p14:creationId xmlns:p14="http://schemas.microsoft.com/office/powerpoint/2010/main" xmlns="" val="40412702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lgn="ctr">
              <a:buNone/>
            </a:pPr>
            <a:endParaRPr lang="tr-TR" dirty="0" smtClean="0"/>
          </a:p>
          <a:p>
            <a:pPr marL="0" indent="0" algn="ctr">
              <a:buNone/>
            </a:pPr>
            <a:endParaRPr lang="tr-TR" dirty="0"/>
          </a:p>
          <a:p>
            <a:pPr marL="0" indent="0" algn="ctr">
              <a:buNone/>
            </a:pPr>
            <a:r>
              <a:rPr lang="tr-TR" dirty="0" smtClean="0"/>
              <a:t>YAKLAŞIK </a:t>
            </a:r>
            <a:r>
              <a:rPr lang="tr-TR" dirty="0"/>
              <a:t>MALİYETİN GİZLİLİĞİ DAHA ÖNEMLİ HALE </a:t>
            </a:r>
            <a:r>
              <a:rPr lang="tr-TR" dirty="0" smtClean="0"/>
              <a:t>GELMİŞTİR…</a:t>
            </a:r>
            <a:endParaRPr lang="tr-TR" dirty="0"/>
          </a:p>
        </p:txBody>
      </p:sp>
    </p:spTree>
    <p:extLst>
      <p:ext uri="{BB962C8B-B14F-4D97-AF65-F5344CB8AC3E}">
        <p14:creationId xmlns:p14="http://schemas.microsoft.com/office/powerpoint/2010/main" xmlns="" val="30911980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556792"/>
            <a:ext cx="8229600" cy="4767808"/>
          </a:xfrm>
        </p:spPr>
        <p:txBody>
          <a:bodyPr/>
          <a:lstStyle/>
          <a:p>
            <a:pPr marL="0" indent="0" algn="just">
              <a:buNone/>
            </a:pPr>
            <a:endParaRPr lang="tr-TR" dirty="0" smtClean="0"/>
          </a:p>
          <a:p>
            <a:pPr marL="0" indent="0" algn="just">
              <a:buNone/>
            </a:pPr>
            <a:r>
              <a:rPr lang="tr-TR" dirty="0" smtClean="0">
                <a:solidFill>
                  <a:srgbClr val="FF0000"/>
                </a:solidFill>
              </a:rPr>
              <a:t>ÖRNEĞİN</a:t>
            </a:r>
            <a:r>
              <a:rPr lang="tr-TR" dirty="0" smtClean="0"/>
              <a:t> </a:t>
            </a:r>
            <a:r>
              <a:rPr lang="tr-TR" dirty="0"/>
              <a:t>PERSONEL ÇALIŞTIRILMASINA DAYALI OLMAYAN BİR HİZMET ALIM İHALESİ OLSUN. 390 BİN TL’LİK SINIR DEĞER 300 OLACAKTIR. SINIR DEĞER ALTINDA KALAN FİRMALARIN ELENECEĞİNİ BİLEN FİRMA DA 300 BİN 1 LİRA VERİP ALABİLECEKTİR.</a:t>
            </a:r>
          </a:p>
          <a:p>
            <a:pPr marL="0" indent="0">
              <a:buNone/>
            </a:pPr>
            <a:endParaRPr lang="tr-TR" dirty="0"/>
          </a:p>
        </p:txBody>
      </p:sp>
    </p:spTree>
    <p:extLst>
      <p:ext uri="{BB962C8B-B14F-4D97-AF65-F5344CB8AC3E}">
        <p14:creationId xmlns:p14="http://schemas.microsoft.com/office/powerpoint/2010/main" xmlns="" val="15842078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1143008"/>
          </a:xfrm>
        </p:spPr>
        <p:txBody>
          <a:bodyPr>
            <a:normAutofit/>
          </a:bodyPr>
          <a:lstStyle/>
          <a:p>
            <a:pPr algn="just"/>
            <a:r>
              <a:rPr lang="tr-TR" sz="3000" dirty="0" smtClean="0">
                <a:solidFill>
                  <a:schemeClr val="tx1"/>
                </a:solidFill>
              </a:rPr>
              <a:t>Sınır Değer Altı Teklif Sahiplerinden Alınacak Kesin Teminatın Artırılması</a:t>
            </a:r>
          </a:p>
        </p:txBody>
      </p:sp>
      <p:sp>
        <p:nvSpPr>
          <p:cNvPr id="3" name="2 İçerik Yer Tutucusu"/>
          <p:cNvSpPr>
            <a:spLocks noGrp="1"/>
          </p:cNvSpPr>
          <p:nvPr>
            <p:ph idx="1"/>
          </p:nvPr>
        </p:nvSpPr>
        <p:spPr/>
        <p:txBody>
          <a:bodyPr>
            <a:normAutofit fontScale="92500" lnSpcReduction="10000"/>
          </a:bodyPr>
          <a:lstStyle/>
          <a:p>
            <a:pPr algn="just"/>
            <a:r>
              <a:rPr lang="tr-TR" b="1" dirty="0" smtClean="0"/>
              <a:t>Kesin Teminat Madde 43:</a:t>
            </a:r>
          </a:p>
          <a:p>
            <a:pPr algn="just"/>
            <a:r>
              <a:rPr lang="tr-TR" b="1" dirty="0" smtClean="0"/>
              <a:t>…</a:t>
            </a:r>
            <a:endParaRPr lang="tr-TR" dirty="0" smtClean="0"/>
          </a:p>
          <a:p>
            <a:pPr algn="just"/>
            <a:r>
              <a:rPr lang="tr-TR" strike="sngStrike" dirty="0" smtClean="0"/>
              <a:t> (Ek: 5812 / 16 md.) Yapım işlerinde, 38 inci maddeye göre gerekli değerlendirmeler yapıldıktan sonra, ihalenin aynı madde uyarınca hesaplanan sınır değerin altında teklif veren isteklilerden biri üzerinde bırakılması halinde, kesin teminat sınır değerin yüzde altısı oranında alınır.</a:t>
            </a:r>
            <a:endParaRPr lang="tr-TR" dirty="0" smtClean="0"/>
          </a:p>
          <a:p>
            <a:pPr algn="just"/>
            <a:r>
              <a:rPr lang="tr-TR" dirty="0" smtClean="0"/>
              <a:t>“</a:t>
            </a:r>
            <a:r>
              <a:rPr lang="tr-TR" dirty="0" smtClean="0">
                <a:solidFill>
                  <a:srgbClr val="FF0000"/>
                </a:solidFill>
              </a:rPr>
              <a:t>Kurum, </a:t>
            </a:r>
            <a:r>
              <a:rPr lang="tr-TR" dirty="0" smtClean="0"/>
              <a:t>ihale üzerinde kalan isteklinin teklifinin </a:t>
            </a:r>
            <a:r>
              <a:rPr lang="tr-TR" dirty="0" smtClean="0">
                <a:solidFill>
                  <a:srgbClr val="00B050"/>
                </a:solidFill>
              </a:rPr>
              <a:t>sınır değerin altında olması hâlinde,</a:t>
            </a:r>
            <a:r>
              <a:rPr lang="tr-TR" dirty="0" smtClean="0"/>
              <a:t> bu istekliden yaklaşık maliyetin % 6’sından az ve % 15’inden fazla olmamak üzere alınacak kesin teminat oranına ilişkin düzenlemeler yapabilir.”</a:t>
            </a:r>
          </a:p>
          <a:p>
            <a:pPr algn="just"/>
            <a:endParaRPr lang="tr-T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1143008"/>
          </a:xfrm>
        </p:spPr>
        <p:txBody>
          <a:bodyPr>
            <a:normAutofit/>
          </a:bodyPr>
          <a:lstStyle/>
          <a:p>
            <a:r>
              <a:rPr lang="tr-TR" sz="3000" dirty="0" smtClean="0">
                <a:solidFill>
                  <a:srgbClr val="FF0000"/>
                </a:solidFill>
              </a:rPr>
              <a:t>Sınır Değer Altı Teklif Sahiplerinden Alınacak Kesin Teminatın Artırılması</a:t>
            </a:r>
          </a:p>
        </p:txBody>
      </p:sp>
      <p:sp>
        <p:nvSpPr>
          <p:cNvPr id="3" name="2 İçerik Yer Tutucusu"/>
          <p:cNvSpPr>
            <a:spLocks noGrp="1"/>
          </p:cNvSpPr>
          <p:nvPr>
            <p:ph idx="1"/>
          </p:nvPr>
        </p:nvSpPr>
        <p:spPr/>
        <p:txBody>
          <a:bodyPr>
            <a:normAutofit fontScale="92500" lnSpcReduction="10000"/>
          </a:bodyPr>
          <a:lstStyle/>
          <a:p>
            <a:pPr algn="just"/>
            <a:r>
              <a:rPr lang="tr-TR" dirty="0" smtClean="0"/>
              <a:t>Hizmet ve Yapım İşlerinde Ortak Düzenleme:</a:t>
            </a:r>
          </a:p>
          <a:p>
            <a:pPr lvl="1" algn="just"/>
            <a:r>
              <a:rPr lang="tr-TR" dirty="0" smtClean="0"/>
              <a:t>İhale üzerinde bırakılan istekliden sözleşme imzalanmadan önce, teklif fiyatının </a:t>
            </a:r>
            <a:r>
              <a:rPr lang="tr-TR" dirty="0" smtClean="0">
                <a:solidFill>
                  <a:srgbClr val="00B050"/>
                </a:solidFill>
              </a:rPr>
              <a:t>sınır değere eşit veya üzerinde olması halinde teklif fiyatının</a:t>
            </a:r>
            <a:r>
              <a:rPr lang="tr-TR" dirty="0" smtClean="0"/>
              <a:t> % 6’sı, sınır değerin altında olması halinde ise </a:t>
            </a:r>
            <a:r>
              <a:rPr lang="tr-TR" dirty="0" smtClean="0">
                <a:solidFill>
                  <a:srgbClr val="FF0000"/>
                </a:solidFill>
              </a:rPr>
              <a:t>yaklaşık maliyetin % 9’u oranında </a:t>
            </a:r>
            <a:r>
              <a:rPr lang="tr-TR" dirty="0" smtClean="0"/>
              <a:t>kesin teminat alınır.”</a:t>
            </a:r>
          </a:p>
          <a:p>
            <a:pPr algn="just"/>
            <a:r>
              <a:rPr lang="tr-TR" dirty="0" smtClean="0"/>
              <a:t>Mal alımlarında KİK tarafından sınır değer tespiti yapılmadığından böyle bir uygulama yapılmayacaktır.</a:t>
            </a:r>
          </a:p>
          <a:p>
            <a:pPr algn="just"/>
            <a:r>
              <a:rPr lang="tr-TR" dirty="0" smtClean="0"/>
              <a:t>Aşırı düşük teklif sorgulaması yapılıp yapılmaması değil, teklifin sınır değerin altında olup olmaması önemlidir.</a:t>
            </a:r>
          </a:p>
          <a:p>
            <a:pPr algn="just"/>
            <a:r>
              <a:rPr lang="tr-TR" dirty="0" smtClean="0"/>
              <a:t>Bütün hizmet ve yapım işlerinde sınır değer tespiti yapılacaktır.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1143008"/>
          </a:xfrm>
        </p:spPr>
        <p:txBody>
          <a:bodyPr>
            <a:normAutofit/>
          </a:bodyPr>
          <a:lstStyle/>
          <a:p>
            <a:r>
              <a:rPr lang="tr-TR" sz="3000" dirty="0" smtClean="0">
                <a:solidFill>
                  <a:schemeClr val="tx1"/>
                </a:solidFill>
              </a:rPr>
              <a:t>Sınır Değer Altı Teklif Sahiplerinden Alınacak Kesin Teminatın Artırılması</a:t>
            </a:r>
          </a:p>
        </p:txBody>
      </p:sp>
      <p:sp>
        <p:nvSpPr>
          <p:cNvPr id="3" name="2 İçerik Yer Tutucusu"/>
          <p:cNvSpPr>
            <a:spLocks noGrp="1"/>
          </p:cNvSpPr>
          <p:nvPr>
            <p:ph idx="1"/>
          </p:nvPr>
        </p:nvSpPr>
        <p:spPr/>
        <p:txBody>
          <a:bodyPr>
            <a:normAutofit/>
          </a:bodyPr>
          <a:lstStyle/>
          <a:p>
            <a:pPr algn="just"/>
            <a:r>
              <a:rPr lang="tr-TR" dirty="0" smtClean="0"/>
              <a:t>Sınır değerin altındaki tekliflerden yaklaşık maliyete göre kesin teminat alınacaktır.</a:t>
            </a:r>
          </a:p>
          <a:p>
            <a:pPr algn="just"/>
            <a:r>
              <a:rPr lang="tr-TR" dirty="0" smtClean="0"/>
              <a:t>Kısmi teklif verilen hallerde kısım sınır değerinin altında olup olmamasına göre işlem yapılacaktır.</a:t>
            </a:r>
          </a:p>
          <a:p>
            <a:pPr algn="just"/>
            <a:r>
              <a:rPr lang="tr-TR" dirty="0" smtClean="0"/>
              <a:t>Kesin teminatların gelir kaydedilmesi halinde sınır değerin altındaki firmalar için % 9 kesin teminat gelir kaydedilecektir.</a:t>
            </a:r>
          </a:p>
          <a:p>
            <a:pPr algn="just"/>
            <a:r>
              <a:rPr lang="tr-TR" dirty="0" smtClean="0"/>
              <a:t>İş artışı ve fiyat farkı ödemelerinde </a:t>
            </a:r>
            <a:r>
              <a:rPr lang="tr-TR" dirty="0" smtClean="0">
                <a:solidFill>
                  <a:srgbClr val="FF0000"/>
                </a:solidFill>
              </a:rPr>
              <a:t>teklif sınır değerin altında olsa da </a:t>
            </a:r>
            <a:r>
              <a:rPr lang="tr-TR" dirty="0" smtClean="0"/>
              <a:t>alınacak ilave kesin teminatlar % 6 oranında olacaktır.</a:t>
            </a:r>
          </a:p>
          <a:p>
            <a:pPr algn="just"/>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500042"/>
            <a:ext cx="7543824" cy="785818"/>
          </a:xfrm>
        </p:spPr>
        <p:txBody>
          <a:bodyPr>
            <a:normAutofit/>
          </a:bodyPr>
          <a:lstStyle/>
          <a:p>
            <a:r>
              <a:rPr lang="tr-TR" sz="4000" dirty="0" smtClean="0">
                <a:solidFill>
                  <a:srgbClr val="FF0000"/>
                </a:solidFill>
              </a:rPr>
              <a:t>Aşırı Düşük Teklif Sorgulaması</a:t>
            </a:r>
            <a:endParaRPr lang="tr-TR" sz="4000" dirty="0">
              <a:solidFill>
                <a:srgbClr val="FF0000"/>
              </a:solidFill>
            </a:endParaRPr>
          </a:p>
        </p:txBody>
      </p:sp>
      <p:sp>
        <p:nvSpPr>
          <p:cNvPr id="3" name="2 İçerik Yer Tutucusu"/>
          <p:cNvSpPr>
            <a:spLocks noGrp="1"/>
          </p:cNvSpPr>
          <p:nvPr>
            <p:ph idx="1"/>
          </p:nvPr>
        </p:nvSpPr>
        <p:spPr>
          <a:xfrm>
            <a:off x="457200" y="1428736"/>
            <a:ext cx="8229600" cy="4895864"/>
          </a:xfrm>
        </p:spPr>
        <p:txBody>
          <a:bodyPr>
            <a:normAutofit fontScale="92500"/>
          </a:bodyPr>
          <a:lstStyle/>
          <a:p>
            <a:pPr algn="just"/>
            <a:r>
              <a:rPr lang="tr-TR" dirty="0" smtClean="0"/>
              <a:t>İhale komisyonu; </a:t>
            </a:r>
          </a:p>
          <a:p>
            <a:pPr algn="just"/>
            <a:r>
              <a:rPr lang="tr-TR" dirty="0" smtClean="0"/>
              <a:t>a) İmalat sürecinin, verilen hizmetin ve yapım yönteminin ekonomik olması,</a:t>
            </a:r>
          </a:p>
          <a:p>
            <a:pPr algn="just"/>
            <a:r>
              <a:rPr lang="tr-TR" dirty="0" smtClean="0"/>
              <a:t>b) Seçilen teknik çözümler ve teklif sahibinin mal ve hizmetlerin temini veya yapım işinin yerine getirilmesinde kullanacağı avantajlı koşullar,</a:t>
            </a:r>
          </a:p>
          <a:p>
            <a:pPr algn="just"/>
            <a:r>
              <a:rPr lang="tr-TR" dirty="0" smtClean="0"/>
              <a:t>c) Teklif edilen mal, hizmet veya yapım işinin özgünlüğü,</a:t>
            </a:r>
          </a:p>
          <a:p>
            <a:pPr algn="just"/>
            <a:r>
              <a:rPr lang="tr-TR" strike="sngStrike" dirty="0" smtClean="0">
                <a:solidFill>
                  <a:srgbClr val="FF0000"/>
                </a:solidFill>
              </a:rPr>
              <a:t>Hususlarında belgelendirilmek suretiyle</a:t>
            </a:r>
            <a:r>
              <a:rPr lang="tr-TR" dirty="0" smtClean="0">
                <a:solidFill>
                  <a:srgbClr val="FF0000"/>
                </a:solidFill>
              </a:rPr>
              <a:t> </a:t>
            </a:r>
            <a:r>
              <a:rPr lang="tr-TR" b="1" dirty="0" smtClean="0">
                <a:solidFill>
                  <a:srgbClr val="0000FF"/>
                </a:solidFill>
              </a:rPr>
              <a:t>gibi hususlarda</a:t>
            </a:r>
            <a:r>
              <a:rPr lang="tr-TR" dirty="0" smtClean="0">
                <a:solidFill>
                  <a:srgbClr val="0000FF"/>
                </a:solidFill>
              </a:rPr>
              <a:t> </a:t>
            </a:r>
            <a:r>
              <a:rPr lang="tr-TR" dirty="0" smtClean="0"/>
              <a:t>yapılan yazılı açıklamaları dikkate alarak, aşırı düşük teklifleri değerlendirir. </a:t>
            </a:r>
            <a:r>
              <a:rPr lang="tr-TR" dirty="0" smtClean="0">
                <a:solidFill>
                  <a:srgbClr val="00B050"/>
                </a:solidFill>
              </a:rPr>
              <a:t>Bu değerlendirme sonucunda, açıklamaları yeterli görülmeyen veya yazılı açıklamada bulunmayan isteklilerin </a:t>
            </a:r>
            <a:r>
              <a:rPr lang="tr-TR" dirty="0" smtClean="0"/>
              <a:t>teklifleri reddedilir.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0648"/>
            <a:ext cx="8229600" cy="576064"/>
          </a:xfrm>
        </p:spPr>
        <p:txBody>
          <a:bodyPr>
            <a:normAutofit fontScale="90000"/>
          </a:bodyPr>
          <a:lstStyle/>
          <a:p>
            <a:pPr algn="ctr"/>
            <a:r>
              <a:rPr lang="tr-TR" dirty="0" smtClean="0"/>
              <a:t>ÖRNEK</a:t>
            </a:r>
            <a:endParaRPr lang="tr-TR" dirty="0"/>
          </a:p>
        </p:txBody>
      </p:sp>
      <p:sp>
        <p:nvSpPr>
          <p:cNvPr id="3" name="İçerik Yer Tutucusu 2"/>
          <p:cNvSpPr>
            <a:spLocks noGrp="1"/>
          </p:cNvSpPr>
          <p:nvPr>
            <p:ph idx="1"/>
          </p:nvPr>
        </p:nvSpPr>
        <p:spPr>
          <a:xfrm>
            <a:off x="457200" y="908720"/>
            <a:ext cx="8229600" cy="5415880"/>
          </a:xfrm>
        </p:spPr>
        <p:txBody>
          <a:bodyPr/>
          <a:lstStyle/>
          <a:p>
            <a:r>
              <a:rPr lang="tr-TR" dirty="0" smtClean="0"/>
              <a:t>YAKLAŞIK MALİYET: 1500</a:t>
            </a:r>
          </a:p>
          <a:p>
            <a:r>
              <a:rPr lang="tr-TR" dirty="0" smtClean="0"/>
              <a:t>SINIR DEĞER: 1000</a:t>
            </a:r>
          </a:p>
          <a:p>
            <a:pPr marL="0" indent="0">
              <a:buNone/>
            </a:pPr>
            <a:endParaRPr lang="tr-TR" dirty="0"/>
          </a:p>
          <a:p>
            <a:pPr marL="0" indent="0">
              <a:buNone/>
            </a:pPr>
            <a:endParaRPr lang="tr-TR" dirty="0" smtClean="0"/>
          </a:p>
          <a:p>
            <a:pPr marL="0" indent="0">
              <a:buNone/>
            </a:pPr>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xmlns="" val="1351595208"/>
              </p:ext>
            </p:extLst>
          </p:nvPr>
        </p:nvGraphicFramePr>
        <p:xfrm>
          <a:off x="755576" y="1916832"/>
          <a:ext cx="7632848" cy="4663440"/>
        </p:xfrm>
        <a:graphic>
          <a:graphicData uri="http://schemas.openxmlformats.org/drawingml/2006/table">
            <a:tbl>
              <a:tblPr firstRow="1" bandRow="1">
                <a:tableStyleId>{5C22544A-7EE6-4342-B048-85BDC9FD1C3A}</a:tableStyleId>
              </a:tblPr>
              <a:tblGrid>
                <a:gridCol w="1908212"/>
                <a:gridCol w="1908212"/>
                <a:gridCol w="1908212"/>
                <a:gridCol w="1908212"/>
              </a:tblGrid>
              <a:tr h="1184430">
                <a:tc>
                  <a:txBody>
                    <a:bodyPr/>
                    <a:lstStyle/>
                    <a:p>
                      <a:r>
                        <a:rPr lang="tr-TR" sz="2400" dirty="0" smtClean="0"/>
                        <a:t>TEKLİF</a:t>
                      </a:r>
                      <a:endParaRPr lang="tr-TR" sz="2400" dirty="0"/>
                    </a:p>
                  </a:txBody>
                  <a:tcPr/>
                </a:tc>
                <a:tc>
                  <a:txBody>
                    <a:bodyPr/>
                    <a:lstStyle/>
                    <a:p>
                      <a:r>
                        <a:rPr lang="tr-TR" sz="2400" dirty="0" smtClean="0"/>
                        <a:t>SINIR</a:t>
                      </a:r>
                      <a:r>
                        <a:rPr lang="tr-TR" sz="2400" baseline="0" dirty="0" smtClean="0"/>
                        <a:t> DEĞER</a:t>
                      </a:r>
                      <a:endParaRPr lang="tr-TR" sz="2400" dirty="0"/>
                    </a:p>
                  </a:txBody>
                  <a:tcPr/>
                </a:tc>
                <a:tc>
                  <a:txBody>
                    <a:bodyPr/>
                    <a:lstStyle/>
                    <a:p>
                      <a:r>
                        <a:rPr lang="tr-TR" sz="2400" dirty="0" smtClean="0"/>
                        <a:t>KESİN TEMİNAT</a:t>
                      </a:r>
                      <a:endParaRPr lang="tr-TR" sz="2400" dirty="0"/>
                    </a:p>
                  </a:txBody>
                  <a:tcPr/>
                </a:tc>
                <a:tc>
                  <a:txBody>
                    <a:bodyPr/>
                    <a:lstStyle/>
                    <a:p>
                      <a:r>
                        <a:rPr lang="tr-TR" sz="2400" dirty="0" smtClean="0"/>
                        <a:t>TEKLİFİN YÜZDE KAÇI</a:t>
                      </a:r>
                      <a:endParaRPr lang="tr-TR" sz="2400" dirty="0"/>
                    </a:p>
                  </a:txBody>
                  <a:tcPr/>
                </a:tc>
              </a:tr>
              <a:tr h="829101">
                <a:tc>
                  <a:txBody>
                    <a:bodyPr/>
                    <a:lstStyle/>
                    <a:p>
                      <a:r>
                        <a:rPr lang="tr-TR" sz="3600" dirty="0" smtClean="0"/>
                        <a:t>1250</a:t>
                      </a:r>
                      <a:endParaRPr lang="tr-TR" sz="3600" dirty="0"/>
                    </a:p>
                  </a:txBody>
                  <a:tcPr/>
                </a:tc>
                <a:tc>
                  <a:txBody>
                    <a:bodyPr/>
                    <a:lstStyle/>
                    <a:p>
                      <a:r>
                        <a:rPr lang="tr-TR" sz="3600" dirty="0" smtClean="0"/>
                        <a:t>1000</a:t>
                      </a:r>
                      <a:endParaRPr lang="tr-TR" sz="3600" dirty="0"/>
                    </a:p>
                  </a:txBody>
                  <a:tcPr/>
                </a:tc>
                <a:tc>
                  <a:txBody>
                    <a:bodyPr/>
                    <a:lstStyle/>
                    <a:p>
                      <a:r>
                        <a:rPr lang="tr-TR" sz="3600" dirty="0" smtClean="0"/>
                        <a:t>1250*6/100=</a:t>
                      </a:r>
                      <a:r>
                        <a:rPr lang="tr-TR" sz="3600" baseline="0" dirty="0" smtClean="0"/>
                        <a:t> </a:t>
                      </a:r>
                      <a:r>
                        <a:rPr lang="tr-TR" sz="3600" baseline="0" dirty="0" smtClean="0">
                          <a:solidFill>
                            <a:srgbClr val="FF0000"/>
                          </a:solidFill>
                        </a:rPr>
                        <a:t>75 TL</a:t>
                      </a:r>
                      <a:endParaRPr lang="tr-TR" sz="3600" dirty="0">
                        <a:solidFill>
                          <a:srgbClr val="FF0000"/>
                        </a:solidFill>
                      </a:endParaRPr>
                    </a:p>
                  </a:txBody>
                  <a:tcPr/>
                </a:tc>
                <a:tc>
                  <a:txBody>
                    <a:bodyPr/>
                    <a:lstStyle/>
                    <a:p>
                      <a:r>
                        <a:rPr lang="tr-TR" sz="3600" dirty="0" smtClean="0">
                          <a:solidFill>
                            <a:srgbClr val="FF0000"/>
                          </a:solidFill>
                        </a:rPr>
                        <a:t>%6</a:t>
                      </a:r>
                      <a:endParaRPr lang="tr-TR" sz="3600" dirty="0">
                        <a:solidFill>
                          <a:srgbClr val="FF0000"/>
                        </a:solidFill>
                      </a:endParaRPr>
                    </a:p>
                  </a:txBody>
                  <a:tcPr/>
                </a:tc>
              </a:tr>
              <a:tr h="829101">
                <a:tc>
                  <a:txBody>
                    <a:bodyPr/>
                    <a:lstStyle/>
                    <a:p>
                      <a:r>
                        <a:rPr lang="tr-TR" sz="3600" dirty="0" smtClean="0"/>
                        <a:t>800</a:t>
                      </a:r>
                      <a:endParaRPr lang="tr-TR" sz="3600" dirty="0"/>
                    </a:p>
                  </a:txBody>
                  <a:tcPr/>
                </a:tc>
                <a:tc>
                  <a:txBody>
                    <a:bodyPr/>
                    <a:lstStyle/>
                    <a:p>
                      <a:r>
                        <a:rPr lang="tr-TR" sz="3600" dirty="0" smtClean="0"/>
                        <a:t>1000</a:t>
                      </a:r>
                      <a:endParaRPr lang="tr-TR" sz="3600" dirty="0"/>
                    </a:p>
                  </a:txBody>
                  <a:tcPr/>
                </a:tc>
                <a:tc>
                  <a:txBody>
                    <a:bodyPr/>
                    <a:lstStyle/>
                    <a:p>
                      <a:r>
                        <a:rPr lang="tr-TR" sz="3600" dirty="0" smtClean="0"/>
                        <a:t>1500*9/100=</a:t>
                      </a:r>
                      <a:r>
                        <a:rPr lang="tr-TR" sz="3600" baseline="0" dirty="0" smtClean="0"/>
                        <a:t> 135 TL</a:t>
                      </a:r>
                      <a:endParaRPr lang="tr-TR" sz="3600" dirty="0"/>
                    </a:p>
                  </a:txBody>
                  <a:tcPr/>
                </a:tc>
                <a:tc>
                  <a:txBody>
                    <a:bodyPr/>
                    <a:lstStyle/>
                    <a:p>
                      <a:r>
                        <a:rPr lang="tr-TR" sz="3600" dirty="0" smtClean="0">
                          <a:solidFill>
                            <a:srgbClr val="0070C0"/>
                          </a:solidFill>
                        </a:rPr>
                        <a:t>%16,8</a:t>
                      </a:r>
                      <a:endParaRPr lang="tr-TR" sz="3600" dirty="0">
                        <a:solidFill>
                          <a:srgbClr val="0070C0"/>
                        </a:solidFill>
                      </a:endParaRPr>
                    </a:p>
                  </a:txBody>
                  <a:tcPr/>
                </a:tc>
              </a:tr>
            </a:tbl>
          </a:graphicData>
        </a:graphic>
      </p:graphicFrame>
    </p:spTree>
    <p:extLst>
      <p:ext uri="{BB962C8B-B14F-4D97-AF65-F5344CB8AC3E}">
        <p14:creationId xmlns:p14="http://schemas.microsoft.com/office/powerpoint/2010/main" xmlns="" val="8363676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704088"/>
            <a:ext cx="8115328" cy="1296152"/>
          </a:xfrm>
        </p:spPr>
        <p:txBody>
          <a:bodyPr>
            <a:normAutofit/>
          </a:bodyPr>
          <a:lstStyle/>
          <a:p>
            <a:r>
              <a:rPr lang="tr-TR" sz="3600" dirty="0" smtClean="0">
                <a:solidFill>
                  <a:schemeClr val="tx1"/>
                </a:solidFill>
              </a:rPr>
              <a:t>Fazla kesin teminat verilmesi halinde uygulama</a:t>
            </a:r>
            <a:endParaRPr lang="tr-TR" sz="3600" dirty="0">
              <a:solidFill>
                <a:schemeClr val="tx1"/>
              </a:solidFill>
            </a:endParaRPr>
          </a:p>
        </p:txBody>
      </p:sp>
      <p:sp>
        <p:nvSpPr>
          <p:cNvPr id="3" name="2 İçerik Yer Tutucusu"/>
          <p:cNvSpPr>
            <a:spLocks noGrp="1"/>
          </p:cNvSpPr>
          <p:nvPr>
            <p:ph idx="1"/>
          </p:nvPr>
        </p:nvSpPr>
        <p:spPr>
          <a:xfrm>
            <a:off x="457200" y="2214554"/>
            <a:ext cx="8229600" cy="4110046"/>
          </a:xfrm>
        </p:spPr>
        <p:txBody>
          <a:bodyPr/>
          <a:lstStyle/>
          <a:p>
            <a:pPr algn="just"/>
            <a:r>
              <a:rPr lang="tr-TR" dirty="0" smtClean="0"/>
              <a:t>“</a:t>
            </a:r>
            <a:r>
              <a:rPr lang="tr-TR" b="1" dirty="0" smtClean="0"/>
              <a:t>18.6.1.</a:t>
            </a:r>
            <a:r>
              <a:rPr lang="tr-TR" dirty="0" smtClean="0"/>
              <a:t> Hukuki bir zorunluluk ya da gereklilik bulunmamasına rağmen, 4734 sayılı Kanunun 43 üncü maddesinde öngörülen oranlar dikkate alınarak hesaplanan tutarın üzerinde kesin teminat veren istekliye, 4735 sayılı Kanun kapsamında yüklenici sıfatıyla </a:t>
            </a:r>
            <a:r>
              <a:rPr lang="tr-TR" dirty="0" smtClean="0">
                <a:solidFill>
                  <a:srgbClr val="FF0000"/>
                </a:solidFill>
              </a:rPr>
              <a:t>fiyat farkı veya iş artışı şeklinde ödeme yapılacak olması halinde</a:t>
            </a:r>
            <a:r>
              <a:rPr lang="tr-TR" dirty="0" smtClean="0"/>
              <a:t>, ek kesin teminat tutarı verilen kesin teminat tutarı dikkate alınarak belirlenir.” (Tebliğ)</a:t>
            </a:r>
          </a:p>
          <a:p>
            <a:endParaRPr lang="tr-T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081838"/>
          </a:xfrm>
        </p:spPr>
        <p:txBody>
          <a:bodyPr>
            <a:normAutofit/>
          </a:bodyPr>
          <a:lstStyle/>
          <a:p>
            <a:r>
              <a:rPr lang="tr-TR" sz="3200" dirty="0" smtClean="0">
                <a:solidFill>
                  <a:schemeClr val="tx1"/>
                </a:solidFill>
              </a:rPr>
              <a:t>Hizmet Alım İhalelerinde Fiyat Tekliflerinin Eşit Çıkması</a:t>
            </a:r>
            <a:endParaRPr lang="tr-TR" sz="3200" dirty="0">
              <a:solidFill>
                <a:schemeClr val="tx1"/>
              </a:solidFill>
            </a:endParaRPr>
          </a:p>
        </p:txBody>
      </p:sp>
      <p:sp>
        <p:nvSpPr>
          <p:cNvPr id="3" name="2 İçerik Yer Tutucusu"/>
          <p:cNvSpPr>
            <a:spLocks noGrp="1"/>
          </p:cNvSpPr>
          <p:nvPr>
            <p:ph idx="1"/>
          </p:nvPr>
        </p:nvSpPr>
        <p:spPr/>
        <p:txBody>
          <a:bodyPr>
            <a:normAutofit/>
          </a:bodyPr>
          <a:lstStyle/>
          <a:p>
            <a:pPr algn="just"/>
            <a:r>
              <a:rPr lang="tr-TR" sz="2700" dirty="0" smtClean="0"/>
              <a:t>Önceden iş deneyim belgesi en yüksek olana ihale verilmekteydi.</a:t>
            </a:r>
          </a:p>
          <a:p>
            <a:pPr algn="just"/>
            <a:r>
              <a:rPr lang="tr-TR" sz="2700" dirty="0" smtClean="0"/>
              <a:t>Yeni düzenlemeyle beraber;</a:t>
            </a:r>
          </a:p>
          <a:p>
            <a:pPr marL="548640" lvl="2" indent="-274320" algn="just">
              <a:buClr>
                <a:schemeClr val="accent3"/>
              </a:buClr>
              <a:buSzPct val="95000"/>
            </a:pPr>
            <a:r>
              <a:rPr lang="tr-TR" sz="2400" dirty="0" smtClean="0"/>
              <a:t>“(1) Ekonomik açıdan en avantajlı teklifin sadece fiyat esasına göre belirlendiği ihalelerde, </a:t>
            </a:r>
            <a:r>
              <a:rPr lang="tr-TR" sz="2400" dirty="0" smtClean="0">
                <a:solidFill>
                  <a:srgbClr val="FF0000"/>
                </a:solidFill>
              </a:rPr>
              <a:t>birden fazla istekli tarafından teklif edilen fiyatın en düşük fiyat olması durumunda; </a:t>
            </a:r>
            <a:r>
              <a:rPr lang="tr-TR" sz="2400" dirty="0" smtClean="0"/>
              <a:t>ekonomik açıdan en avantajlı teklifin belirlenmesinde;</a:t>
            </a:r>
          </a:p>
          <a:p>
            <a:pPr algn="just"/>
            <a:endParaRPr lang="tr-TR"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081838"/>
          </a:xfrm>
        </p:spPr>
        <p:txBody>
          <a:bodyPr>
            <a:normAutofit/>
          </a:bodyPr>
          <a:lstStyle/>
          <a:p>
            <a:pPr algn="ctr"/>
            <a:r>
              <a:rPr lang="tr-TR" sz="3200" dirty="0" smtClean="0">
                <a:solidFill>
                  <a:schemeClr val="tx1"/>
                </a:solidFill>
              </a:rPr>
              <a:t>Hizmet Alım İhalelerinde Fiyat Tekliflerinin Eşit Çıkması</a:t>
            </a:r>
            <a:endParaRPr lang="tr-TR" sz="3200" dirty="0">
              <a:solidFill>
                <a:schemeClr val="tx1"/>
              </a:solidFill>
            </a:endParaRPr>
          </a:p>
        </p:txBody>
      </p:sp>
      <p:sp>
        <p:nvSpPr>
          <p:cNvPr id="3" name="2 İçerik Yer Tutucusu"/>
          <p:cNvSpPr>
            <a:spLocks noGrp="1"/>
          </p:cNvSpPr>
          <p:nvPr>
            <p:ph idx="1"/>
          </p:nvPr>
        </p:nvSpPr>
        <p:spPr/>
        <p:txBody>
          <a:bodyPr>
            <a:normAutofit fontScale="92500" lnSpcReduction="10000"/>
          </a:bodyPr>
          <a:lstStyle/>
          <a:p>
            <a:pPr lvl="2" algn="just"/>
            <a:r>
              <a:rPr lang="tr-TR" sz="2500" dirty="0" smtClean="0"/>
              <a:t>a) </a:t>
            </a:r>
            <a:r>
              <a:rPr lang="tr-TR" sz="2500" dirty="0" smtClean="0">
                <a:solidFill>
                  <a:srgbClr val="00B0F0"/>
                </a:solidFill>
              </a:rPr>
              <a:t>Vergi matrahının/mali zararın net satışlar tutarına oranının büyüklüğü, </a:t>
            </a:r>
            <a:r>
              <a:rPr lang="tr-TR" sz="2500" dirty="0" smtClean="0"/>
              <a:t>(Devlete En Çok Vergi Veren)</a:t>
            </a:r>
          </a:p>
          <a:p>
            <a:pPr lvl="3" algn="just"/>
            <a:r>
              <a:rPr lang="tr-TR" sz="2400" dirty="0" smtClean="0"/>
              <a:t>EKAP üzerindeki bilgiler esas alınacaktır. (Tebliğ Md: 70)</a:t>
            </a:r>
          </a:p>
          <a:p>
            <a:pPr lvl="3" algn="just"/>
            <a:r>
              <a:rPr lang="tr-TR" sz="2400" dirty="0" smtClean="0"/>
              <a:t>Yılın ilk dört ayındaki ihalelerde bir önceki yıla bakılır. (Tebliğ Md: 70)</a:t>
            </a:r>
          </a:p>
          <a:p>
            <a:pPr lvl="2" algn="just"/>
            <a:r>
              <a:rPr lang="tr-TR" sz="2500" dirty="0" smtClean="0"/>
              <a:t>b) İsteklinin ve istekli tarafından söz konusu ihalede tüzel kişiliğinin yarısından fazla hissesine sahip ortağına ait iş deneyim belgesi kullanılmış ise bu ortağının, </a:t>
            </a:r>
            <a:r>
              <a:rPr lang="tr-TR" sz="2500" b="1" u="sng" dirty="0" smtClean="0">
                <a:solidFill>
                  <a:srgbClr val="FF0000"/>
                </a:solidFill>
              </a:rPr>
              <a:t>ihale ilan/davet tarihi itibariyle </a:t>
            </a:r>
            <a:r>
              <a:rPr lang="tr-TR" sz="2500" dirty="0" smtClean="0"/>
              <a:t>yüklenimlerinde bulunan ve Kanuna göre </a:t>
            </a:r>
            <a:r>
              <a:rPr lang="tr-TR" sz="2500" dirty="0" smtClean="0">
                <a:solidFill>
                  <a:srgbClr val="FF0000"/>
                </a:solidFill>
              </a:rPr>
              <a:t>sözleşmeye bağlanmış olan </a:t>
            </a:r>
            <a:r>
              <a:rPr lang="tr-TR" sz="2500" b="1" u="sng" dirty="0" smtClean="0"/>
              <a:t>hizmet işlerine </a:t>
            </a:r>
            <a:r>
              <a:rPr lang="tr-TR" sz="2500" dirty="0" smtClean="0"/>
              <a:t>ait sözleşme tutarları toplamının düşüklüğü, (Kamudan En Az İhale Alan)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857224" y="0"/>
            <a:ext cx="7715304" cy="6500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081838"/>
          </a:xfrm>
        </p:spPr>
        <p:txBody>
          <a:bodyPr>
            <a:normAutofit/>
          </a:bodyPr>
          <a:lstStyle/>
          <a:p>
            <a:pPr algn="ctr"/>
            <a:r>
              <a:rPr lang="tr-TR" sz="3200" dirty="0" smtClean="0">
                <a:solidFill>
                  <a:schemeClr val="tx1"/>
                </a:solidFill>
              </a:rPr>
              <a:t>Hizmet Alım İhalelerinde Fiyat Tekliflerinin Eşit Çıkması</a:t>
            </a:r>
            <a:endParaRPr lang="tr-TR" sz="3200" dirty="0">
              <a:solidFill>
                <a:schemeClr val="tx1"/>
              </a:solidFill>
            </a:endParaRPr>
          </a:p>
        </p:txBody>
      </p:sp>
      <p:sp>
        <p:nvSpPr>
          <p:cNvPr id="3" name="2 İçerik Yer Tutucusu"/>
          <p:cNvSpPr>
            <a:spLocks noGrp="1"/>
          </p:cNvSpPr>
          <p:nvPr>
            <p:ph idx="1"/>
          </p:nvPr>
        </p:nvSpPr>
        <p:spPr/>
        <p:txBody>
          <a:bodyPr>
            <a:normAutofit/>
          </a:bodyPr>
          <a:lstStyle/>
          <a:p>
            <a:pPr lvl="2"/>
            <a:r>
              <a:rPr lang="tr-TR" dirty="0" smtClean="0"/>
              <a:t>c) İsteklinin korumalı iş yerine sahip olması, (Belgesi var.)</a:t>
            </a:r>
          </a:p>
          <a:p>
            <a:pPr lvl="2"/>
            <a:r>
              <a:rPr lang="tr-TR" dirty="0" smtClean="0"/>
              <a:t>ç) Faaliyet süresinin uzunluğu, (Tescil tarihi dikkate alınır  ve bunu gösteren belgeler üzerinden incelenir.)</a:t>
            </a:r>
          </a:p>
          <a:p>
            <a:pPr lvl="1"/>
            <a:r>
              <a:rPr lang="tr-TR" dirty="0" smtClean="0"/>
              <a:t>kriterleri, sırayla dikkate alınır. Buna göre, </a:t>
            </a:r>
            <a:r>
              <a:rPr lang="tr-TR" dirty="0" smtClean="0">
                <a:solidFill>
                  <a:srgbClr val="FF0000"/>
                </a:solidFill>
              </a:rPr>
              <a:t>üst sırada belirtilen kritere göre </a:t>
            </a:r>
            <a:r>
              <a:rPr lang="tr-TR" dirty="0" smtClean="0"/>
              <a:t>eşitliğin bozulmaması durumunda sonraki kritere başvurulur.”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081838"/>
          </a:xfrm>
        </p:spPr>
        <p:txBody>
          <a:bodyPr>
            <a:normAutofit/>
          </a:bodyPr>
          <a:lstStyle/>
          <a:p>
            <a:r>
              <a:rPr lang="tr-TR" sz="3200" dirty="0" smtClean="0">
                <a:solidFill>
                  <a:schemeClr val="tx1"/>
                </a:solidFill>
              </a:rPr>
              <a:t>Hizmet Alım İhalelerinde Fiyat Tekliflerinin Eşit Çıkması</a:t>
            </a:r>
            <a:endParaRPr lang="tr-TR" sz="3200" dirty="0">
              <a:solidFill>
                <a:schemeClr val="tx1"/>
              </a:solidFill>
            </a:endParaRPr>
          </a:p>
        </p:txBody>
      </p:sp>
      <p:sp>
        <p:nvSpPr>
          <p:cNvPr id="3" name="2 İçerik Yer Tutucusu"/>
          <p:cNvSpPr>
            <a:spLocks noGrp="1"/>
          </p:cNvSpPr>
          <p:nvPr>
            <p:ph idx="1"/>
          </p:nvPr>
        </p:nvSpPr>
        <p:spPr/>
        <p:txBody>
          <a:bodyPr>
            <a:normAutofit fontScale="92500" lnSpcReduction="10000"/>
          </a:bodyPr>
          <a:lstStyle/>
          <a:p>
            <a:pPr lvl="1" algn="just"/>
            <a:r>
              <a:rPr lang="tr-TR" dirty="0" smtClean="0"/>
              <a:t>“(3) Birinci fıkranın (a) bendindeki kriter, işletme hesabı esasına göre defter tutan istekliler için vergi matrahı/mali zararın </a:t>
            </a:r>
            <a:r>
              <a:rPr lang="tr-TR" dirty="0" smtClean="0">
                <a:solidFill>
                  <a:srgbClr val="FF0000"/>
                </a:solidFill>
              </a:rPr>
              <a:t>gayrisafi satış hasılatı </a:t>
            </a:r>
            <a:r>
              <a:rPr lang="tr-TR" dirty="0" smtClean="0"/>
              <a:t>tutarına oranı şeklinde uygulanacak, aynı fıkranın (b) bendine göre yapılacak değerlendirmede KİK028.0/H nolu standart forma göre düzenlenecek yazılı beyan esas alınacaktır.”</a:t>
            </a:r>
          </a:p>
          <a:p>
            <a:pPr lvl="2" algn="just"/>
            <a:r>
              <a:rPr lang="tr-TR" dirty="0" smtClean="0"/>
              <a:t>beyan edilen hususların idarece EKAP üzerinden teyidi yapılır. (Tebliğ Md: 70)</a:t>
            </a:r>
          </a:p>
          <a:p>
            <a:pPr lvl="1" algn="just"/>
            <a:r>
              <a:rPr lang="tr-TR" dirty="0" smtClean="0"/>
              <a:t>(a) bendine göre yapılan değerlendirme sonucunda eşitliğin bozulmaması halinde, teklifi eşit olan isteklilere, belirtilen belgeleri sunmaları için 3 (üç) iş günü süre tanınır. b bendine göre yazılı beyanın sunulmaması halinde istekliye ait EKAP üzerinde bulunan bilgiler dikkate alınır.</a:t>
            </a:r>
          </a:p>
          <a:p>
            <a:pPr algn="just"/>
            <a:endParaRPr lang="tr-TR"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785818"/>
          </a:xfrm>
        </p:spPr>
        <p:txBody>
          <a:bodyPr>
            <a:normAutofit/>
          </a:bodyPr>
          <a:lstStyle/>
          <a:p>
            <a:pPr algn="ctr"/>
            <a:r>
              <a:rPr lang="tr-TR" sz="3600" dirty="0" smtClean="0">
                <a:solidFill>
                  <a:schemeClr val="tx1"/>
                </a:solidFill>
              </a:rPr>
              <a:t>Bildirim ve Tebligat Esasları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algn="just"/>
            <a:r>
              <a:rPr lang="tr-TR" b="1" dirty="0" smtClean="0"/>
              <a:t>“ </a:t>
            </a:r>
            <a:r>
              <a:rPr lang="tr-TR" dirty="0" smtClean="0"/>
              <a:t>(1) İdareler tarafından aday, istekli ve istekli olabileceklere tebligat </a:t>
            </a:r>
            <a:r>
              <a:rPr lang="tr-TR" b="1" u="sng" dirty="0" smtClean="0">
                <a:solidFill>
                  <a:srgbClr val="FF0000"/>
                </a:solidFill>
              </a:rPr>
              <a:t>öncelikli olarak </a:t>
            </a:r>
            <a:r>
              <a:rPr lang="tr-TR" dirty="0" smtClean="0"/>
              <a:t>EKAP üzerinden </a:t>
            </a:r>
            <a:r>
              <a:rPr lang="tr-TR" dirty="0" smtClean="0">
                <a:solidFill>
                  <a:schemeClr val="accent1"/>
                </a:solidFill>
              </a:rPr>
              <a:t>veya</a:t>
            </a:r>
            <a:r>
              <a:rPr lang="tr-TR" dirty="0" smtClean="0"/>
              <a:t> </a:t>
            </a:r>
            <a:r>
              <a:rPr lang="tr-TR" b="1" dirty="0" smtClean="0">
                <a:solidFill>
                  <a:srgbClr val="FF0000"/>
                </a:solidFill>
              </a:rPr>
              <a:t>imza karşılığı </a:t>
            </a:r>
            <a:r>
              <a:rPr lang="tr-TR" dirty="0" smtClean="0"/>
              <a:t>elden yapılır.</a:t>
            </a:r>
          </a:p>
          <a:p>
            <a:pPr algn="just"/>
            <a:r>
              <a:rPr lang="tr-TR" dirty="0" smtClean="0"/>
              <a:t>(2) </a:t>
            </a:r>
            <a:r>
              <a:rPr lang="tr-TR" dirty="0" smtClean="0">
                <a:solidFill>
                  <a:srgbClr val="0000FF"/>
                </a:solidFill>
              </a:rPr>
              <a:t>EKAP üzerinden tebligat, </a:t>
            </a:r>
            <a:r>
              <a:rPr lang="tr-TR" dirty="0" smtClean="0"/>
              <a:t>Elektronik İhale Uygulama Yönetmeliğinde belirtilen esas ve usuller çerçevesinde gerçekleştirilir.</a:t>
            </a:r>
          </a:p>
          <a:p>
            <a:pPr lvl="1" algn="just"/>
            <a:r>
              <a:rPr lang="tr-TR" dirty="0" smtClean="0"/>
              <a:t> “Kurum ve idareler tarafından aday, istekli ve istekli olabileceklere </a:t>
            </a:r>
            <a:r>
              <a:rPr lang="tr-TR" dirty="0" smtClean="0">
                <a:solidFill>
                  <a:srgbClr val="FF0000"/>
                </a:solidFill>
              </a:rPr>
              <a:t>EKAP üzerinden yapılacak tebligatlarda</a:t>
            </a:r>
            <a:r>
              <a:rPr lang="tr-TR" dirty="0" smtClean="0"/>
              <a:t>, teyit aranmaz ve tebligat sürecine ilişkin bildirim zamanı, konusu ve içeriği gibi bilgiler EKAP üzerinde kayıt altına alınır.”</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714356"/>
            <a:ext cx="9144000" cy="55721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14282" y="857232"/>
            <a:ext cx="8786874" cy="50006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500042"/>
            <a:ext cx="7543824" cy="785818"/>
          </a:xfrm>
        </p:spPr>
        <p:txBody>
          <a:bodyPr>
            <a:normAutofit/>
          </a:bodyPr>
          <a:lstStyle/>
          <a:p>
            <a:r>
              <a:rPr lang="tr-TR" sz="4000" dirty="0" smtClean="0">
                <a:solidFill>
                  <a:srgbClr val="FF0000"/>
                </a:solidFill>
              </a:rPr>
              <a:t>Aşırı Düşük Teklif Sorgulaması</a:t>
            </a:r>
            <a:endParaRPr lang="tr-TR" sz="4000" dirty="0">
              <a:solidFill>
                <a:srgbClr val="FF0000"/>
              </a:solidFill>
            </a:endParaRPr>
          </a:p>
        </p:txBody>
      </p:sp>
      <p:sp>
        <p:nvSpPr>
          <p:cNvPr id="3" name="2 İçerik Yer Tutucusu"/>
          <p:cNvSpPr>
            <a:spLocks noGrp="1"/>
          </p:cNvSpPr>
          <p:nvPr>
            <p:ph idx="1"/>
          </p:nvPr>
        </p:nvSpPr>
        <p:spPr>
          <a:xfrm>
            <a:off x="457200" y="1643050"/>
            <a:ext cx="8229600" cy="4681550"/>
          </a:xfrm>
        </p:spPr>
        <p:txBody>
          <a:bodyPr>
            <a:noAutofit/>
          </a:bodyPr>
          <a:lstStyle/>
          <a:p>
            <a:r>
              <a:rPr lang="tr-TR" sz="3300" strike="sngStrike" dirty="0" smtClean="0"/>
              <a:t>(Ek 5812 / 12 md.) İhale komisyonu, aşırı düşük tekliflerin tespiti ve değerlendirilmesinde Kurum tarafından belirlenen kriterleri esas alır. Kurum bu maddenin uygulanmasında; aşırı düşük tekliflerin tespiti, değerlendirilmesi ve ekonomik açıdan en avantajlı teklifin belirlenmesi amacıyla sınır değer veya sorgulama kriterleri ya da ortalamalar belirlemeye yetkilidir.</a:t>
            </a:r>
            <a:endParaRPr lang="tr-TR" sz="33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785818"/>
          </a:xfrm>
        </p:spPr>
        <p:txBody>
          <a:bodyPr>
            <a:normAutofit/>
          </a:bodyPr>
          <a:lstStyle/>
          <a:p>
            <a:r>
              <a:rPr lang="tr-TR" sz="3600" dirty="0" smtClean="0">
                <a:solidFill>
                  <a:schemeClr val="tx1"/>
                </a:solidFill>
              </a:rPr>
              <a:t>Bildirim ve Tebligat Esasları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r>
              <a:rPr lang="tr-TR" dirty="0" smtClean="0"/>
              <a:t>(3) Tebligatın </a:t>
            </a:r>
            <a:r>
              <a:rPr lang="tr-TR" u="sng" dirty="0" smtClean="0">
                <a:solidFill>
                  <a:srgbClr val="FF0000"/>
                </a:solidFill>
              </a:rPr>
              <a:t>haklı veya zorunlu nedenlerle </a:t>
            </a:r>
            <a:r>
              <a:rPr lang="tr-TR" dirty="0" smtClean="0"/>
              <a:t>birinci fıkrada belirtilen yöntemler kullanılarak </a:t>
            </a:r>
            <a:r>
              <a:rPr lang="tr-TR" dirty="0" smtClean="0">
                <a:solidFill>
                  <a:srgbClr val="0000FF"/>
                </a:solidFill>
              </a:rPr>
              <a:t>yapılamaması </a:t>
            </a:r>
            <a:r>
              <a:rPr lang="tr-TR" dirty="0" smtClean="0"/>
              <a:t>halinde Kanunun 65 inci maddesinin birinci fıkrasının </a:t>
            </a:r>
            <a:r>
              <a:rPr lang="tr-TR" b="1" dirty="0" smtClean="0">
                <a:solidFill>
                  <a:srgbClr val="FF0000"/>
                </a:solidFill>
              </a:rPr>
              <a:t>(a) bendinde sayılan diğer yöntemlere </a:t>
            </a:r>
            <a:r>
              <a:rPr lang="tr-TR" dirty="0" smtClean="0"/>
              <a:t>başvurulur.</a:t>
            </a:r>
          </a:p>
          <a:p>
            <a:pPr lvl="1"/>
            <a:r>
              <a:rPr lang="tr-TR" dirty="0" smtClean="0"/>
              <a:t>1) İmza karşılığı elden.</a:t>
            </a:r>
          </a:p>
          <a:p>
            <a:pPr lvl="1"/>
            <a:r>
              <a:rPr lang="tr-TR" dirty="0" smtClean="0"/>
              <a:t>2) İadeli taahhütlü mektupla.</a:t>
            </a:r>
          </a:p>
          <a:p>
            <a:pPr lvl="1"/>
            <a:r>
              <a:rPr lang="tr-TR" b="1" dirty="0" smtClean="0">
                <a:solidFill>
                  <a:srgbClr val="0000FF"/>
                </a:solidFill>
              </a:rPr>
              <a:t>3) Elektronik ortamda.</a:t>
            </a:r>
          </a:p>
          <a:p>
            <a:pPr lvl="1"/>
            <a:r>
              <a:rPr lang="tr-TR" dirty="0" smtClean="0"/>
              <a:t>4) Faksla.</a:t>
            </a:r>
          </a:p>
          <a:p>
            <a:pPr lvl="1"/>
            <a:r>
              <a:rPr lang="tr-TR" u="sng" dirty="0" smtClean="0">
                <a:solidFill>
                  <a:srgbClr val="0000FF"/>
                </a:solidFill>
              </a:rPr>
              <a:t>E-posta ile bildirime son verilmiştir.</a:t>
            </a:r>
          </a:p>
          <a:p>
            <a:pPr lvl="1"/>
            <a:endParaRPr lang="tr-TR"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785818"/>
          </a:xfrm>
        </p:spPr>
        <p:txBody>
          <a:bodyPr>
            <a:normAutofit/>
          </a:bodyPr>
          <a:lstStyle/>
          <a:p>
            <a:r>
              <a:rPr lang="tr-TR" sz="3600" dirty="0" smtClean="0">
                <a:solidFill>
                  <a:schemeClr val="tx1"/>
                </a:solidFill>
              </a:rPr>
              <a:t>Bildirim ve Tebligat Esasları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92500"/>
          </a:bodyPr>
          <a:lstStyle/>
          <a:p>
            <a:pPr algn="just"/>
            <a:r>
              <a:rPr lang="tr-TR" dirty="0" smtClean="0"/>
              <a:t>(4) İadeli taahhütlü mektupla yapılan tebligatta, </a:t>
            </a:r>
            <a:r>
              <a:rPr lang="tr-TR" b="1" u="sng" dirty="0" smtClean="0">
                <a:solidFill>
                  <a:srgbClr val="FF0000"/>
                </a:solidFill>
              </a:rPr>
              <a:t>mektubun teslim edildiği tarih tebliğ tarihi </a:t>
            </a:r>
            <a:r>
              <a:rPr lang="tr-TR" dirty="0" smtClean="0"/>
              <a:t>sayılır.</a:t>
            </a:r>
          </a:p>
          <a:p>
            <a:pPr algn="just"/>
            <a:r>
              <a:rPr lang="tr-TR" dirty="0" smtClean="0"/>
              <a:t>(5) </a:t>
            </a:r>
            <a:r>
              <a:rPr lang="tr-TR" dirty="0" smtClean="0">
                <a:solidFill>
                  <a:srgbClr val="0000FF"/>
                </a:solidFill>
              </a:rPr>
              <a:t>Faks ile yapılan tebligatta, </a:t>
            </a:r>
            <a:r>
              <a:rPr lang="tr-TR" dirty="0" smtClean="0">
                <a:solidFill>
                  <a:srgbClr val="00B0F0"/>
                </a:solidFill>
              </a:rPr>
              <a:t>bildirim tarihi tebliğ tarihi sayılır. Bu şekilde yapılan tebligatın aynı gün idare tarafından teyit edilmesi zorunludur. </a:t>
            </a:r>
            <a:r>
              <a:rPr lang="tr-TR" dirty="0" smtClean="0"/>
              <a:t>Teyit işleminin gerçekleşmiş kabul edilebilmesi için tebligatın iadeli taahhütlü mektupla bildirime çıkarılmış olması yeterlidir. Tebligatın, teyit işlemi ile bildirim tarihini kapsayacak şekilde ayrıca belgelendirilmesi gerekmektedir. Aksi takdirde tebligat usulsüz yapılmış sayılır ve Tebligat Kanununun usule aykırı tebliğe ilişkin hükümleri uygulanır.</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785818"/>
          </a:xfrm>
        </p:spPr>
        <p:txBody>
          <a:bodyPr>
            <a:normAutofit/>
          </a:bodyPr>
          <a:lstStyle/>
          <a:p>
            <a:r>
              <a:rPr lang="tr-TR" sz="3600" dirty="0" smtClean="0">
                <a:solidFill>
                  <a:schemeClr val="tx1"/>
                </a:solidFill>
              </a:rPr>
              <a:t>Bildirim ve Tebligat Esasları</a:t>
            </a:r>
            <a:endParaRPr lang="tr-TR" sz="3600"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85000" lnSpcReduction="10000"/>
          </a:bodyPr>
          <a:lstStyle/>
          <a:p>
            <a:pPr algn="just"/>
            <a:r>
              <a:rPr lang="tr-TR" dirty="0" smtClean="0"/>
              <a:t>(6) İdare tarafından ortak girişimlere yapılacak bildirim ve tebligat, belirtilen esaslar çerçevesinde pilot veya koordinatör ortağa yapılır. Ancak pilot veya koordinatör ortağın yabancı istekli olduğu ortak girişimlerde tebligatın imza karşılığı elden yapılamaması halinde;</a:t>
            </a:r>
          </a:p>
          <a:p>
            <a:pPr algn="just"/>
            <a:r>
              <a:rPr lang="tr-TR" dirty="0" smtClean="0"/>
              <a:t>a) Yerli isteklilerden hisse oranı en fazla olana,</a:t>
            </a:r>
          </a:p>
          <a:p>
            <a:pPr algn="just"/>
            <a:r>
              <a:rPr lang="tr-TR" dirty="0" smtClean="0"/>
              <a:t>b) En fazla hisse oranına sahip birden çok yerli isteklinin bulunması durumunda ise bu isteklilerden herhangi birine,</a:t>
            </a:r>
          </a:p>
          <a:p>
            <a:pPr algn="just"/>
            <a:r>
              <a:rPr lang="tr-TR" dirty="0" smtClean="0"/>
              <a:t>tebligat yapılır.</a:t>
            </a:r>
          </a:p>
          <a:p>
            <a:pPr algn="just"/>
            <a:r>
              <a:rPr lang="tr-TR" dirty="0" smtClean="0"/>
              <a:t>(7) Aday, istekli ve istekli olabilecekler tarafından idare ile yapılacak yazışmalarda elektronik ortam ve faks kullanılamaz. Ancak, idare tarafından dokümanın posta veya kargo yoluyla satılmasının öngörülmesi halinde, doküman satın almaya ilişkin talepler faksla veya postayla bildirilebilir.”</a:t>
            </a:r>
          </a:p>
          <a:p>
            <a:pPr algn="just"/>
            <a:endParaRPr lang="tr-TR"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714380"/>
          </a:xfrm>
        </p:spPr>
        <p:txBody>
          <a:bodyPr>
            <a:normAutofit/>
          </a:bodyPr>
          <a:lstStyle/>
          <a:p>
            <a:r>
              <a:rPr lang="tr-TR" sz="3400" dirty="0" smtClean="0">
                <a:solidFill>
                  <a:schemeClr val="tx1"/>
                </a:solidFill>
              </a:rPr>
              <a:t>Elektronik Tebligat ve EKAP Kayıt Zorunluluğu</a:t>
            </a:r>
            <a:endParaRPr lang="tr-TR" sz="3400" dirty="0"/>
          </a:p>
        </p:txBody>
      </p:sp>
      <p:sp>
        <p:nvSpPr>
          <p:cNvPr id="3" name="2 İçerik Yer Tutucusu"/>
          <p:cNvSpPr>
            <a:spLocks noGrp="1"/>
          </p:cNvSpPr>
          <p:nvPr>
            <p:ph sz="half" idx="1"/>
          </p:nvPr>
        </p:nvSpPr>
        <p:spPr>
          <a:xfrm>
            <a:off x="457200" y="1571612"/>
            <a:ext cx="4038600" cy="4783313"/>
          </a:xfrm>
        </p:spPr>
        <p:txBody>
          <a:bodyPr>
            <a:normAutofit/>
          </a:bodyPr>
          <a:lstStyle/>
          <a:p>
            <a:r>
              <a:rPr lang="tr-TR" dirty="0" smtClean="0"/>
              <a:t>Önceki Düzenleme;</a:t>
            </a:r>
          </a:p>
          <a:p>
            <a:pPr lvl="1"/>
            <a:r>
              <a:rPr lang="tr-TR" dirty="0" smtClean="0"/>
              <a:t>İdareler ile </a:t>
            </a:r>
            <a:r>
              <a:rPr lang="tr-TR" u="sng" dirty="0" smtClean="0">
                <a:solidFill>
                  <a:srgbClr val="FF0000"/>
                </a:solidFill>
              </a:rPr>
              <a:t>tekliflerin elektronik ortamda alınacağı</a:t>
            </a:r>
            <a:r>
              <a:rPr lang="tr-TR" dirty="0" smtClean="0">
                <a:solidFill>
                  <a:srgbClr val="FF0000"/>
                </a:solidFill>
              </a:rPr>
              <a:t> ihalelere katılmak veya EKAP üzerinden e-imza kullanarak doküman indirmek isteyen </a:t>
            </a:r>
            <a:r>
              <a:rPr lang="tr-TR" dirty="0" smtClean="0"/>
              <a:t>gerçek ve tüzel kişiler EKAP’a kayıt olmak zorundadır. </a:t>
            </a:r>
          </a:p>
          <a:p>
            <a:endParaRPr lang="tr-TR" dirty="0"/>
          </a:p>
        </p:txBody>
      </p:sp>
      <p:sp>
        <p:nvSpPr>
          <p:cNvPr id="4" name="3 İçerik Yer Tutucusu"/>
          <p:cNvSpPr>
            <a:spLocks noGrp="1"/>
          </p:cNvSpPr>
          <p:nvPr>
            <p:ph sz="half" idx="2"/>
          </p:nvPr>
        </p:nvSpPr>
        <p:spPr>
          <a:xfrm>
            <a:off x="4648200" y="1571612"/>
            <a:ext cx="4038600" cy="4783313"/>
          </a:xfrm>
        </p:spPr>
        <p:txBody>
          <a:bodyPr>
            <a:normAutofit/>
          </a:bodyPr>
          <a:lstStyle/>
          <a:p>
            <a:r>
              <a:rPr lang="tr-TR" dirty="0" smtClean="0"/>
              <a:t>Yeni Düzenleme;</a:t>
            </a:r>
          </a:p>
          <a:p>
            <a:pPr lvl="1"/>
            <a:r>
              <a:rPr lang="tr-TR" dirty="0" smtClean="0"/>
              <a:t>İdareler ve </a:t>
            </a:r>
            <a:r>
              <a:rPr lang="tr-TR" b="1" u="sng" dirty="0" smtClean="0">
                <a:solidFill>
                  <a:srgbClr val="FF0000"/>
                </a:solidFill>
              </a:rPr>
              <a:t>ihaleye katılmak isteyen </a:t>
            </a:r>
            <a:r>
              <a:rPr lang="tr-TR" dirty="0" smtClean="0"/>
              <a:t>Türkiye Cumhuriyeti vatandaşı gerçek kişiler ile Türkiye Cumhuriyeti kanunlarına göre kurulmuş tüzel kişiler </a:t>
            </a:r>
            <a:r>
              <a:rPr lang="tr-TR" dirty="0" smtClean="0">
                <a:solidFill>
                  <a:srgbClr val="FF0000"/>
                </a:solidFill>
              </a:rPr>
              <a:t>EKAP’a kayıt olmak zorundadır.</a:t>
            </a:r>
          </a:p>
          <a:p>
            <a:endParaRPr lang="tr-TR"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857256"/>
          </a:xfrm>
        </p:spPr>
        <p:txBody>
          <a:bodyPr>
            <a:normAutofit/>
          </a:bodyPr>
          <a:lstStyle/>
          <a:p>
            <a:r>
              <a:rPr lang="tr-TR" sz="3400" dirty="0" smtClean="0">
                <a:solidFill>
                  <a:schemeClr val="tx1"/>
                </a:solidFill>
              </a:rPr>
              <a:t>Elektronik Tebligat ve EKAP Kayıt Zorunluluğu</a:t>
            </a:r>
            <a:endParaRPr lang="tr-TR" sz="3400" dirty="0">
              <a:solidFill>
                <a:schemeClr val="tx1"/>
              </a:solidFill>
            </a:endParaRPr>
          </a:p>
        </p:txBody>
      </p:sp>
      <p:sp>
        <p:nvSpPr>
          <p:cNvPr id="3" name="2 İçerik Yer Tutucusu"/>
          <p:cNvSpPr>
            <a:spLocks noGrp="1"/>
          </p:cNvSpPr>
          <p:nvPr>
            <p:ph idx="1"/>
          </p:nvPr>
        </p:nvSpPr>
        <p:spPr>
          <a:xfrm>
            <a:off x="457200" y="1571612"/>
            <a:ext cx="8229600" cy="4752988"/>
          </a:xfrm>
        </p:spPr>
        <p:txBody>
          <a:bodyPr>
            <a:normAutofit lnSpcReduction="10000"/>
          </a:bodyPr>
          <a:lstStyle/>
          <a:p>
            <a:pPr algn="just"/>
            <a:r>
              <a:rPr lang="tr-TR" dirty="0" smtClean="0"/>
              <a:t>“(1) Ön yeterlik dokümanı veya </a:t>
            </a:r>
            <a:r>
              <a:rPr lang="tr-TR" dirty="0" smtClean="0">
                <a:solidFill>
                  <a:srgbClr val="FF0000"/>
                </a:solidFill>
              </a:rPr>
              <a:t>ihale dokümanı satın alınabilmesi için </a:t>
            </a:r>
            <a:r>
              <a:rPr lang="tr-TR" dirty="0" smtClean="0"/>
              <a:t>adına doküman satın alınacak Türkiye Cumhuriyeti kanunlarına göre kurulmuş tüzel kişiler ile Türkiye Cumhuriyeti vatandaşı gerçek kişilerin </a:t>
            </a:r>
            <a:r>
              <a:rPr lang="tr-TR" dirty="0" err="1" smtClean="0">
                <a:solidFill>
                  <a:srgbClr val="FF0000"/>
                </a:solidFill>
              </a:rPr>
              <a:t>EKAP’a</a:t>
            </a:r>
            <a:r>
              <a:rPr lang="tr-TR" dirty="0" smtClean="0">
                <a:solidFill>
                  <a:srgbClr val="FF0000"/>
                </a:solidFill>
              </a:rPr>
              <a:t> kayıtlı olması zorunludur. </a:t>
            </a:r>
            <a:r>
              <a:rPr lang="tr-TR" dirty="0" smtClean="0"/>
              <a:t>Ortak girişimlerde ise Türkiye Cumhuriyeti kanunlarına göre kurulmuş tüzel kişi ve Türkiye Cumhuriyeti vatandaşı gerçek kişi ortakların tamamının bu koşulu sağlaması gerekir.”</a:t>
            </a:r>
          </a:p>
          <a:p>
            <a:pPr algn="just"/>
            <a:r>
              <a:rPr lang="tr-TR" dirty="0" smtClean="0"/>
              <a:t>dekont” ibaresinden sonra gelmek üzere “ve adına ihale dokümanı satın alınacak gerçek/tüzel kişiye ait TC Kimlik/Vergi Kimlik numarası bilgisi” eklenmiştir.</a:t>
            </a:r>
          </a:p>
          <a:p>
            <a:pPr algn="just"/>
            <a:endParaRPr lang="tr-TR"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24648"/>
          </a:xfrm>
        </p:spPr>
        <p:txBody>
          <a:bodyPr>
            <a:normAutofit/>
          </a:bodyPr>
          <a:lstStyle/>
          <a:p>
            <a:r>
              <a:rPr lang="tr-TR" sz="3600" dirty="0" smtClean="0">
                <a:solidFill>
                  <a:schemeClr val="tx1"/>
                </a:solidFill>
              </a:rPr>
              <a:t>Doküman alanların EKAP’a kaydı (Tebliğ)</a:t>
            </a:r>
            <a:endParaRPr lang="tr-TR" sz="3600" dirty="0">
              <a:solidFill>
                <a:schemeClr val="tx1"/>
              </a:solidFill>
            </a:endParaRPr>
          </a:p>
        </p:txBody>
      </p:sp>
      <p:sp>
        <p:nvSpPr>
          <p:cNvPr id="3" name="2 İçerik Yer Tutucusu"/>
          <p:cNvSpPr>
            <a:spLocks noGrp="1"/>
          </p:cNvSpPr>
          <p:nvPr>
            <p:ph idx="1"/>
          </p:nvPr>
        </p:nvSpPr>
        <p:spPr>
          <a:xfrm>
            <a:off x="457200" y="1500174"/>
            <a:ext cx="8229600" cy="4824426"/>
          </a:xfrm>
        </p:spPr>
        <p:txBody>
          <a:bodyPr>
            <a:normAutofit fontScale="92500" lnSpcReduction="10000"/>
          </a:bodyPr>
          <a:lstStyle/>
          <a:p>
            <a:pPr algn="just"/>
            <a:r>
              <a:rPr lang="tr-TR" b="1" dirty="0" smtClean="0"/>
              <a:t>30.2.2</a:t>
            </a:r>
            <a:r>
              <a:rPr lang="tr-TR" dirty="0" smtClean="0"/>
              <a:t> İdareden, ihale ve ön yeterlik dokümanı alan gerçek veya tüzel kişilere ilişkin bilgiler T.C. Kimlik veya Vergi Kimlik Numaraları üzerinden idare tarafından </a:t>
            </a:r>
            <a:r>
              <a:rPr lang="tr-TR" dirty="0" err="1" smtClean="0"/>
              <a:t>EKAP’a</a:t>
            </a:r>
            <a:r>
              <a:rPr lang="tr-TR" dirty="0" smtClean="0"/>
              <a:t> girilecektir. İdare görevlilerince, </a:t>
            </a:r>
            <a:r>
              <a:rPr lang="tr-TR" dirty="0" err="1" smtClean="0"/>
              <a:t>EKAP’a</a:t>
            </a:r>
            <a:r>
              <a:rPr lang="tr-TR" dirty="0" smtClean="0"/>
              <a:t> girilen T.C. Kimlik veya Vergi Kimlik Numarasının, bu dokümanı almaya bizzat </a:t>
            </a:r>
            <a:r>
              <a:rPr lang="tr-TR" dirty="0" smtClean="0">
                <a:solidFill>
                  <a:srgbClr val="0000FF"/>
                </a:solidFill>
              </a:rPr>
              <a:t>gelen kişiye değil adına doküman alınan gerçek veya tüzel kişiye ait olması </a:t>
            </a:r>
            <a:r>
              <a:rPr lang="tr-TR" dirty="0" smtClean="0"/>
              <a:t>hususuna dikkat edilmelidir.</a:t>
            </a:r>
          </a:p>
          <a:p>
            <a:pPr algn="just"/>
            <a:r>
              <a:rPr lang="tr-TR" b="1" dirty="0" smtClean="0"/>
              <a:t>30.2.3</a:t>
            </a:r>
            <a:r>
              <a:rPr lang="tr-TR" dirty="0" smtClean="0"/>
              <a:t> Ön yeterlik ve ihale dokümanını idareden satın alan veya EKAP üzerinden e-imza kullanarak indirenlere ilişkin bilgilere EKAP üzerinden ulaşılabilecek ve </a:t>
            </a:r>
            <a:r>
              <a:rPr lang="tr-TR" dirty="0" smtClean="0">
                <a:solidFill>
                  <a:srgbClr val="0000FF"/>
                </a:solidFill>
              </a:rPr>
              <a:t>T.C. Kimlik veya Vergi Kimlik Numaraları üzerinden sorgulama </a:t>
            </a:r>
            <a:r>
              <a:rPr lang="tr-TR" dirty="0" smtClean="0"/>
              <a:t>yapılabilecektir. Yapılan sorgulamalara ilişkin bilgiler EKAP tarafından otomatik olarak kayıt altına alınmaktadır.</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766888" y="361950"/>
            <a:ext cx="5610225" cy="6134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804988" y="423863"/>
            <a:ext cx="5534025" cy="6010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833563" y="1333500"/>
            <a:ext cx="5476875"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447800" y="1457325"/>
            <a:ext cx="6248400" cy="3943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500042"/>
            <a:ext cx="7543824" cy="785818"/>
          </a:xfrm>
        </p:spPr>
        <p:txBody>
          <a:bodyPr>
            <a:normAutofit/>
          </a:bodyPr>
          <a:lstStyle/>
          <a:p>
            <a:r>
              <a:rPr lang="tr-TR" sz="4000" dirty="0" smtClean="0">
                <a:solidFill>
                  <a:srgbClr val="FF0000"/>
                </a:solidFill>
              </a:rPr>
              <a:t>Aşırı Düşük Teklif Sorgulaması</a:t>
            </a:r>
            <a:endParaRPr lang="tr-TR" sz="4000" dirty="0">
              <a:solidFill>
                <a:srgbClr val="FF0000"/>
              </a:solidFill>
            </a:endParaRPr>
          </a:p>
        </p:txBody>
      </p:sp>
      <p:sp>
        <p:nvSpPr>
          <p:cNvPr id="3" name="2 İçerik Yer Tutucusu"/>
          <p:cNvSpPr>
            <a:spLocks noGrp="1"/>
          </p:cNvSpPr>
          <p:nvPr>
            <p:ph idx="1"/>
          </p:nvPr>
        </p:nvSpPr>
        <p:spPr>
          <a:xfrm>
            <a:off x="457200" y="1428736"/>
            <a:ext cx="8229600" cy="4895864"/>
          </a:xfrm>
        </p:spPr>
        <p:txBody>
          <a:bodyPr>
            <a:normAutofit fontScale="92500" lnSpcReduction="10000"/>
          </a:bodyPr>
          <a:lstStyle/>
          <a:p>
            <a:pPr algn="just"/>
            <a:r>
              <a:rPr lang="tr-TR" dirty="0" smtClean="0"/>
              <a:t>“Kurum, </a:t>
            </a:r>
            <a:r>
              <a:rPr lang="tr-TR" dirty="0" smtClean="0">
                <a:solidFill>
                  <a:srgbClr val="FF0000"/>
                </a:solidFill>
              </a:rPr>
              <a:t>ihale konusu işin türü</a:t>
            </a:r>
            <a:r>
              <a:rPr lang="tr-TR" dirty="0" smtClean="0"/>
              <a:t>, </a:t>
            </a:r>
            <a:r>
              <a:rPr lang="tr-TR" dirty="0" smtClean="0">
                <a:solidFill>
                  <a:srgbClr val="0070C0"/>
                </a:solidFill>
              </a:rPr>
              <a:t>niteliği</a:t>
            </a:r>
            <a:r>
              <a:rPr lang="tr-TR" dirty="0" smtClean="0"/>
              <a:t> ve </a:t>
            </a:r>
            <a:r>
              <a:rPr lang="tr-TR" dirty="0" smtClean="0">
                <a:solidFill>
                  <a:srgbClr val="00B050"/>
                </a:solidFill>
              </a:rPr>
              <a:t>yaklaşık maliyeti </a:t>
            </a:r>
            <a:r>
              <a:rPr lang="tr-TR" dirty="0" smtClean="0"/>
              <a:t>ile ihale edilme usulüne göre </a:t>
            </a:r>
            <a:r>
              <a:rPr lang="tr-TR" dirty="0" smtClean="0">
                <a:solidFill>
                  <a:srgbClr val="0000FF"/>
                </a:solidFill>
              </a:rPr>
              <a:t>aşırı düşük tekliflerin </a:t>
            </a:r>
            <a:r>
              <a:rPr lang="tr-TR" dirty="0" smtClean="0"/>
              <a:t>tespiti, değerlendirilmesi ve ekonomik açıdan en avantajlı teklifin belirlenmesi amacıyla </a:t>
            </a:r>
          </a:p>
          <a:p>
            <a:pPr lvl="1" algn="just"/>
            <a:r>
              <a:rPr lang="tr-TR" u="sng" dirty="0" smtClean="0"/>
              <a:t>sınır değerler ve sorgulama kriterleri</a:t>
            </a:r>
            <a:r>
              <a:rPr lang="tr-TR" dirty="0" smtClean="0"/>
              <a:t> belirlemeye, </a:t>
            </a:r>
          </a:p>
          <a:p>
            <a:pPr lvl="1" algn="just"/>
            <a:r>
              <a:rPr lang="tr-TR" u="sng" dirty="0" smtClean="0"/>
              <a:t>ihalenin bu maddede öngörülen açıklama istenilmeksizin sonuçlandırılabilmesine,</a:t>
            </a:r>
            <a:r>
              <a:rPr lang="tr-TR" dirty="0" smtClean="0"/>
              <a:t> </a:t>
            </a:r>
          </a:p>
          <a:p>
            <a:pPr lvl="1" algn="just"/>
            <a:r>
              <a:rPr lang="tr-TR" dirty="0" smtClean="0"/>
              <a:t>ayrıca </a:t>
            </a:r>
            <a:r>
              <a:rPr lang="tr-TR" u="sng" dirty="0" smtClean="0"/>
              <a:t>yaklaşık maliyeti 8 inci maddede öngörülen eşik değerlerin yarısına kadar olan hizmet alımları ile yapım işleri ihalelerinde sınır değerin altında olan tekliflerin bu maddede öngörülen açıklama istenilmeksizin reddedilmesine ilişkin düzenlemeler yapmaya yetkilidir</a:t>
            </a:r>
            <a:r>
              <a:rPr lang="tr-TR" dirty="0" smtClean="0"/>
              <a:t>. </a:t>
            </a:r>
          </a:p>
          <a:p>
            <a:pPr lvl="1" algn="just"/>
            <a:r>
              <a:rPr lang="tr-TR" dirty="0" smtClean="0"/>
              <a:t>İhale komisyonu bu maddenin uygulanmasında </a:t>
            </a:r>
            <a:r>
              <a:rPr lang="tr-TR" b="1" u="sng" dirty="0" smtClean="0"/>
              <a:t>Kurum tarafından yapılan düzenlemeleri esas alır</a:t>
            </a:r>
            <a:r>
              <a:rPr lang="tr-TR" dirty="0" smtClean="0"/>
              <a:t>.”</a:t>
            </a:r>
          </a:p>
          <a:p>
            <a:endParaRPr lang="tr-TR"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714380"/>
          </a:xfrm>
        </p:spPr>
        <p:txBody>
          <a:bodyPr>
            <a:normAutofit/>
          </a:bodyPr>
          <a:lstStyle/>
          <a:p>
            <a:r>
              <a:rPr lang="tr-TR" sz="3400" dirty="0" smtClean="0">
                <a:solidFill>
                  <a:schemeClr val="tx1"/>
                </a:solidFill>
              </a:rPr>
              <a:t>Elektronik Tebligat ve EKAP Kayıt Zorunluluğu</a:t>
            </a:r>
            <a:endParaRPr lang="tr-TR" sz="3400" dirty="0"/>
          </a:p>
        </p:txBody>
      </p:sp>
      <p:sp>
        <p:nvSpPr>
          <p:cNvPr id="3" name="2 İçerik Yer Tutucusu"/>
          <p:cNvSpPr>
            <a:spLocks noGrp="1"/>
          </p:cNvSpPr>
          <p:nvPr>
            <p:ph sz="half" idx="1"/>
          </p:nvPr>
        </p:nvSpPr>
        <p:spPr>
          <a:xfrm>
            <a:off x="457200" y="1571612"/>
            <a:ext cx="4038600" cy="4783313"/>
          </a:xfrm>
        </p:spPr>
        <p:txBody>
          <a:bodyPr>
            <a:normAutofit fontScale="85000" lnSpcReduction="10000"/>
          </a:bodyPr>
          <a:lstStyle/>
          <a:p>
            <a:r>
              <a:rPr lang="tr-TR" dirty="0" smtClean="0"/>
              <a:t>Önceki Düzenleme;</a:t>
            </a:r>
          </a:p>
          <a:p>
            <a:pPr lvl="1" algn="just"/>
            <a:r>
              <a:rPr lang="tr-TR" b="1" dirty="0" smtClean="0"/>
              <a:t>MADDE 5 −</a:t>
            </a:r>
            <a:r>
              <a:rPr lang="tr-TR" dirty="0" smtClean="0"/>
              <a:t> (1) </a:t>
            </a:r>
            <a:r>
              <a:rPr lang="tr-TR" dirty="0" smtClean="0">
                <a:solidFill>
                  <a:srgbClr val="0000FF"/>
                </a:solidFill>
              </a:rPr>
              <a:t>Tekliflerin elektronik ortamda </a:t>
            </a:r>
            <a:r>
              <a:rPr lang="tr-TR" dirty="0" smtClean="0"/>
              <a:t>alındığı ihalelerde gerçek ve tüzel kişilere yapılacak bildirim ve tebligatlar EKAP üzerinden yapılır ve buna ilişkin teyit aranmaz.</a:t>
            </a:r>
          </a:p>
          <a:p>
            <a:pPr lvl="1" algn="just"/>
            <a:r>
              <a:rPr lang="tr-TR" dirty="0" smtClean="0"/>
              <a:t>(2) İstekli olabilecekler ile istekliler tarafından idareyle yapılacak yazışmalarda elektronik posta, faks kullanılamaz ve </a:t>
            </a:r>
            <a:r>
              <a:rPr lang="tr-TR" dirty="0" smtClean="0">
                <a:solidFill>
                  <a:srgbClr val="FF0000"/>
                </a:solidFill>
              </a:rPr>
              <a:t>EKAP üzerinden yazışma yapılamaz. </a:t>
            </a:r>
          </a:p>
          <a:p>
            <a:endParaRPr lang="tr-TR" dirty="0"/>
          </a:p>
        </p:txBody>
      </p:sp>
      <p:sp>
        <p:nvSpPr>
          <p:cNvPr id="4" name="3 İçerik Yer Tutucusu"/>
          <p:cNvSpPr>
            <a:spLocks noGrp="1"/>
          </p:cNvSpPr>
          <p:nvPr>
            <p:ph sz="half" idx="2"/>
          </p:nvPr>
        </p:nvSpPr>
        <p:spPr>
          <a:xfrm>
            <a:off x="4648200" y="1571612"/>
            <a:ext cx="4038600" cy="4783313"/>
          </a:xfrm>
        </p:spPr>
        <p:txBody>
          <a:bodyPr>
            <a:normAutofit fontScale="85000" lnSpcReduction="10000"/>
          </a:bodyPr>
          <a:lstStyle/>
          <a:p>
            <a:pPr algn="just"/>
            <a:r>
              <a:rPr lang="tr-TR" dirty="0" smtClean="0"/>
              <a:t>Yeni Düzenleme;</a:t>
            </a:r>
          </a:p>
          <a:p>
            <a:pPr lvl="1" algn="just"/>
            <a:r>
              <a:rPr lang="tr-TR" b="1" dirty="0" smtClean="0"/>
              <a:t>MADDE 5 –</a:t>
            </a:r>
            <a:r>
              <a:rPr lang="tr-TR" dirty="0" smtClean="0"/>
              <a:t> (1) Kurum ve idareler tarafından aday, istekli ve istekli olabileceklere </a:t>
            </a:r>
            <a:r>
              <a:rPr lang="tr-TR" dirty="0" smtClean="0">
                <a:solidFill>
                  <a:srgbClr val="FF0000"/>
                </a:solidFill>
              </a:rPr>
              <a:t>EKAP üzerinden yapılacak tebligatlarda</a:t>
            </a:r>
            <a:r>
              <a:rPr lang="tr-TR" dirty="0" smtClean="0"/>
              <a:t>, teyit aranmaz ve tebligat sürecine ilişkin bildirim zamanı, konusu ve içeriği gibi bilgiler EKAP üzerinde kayıt altına alınır.</a:t>
            </a:r>
          </a:p>
          <a:p>
            <a:pPr lvl="1" algn="just"/>
            <a:r>
              <a:rPr lang="tr-TR" dirty="0" smtClean="0"/>
              <a:t>(3) Aday, istekli ve istekli olabilecekler tarafından idare ile yapılacak yazışmalarda elektronik ortam ve faks kullanılamaz. </a:t>
            </a:r>
          </a:p>
          <a:p>
            <a:pPr algn="just"/>
            <a:endParaRPr lang="tr-TR"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a:bodyPr>
          <a:lstStyle/>
          <a:p>
            <a:r>
              <a:rPr lang="tr-TR" sz="3600" dirty="0" err="1" smtClean="0">
                <a:solidFill>
                  <a:schemeClr val="tx1"/>
                </a:solidFill>
              </a:rPr>
              <a:t>EKAP’ta</a:t>
            </a:r>
            <a:r>
              <a:rPr lang="tr-TR" sz="3600" dirty="0" smtClean="0">
                <a:solidFill>
                  <a:schemeClr val="tx1"/>
                </a:solidFill>
              </a:rPr>
              <a:t> tebligat yöntemi</a:t>
            </a:r>
            <a:endParaRPr lang="tr-TR" sz="3600" dirty="0">
              <a:solidFill>
                <a:schemeClr val="tx1"/>
              </a:solidFill>
            </a:endParaRPr>
          </a:p>
        </p:txBody>
      </p:sp>
      <p:sp>
        <p:nvSpPr>
          <p:cNvPr id="3" name="2 İçerik Yer Tutucusu"/>
          <p:cNvSpPr>
            <a:spLocks noGrp="1"/>
          </p:cNvSpPr>
          <p:nvPr>
            <p:ph idx="1"/>
          </p:nvPr>
        </p:nvSpPr>
        <p:spPr>
          <a:xfrm>
            <a:off x="457200" y="1714488"/>
            <a:ext cx="8229600" cy="4610112"/>
          </a:xfrm>
        </p:spPr>
        <p:txBody>
          <a:bodyPr>
            <a:normAutofit/>
          </a:bodyPr>
          <a:lstStyle/>
          <a:p>
            <a:pPr algn="just"/>
            <a:r>
              <a:rPr lang="tr-TR" dirty="0" smtClean="0"/>
              <a:t>EKAP üzerinden tebligat işlemleri iş günleri ve mesai saatlerine bağlı kalınmaksızın </a:t>
            </a:r>
            <a:r>
              <a:rPr lang="tr-TR" dirty="0" smtClean="0">
                <a:solidFill>
                  <a:srgbClr val="0000FF"/>
                </a:solidFill>
              </a:rPr>
              <a:t>idareler tarafından her zaman</a:t>
            </a:r>
            <a:r>
              <a:rPr lang="tr-TR" dirty="0" smtClean="0"/>
              <a:t> gerçekleştirilebilir. Ancak tebligat işleminin iş günleri içinde ve 09.00-18.00 saatleri arasında yapılmaması durumunda; tebligatın içeriği, yapıldığı tarih ve saat bilgisi ile birlikte EKAP üzerinde kayıt altında tutulur. Bu tebligat, </a:t>
            </a:r>
            <a:r>
              <a:rPr lang="tr-TR" dirty="0" smtClean="0">
                <a:solidFill>
                  <a:srgbClr val="0000FF"/>
                </a:solidFill>
              </a:rPr>
              <a:t>kayıt edildiği tarihi takip eden ilk iş günü</a:t>
            </a:r>
            <a:r>
              <a:rPr lang="tr-TR" dirty="0" smtClean="0"/>
              <a:t> içerisinde aday, istekli ve istekli olabileceklere ait </a:t>
            </a:r>
            <a:r>
              <a:rPr lang="tr-TR" dirty="0" err="1" smtClean="0">
                <a:solidFill>
                  <a:srgbClr val="0000FF"/>
                </a:solidFill>
              </a:rPr>
              <a:t>EKAP’ta</a:t>
            </a:r>
            <a:r>
              <a:rPr lang="tr-TR" dirty="0" smtClean="0">
                <a:solidFill>
                  <a:srgbClr val="0000FF"/>
                </a:solidFill>
              </a:rPr>
              <a:t> yer alan bildirim kutusuna</a:t>
            </a:r>
            <a:r>
              <a:rPr lang="tr-TR" dirty="0" smtClean="0"/>
              <a:t>, 09.00-18.00 saatleri arasında ulaştırılır. Sürelerin hesabında bu durum göz önünde bulundurulur.</a:t>
            </a:r>
            <a:endParaRPr lang="tr-TR"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857232"/>
            <a:ext cx="4038600" cy="5497693"/>
          </a:xfrm>
        </p:spPr>
        <p:txBody>
          <a:bodyPr>
            <a:normAutofit fontScale="85000" lnSpcReduction="20000"/>
          </a:bodyPr>
          <a:lstStyle/>
          <a:p>
            <a:r>
              <a:rPr lang="tr-TR" dirty="0"/>
              <a:t>(1) </a:t>
            </a:r>
            <a:r>
              <a:rPr lang="tr-TR" dirty="0" smtClean="0"/>
              <a:t>…Tekliflerin </a:t>
            </a:r>
            <a:r>
              <a:rPr lang="tr-TR" dirty="0"/>
              <a:t>elektronik ortamda alındığı ihalelerde ise zeyilname, e-imza kullanarak dokümanı indirmiş olan gerçek ve tüzel kişilere </a:t>
            </a:r>
            <a:r>
              <a:rPr lang="tr-TR" dirty="0">
                <a:solidFill>
                  <a:srgbClr val="FF0000"/>
                </a:solidFill>
              </a:rPr>
              <a:t>EKAP üzerinden </a:t>
            </a:r>
            <a:r>
              <a:rPr lang="tr-TR" u="sng" dirty="0">
                <a:solidFill>
                  <a:srgbClr val="FF0000"/>
                </a:solidFill>
              </a:rPr>
              <a:t>gönderilir. </a:t>
            </a:r>
            <a:endParaRPr lang="tr-TR" u="sng" dirty="0" smtClean="0">
              <a:solidFill>
                <a:srgbClr val="FF0000"/>
              </a:solidFill>
            </a:endParaRPr>
          </a:p>
          <a:p>
            <a:r>
              <a:rPr lang="tr-TR" dirty="0"/>
              <a:t>(3) </a:t>
            </a:r>
            <a:r>
              <a:rPr lang="tr-TR" dirty="0" smtClean="0"/>
              <a:t>…</a:t>
            </a:r>
            <a:endParaRPr lang="tr-TR" dirty="0"/>
          </a:p>
          <a:p>
            <a:endParaRPr lang="tr-TR" dirty="0"/>
          </a:p>
        </p:txBody>
      </p:sp>
      <p:sp>
        <p:nvSpPr>
          <p:cNvPr id="4" name="3 İçerik Yer Tutucusu"/>
          <p:cNvSpPr>
            <a:spLocks noGrp="1"/>
          </p:cNvSpPr>
          <p:nvPr>
            <p:ph sz="half" idx="2"/>
          </p:nvPr>
        </p:nvSpPr>
        <p:spPr>
          <a:xfrm>
            <a:off x="4648200" y="928670"/>
            <a:ext cx="4038600" cy="5426255"/>
          </a:xfrm>
        </p:spPr>
        <p:txBody>
          <a:bodyPr>
            <a:normAutofit fontScale="85000" lnSpcReduction="20000"/>
          </a:bodyPr>
          <a:lstStyle/>
          <a:p>
            <a:pPr algn="just"/>
            <a:r>
              <a:rPr lang="tr-TR" dirty="0"/>
              <a:t>“(1) İhale veya ön yeterlik dokümanında değişiklik yapılması halinde, düzenlenen zeyilname EKAP’a kaydedilir ve kayıt zamanına kadar dokümanı satın alanlar ile e-imza kullanarak dokümanı indirmiş olan Türkiye Cumhuriyeti vatandaşı gerçek kişiler ile Türkiye Cumhuriyeti kanunlarına göre kurulmuş tüzel kişilere </a:t>
            </a:r>
            <a:r>
              <a:rPr lang="tr-TR" dirty="0">
                <a:solidFill>
                  <a:srgbClr val="FF0000"/>
                </a:solidFill>
              </a:rPr>
              <a:t>EKAP üzerinden </a:t>
            </a:r>
            <a:r>
              <a:rPr lang="tr-TR" u="sng" dirty="0">
                <a:solidFill>
                  <a:srgbClr val="FF0000"/>
                </a:solidFill>
              </a:rPr>
              <a:t>bildirilir</a:t>
            </a:r>
            <a:r>
              <a:rPr lang="tr-TR" u="sng" dirty="0" smtClean="0">
                <a:solidFill>
                  <a:srgbClr val="FF0000"/>
                </a:solidFill>
              </a:rPr>
              <a:t>.</a:t>
            </a:r>
            <a:r>
              <a:rPr lang="tr-TR" dirty="0" smtClean="0"/>
              <a:t>”</a:t>
            </a:r>
          </a:p>
          <a:p>
            <a:pPr algn="just"/>
            <a:r>
              <a:rPr lang="tr-TR" dirty="0"/>
              <a:t>“(3) Kanunun 29 uncu maddesine göre açıklama yapılması </a:t>
            </a:r>
            <a:r>
              <a:rPr lang="tr-TR" dirty="0" smtClean="0"/>
              <a:t>halinde…EKAP üzerinden bildirilir.”</a:t>
            </a:r>
            <a:endParaRPr lang="tr-TR" dirty="0"/>
          </a:p>
          <a:p>
            <a:pPr algn="just"/>
            <a:endParaRPr lang="tr-TR" dirty="0"/>
          </a:p>
          <a:p>
            <a:pPr algn="just"/>
            <a:endParaRPr lang="tr-TR"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67524"/>
          </a:xfrm>
        </p:spPr>
        <p:txBody>
          <a:bodyPr>
            <a:normAutofit/>
          </a:bodyPr>
          <a:lstStyle/>
          <a:p>
            <a:r>
              <a:rPr lang="tr-TR" sz="3600" dirty="0" err="1" smtClean="0">
                <a:solidFill>
                  <a:schemeClr val="tx1"/>
                </a:solidFill>
              </a:rPr>
              <a:t>EKAP’ta</a:t>
            </a:r>
            <a:r>
              <a:rPr lang="tr-TR" sz="3600" dirty="0" smtClean="0">
                <a:solidFill>
                  <a:schemeClr val="tx1"/>
                </a:solidFill>
              </a:rPr>
              <a:t> ilanda ısrar</a:t>
            </a:r>
            <a:endParaRPr lang="tr-TR" sz="3600" dirty="0">
              <a:solidFill>
                <a:schemeClr val="tx1"/>
              </a:solidFill>
            </a:endParaRPr>
          </a:p>
        </p:txBody>
      </p:sp>
      <p:sp>
        <p:nvSpPr>
          <p:cNvPr id="3" name="2 İçerik Yer Tutucusu"/>
          <p:cNvSpPr>
            <a:spLocks noGrp="1"/>
          </p:cNvSpPr>
          <p:nvPr>
            <p:ph idx="1"/>
          </p:nvPr>
        </p:nvSpPr>
        <p:spPr/>
        <p:txBody>
          <a:bodyPr>
            <a:normAutofit/>
          </a:bodyPr>
          <a:lstStyle/>
          <a:p>
            <a:pPr algn="just"/>
            <a:r>
              <a:rPr lang="tr-TR" b="1" dirty="0" smtClean="0"/>
              <a:t>30.3.6</a:t>
            </a:r>
            <a:r>
              <a:rPr lang="tr-TR" dirty="0" smtClean="0"/>
              <a:t> …Böylece, ilanlarda yapılan hataların asgari seviyeye indirilmesi, ilanın hatalı olması nedeniyle ihale sürecinin uzamasının önlenmesi ve idarelerin ihtiyaçlarını zamanında karşılamaları amaçlanmaktadır. İnceleme işlemi sonucunda iade edilen ilanın tespit edilen eksiklikler dikkate alınmadan aynen veya bir kısmı düzeltilerek tekrar Kuruma gönderilmesi halinde ise ilan mevcut haliyle yayım için kabul edilmektedir.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3600" dirty="0" smtClean="0">
                <a:solidFill>
                  <a:schemeClr val="tx1"/>
                </a:solidFill>
              </a:rPr>
              <a:t>İhale Tarihinden Sonra </a:t>
            </a:r>
            <a:r>
              <a:rPr lang="tr-TR" sz="3600" dirty="0" err="1" smtClean="0">
                <a:solidFill>
                  <a:schemeClr val="tx1"/>
                </a:solidFill>
              </a:rPr>
              <a:t>EKAP’ta</a:t>
            </a:r>
            <a:r>
              <a:rPr lang="tr-TR" sz="3600" dirty="0" smtClean="0">
                <a:solidFill>
                  <a:schemeClr val="tx1"/>
                </a:solidFill>
              </a:rPr>
              <a:t> Girilmesi Zorunlu Firma Bilgileri</a:t>
            </a:r>
            <a:endParaRPr lang="tr-TR" sz="3600" dirty="0">
              <a:solidFill>
                <a:schemeClr val="tx1"/>
              </a:solidFill>
            </a:endParaRPr>
          </a:p>
        </p:txBody>
      </p:sp>
      <p:sp>
        <p:nvSpPr>
          <p:cNvPr id="3" name="2 İçerik Yer Tutucusu"/>
          <p:cNvSpPr>
            <a:spLocks noGrp="1"/>
          </p:cNvSpPr>
          <p:nvPr>
            <p:ph idx="1"/>
          </p:nvPr>
        </p:nvSpPr>
        <p:spPr/>
        <p:txBody>
          <a:bodyPr>
            <a:normAutofit fontScale="92500" lnSpcReduction="10000"/>
          </a:bodyPr>
          <a:lstStyle/>
          <a:p>
            <a:pPr algn="just"/>
            <a:r>
              <a:rPr lang="tr-TR" b="1" dirty="0" smtClean="0"/>
              <a:t>30.4.2</a:t>
            </a:r>
            <a:r>
              <a:rPr lang="tr-TR" dirty="0" smtClean="0"/>
              <a:t> Başvuru ve tekliflerin değerlendirilmesine ilişkin Kanun ve uygulama yönetmelikleri hükümlerine göre tesis edilen işlemler kapsamında ilgisine göre aşağıdaki bilgilerin </a:t>
            </a:r>
            <a:r>
              <a:rPr lang="tr-TR" b="1" dirty="0" err="1" smtClean="0">
                <a:solidFill>
                  <a:srgbClr val="0000FF"/>
                </a:solidFill>
              </a:rPr>
              <a:t>EKAP’a</a:t>
            </a:r>
            <a:r>
              <a:rPr lang="tr-TR" b="1" dirty="0" smtClean="0">
                <a:solidFill>
                  <a:srgbClr val="0000FF"/>
                </a:solidFill>
              </a:rPr>
              <a:t> kaydedilmesi zorunludur:</a:t>
            </a:r>
          </a:p>
          <a:p>
            <a:pPr algn="just"/>
            <a:r>
              <a:rPr lang="tr-TR" dirty="0" smtClean="0"/>
              <a:t>a) Başvuru/Teklif zarflarının uygun olup olmadığı,</a:t>
            </a:r>
          </a:p>
          <a:p>
            <a:pPr algn="just"/>
            <a:r>
              <a:rPr lang="tr-TR" dirty="0" smtClean="0"/>
              <a:t>b) Başvuruların yeterli bulunup bulunmadığı, yeterli bulunmama gerekçeleri ve teklif vermeye davet edilecek istekliler,</a:t>
            </a:r>
          </a:p>
          <a:p>
            <a:pPr algn="just"/>
            <a:r>
              <a:rPr lang="tr-TR" dirty="0" smtClean="0"/>
              <a:t>c) Teklif bedelleri,</a:t>
            </a:r>
          </a:p>
          <a:p>
            <a:pPr algn="just"/>
            <a:r>
              <a:rPr lang="tr-TR" dirty="0" smtClean="0"/>
              <a:t>ç) Tekliflerin değerlendirilmesi sonrasında geçerli olan teklifler ile uygun bulunmayan teklifler ve bunların uygun bulunmama gerekçeleri,</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pPr algn="just"/>
            <a:r>
              <a:rPr lang="tr-TR" dirty="0" smtClean="0"/>
              <a:t>d) Aşırı düşük olduğu gerekçesiyle değerlendirme dışı bırakılan teklifler,</a:t>
            </a:r>
          </a:p>
          <a:p>
            <a:pPr algn="just"/>
            <a:r>
              <a:rPr lang="tr-TR" dirty="0" smtClean="0"/>
              <a:t>e) Ekonomik açıdan en avantajlı teklif ve varsa ekonomik açıdan en avantajlı ikinci teklif sahibi istekliler.</a:t>
            </a:r>
          </a:p>
          <a:p>
            <a:pPr algn="just"/>
            <a:r>
              <a:rPr lang="tr-TR" dirty="0" smtClean="0"/>
              <a:t>Kurum tarafından gerekli görülmesi durumunda, yukarıda belirtilen bilgilere ilave olarak </a:t>
            </a:r>
            <a:r>
              <a:rPr lang="tr-TR" dirty="0" err="1" smtClean="0"/>
              <a:t>EKAP’a</a:t>
            </a:r>
            <a:r>
              <a:rPr lang="tr-TR" dirty="0" smtClean="0"/>
              <a:t> kaydedilmesi gereken ilave bilgiler de belirlenebilecektir. Bu kapsamda Kurum tarafından </a:t>
            </a:r>
            <a:r>
              <a:rPr lang="tr-TR" dirty="0" err="1" smtClean="0"/>
              <a:t>EKAP’a</a:t>
            </a:r>
            <a:r>
              <a:rPr lang="tr-TR" dirty="0" smtClean="0"/>
              <a:t> girilmesi gerektiği </a:t>
            </a:r>
            <a:r>
              <a:rPr lang="tr-TR" dirty="0" err="1" smtClean="0"/>
              <a:t>EKAP’ta</a:t>
            </a:r>
            <a:r>
              <a:rPr lang="tr-TR" dirty="0" smtClean="0"/>
              <a:t> duyurularak belirlenen bilgilerin de </a:t>
            </a:r>
            <a:r>
              <a:rPr lang="tr-TR" dirty="0" err="1" smtClean="0"/>
              <a:t>EKAP’a</a:t>
            </a:r>
            <a:r>
              <a:rPr lang="tr-TR" dirty="0" smtClean="0"/>
              <a:t> kaydedilmesi zorunludur.</a:t>
            </a:r>
          </a:p>
          <a:p>
            <a:pPr algn="just"/>
            <a:r>
              <a:rPr lang="tr-TR" b="1" dirty="0" smtClean="0"/>
              <a:t>30.4.3</a:t>
            </a:r>
            <a:r>
              <a:rPr lang="tr-TR" dirty="0" smtClean="0"/>
              <a:t> Pazarlık usulü ile yapılan ihalelerde </a:t>
            </a:r>
            <a:r>
              <a:rPr lang="tr-TR" dirty="0" err="1" smtClean="0"/>
              <a:t>EKAP’a</a:t>
            </a:r>
            <a:r>
              <a:rPr lang="tr-TR" dirty="0" smtClean="0"/>
              <a:t> kayıt işlemleri son yazılı fiyat tekliflerinin alınmasından sonra yapılacaktır.</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dirty="0" smtClean="0">
                <a:solidFill>
                  <a:schemeClr val="tx1"/>
                </a:solidFill>
              </a:rPr>
              <a:t>Yasaklılık Teyitlerinde </a:t>
            </a:r>
            <a:r>
              <a:rPr lang="tr-TR" sz="3600" dirty="0" err="1" smtClean="0">
                <a:solidFill>
                  <a:schemeClr val="tx1"/>
                </a:solidFill>
              </a:rPr>
              <a:t>EKAP’ın</a:t>
            </a:r>
            <a:r>
              <a:rPr lang="tr-TR" sz="3600" dirty="0" smtClean="0">
                <a:solidFill>
                  <a:schemeClr val="tx1"/>
                </a:solidFill>
              </a:rPr>
              <a:t> Sınırı</a:t>
            </a:r>
            <a:endParaRPr lang="tr-TR" sz="3600" dirty="0">
              <a:solidFill>
                <a:schemeClr val="tx1"/>
              </a:solidFill>
            </a:endParaRPr>
          </a:p>
        </p:txBody>
      </p:sp>
      <p:sp>
        <p:nvSpPr>
          <p:cNvPr id="3" name="2 İçerik Yer Tutucusu"/>
          <p:cNvSpPr>
            <a:spLocks noGrp="1"/>
          </p:cNvSpPr>
          <p:nvPr>
            <p:ph idx="1"/>
          </p:nvPr>
        </p:nvSpPr>
        <p:spPr/>
        <p:txBody>
          <a:bodyPr>
            <a:normAutofit/>
          </a:bodyPr>
          <a:lstStyle/>
          <a:p>
            <a:pPr algn="just"/>
            <a:r>
              <a:rPr lang="tr-TR" b="1" dirty="0" smtClean="0"/>
              <a:t>30.5.7</a:t>
            </a:r>
            <a:r>
              <a:rPr lang="tr-TR" dirty="0" smtClean="0"/>
              <a:t> Kurumun, 4734 sayılı Kanunun 40 </a:t>
            </a:r>
            <a:r>
              <a:rPr lang="tr-TR" dirty="0" err="1" smtClean="0"/>
              <a:t>ıncı</a:t>
            </a:r>
            <a:r>
              <a:rPr lang="tr-TR" dirty="0" smtClean="0"/>
              <a:t> maddesine göre idarelerin yasaklamalarla ilgili teyit taleplerine verdiği cevaplar, </a:t>
            </a:r>
            <a:r>
              <a:rPr lang="tr-TR" dirty="0" smtClean="0">
                <a:solidFill>
                  <a:srgbClr val="00B0F0"/>
                </a:solidFill>
              </a:rPr>
              <a:t>idarelerce verilen ve Resmî Gazete’de yayımlanan yasaklama kararları </a:t>
            </a:r>
            <a:r>
              <a:rPr lang="tr-TR" dirty="0" smtClean="0"/>
              <a:t>ile </a:t>
            </a:r>
            <a:r>
              <a:rPr lang="tr-TR" dirty="0" smtClean="0">
                <a:solidFill>
                  <a:srgbClr val="00B050"/>
                </a:solidFill>
              </a:rPr>
              <a:t>yargı mercilerince Kuruma bildirilen ihalelere katılmaktan yasaklama kararlarının</a:t>
            </a:r>
            <a:r>
              <a:rPr lang="tr-TR" dirty="0" smtClean="0"/>
              <a:t> ve Cumhuriyet Savcılıklarınca haklarında kamu davası açılanlara ilişkin </a:t>
            </a:r>
            <a:r>
              <a:rPr lang="tr-TR" u="sng" dirty="0" smtClean="0">
                <a:solidFill>
                  <a:srgbClr val="FF0000"/>
                </a:solidFill>
              </a:rPr>
              <a:t>gönderilen bilgilerin</a:t>
            </a:r>
            <a:r>
              <a:rPr lang="tr-TR" dirty="0" smtClean="0">
                <a:solidFill>
                  <a:srgbClr val="FF0000"/>
                </a:solidFill>
              </a:rPr>
              <a:t> kapsam ve içeriği ile sınırlıdır.</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3600" dirty="0" smtClean="0">
                <a:solidFill>
                  <a:schemeClr val="tx1"/>
                </a:solidFill>
              </a:rPr>
              <a:t>Sözleşme uygulamasına yönelik EKAP uygulamaları</a:t>
            </a:r>
            <a:endParaRPr lang="tr-TR" sz="3600" dirty="0">
              <a:solidFill>
                <a:schemeClr val="tx1"/>
              </a:solidFill>
            </a:endParaRPr>
          </a:p>
        </p:txBody>
      </p:sp>
      <p:sp>
        <p:nvSpPr>
          <p:cNvPr id="3" name="2 İçerik Yer Tutucusu"/>
          <p:cNvSpPr>
            <a:spLocks noGrp="1"/>
          </p:cNvSpPr>
          <p:nvPr>
            <p:ph idx="1"/>
          </p:nvPr>
        </p:nvSpPr>
        <p:spPr/>
        <p:txBody>
          <a:bodyPr>
            <a:normAutofit fontScale="92500" lnSpcReduction="10000"/>
          </a:bodyPr>
          <a:lstStyle/>
          <a:p>
            <a:pPr algn="just"/>
            <a:r>
              <a:rPr lang="tr-TR" b="1" dirty="0" smtClean="0"/>
              <a:t>30.7.2</a:t>
            </a:r>
            <a:r>
              <a:rPr lang="tr-TR" dirty="0" smtClean="0"/>
              <a:t> İlanı veya duyurusu </a:t>
            </a:r>
            <a:r>
              <a:rPr lang="tr-TR" dirty="0" smtClean="0">
                <a:solidFill>
                  <a:srgbClr val="FF0000"/>
                </a:solidFill>
              </a:rPr>
              <a:t>31/8/2010 tarihinden sonra yapılan Kanun kapsamındaki ihalelere ilişkin sözleşmelerin;</a:t>
            </a:r>
            <a:r>
              <a:rPr lang="tr-TR" dirty="0" smtClean="0"/>
              <a:t> </a:t>
            </a:r>
            <a:r>
              <a:rPr lang="tr-TR" dirty="0" smtClean="0">
                <a:solidFill>
                  <a:srgbClr val="00B050"/>
                </a:solidFill>
              </a:rPr>
              <a:t>sözleşme bedeli, ek sözleşme bedeli, toplam sözleşme bedeli, iş bitim tarihi, kabul tarihi, </a:t>
            </a:r>
            <a:r>
              <a:rPr lang="tr-TR" dirty="0" err="1" smtClean="0">
                <a:solidFill>
                  <a:srgbClr val="00B050"/>
                </a:solidFill>
              </a:rPr>
              <a:t>hakediş</a:t>
            </a:r>
            <a:r>
              <a:rPr lang="tr-TR" dirty="0" smtClean="0">
                <a:solidFill>
                  <a:srgbClr val="00B050"/>
                </a:solidFill>
              </a:rPr>
              <a:t> ödemelerine esas sözleşme fiyatları ile yapılan iş/hizmet tutarları,</a:t>
            </a:r>
            <a:r>
              <a:rPr lang="tr-TR" dirty="0" smtClean="0"/>
              <a:t> mal alımlarında sözleşme fiyatları ile ödenen tutarlar, hesaplanan fiyat farkları, sözleşme feshedilmiş ise fesih bilgileri idare tarafından EKAP üzerinde </a:t>
            </a:r>
            <a:r>
              <a:rPr lang="tr-TR" dirty="0" smtClean="0">
                <a:solidFill>
                  <a:srgbClr val="0000FF"/>
                </a:solidFill>
              </a:rPr>
              <a:t>kayıt altına alınacaktır. </a:t>
            </a:r>
          </a:p>
          <a:p>
            <a:pPr algn="just"/>
            <a:r>
              <a:rPr lang="tr-TR" dirty="0" smtClean="0"/>
              <a:t>Bu bilgiler, EKAP üzerinden iş deneyim belgesi düzenlenmesinde EKAP tarafından veri olarak kabul edilecektir.</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3600" dirty="0" smtClean="0">
                <a:solidFill>
                  <a:schemeClr val="tx1"/>
                </a:solidFill>
              </a:rPr>
              <a:t>EKAP’a kayıtlı gerçek veya tüzel kişiler tarafından yapılabilecek işlemler</a:t>
            </a:r>
            <a:endParaRPr lang="tr-TR" sz="3600" dirty="0">
              <a:solidFill>
                <a:schemeClr val="tx1"/>
              </a:solidFill>
            </a:endParaRPr>
          </a:p>
        </p:txBody>
      </p:sp>
      <p:sp>
        <p:nvSpPr>
          <p:cNvPr id="3" name="2 İçerik Yer Tutucusu"/>
          <p:cNvSpPr>
            <a:spLocks noGrp="1"/>
          </p:cNvSpPr>
          <p:nvPr>
            <p:ph idx="1"/>
          </p:nvPr>
        </p:nvSpPr>
        <p:spPr/>
        <p:txBody>
          <a:bodyPr>
            <a:normAutofit fontScale="85000" lnSpcReduction="20000"/>
          </a:bodyPr>
          <a:lstStyle/>
          <a:p>
            <a:pPr algn="just"/>
            <a:r>
              <a:rPr lang="tr-TR" dirty="0" smtClean="0"/>
              <a:t>“</a:t>
            </a:r>
            <a:r>
              <a:rPr lang="tr-TR" b="1" dirty="0" smtClean="0"/>
              <a:t>32.1 İhale takip işlemleri</a:t>
            </a:r>
            <a:endParaRPr lang="tr-TR" dirty="0" smtClean="0"/>
          </a:p>
          <a:p>
            <a:pPr algn="just"/>
            <a:r>
              <a:rPr lang="tr-TR" b="1" dirty="0" smtClean="0"/>
              <a:t>32.1.1</a:t>
            </a:r>
            <a:r>
              <a:rPr lang="tr-TR" dirty="0" smtClean="0"/>
              <a:t> </a:t>
            </a:r>
            <a:r>
              <a:rPr lang="tr-TR" dirty="0" err="1" smtClean="0"/>
              <a:t>EKAP’a</a:t>
            </a:r>
            <a:r>
              <a:rPr lang="tr-TR" dirty="0" smtClean="0"/>
              <a:t> kayıtlı olan gerçek veya tüzel kişiler, belirledikleri kriterlere göre </a:t>
            </a:r>
            <a:r>
              <a:rPr lang="tr-TR" dirty="0" err="1" smtClean="0"/>
              <a:t>EKAP’ta</a:t>
            </a:r>
            <a:r>
              <a:rPr lang="tr-TR" dirty="0" smtClean="0"/>
              <a:t> yayımlanan “Ön İlan”, “İhale İlanı”, “Düzeltme İlanı”, “İptal İlanı”, “Sonuç İlanı” ile istisna ve kapsam dışı ihale ilanlarına ilişkin arama yapabilir ve ilana ulaşabilir. Ayrıca, açılan ilan sayfasından ihale ve ön yeterlik dokümanına erişebilir ve ilana daha sonra hızlı erişebilmek için </a:t>
            </a:r>
            <a:r>
              <a:rPr lang="tr-TR" dirty="0" err="1" smtClean="0"/>
              <a:t>EKAP’ta</a:t>
            </a:r>
            <a:r>
              <a:rPr lang="tr-TR" dirty="0" smtClean="0"/>
              <a:t> oluşturulmuş ihale ajandasına ilgili ilanın internet bağlantısını ekleyebilir.</a:t>
            </a:r>
          </a:p>
          <a:p>
            <a:pPr algn="just"/>
            <a:r>
              <a:rPr lang="tr-TR" b="1" dirty="0" smtClean="0"/>
              <a:t>32.1.2</a:t>
            </a:r>
            <a:r>
              <a:rPr lang="tr-TR" dirty="0" smtClean="0"/>
              <a:t> EKAP’ a kayıtlı olan gerçek veya tüzel kişiler, ilgilendikleri ihalelere ilişkin kriterleri </a:t>
            </a:r>
            <a:r>
              <a:rPr lang="tr-TR" dirty="0" err="1" smtClean="0"/>
              <a:t>EKAP’a</a:t>
            </a:r>
            <a:r>
              <a:rPr lang="tr-TR" dirty="0" smtClean="0"/>
              <a:t> girmeleri durumunda, </a:t>
            </a:r>
            <a:r>
              <a:rPr lang="tr-TR" dirty="0" smtClean="0">
                <a:solidFill>
                  <a:srgbClr val="0000FF"/>
                </a:solidFill>
              </a:rPr>
              <a:t>e-posta aracılığı ile belirledikleri kriterlere uygun ihale ilanlarından bilgilendirilir. </a:t>
            </a:r>
            <a:r>
              <a:rPr lang="tr-TR" dirty="0" smtClean="0"/>
              <a:t>Ayrıca, </a:t>
            </a:r>
            <a:r>
              <a:rPr lang="tr-TR" dirty="0" err="1" smtClean="0"/>
              <a:t>EKAP’ta</a:t>
            </a:r>
            <a:r>
              <a:rPr lang="tr-TR" dirty="0" smtClean="0"/>
              <a:t> kaydı yapılan ihalelere ve sonuçlanan ihalelere “İhale Ajandası” uygulaması üzerinden anlık olarak erişebilir ve detaylı bilgilere ulaşabilir.</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775920"/>
          </a:xfrm>
        </p:spPr>
        <p:txBody>
          <a:bodyPr>
            <a:normAutofit fontScale="85000" lnSpcReduction="10000"/>
          </a:bodyPr>
          <a:lstStyle/>
          <a:p>
            <a:pPr algn="just"/>
            <a:r>
              <a:rPr lang="tr-TR" b="1" dirty="0" smtClean="0"/>
              <a:t>32.2 EKAP üzerinden doküman indirilmesi</a:t>
            </a:r>
            <a:endParaRPr lang="tr-TR" dirty="0" smtClean="0"/>
          </a:p>
          <a:p>
            <a:pPr algn="just"/>
            <a:r>
              <a:rPr lang="tr-TR" b="1" dirty="0" smtClean="0"/>
              <a:t>32.2.1</a:t>
            </a:r>
            <a:r>
              <a:rPr lang="tr-TR" dirty="0" smtClean="0"/>
              <a:t> İhale ve ön yeterlik dokümanı </a:t>
            </a:r>
            <a:r>
              <a:rPr lang="tr-TR" dirty="0" smtClean="0">
                <a:solidFill>
                  <a:srgbClr val="FF0000"/>
                </a:solidFill>
              </a:rPr>
              <a:t>bedel ödenmeksizin EKAP üzerinden indirilebilecektir.</a:t>
            </a:r>
            <a:r>
              <a:rPr lang="tr-TR" dirty="0" smtClean="0"/>
              <a:t> Ancak dokümanın bu şekilde indirilmesi ile istekli olabilecek sıfatı kazanılamaz. İstekli olabilecek sıfatı kazanılarak ihaleye başvuruda bulunulması veya teklif verilebilmesi için, </a:t>
            </a:r>
            <a:r>
              <a:rPr lang="tr-TR" dirty="0" smtClean="0">
                <a:solidFill>
                  <a:srgbClr val="FF0000"/>
                </a:solidFill>
              </a:rPr>
              <a:t>bu dokümanın </a:t>
            </a:r>
            <a:r>
              <a:rPr lang="tr-TR" dirty="0" err="1" smtClean="0">
                <a:solidFill>
                  <a:srgbClr val="FF0000"/>
                </a:solidFill>
              </a:rPr>
              <a:t>EKAP’a</a:t>
            </a:r>
            <a:r>
              <a:rPr lang="tr-TR" dirty="0" smtClean="0">
                <a:solidFill>
                  <a:srgbClr val="FF0000"/>
                </a:solidFill>
              </a:rPr>
              <a:t> kayıt aşamasında düzenlenen protokolde münferiden e-imza kullanmaya yetkili kılınan kişi tarafından e-imza kullanılarak indirilmesi veya idareden bedeli karşılığında satın alınması gerekmektedir. </a:t>
            </a:r>
            <a:r>
              <a:rPr lang="tr-TR" dirty="0" smtClean="0"/>
              <a:t>Ancak ihale veya ön yeterlik dokümanının tamamının </a:t>
            </a:r>
            <a:r>
              <a:rPr lang="tr-TR" dirty="0" err="1" smtClean="0"/>
              <a:t>EKAP’a</a:t>
            </a:r>
            <a:r>
              <a:rPr lang="tr-TR" dirty="0" smtClean="0"/>
              <a:t> yüklenemediği ihalelerde, istekli olabilecek sıfatını haiz olunabilmesi için bu dokümanın idareden satın alınması zorunludur. </a:t>
            </a:r>
          </a:p>
          <a:p>
            <a:pPr algn="just"/>
            <a:r>
              <a:rPr lang="tr-TR" b="1" dirty="0" smtClean="0"/>
              <a:t>32.2.2</a:t>
            </a:r>
            <a:r>
              <a:rPr lang="tr-TR" dirty="0" smtClean="0"/>
              <a:t> İlan yapılmayan ihalelerde ihale dokümanı EKAP üzerinden görülemez ve e-imza kullanılarak indirilemez.</a:t>
            </a:r>
          </a:p>
          <a:p>
            <a:pPr algn="just"/>
            <a:r>
              <a:rPr lang="tr-TR" b="1" dirty="0" smtClean="0"/>
              <a:t>32.2.3</a:t>
            </a:r>
            <a:r>
              <a:rPr lang="tr-TR" dirty="0" smtClean="0"/>
              <a:t> İhale ve/veya ihale dokümanına ilişkin olarak idare tarafından yapılabilecek açıklama ve düzenlenebilecek zeyilnamelere EKAP üzerinden erişilebilir.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KURAL -1-</a:t>
            </a:r>
            <a:endParaRPr lang="tr-TR" dirty="0"/>
          </a:p>
        </p:txBody>
      </p:sp>
      <p:sp>
        <p:nvSpPr>
          <p:cNvPr id="3" name="İçerik Yer Tutucusu 2"/>
          <p:cNvSpPr>
            <a:spLocks noGrp="1"/>
          </p:cNvSpPr>
          <p:nvPr>
            <p:ph idx="1"/>
          </p:nvPr>
        </p:nvSpPr>
        <p:spPr/>
        <p:txBody>
          <a:bodyPr/>
          <a:lstStyle/>
          <a:p>
            <a:pPr marL="0" indent="0" algn="just">
              <a:buNone/>
            </a:pPr>
            <a:endParaRPr lang="tr-TR" dirty="0" smtClean="0"/>
          </a:p>
          <a:p>
            <a:pPr marL="0" indent="0" algn="just">
              <a:buNone/>
            </a:pPr>
            <a:endParaRPr lang="tr-TR" dirty="0"/>
          </a:p>
          <a:p>
            <a:pPr marL="0" indent="0" algn="just">
              <a:buNone/>
            </a:pPr>
            <a:endParaRPr lang="tr-TR" dirty="0" smtClean="0"/>
          </a:p>
          <a:p>
            <a:pPr marL="0" indent="0" algn="just">
              <a:buNone/>
            </a:pPr>
            <a:r>
              <a:rPr lang="tr-TR" dirty="0" smtClean="0">
                <a:solidFill>
                  <a:srgbClr val="FF0000"/>
                </a:solidFill>
              </a:rPr>
              <a:t>SINIR DEĞER HESAPLANMASI ZORUNLU HALE GELDİ. (MAL ALIMLARINDA İSTEĞE BAĞLI)</a:t>
            </a:r>
            <a:endParaRPr lang="tr-TR" dirty="0">
              <a:solidFill>
                <a:srgbClr val="FF0000"/>
              </a:solidFill>
            </a:endParaRPr>
          </a:p>
        </p:txBody>
      </p:sp>
    </p:spTree>
    <p:extLst>
      <p:ext uri="{BB962C8B-B14F-4D97-AF65-F5344CB8AC3E}">
        <p14:creationId xmlns:p14="http://schemas.microsoft.com/office/powerpoint/2010/main" xmlns="" val="162596544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571480"/>
            <a:ext cx="7972452" cy="1071570"/>
          </a:xfrm>
        </p:spPr>
        <p:txBody>
          <a:bodyPr>
            <a:normAutofit fontScale="90000"/>
          </a:bodyPr>
          <a:lstStyle/>
          <a:p>
            <a:pPr algn="ctr"/>
            <a:r>
              <a:rPr lang="tr-TR" sz="3400" b="1" dirty="0" smtClean="0">
                <a:solidFill>
                  <a:srgbClr val="FF0000"/>
                </a:solidFill>
              </a:rPr>
              <a:t>İş Deneyim Belgelerinin EKAP Üzerinden Düzenlenmesi</a:t>
            </a:r>
            <a:endParaRPr lang="tr-TR" sz="3400" b="1" dirty="0">
              <a:solidFill>
                <a:srgbClr val="FF0000"/>
              </a:solidFill>
            </a:endParaRPr>
          </a:p>
        </p:txBody>
      </p:sp>
      <p:sp>
        <p:nvSpPr>
          <p:cNvPr id="3" name="2 İçerik Yer Tutucusu"/>
          <p:cNvSpPr>
            <a:spLocks noGrp="1"/>
          </p:cNvSpPr>
          <p:nvPr>
            <p:ph idx="1"/>
          </p:nvPr>
        </p:nvSpPr>
        <p:spPr>
          <a:xfrm>
            <a:off x="457200" y="1785926"/>
            <a:ext cx="8229600" cy="4538674"/>
          </a:xfrm>
        </p:spPr>
        <p:txBody>
          <a:bodyPr>
            <a:normAutofit/>
          </a:bodyPr>
          <a:lstStyle/>
          <a:p>
            <a:pPr algn="just"/>
            <a:r>
              <a:rPr lang="tr-TR" b="1" dirty="0" smtClean="0"/>
              <a:t>“İş bitirme (deneyim) belgelerinin EKAP üzerinden düzenlenmesi</a:t>
            </a:r>
          </a:p>
          <a:p>
            <a:pPr marL="0" indent="0" algn="just">
              <a:buNone/>
            </a:pPr>
            <a:endParaRPr lang="tr-TR" b="1" dirty="0" smtClean="0"/>
          </a:p>
          <a:p>
            <a:pPr algn="just"/>
            <a:r>
              <a:rPr lang="tr-TR" b="1" dirty="0" smtClean="0"/>
              <a:t>EK MADDE 1 – </a:t>
            </a:r>
            <a:r>
              <a:rPr lang="tr-TR" dirty="0" smtClean="0"/>
              <a:t>(1) İş bitirme belgesi düzenlemeye yetkili kurum ve kuruluşlar tarafından </a:t>
            </a:r>
            <a:r>
              <a:rPr lang="tr-TR" dirty="0" smtClean="0">
                <a:solidFill>
                  <a:srgbClr val="0000FF"/>
                </a:solidFill>
              </a:rPr>
              <a:t>31/8/2014 tarihinden sonra</a:t>
            </a:r>
            <a:r>
              <a:rPr lang="tr-TR" dirty="0" smtClean="0"/>
              <a:t> düzenlenecek olan iş bitirme belgelerinin </a:t>
            </a:r>
            <a:r>
              <a:rPr lang="tr-TR" dirty="0" smtClean="0">
                <a:solidFill>
                  <a:srgbClr val="0000FF"/>
                </a:solidFill>
              </a:rPr>
              <a:t>EKAP üzerinden düzenlenerek kayıt edilmesi </a:t>
            </a:r>
            <a:r>
              <a:rPr lang="tr-TR" b="1" u="sng" dirty="0" smtClean="0">
                <a:solidFill>
                  <a:srgbClr val="0000FF"/>
                </a:solidFill>
              </a:rPr>
              <a:t>zorunludur.</a:t>
            </a:r>
          </a:p>
          <a:p>
            <a:pPr algn="just"/>
            <a:endParaRPr lang="tr-TR"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571480"/>
            <a:ext cx="7972452" cy="1071570"/>
          </a:xfrm>
        </p:spPr>
        <p:txBody>
          <a:bodyPr>
            <a:normAutofit fontScale="90000"/>
          </a:bodyPr>
          <a:lstStyle/>
          <a:p>
            <a:pPr algn="just"/>
            <a:r>
              <a:rPr lang="tr-TR" sz="3400" dirty="0" smtClean="0">
                <a:solidFill>
                  <a:schemeClr val="tx1"/>
                </a:solidFill>
              </a:rPr>
              <a:t>İş Deneyim Belgelerinin EKAP Üzerinden Düzenlenmesi</a:t>
            </a:r>
            <a:endParaRPr lang="tr-TR" sz="3400" dirty="0">
              <a:solidFill>
                <a:schemeClr val="tx1"/>
              </a:solidFill>
            </a:endParaRPr>
          </a:p>
        </p:txBody>
      </p:sp>
      <p:sp>
        <p:nvSpPr>
          <p:cNvPr id="3" name="2 İçerik Yer Tutucusu"/>
          <p:cNvSpPr>
            <a:spLocks noGrp="1"/>
          </p:cNvSpPr>
          <p:nvPr>
            <p:ph idx="1"/>
          </p:nvPr>
        </p:nvSpPr>
        <p:spPr>
          <a:xfrm>
            <a:off x="457200" y="1785926"/>
            <a:ext cx="8229600" cy="4538674"/>
          </a:xfrm>
        </p:spPr>
        <p:txBody>
          <a:bodyPr>
            <a:normAutofit/>
          </a:bodyPr>
          <a:lstStyle/>
          <a:p>
            <a:pPr algn="just"/>
            <a:r>
              <a:rPr lang="tr-TR" dirty="0" smtClean="0"/>
              <a:t>(2) </a:t>
            </a:r>
            <a:r>
              <a:rPr lang="tr-TR" dirty="0" smtClean="0">
                <a:solidFill>
                  <a:srgbClr val="0000FF"/>
                </a:solidFill>
              </a:rPr>
              <a:t>İlanı veya duyurusu 31/8/2010 tarihinden sonra </a:t>
            </a:r>
            <a:r>
              <a:rPr lang="tr-TR" dirty="0" smtClean="0"/>
              <a:t>yapılan </a:t>
            </a:r>
            <a:r>
              <a:rPr lang="tr-TR" dirty="0" smtClean="0">
                <a:solidFill>
                  <a:srgbClr val="0000FF"/>
                </a:solidFill>
              </a:rPr>
              <a:t>Kanun kapsamındaki ihalelere </a:t>
            </a:r>
            <a:r>
              <a:rPr lang="tr-TR" dirty="0" smtClean="0"/>
              <a:t>ilişkin olup </a:t>
            </a:r>
            <a:r>
              <a:rPr lang="tr-TR" dirty="0" err="1" smtClean="0"/>
              <a:t>EKAP’a</a:t>
            </a:r>
            <a:r>
              <a:rPr lang="tr-TR" dirty="0" smtClean="0"/>
              <a:t> kayıt edilmeden 1/9/2014 tarihine kadar düzenlenmiş bulunan iş bitirme belgelerinin </a:t>
            </a:r>
            <a:r>
              <a:rPr lang="tr-TR" dirty="0" smtClean="0">
                <a:solidFill>
                  <a:srgbClr val="0000FF"/>
                </a:solidFill>
              </a:rPr>
              <a:t>asıllarının </a:t>
            </a:r>
            <a:r>
              <a:rPr lang="tr-TR" b="1" u="sng" dirty="0" smtClean="0">
                <a:solidFill>
                  <a:srgbClr val="0000FF"/>
                </a:solidFill>
              </a:rPr>
              <a:t>1/7/2015</a:t>
            </a:r>
            <a:r>
              <a:rPr lang="tr-TR" dirty="0" smtClean="0">
                <a:solidFill>
                  <a:srgbClr val="0000FF"/>
                </a:solidFill>
              </a:rPr>
              <a:t> tarihine kadar </a:t>
            </a:r>
            <a:r>
              <a:rPr lang="tr-TR" dirty="0" smtClean="0"/>
              <a:t>belgeyi düzenleyen idareye teslim edilmesi ve </a:t>
            </a:r>
            <a:r>
              <a:rPr lang="tr-TR" dirty="0" smtClean="0">
                <a:solidFill>
                  <a:srgbClr val="0000FF"/>
                </a:solidFill>
              </a:rPr>
              <a:t>EKAP üzerinden yeniden düzenlenerek kayıt edilmesi </a:t>
            </a:r>
            <a:r>
              <a:rPr lang="tr-TR" b="1" u="sng" dirty="0" smtClean="0">
                <a:solidFill>
                  <a:srgbClr val="0000FF"/>
                </a:solidFill>
              </a:rPr>
              <a:t>zorunludur. </a:t>
            </a:r>
            <a:r>
              <a:rPr lang="tr-TR" dirty="0" smtClean="0"/>
              <a:t>Bu durumda; EKAP üzerinden düzenlenen yeni belgeye, daha önce düzenlenen belgenin tarih ve sayısının da belirtildiği ve eski belgenin yerine verildiğine dair bir şerh düşülür ve eski belge dosyasında muhafaza edilir.</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571480"/>
            <a:ext cx="7972452" cy="1071570"/>
          </a:xfrm>
        </p:spPr>
        <p:txBody>
          <a:bodyPr>
            <a:normAutofit fontScale="90000"/>
          </a:bodyPr>
          <a:lstStyle/>
          <a:p>
            <a:pPr algn="just"/>
            <a:r>
              <a:rPr lang="tr-TR" sz="3400" dirty="0" smtClean="0">
                <a:solidFill>
                  <a:schemeClr val="tx1"/>
                </a:solidFill>
              </a:rPr>
              <a:t>İş Deneyim Belgelerinin EKAP Üzerinden Düzenlenmesi</a:t>
            </a:r>
            <a:endParaRPr lang="tr-TR" sz="3400" dirty="0">
              <a:solidFill>
                <a:schemeClr val="tx1"/>
              </a:solidFill>
            </a:endParaRPr>
          </a:p>
        </p:txBody>
      </p:sp>
      <p:sp>
        <p:nvSpPr>
          <p:cNvPr id="3" name="2 İçerik Yer Tutucusu"/>
          <p:cNvSpPr>
            <a:spLocks noGrp="1"/>
          </p:cNvSpPr>
          <p:nvPr>
            <p:ph idx="1"/>
          </p:nvPr>
        </p:nvSpPr>
        <p:spPr>
          <a:xfrm>
            <a:off x="457200" y="1785926"/>
            <a:ext cx="8229600" cy="4538674"/>
          </a:xfrm>
        </p:spPr>
        <p:txBody>
          <a:bodyPr>
            <a:normAutofit/>
          </a:bodyPr>
          <a:lstStyle/>
          <a:p>
            <a:pPr algn="just"/>
            <a:r>
              <a:rPr lang="tr-TR" dirty="0" smtClean="0"/>
              <a:t>(3) Birinci ve ikinci fıkra uyarınca EKAP üzerinden kayıt edilme zorunluluğu getirilen iş bitirme belgeleri EKAP üzerinden kayıt edilmedikleri müddetçe ilanı veya duyurusu </a:t>
            </a:r>
            <a:r>
              <a:rPr lang="tr-TR" b="1" u="sng" dirty="0" smtClean="0">
                <a:solidFill>
                  <a:srgbClr val="FF0000"/>
                </a:solidFill>
              </a:rPr>
              <a:t>1/7/2015 </a:t>
            </a:r>
            <a:r>
              <a:rPr lang="tr-TR" b="1" dirty="0" smtClean="0">
                <a:solidFill>
                  <a:srgbClr val="0000FF"/>
                </a:solidFill>
              </a:rPr>
              <a:t>tarihinden sonra yapılan ihalelerde </a:t>
            </a:r>
            <a:r>
              <a:rPr lang="tr-TR" dirty="0" smtClean="0"/>
              <a:t>iş deneyimini tevsik için </a:t>
            </a:r>
            <a:r>
              <a:rPr lang="tr-TR" b="1" u="sng" dirty="0" smtClean="0">
                <a:solidFill>
                  <a:srgbClr val="0000FF"/>
                </a:solidFill>
              </a:rPr>
              <a:t>kullanılamaz.</a:t>
            </a:r>
          </a:p>
          <a:p>
            <a:pPr algn="just"/>
            <a:r>
              <a:rPr lang="tr-TR" dirty="0" smtClean="0"/>
              <a:t>(4) İlanı veya duyurusu 1/9/2014 tarihinden sonra yapılan ihalelerde, aday veya istekliler tarafından sunulan ve </a:t>
            </a:r>
            <a:r>
              <a:rPr lang="tr-TR" dirty="0" smtClean="0">
                <a:solidFill>
                  <a:srgbClr val="0000FF"/>
                </a:solidFill>
              </a:rPr>
              <a:t>üzerinde EKAP kayıt numarası bulunan </a:t>
            </a:r>
            <a:r>
              <a:rPr lang="tr-TR" dirty="0" smtClean="0"/>
              <a:t>iş bitirme belgelerinin </a:t>
            </a:r>
            <a:r>
              <a:rPr lang="tr-TR" dirty="0" smtClean="0">
                <a:solidFill>
                  <a:srgbClr val="0000FF"/>
                </a:solidFill>
              </a:rPr>
              <a:t>EKAP üzerinden </a:t>
            </a:r>
            <a:r>
              <a:rPr lang="tr-TR" b="1" u="sng" dirty="0" smtClean="0">
                <a:solidFill>
                  <a:srgbClr val="0000FF"/>
                </a:solidFill>
              </a:rPr>
              <a:t>sorgulanması zorunludur.”</a:t>
            </a:r>
          </a:p>
          <a:p>
            <a:pPr algn="just"/>
            <a:endParaRPr lang="tr-TR"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a:bodyPr>
          <a:lstStyle/>
          <a:p>
            <a:r>
              <a:rPr lang="tr-TR" sz="3200" dirty="0" smtClean="0">
                <a:solidFill>
                  <a:schemeClr val="tx1"/>
                </a:solidFill>
              </a:rPr>
              <a:t>İş Deneyim Belgesiyle İlgili Diğer Değişiklikler</a:t>
            </a:r>
            <a:endParaRPr lang="tr-TR" sz="3200" dirty="0">
              <a:solidFill>
                <a:schemeClr val="tx1"/>
              </a:solidFill>
            </a:endParaRPr>
          </a:p>
        </p:txBody>
      </p:sp>
      <p:sp>
        <p:nvSpPr>
          <p:cNvPr id="3" name="2 İçerik Yer Tutucusu"/>
          <p:cNvSpPr>
            <a:spLocks noGrp="1"/>
          </p:cNvSpPr>
          <p:nvPr>
            <p:ph idx="1"/>
          </p:nvPr>
        </p:nvSpPr>
        <p:spPr>
          <a:xfrm>
            <a:off x="457200" y="1714488"/>
            <a:ext cx="8229600" cy="4610112"/>
          </a:xfrm>
        </p:spPr>
        <p:txBody>
          <a:bodyPr>
            <a:normAutofit/>
          </a:bodyPr>
          <a:lstStyle/>
          <a:p>
            <a:r>
              <a:rPr lang="tr-TR" dirty="0" smtClean="0"/>
              <a:t>“(6) </a:t>
            </a:r>
            <a:r>
              <a:rPr lang="tr-TR" dirty="0" smtClean="0">
                <a:solidFill>
                  <a:srgbClr val="0000FF"/>
                </a:solidFill>
              </a:rPr>
              <a:t>Kat ve/veya arsa karşılığı inşaat işlerine </a:t>
            </a:r>
            <a:r>
              <a:rPr lang="tr-TR" dirty="0" smtClean="0"/>
              <a:t>ilişkin iş deneyim tutarının tespitinde, </a:t>
            </a:r>
            <a:r>
              <a:rPr lang="tr-TR" dirty="0" smtClean="0">
                <a:solidFill>
                  <a:srgbClr val="FF0000"/>
                </a:solidFill>
              </a:rPr>
              <a:t>yapı ruhsatında belirtilen inşaatın yüzölçümü ile sözleşmenin imzalandığı yıla ait Çevre ve Şehircilik Bakanlığının Mimarlık ve Mühendislik Hizmet Bedellerinin Hesabında Kullanılacak Yapı Yaklaşık Birim Maliyetleri Hakkında Tebliğde inşaatın sınıfına ve grubuna göre belirlenen yapı birim maliyetinin çarpılması suretiyle hesaplanan </a:t>
            </a:r>
            <a:r>
              <a:rPr lang="tr-TR" dirty="0" smtClean="0"/>
              <a:t>bedelin % 60’ı esas alınır.”</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a:bodyPr>
          <a:lstStyle/>
          <a:p>
            <a:r>
              <a:rPr lang="tr-TR" sz="3200" dirty="0" smtClean="0">
                <a:solidFill>
                  <a:schemeClr val="tx1"/>
                </a:solidFill>
              </a:rPr>
              <a:t>İş Deneyim Belgesiyle İlgili Diğer Değişiklikler</a:t>
            </a:r>
            <a:endParaRPr lang="tr-TR" sz="3200" dirty="0">
              <a:solidFill>
                <a:schemeClr val="tx1"/>
              </a:solidFill>
            </a:endParaRPr>
          </a:p>
        </p:txBody>
      </p:sp>
      <p:sp>
        <p:nvSpPr>
          <p:cNvPr id="3" name="2 İçerik Yer Tutucusu"/>
          <p:cNvSpPr>
            <a:spLocks noGrp="1"/>
          </p:cNvSpPr>
          <p:nvPr>
            <p:ph idx="1"/>
          </p:nvPr>
        </p:nvSpPr>
        <p:spPr>
          <a:xfrm>
            <a:off x="457200" y="1714488"/>
            <a:ext cx="8229600" cy="4610112"/>
          </a:xfrm>
        </p:spPr>
        <p:txBody>
          <a:bodyPr>
            <a:normAutofit/>
          </a:bodyPr>
          <a:lstStyle/>
          <a:p>
            <a:r>
              <a:rPr lang="tr-TR" dirty="0" smtClean="0"/>
              <a:t>“(6) İş deneyim belge tutarlarının değerlendirilmesinde;</a:t>
            </a:r>
          </a:p>
          <a:p>
            <a:r>
              <a:rPr lang="tr-TR" dirty="0" smtClean="0"/>
              <a:t>a) </a:t>
            </a:r>
            <a:r>
              <a:rPr lang="tr-TR" dirty="0" smtClean="0">
                <a:solidFill>
                  <a:srgbClr val="FF0000"/>
                </a:solidFill>
              </a:rPr>
              <a:t>İş bitirme ve iş durum </a:t>
            </a:r>
            <a:r>
              <a:rPr lang="tr-TR" dirty="0" smtClean="0"/>
              <a:t>belge tutarları </a:t>
            </a:r>
            <a:r>
              <a:rPr lang="tr-TR" dirty="0" smtClean="0">
                <a:solidFill>
                  <a:srgbClr val="0000FF"/>
                </a:solidFill>
              </a:rPr>
              <a:t>tam olarak</a:t>
            </a:r>
            <a:r>
              <a:rPr lang="tr-TR" dirty="0" smtClean="0"/>
              <a:t>,</a:t>
            </a:r>
          </a:p>
          <a:p>
            <a:r>
              <a:rPr lang="tr-TR" dirty="0" smtClean="0"/>
              <a:t>b) </a:t>
            </a:r>
            <a:r>
              <a:rPr lang="tr-TR" dirty="0" smtClean="0">
                <a:solidFill>
                  <a:srgbClr val="0000FF"/>
                </a:solidFill>
              </a:rPr>
              <a:t>Denetim veya yönetim faaliyetleri </a:t>
            </a:r>
            <a:r>
              <a:rPr lang="tr-TR" dirty="0" smtClean="0"/>
              <a:t>nedeniyle alınan belge tutarları </a:t>
            </a:r>
            <a:r>
              <a:rPr lang="tr-TR" dirty="0" smtClean="0">
                <a:solidFill>
                  <a:srgbClr val="0000FF"/>
                </a:solidFill>
              </a:rPr>
              <a:t>beşte bir oranında</a:t>
            </a:r>
            <a:r>
              <a:rPr lang="tr-TR" dirty="0" smtClean="0"/>
              <a:t>,</a:t>
            </a:r>
          </a:p>
          <a:p>
            <a:r>
              <a:rPr lang="tr-TR" dirty="0" smtClean="0"/>
              <a:t>dikkate alınır.”</a:t>
            </a:r>
          </a:p>
          <a:p>
            <a:endParaRPr lang="tr-TR" dirty="0" smtClean="0"/>
          </a:p>
          <a:p>
            <a:endParaRPr lang="tr-TR" dirty="0" smtClean="0"/>
          </a:p>
          <a:p>
            <a:endParaRPr lang="tr-TR"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24648"/>
          </a:xfrm>
        </p:spPr>
        <p:txBody>
          <a:bodyPr>
            <a:normAutofit/>
          </a:bodyPr>
          <a:lstStyle/>
          <a:p>
            <a:r>
              <a:rPr lang="tr-TR" sz="3600" b="1" dirty="0" smtClean="0">
                <a:solidFill>
                  <a:srgbClr val="FF0000"/>
                </a:solidFill>
              </a:rPr>
              <a:t>Birden Fazla İdare İçin Ortak İhale (Tebliğ)</a:t>
            </a:r>
            <a:endParaRPr lang="tr-TR" sz="3600" b="1" dirty="0">
              <a:solidFill>
                <a:srgbClr val="FF0000"/>
              </a:solidFill>
            </a:endParaRPr>
          </a:p>
        </p:txBody>
      </p:sp>
      <p:sp>
        <p:nvSpPr>
          <p:cNvPr id="3" name="2 İçerik Yer Tutucusu"/>
          <p:cNvSpPr>
            <a:spLocks noGrp="1"/>
          </p:cNvSpPr>
          <p:nvPr>
            <p:ph idx="1"/>
          </p:nvPr>
        </p:nvSpPr>
        <p:spPr>
          <a:xfrm>
            <a:off x="457200" y="1571612"/>
            <a:ext cx="8229600" cy="4752988"/>
          </a:xfrm>
        </p:spPr>
        <p:txBody>
          <a:bodyPr>
            <a:normAutofit/>
          </a:bodyPr>
          <a:lstStyle/>
          <a:p>
            <a:r>
              <a:rPr lang="tr-TR" dirty="0" smtClean="0"/>
              <a:t>“</a:t>
            </a:r>
            <a:r>
              <a:rPr lang="tr-TR" b="1" dirty="0" smtClean="0"/>
              <a:t>Madde 97/A – Birden Fazla İdarenin Ortak İhtiyaçları İçin İhale Yapılması</a:t>
            </a:r>
            <a:endParaRPr lang="tr-TR" dirty="0" smtClean="0"/>
          </a:p>
          <a:p>
            <a:r>
              <a:rPr lang="tr-TR" b="1" dirty="0" smtClean="0"/>
              <a:t>97/A.1.</a:t>
            </a:r>
            <a:r>
              <a:rPr lang="tr-TR" dirty="0" smtClean="0"/>
              <a:t> Birden fazla idare ortak ihtiyaçlarını, düzenleyecekleri bir protokol çerçevesinde, 4734 sayılı Kanunda yer alan ihale usullerini kullanarak ortak bir ihale ile karşılayabilir. Alımı yapılacak mal veya hizmet ile bakım veya onarım işine ilişkin </a:t>
            </a:r>
            <a:r>
              <a:rPr lang="tr-TR" dirty="0" smtClean="0">
                <a:solidFill>
                  <a:srgbClr val="FF0000"/>
                </a:solidFill>
              </a:rPr>
              <a:t>aynı nitelikteki ortak ihtiyaç farklı teknik özelliklere </a:t>
            </a:r>
            <a:r>
              <a:rPr lang="tr-TR" dirty="0" smtClean="0"/>
              <a:t>sahip olabilir.</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24648"/>
          </a:xfrm>
        </p:spPr>
        <p:txBody>
          <a:bodyPr>
            <a:normAutofit/>
          </a:bodyPr>
          <a:lstStyle/>
          <a:p>
            <a:r>
              <a:rPr lang="tr-TR" sz="3600" dirty="0" smtClean="0">
                <a:solidFill>
                  <a:schemeClr val="tx1"/>
                </a:solidFill>
              </a:rPr>
              <a:t>Birden Fazla İdare İçin Ortak İhale (Tebliğ)</a:t>
            </a:r>
            <a:endParaRPr lang="tr-TR" sz="3600" dirty="0">
              <a:solidFill>
                <a:schemeClr val="tx1"/>
              </a:solidFill>
            </a:endParaRPr>
          </a:p>
        </p:txBody>
      </p:sp>
      <p:sp>
        <p:nvSpPr>
          <p:cNvPr id="3" name="2 İçerik Yer Tutucusu"/>
          <p:cNvSpPr>
            <a:spLocks noGrp="1"/>
          </p:cNvSpPr>
          <p:nvPr>
            <p:ph idx="1"/>
          </p:nvPr>
        </p:nvSpPr>
        <p:spPr>
          <a:xfrm>
            <a:off x="457200" y="1571612"/>
            <a:ext cx="8229600" cy="4752988"/>
          </a:xfrm>
        </p:spPr>
        <p:txBody>
          <a:bodyPr>
            <a:normAutofit fontScale="85000" lnSpcReduction="10000"/>
          </a:bodyPr>
          <a:lstStyle/>
          <a:p>
            <a:pPr algn="just"/>
            <a:r>
              <a:rPr lang="tr-TR" b="1" dirty="0" smtClean="0"/>
              <a:t>97/A.2.</a:t>
            </a:r>
            <a:r>
              <a:rPr lang="tr-TR" dirty="0" smtClean="0"/>
              <a:t> İdarelerce düzenlenecek </a:t>
            </a:r>
            <a:r>
              <a:rPr lang="tr-TR" dirty="0" smtClean="0">
                <a:solidFill>
                  <a:srgbClr val="FF0000"/>
                </a:solidFill>
              </a:rPr>
              <a:t>protokolde; ortak ihtiyacın niteliği, türü, miktarı, ihale usulü, ihale hazırlık işlemlerinin hangi idare/idarelerce yerine getirileceği ve koordinatör idareye ilişkin bilgiler belirtilir. </a:t>
            </a:r>
            <a:r>
              <a:rPr lang="tr-TR" dirty="0" smtClean="0"/>
              <a:t>İdarelerce protokolde bulunması gerekli görülen diğer hususlara ayrıca yer verilebilir. Eşik değerler ve parasal limitlerin belirlenmesinde koordinatör idarenin tabi olduğu tutarlar dikkate alınır.</a:t>
            </a:r>
          </a:p>
          <a:p>
            <a:pPr algn="just"/>
            <a:r>
              <a:rPr lang="tr-TR" b="1" dirty="0" smtClean="0"/>
              <a:t>97/A.3.</a:t>
            </a:r>
            <a:r>
              <a:rPr lang="tr-TR" dirty="0" smtClean="0"/>
              <a:t> İhale ilanında/davette ve ihale/ön yeterlik dokümanında ihalenin birden fazla idarenin ortak ihtiyacının karşılanması maksadıyla yapıldığı belirtilir.</a:t>
            </a:r>
          </a:p>
          <a:p>
            <a:pPr algn="just"/>
            <a:r>
              <a:rPr lang="tr-TR" b="1" dirty="0" smtClean="0"/>
              <a:t>97/A.4.</a:t>
            </a:r>
            <a:r>
              <a:rPr lang="tr-TR" dirty="0" smtClean="0"/>
              <a:t> 4734 sayılı Kanunun 5 inci maddesinde yer alan temel ilkeler göz önünde bulundurulmak kaydıyla idareler tarafından ihalenin kısmi teklife açılıp açılmaması hususu ihale ilanında/davette ve ihale/ön yeterlik dokümanında belirtilir.</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24648"/>
          </a:xfrm>
        </p:spPr>
        <p:txBody>
          <a:bodyPr>
            <a:normAutofit/>
          </a:bodyPr>
          <a:lstStyle/>
          <a:p>
            <a:r>
              <a:rPr lang="tr-TR" sz="3600" dirty="0" smtClean="0">
                <a:solidFill>
                  <a:schemeClr val="tx1"/>
                </a:solidFill>
              </a:rPr>
              <a:t>Birden Fazla İdare İçin Ortak İhale (Tebliğ)</a:t>
            </a:r>
            <a:endParaRPr lang="tr-TR" sz="3600" dirty="0">
              <a:solidFill>
                <a:schemeClr val="tx1"/>
              </a:solidFill>
            </a:endParaRPr>
          </a:p>
        </p:txBody>
      </p:sp>
      <p:sp>
        <p:nvSpPr>
          <p:cNvPr id="3" name="2 İçerik Yer Tutucusu"/>
          <p:cNvSpPr>
            <a:spLocks noGrp="1"/>
          </p:cNvSpPr>
          <p:nvPr>
            <p:ph idx="1"/>
          </p:nvPr>
        </p:nvSpPr>
        <p:spPr>
          <a:xfrm>
            <a:off x="457200" y="1571612"/>
            <a:ext cx="8229600" cy="4752988"/>
          </a:xfrm>
        </p:spPr>
        <p:txBody>
          <a:bodyPr>
            <a:normAutofit lnSpcReduction="10000"/>
          </a:bodyPr>
          <a:lstStyle/>
          <a:p>
            <a:pPr algn="just"/>
            <a:r>
              <a:rPr lang="tr-TR" b="1" dirty="0" smtClean="0"/>
              <a:t>97/A.5.</a:t>
            </a:r>
            <a:r>
              <a:rPr lang="tr-TR" dirty="0" smtClean="0"/>
              <a:t> 4734 sayılı Kanunda yer alan usul ve esaslar çerçevesinde; </a:t>
            </a:r>
            <a:r>
              <a:rPr lang="tr-TR" dirty="0" smtClean="0">
                <a:solidFill>
                  <a:srgbClr val="FF0000"/>
                </a:solidFill>
              </a:rPr>
              <a:t>kesin teminatın alınması </a:t>
            </a:r>
            <a:r>
              <a:rPr lang="tr-TR" dirty="0" smtClean="0"/>
              <a:t>ve </a:t>
            </a:r>
            <a:r>
              <a:rPr lang="tr-TR" dirty="0" smtClean="0">
                <a:solidFill>
                  <a:srgbClr val="0000FF"/>
                </a:solidFill>
              </a:rPr>
              <a:t>sözleşmenin imzalanması işlemleri kapsamında sözleşmeye davet</a:t>
            </a:r>
            <a:r>
              <a:rPr lang="tr-TR" dirty="0" smtClean="0"/>
              <a:t>, ihale tarihinde Kanunun </a:t>
            </a:r>
            <a:r>
              <a:rPr lang="tr-TR" dirty="0" smtClean="0">
                <a:solidFill>
                  <a:srgbClr val="0000FF"/>
                </a:solidFill>
              </a:rPr>
              <a:t>10 uncu maddesinin dördüncü fıkrasının (a), (b), (c), (d), (e) ve (g) bentlerinde sayılan durumlara ilişkin belgelerin incelenmesi</a:t>
            </a:r>
            <a:r>
              <a:rPr lang="tr-TR" dirty="0" smtClean="0"/>
              <a:t>, </a:t>
            </a:r>
            <a:r>
              <a:rPr lang="tr-TR" dirty="0" smtClean="0">
                <a:solidFill>
                  <a:srgbClr val="0000FF"/>
                </a:solidFill>
              </a:rPr>
              <a:t>KİK sözleşme payının </a:t>
            </a:r>
            <a:r>
              <a:rPr lang="tr-TR" dirty="0" smtClean="0"/>
              <a:t>yatırılıp yatırılmadığının kontrolü ve 42 nci madde çerçevesinde </a:t>
            </a:r>
            <a:r>
              <a:rPr lang="tr-TR" dirty="0" smtClean="0">
                <a:solidFill>
                  <a:srgbClr val="0000FF"/>
                </a:solidFill>
              </a:rPr>
              <a:t>yasaklılık teyidi ile sözleşmenin fiilen imzalanması</a:t>
            </a:r>
            <a:r>
              <a:rPr lang="tr-TR" dirty="0" smtClean="0"/>
              <a:t> </a:t>
            </a:r>
            <a:r>
              <a:rPr lang="tr-TR" dirty="0" smtClean="0">
                <a:solidFill>
                  <a:srgbClr val="FF0000"/>
                </a:solidFill>
              </a:rPr>
              <a:t>protokole taraf idarelerce</a:t>
            </a:r>
            <a:r>
              <a:rPr lang="tr-TR" dirty="0" smtClean="0"/>
              <a:t>, </a:t>
            </a:r>
            <a:r>
              <a:rPr lang="tr-TR" dirty="0" smtClean="0">
                <a:solidFill>
                  <a:srgbClr val="FF0000"/>
                </a:solidFill>
              </a:rPr>
              <a:t>bunların dışında kalan ihale süreci işlemleri </a:t>
            </a:r>
            <a:r>
              <a:rPr lang="tr-TR" dirty="0" smtClean="0"/>
              <a:t>ise koordinatör idare tarafından diğer idareler adına yerine getirilir.</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24648"/>
          </a:xfrm>
        </p:spPr>
        <p:txBody>
          <a:bodyPr>
            <a:normAutofit/>
          </a:bodyPr>
          <a:lstStyle/>
          <a:p>
            <a:r>
              <a:rPr lang="tr-TR" sz="3600" dirty="0" smtClean="0">
                <a:solidFill>
                  <a:schemeClr val="tx1"/>
                </a:solidFill>
              </a:rPr>
              <a:t>Birden Fazla İdare İçin Ortak İhale (Tebliğ)</a:t>
            </a:r>
            <a:endParaRPr lang="tr-TR" sz="3600" dirty="0">
              <a:solidFill>
                <a:schemeClr val="tx1"/>
              </a:solidFill>
            </a:endParaRPr>
          </a:p>
        </p:txBody>
      </p:sp>
      <p:sp>
        <p:nvSpPr>
          <p:cNvPr id="3" name="2 İçerik Yer Tutucusu"/>
          <p:cNvSpPr>
            <a:spLocks noGrp="1"/>
          </p:cNvSpPr>
          <p:nvPr>
            <p:ph idx="1"/>
          </p:nvPr>
        </p:nvSpPr>
        <p:spPr>
          <a:xfrm>
            <a:off x="457200" y="1571612"/>
            <a:ext cx="8229600" cy="4752988"/>
          </a:xfrm>
        </p:spPr>
        <p:txBody>
          <a:bodyPr>
            <a:normAutofit fontScale="85000" lnSpcReduction="10000"/>
          </a:bodyPr>
          <a:lstStyle/>
          <a:p>
            <a:pPr algn="just"/>
            <a:r>
              <a:rPr lang="tr-TR" b="1" dirty="0" smtClean="0"/>
              <a:t>97/A.6.</a:t>
            </a:r>
            <a:r>
              <a:rPr lang="tr-TR" dirty="0" smtClean="0"/>
              <a:t> Protokole taraf idarelerle istekliler arasında ayrı ayrı sözleşme imzalanır. İmzalanan sözleşmelere ilişkin sonuç bildirimleri sözleşmeleri imzalayan idareler tarafından gerçekleştirilir. Sözleşmelerin yürütülmesi 4735 sayılı Kanun çerçevesinde sözleşmeyi imzalayan idarelerin sorumluluğundadır. Ortak ihaleye yönelik iş deneyim belgeleri </a:t>
            </a:r>
            <a:r>
              <a:rPr lang="tr-TR" dirty="0" smtClean="0">
                <a:solidFill>
                  <a:srgbClr val="0000FF"/>
                </a:solidFill>
              </a:rPr>
              <a:t>sözleşme imzalayan idareler </a:t>
            </a:r>
            <a:r>
              <a:rPr lang="tr-TR" dirty="0" smtClean="0"/>
              <a:t>tarafından düzenlenir.</a:t>
            </a:r>
          </a:p>
          <a:p>
            <a:pPr algn="just"/>
            <a:r>
              <a:rPr lang="tr-TR" b="1" dirty="0" smtClean="0"/>
              <a:t>97/A.7.</a:t>
            </a:r>
            <a:r>
              <a:rPr lang="tr-TR" dirty="0" smtClean="0"/>
              <a:t> Protokole taraf idarelerin ihalelerinde 4734 sayılı Kamu İhale Kanununun </a:t>
            </a:r>
            <a:r>
              <a:rPr lang="tr-TR" dirty="0" smtClean="0">
                <a:solidFill>
                  <a:srgbClr val="0000FF"/>
                </a:solidFill>
              </a:rPr>
              <a:t>10 uncu ve 11 inci maddelerine </a:t>
            </a:r>
            <a:r>
              <a:rPr lang="tr-TR" dirty="0" smtClean="0"/>
              <a:t>göre ihale dışı bırakılacak ve ihaleye katılamayacak olanlar ile anılan Kanunun 58 inci maddesinin üçüncü fıkrası gereğince ihaleye iştirak ettirilmeyecek olanlar, </a:t>
            </a:r>
            <a:r>
              <a:rPr lang="tr-TR" dirty="0" smtClean="0">
                <a:solidFill>
                  <a:srgbClr val="0000FF"/>
                </a:solidFill>
              </a:rPr>
              <a:t>protokol çerçevesinde yapılacak ihaleye de katılamaz. </a:t>
            </a:r>
            <a:r>
              <a:rPr lang="tr-TR" dirty="0" smtClean="0"/>
              <a:t>Bu çerçevede, ihale komisyon kararı alınmadan önce protokole taraf idareler anılan maddeler kapsamında olanların bulunup bulunmadığını </a:t>
            </a:r>
            <a:r>
              <a:rPr lang="tr-TR" dirty="0" smtClean="0">
                <a:solidFill>
                  <a:srgbClr val="0000FF"/>
                </a:solidFill>
              </a:rPr>
              <a:t>koordinatör idareye bildirir</a:t>
            </a:r>
            <a:r>
              <a:rPr lang="tr-TR" dirty="0" smtClean="0"/>
              <a:t>.</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24648"/>
          </a:xfrm>
        </p:spPr>
        <p:txBody>
          <a:bodyPr>
            <a:normAutofit/>
          </a:bodyPr>
          <a:lstStyle/>
          <a:p>
            <a:r>
              <a:rPr lang="tr-TR" sz="3600" dirty="0" smtClean="0">
                <a:solidFill>
                  <a:schemeClr val="tx1"/>
                </a:solidFill>
              </a:rPr>
              <a:t>Birden Fazla İdare İçin Ortak İhale (Tebliğ)</a:t>
            </a:r>
            <a:endParaRPr lang="tr-TR" sz="3600" dirty="0">
              <a:solidFill>
                <a:schemeClr val="tx1"/>
              </a:solidFill>
            </a:endParaRPr>
          </a:p>
        </p:txBody>
      </p:sp>
      <p:sp>
        <p:nvSpPr>
          <p:cNvPr id="3" name="2 İçerik Yer Tutucusu"/>
          <p:cNvSpPr>
            <a:spLocks noGrp="1"/>
          </p:cNvSpPr>
          <p:nvPr>
            <p:ph idx="1"/>
          </p:nvPr>
        </p:nvSpPr>
        <p:spPr>
          <a:xfrm>
            <a:off x="457200" y="1571612"/>
            <a:ext cx="8229600" cy="4752988"/>
          </a:xfrm>
        </p:spPr>
        <p:txBody>
          <a:bodyPr>
            <a:normAutofit/>
          </a:bodyPr>
          <a:lstStyle/>
          <a:p>
            <a:pPr algn="just"/>
            <a:r>
              <a:rPr lang="tr-TR" b="1" dirty="0" smtClean="0"/>
              <a:t>97/A.8.</a:t>
            </a:r>
            <a:r>
              <a:rPr lang="tr-TR" dirty="0" smtClean="0"/>
              <a:t> Kamu ihalelerine katılmaktan </a:t>
            </a:r>
            <a:r>
              <a:rPr lang="tr-TR" dirty="0" smtClean="0">
                <a:solidFill>
                  <a:srgbClr val="FF0000"/>
                </a:solidFill>
              </a:rPr>
              <a:t>yasaklama kararını vermeye yetkili idari mercilerin tespitinde, </a:t>
            </a:r>
            <a:r>
              <a:rPr lang="tr-TR" dirty="0" smtClean="0"/>
              <a:t>kesin teminatın alınması ve sözleşmenin imzalanmasına ilişkin yasaklamayı gerektirir bir durumla karşılaşıldığı takdirde ilgili protokole taraf idare; diğer ihale süreci işlemlerine yönelik olarak ise koordinatör idare esas alınır.</a:t>
            </a:r>
          </a:p>
          <a:p>
            <a:pPr algn="just"/>
            <a:r>
              <a:rPr lang="tr-TR" b="1" dirty="0" smtClean="0"/>
              <a:t>97/A.9.</a:t>
            </a:r>
            <a:r>
              <a:rPr lang="tr-TR" dirty="0" smtClean="0"/>
              <a:t> Bu madde kapsamındaki ihale işlemlerinde görev alanlar, yürüttükleri işlemlerle sınırlı olmak kaydıyla işlemlerin mevzuata uygunluğundan sorumludur.”</a:t>
            </a:r>
          </a:p>
          <a:p>
            <a:pPr algn="just"/>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500042"/>
            <a:ext cx="8115328" cy="1285884"/>
          </a:xfrm>
        </p:spPr>
        <p:txBody>
          <a:bodyPr>
            <a:noAutofit/>
          </a:bodyPr>
          <a:lstStyle/>
          <a:p>
            <a:r>
              <a:rPr lang="tr-TR" sz="3600" dirty="0" smtClean="0">
                <a:solidFill>
                  <a:schemeClr val="tx1"/>
                </a:solidFill>
              </a:rPr>
              <a:t>Hizmet (Madde 59) ve Yapım (Madde 60) İşlerinde Ortak Düzenleme</a:t>
            </a:r>
          </a:p>
        </p:txBody>
      </p:sp>
      <p:sp>
        <p:nvSpPr>
          <p:cNvPr id="3" name="2 İçerik Yer Tutucusu"/>
          <p:cNvSpPr>
            <a:spLocks noGrp="1"/>
          </p:cNvSpPr>
          <p:nvPr>
            <p:ph idx="1"/>
          </p:nvPr>
        </p:nvSpPr>
        <p:spPr>
          <a:xfrm>
            <a:off x="457200" y="1928802"/>
            <a:ext cx="8229600" cy="4395798"/>
          </a:xfrm>
        </p:spPr>
        <p:txBody>
          <a:bodyPr>
            <a:normAutofit fontScale="85000" lnSpcReduction="20000"/>
          </a:bodyPr>
          <a:lstStyle/>
          <a:p>
            <a:pPr algn="just"/>
            <a:r>
              <a:rPr lang="tr-TR" b="1" dirty="0" smtClean="0"/>
              <a:t>“Sınır değer ve aşırı düşük teklifler</a:t>
            </a:r>
            <a:endParaRPr lang="tr-TR" dirty="0" smtClean="0"/>
          </a:p>
          <a:p>
            <a:pPr algn="just"/>
            <a:r>
              <a:rPr lang="tr-TR" b="1" dirty="0" smtClean="0"/>
              <a:t>MADDE 59 –</a:t>
            </a:r>
            <a:r>
              <a:rPr lang="tr-TR" dirty="0" smtClean="0"/>
              <a:t> (1) İhale komisyonu verilen teklifleri değerlendirdikten sonra </a:t>
            </a:r>
            <a:r>
              <a:rPr lang="tr-TR" dirty="0" smtClean="0">
                <a:solidFill>
                  <a:srgbClr val="FF0000"/>
                </a:solidFill>
              </a:rPr>
              <a:t>Kurum tarafından belirlenen yönteme göre sınır değeri</a:t>
            </a:r>
            <a:r>
              <a:rPr lang="tr-TR" dirty="0" smtClean="0"/>
              <a:t> hesaplar.</a:t>
            </a:r>
          </a:p>
          <a:p>
            <a:pPr algn="just"/>
            <a:r>
              <a:rPr lang="tr-TR" dirty="0" smtClean="0"/>
              <a:t>(2) İhale ilanında ve dokümanında teklifi </a:t>
            </a:r>
            <a:r>
              <a:rPr lang="tr-TR" dirty="0" smtClean="0">
                <a:solidFill>
                  <a:srgbClr val="0070C0"/>
                </a:solidFill>
              </a:rPr>
              <a:t>sınır değerin altında olan isteklilerden açıklama isteneceğinin belirtilmesi halinde, sınır değerin altında olan teklifler ihale komisyonunca aşırı düşük teklif olarak tespit edilir.</a:t>
            </a:r>
            <a:r>
              <a:rPr lang="tr-TR" dirty="0" smtClean="0"/>
              <a:t> Bu teklif sahiplerinden Kurum tarafından belirlenen kriterlere göre teklifte önemli olduğu tespit edilen bileşenler ile ilgili ayrıntılar yazılı olarak istenir. İhale komisyonu;</a:t>
            </a:r>
          </a:p>
          <a:p>
            <a:pPr lvl="1" algn="just"/>
            <a:r>
              <a:rPr lang="tr-TR" dirty="0" smtClean="0"/>
              <a:t>a) Verilen hizmetin ekonomik olması,</a:t>
            </a:r>
          </a:p>
          <a:p>
            <a:pPr lvl="1" algn="just"/>
            <a:r>
              <a:rPr lang="tr-TR" dirty="0" smtClean="0"/>
              <a:t>b) Seçilen teknik çözümler ve teklif sahibinin işin yerine getirilmesinde kullanacağı avantajlı koşullar,</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fontScale="90000"/>
          </a:bodyPr>
          <a:lstStyle/>
          <a:p>
            <a:pPr algn="ctr"/>
            <a:r>
              <a:rPr lang="tr-TR" dirty="0" smtClean="0">
                <a:solidFill>
                  <a:schemeClr val="tx1"/>
                </a:solidFill>
              </a:rPr>
              <a:t>DİĞER DEĞİŞİKLİKLER</a:t>
            </a:r>
            <a:endParaRPr lang="tr-TR"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a:bodyPr>
          <a:lstStyle/>
          <a:p>
            <a:pPr algn="just"/>
            <a:r>
              <a:rPr lang="tr-TR" dirty="0" smtClean="0"/>
              <a:t>İhale Zarflarının Değerlendirilmesine Yönelik;</a:t>
            </a:r>
          </a:p>
          <a:p>
            <a:pPr lvl="1" algn="just"/>
            <a:r>
              <a:rPr lang="tr-TR" dirty="0" smtClean="0"/>
              <a:t>“</a:t>
            </a:r>
            <a:r>
              <a:rPr lang="tr-TR" b="1" dirty="0" smtClean="0"/>
              <a:t>16.2.1.1.</a:t>
            </a:r>
            <a:r>
              <a:rPr lang="tr-TR" dirty="0" smtClean="0"/>
              <a:t> Başvuru veya </a:t>
            </a:r>
            <a:r>
              <a:rPr lang="tr-TR" dirty="0" smtClean="0">
                <a:solidFill>
                  <a:srgbClr val="0000FF"/>
                </a:solidFill>
              </a:rPr>
              <a:t>teklif zarfı üzerinde </a:t>
            </a:r>
            <a:r>
              <a:rPr lang="tr-TR" dirty="0" smtClean="0"/>
              <a:t>ilgili ihaleye ilişkin İhale Kayıt Numarası </a:t>
            </a:r>
            <a:r>
              <a:rPr lang="tr-TR" dirty="0" smtClean="0">
                <a:solidFill>
                  <a:srgbClr val="0000FF"/>
                </a:solidFill>
              </a:rPr>
              <a:t>(İKN) bilgisinin bulunması durumunda,</a:t>
            </a:r>
            <a:r>
              <a:rPr lang="tr-TR" dirty="0" smtClean="0"/>
              <a:t> bu numara üzerinden anlaşılabilecek bilgilere ayrıca başvuru veya teklif zarfı üzerinde yer verilmediği veya bunların </a:t>
            </a:r>
            <a:r>
              <a:rPr lang="tr-TR" dirty="0" smtClean="0">
                <a:solidFill>
                  <a:srgbClr val="0000FF"/>
                </a:solidFill>
              </a:rPr>
              <a:t>hatalı</a:t>
            </a:r>
            <a:r>
              <a:rPr lang="tr-TR" dirty="0" smtClean="0"/>
              <a:t> olduğu gerekçe gösterilerek, zarfın değerlendirmeye alınmaması yönünde işlem tesis edilmeyecektir.” (Tebliğ)</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fontScale="90000"/>
          </a:bodyPr>
          <a:lstStyle/>
          <a:p>
            <a:pPr algn="ctr"/>
            <a:r>
              <a:rPr lang="tr-TR" dirty="0" smtClean="0">
                <a:solidFill>
                  <a:schemeClr val="tx1"/>
                </a:solidFill>
              </a:rPr>
              <a:t>DİĞER DEĞİŞİKLİKLER</a:t>
            </a:r>
            <a:endParaRPr lang="tr-TR"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lnSpcReduction="10000"/>
          </a:bodyPr>
          <a:lstStyle/>
          <a:p>
            <a:pPr algn="just"/>
            <a:r>
              <a:rPr lang="tr-TR" dirty="0" smtClean="0"/>
              <a:t>Teminatların Gelir Kaydedilmesine Yönelik;</a:t>
            </a:r>
          </a:p>
          <a:p>
            <a:pPr lvl="1" algn="just"/>
            <a:r>
              <a:rPr lang="tr-TR" dirty="0" smtClean="0"/>
              <a:t>“</a:t>
            </a:r>
            <a:r>
              <a:rPr lang="tr-TR" b="1" dirty="0" smtClean="0"/>
              <a:t>27.8.</a:t>
            </a:r>
            <a:r>
              <a:rPr lang="tr-TR" dirty="0" smtClean="0"/>
              <a:t> 4735 sayılı Kanunun 22 nci maddesi gereğince, kesin teminat ve varsa ek kesin teminatlar, alındığı tarihten gelir kaydedileceği tarihe kadar Türkiye İstatistik Kurumunca yayımlanan Yurt İçi Üretici Fiyat Endeksine (Yİ-ÜFE) göre güncellenir, güncellenen tutar ile kesin teminat ve varsa ek kesin teminat tutarları arasındaki fark yükleniciden tahsil edilir, </a:t>
            </a:r>
            <a:r>
              <a:rPr lang="tr-TR" dirty="0" smtClean="0">
                <a:solidFill>
                  <a:srgbClr val="0000FF"/>
                </a:solidFill>
              </a:rPr>
              <a:t>hak edişlerden kesinti yapılmak suretiyle teminat alınan hallerde, </a:t>
            </a:r>
            <a:r>
              <a:rPr lang="tr-TR" dirty="0" smtClean="0"/>
              <a:t>alıkonulan tutar gelir kaydedilir ve sözleşmenin feshedildiği tarihten sonra yapılmayan iş miktarına isabet eden teminat tutarı da aynı şekilde güncellenerek yükleniciden tahsil edilir.”…</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fontScale="90000"/>
          </a:bodyPr>
          <a:lstStyle/>
          <a:p>
            <a:pPr algn="ctr"/>
            <a:r>
              <a:rPr lang="tr-TR" dirty="0" smtClean="0">
                <a:solidFill>
                  <a:schemeClr val="tx1"/>
                </a:solidFill>
              </a:rPr>
              <a:t>DİĞER DEĞİŞİKLİKLER</a:t>
            </a:r>
            <a:endParaRPr lang="tr-TR"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92500" lnSpcReduction="10000"/>
          </a:bodyPr>
          <a:lstStyle/>
          <a:p>
            <a:pPr algn="just"/>
            <a:r>
              <a:rPr lang="tr-TR" dirty="0" smtClean="0"/>
              <a:t>Personel çalıştırılmasına dayalı işlerin tespitine yönelik;</a:t>
            </a:r>
          </a:p>
          <a:p>
            <a:pPr lvl="1" algn="just"/>
            <a:r>
              <a:rPr lang="tr-TR" dirty="0" smtClean="0"/>
              <a:t>“</a:t>
            </a:r>
            <a:r>
              <a:rPr lang="tr-TR" b="1" dirty="0" smtClean="0"/>
              <a:t>78.1.</a:t>
            </a:r>
            <a:r>
              <a:rPr lang="tr-TR" dirty="0" smtClean="0"/>
              <a:t> </a:t>
            </a:r>
            <a:r>
              <a:rPr lang="tr-TR" dirty="0" smtClean="0">
                <a:solidFill>
                  <a:srgbClr val="FF0000"/>
                </a:solidFill>
              </a:rPr>
              <a:t>Personel çalıştırılmasına dayalı hizmet alımları; ihale konusu işte çalıştırılacak personel sayısının ihale dokümanında belirlendiği, bu personelin çalışma saatlerinin tamamının idare için kullanıldığı ve yaklaşık maliyetinin en az % 70’lik kısmının asgari işçilik maliyeti ile varsa ayni yemek ve yol giderleri dahil işçilik giderinden oluştuğu hizmetlerdir.”</a:t>
            </a:r>
          </a:p>
          <a:p>
            <a:pPr algn="just"/>
            <a:r>
              <a:rPr lang="tr-TR" dirty="0" smtClean="0"/>
              <a:t>Emekli ve yaşlı aylığı alanlara yönelik;</a:t>
            </a:r>
          </a:p>
          <a:p>
            <a:pPr lvl="1" algn="just"/>
            <a:r>
              <a:rPr lang="tr-TR" dirty="0" smtClean="0"/>
              <a:t>Tekliflerin eşit şartlarda değerlendirilmesi amacıyla, istekliler tarafından yaşlılık aylığı veya emekli aylığı bağlanmış olan personel çalıştırılacağı belirtilmiş olsa dahi işveren paylarının hesabında bu hususlar dikkate alınmaz.”</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fontScale="90000"/>
          </a:bodyPr>
          <a:lstStyle/>
          <a:p>
            <a:pPr algn="ctr"/>
            <a:r>
              <a:rPr lang="tr-TR" dirty="0" smtClean="0">
                <a:solidFill>
                  <a:schemeClr val="tx1"/>
                </a:solidFill>
              </a:rPr>
              <a:t>DİĞER DEĞİŞİKLİKLER</a:t>
            </a:r>
            <a:endParaRPr lang="tr-TR"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92500" lnSpcReduction="10000"/>
          </a:bodyPr>
          <a:lstStyle/>
          <a:p>
            <a:r>
              <a:rPr lang="tr-TR" dirty="0" smtClean="0"/>
              <a:t>Kıst günlerde yapılacak çalışmaya yönelik;</a:t>
            </a:r>
          </a:p>
          <a:p>
            <a:pPr lvl="1"/>
            <a:r>
              <a:rPr lang="tr-TR" dirty="0" smtClean="0"/>
              <a:t>“Bununla birlikte, hafta tatili ve genel tatil günleri dahil 30 günden daha kısa süreli çalışma yapılması öngörülen aylar ile takvim yılına göre 28 veya 29 günden daha kısa süreli çalışma yapılması öngörülen Şubat ayı (artık gün/kıst ay) kapsamında çalışılacak toplam gün sayısı ile </a:t>
            </a:r>
            <a:r>
              <a:rPr lang="tr-TR" dirty="0" smtClean="0">
                <a:solidFill>
                  <a:srgbClr val="FF0000"/>
                </a:solidFill>
              </a:rPr>
              <a:t>bu süre içerisinde yemek ve yol bedeli verilecek gün sayısının, idari şartnamenin ilgili maddesinde belirtilmesi gerekmektedir.”</a:t>
            </a:r>
          </a:p>
          <a:p>
            <a:r>
              <a:rPr lang="tr-TR" dirty="0" smtClean="0"/>
              <a:t>Giyim giderlerinin yaklaşık maliyet ve teklifte dikkate alınmaması yönelik;</a:t>
            </a:r>
          </a:p>
          <a:p>
            <a:pPr lvl="1"/>
            <a:r>
              <a:rPr lang="tr-TR" dirty="0" smtClean="0"/>
              <a:t>“</a:t>
            </a:r>
            <a:r>
              <a:rPr lang="tr-TR" b="1" dirty="0" smtClean="0"/>
              <a:t>78.19.</a:t>
            </a:r>
            <a:r>
              <a:rPr lang="tr-TR" dirty="0" smtClean="0"/>
              <a:t> İhale konusu işin yürütülmesi sırasında kullanılacak </a:t>
            </a:r>
            <a:r>
              <a:rPr lang="tr-TR" dirty="0" smtClean="0">
                <a:solidFill>
                  <a:srgbClr val="FF0000"/>
                </a:solidFill>
              </a:rPr>
              <a:t>kıyafetlerin tür, miktar ve özelliklerine ilişkin bilgilere teknik şartnamede yer verilir</a:t>
            </a:r>
            <a:r>
              <a:rPr lang="tr-TR" dirty="0" smtClean="0"/>
              <a:t>.”</a:t>
            </a:r>
          </a:p>
          <a:p>
            <a:pPr lvl="1"/>
            <a:r>
              <a:rPr lang="tr-TR" dirty="0" smtClean="0"/>
              <a:t>% 4 içerisindedir.</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fontScale="90000"/>
          </a:bodyPr>
          <a:lstStyle/>
          <a:p>
            <a:pPr algn="ctr"/>
            <a:r>
              <a:rPr lang="tr-TR" dirty="0" smtClean="0">
                <a:solidFill>
                  <a:schemeClr val="tx1"/>
                </a:solidFill>
              </a:rPr>
              <a:t>DİĞER DEĞİŞİKLİKLER</a:t>
            </a:r>
            <a:endParaRPr lang="tr-TR"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fontScale="85000" lnSpcReduction="10000"/>
          </a:bodyPr>
          <a:lstStyle/>
          <a:p>
            <a:r>
              <a:rPr lang="tr-TR" dirty="0" smtClean="0"/>
              <a:t>Ayrı ayrı hesaplanan işçilik kalemlerinin ayrı iş kalemi olmasına yönelik;</a:t>
            </a:r>
          </a:p>
          <a:p>
            <a:pPr lvl="1"/>
            <a:r>
              <a:rPr lang="tr-TR" dirty="0" smtClean="0"/>
              <a:t>“Brüt asgari ücret veya üzerinde ücret ödenmesi öngörülen personelin varsa </a:t>
            </a:r>
            <a:r>
              <a:rPr lang="tr-TR" dirty="0" smtClean="0">
                <a:solidFill>
                  <a:srgbClr val="0000FF"/>
                </a:solidFill>
              </a:rPr>
              <a:t>nakdi yol ve yemek bedeli dahil </a:t>
            </a:r>
            <a:r>
              <a:rPr lang="tr-TR" dirty="0" smtClean="0"/>
              <a:t>aylık (78.12 nci maddeye göre gün üzerinden teklif alınan hallerde günlük) </a:t>
            </a:r>
            <a:r>
              <a:rPr lang="tr-TR" dirty="0" smtClean="0">
                <a:solidFill>
                  <a:srgbClr val="0000FF"/>
                </a:solidFill>
              </a:rPr>
              <a:t>ücreti</a:t>
            </a:r>
            <a:r>
              <a:rPr lang="tr-TR" dirty="0" smtClean="0"/>
              <a:t>, </a:t>
            </a:r>
          </a:p>
          <a:p>
            <a:pPr lvl="1"/>
            <a:r>
              <a:rPr lang="tr-TR" dirty="0" smtClean="0"/>
              <a:t>fazla çalışma,</a:t>
            </a:r>
          </a:p>
          <a:p>
            <a:pPr lvl="1"/>
            <a:r>
              <a:rPr lang="tr-TR" dirty="0" smtClean="0"/>
              <a:t>ulusal bayram ve genel tatil günlerinde (ulusal bayram, resmi ve dini bayram günleri ile 1 Mayıs Emek ve Dayanışma günü ve yılbaşı günü) yapılacak çalışmalara ilişkin ücretler gibi ayrı ayrı hesaplanması gereken her bir işçilik maliyeti için birim fiyat teklif cetvelinde ayrı satır açılması, </a:t>
            </a:r>
          </a:p>
          <a:p>
            <a:pPr lvl="1"/>
            <a:r>
              <a:rPr lang="tr-TR" dirty="0" smtClean="0"/>
              <a:t>malzeme giderlerinin de ayrı iş kalemleri şeklinde düzenlenmesi </a:t>
            </a:r>
            <a:r>
              <a:rPr lang="tr-TR" b="1" u="sng" dirty="0" smtClean="0">
                <a:solidFill>
                  <a:srgbClr val="0000FF"/>
                </a:solidFill>
              </a:rPr>
              <a:t>zorunludur. </a:t>
            </a:r>
          </a:p>
          <a:p>
            <a:pPr lvl="1"/>
            <a:r>
              <a:rPr lang="tr-TR" dirty="0" smtClean="0"/>
              <a:t>Ayrıca, </a:t>
            </a:r>
            <a:r>
              <a:rPr lang="tr-TR" b="1" u="sng" dirty="0" smtClean="0">
                <a:solidFill>
                  <a:srgbClr val="0000FF"/>
                </a:solidFill>
              </a:rPr>
              <a:t>ayni teklif verileceği belirtilen </a:t>
            </a:r>
            <a:r>
              <a:rPr lang="tr-TR" dirty="0" smtClean="0"/>
              <a:t>yemek ve yol giderlerinin de </a:t>
            </a:r>
            <a:r>
              <a:rPr lang="tr-TR" b="1" u="sng" dirty="0" smtClean="0"/>
              <a:t>ayrı iş kalemleri şeklinde </a:t>
            </a:r>
            <a:r>
              <a:rPr lang="tr-TR" dirty="0" smtClean="0"/>
              <a:t>düzenlenmesi esastır.”</a:t>
            </a:r>
          </a:p>
          <a:p>
            <a:endParaRPr lang="tr-TR" dirty="0" smtClean="0"/>
          </a:p>
          <a:p>
            <a:endParaRPr lang="tr-TR"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796086"/>
          </a:xfrm>
        </p:spPr>
        <p:txBody>
          <a:bodyPr>
            <a:normAutofit fontScale="90000"/>
          </a:bodyPr>
          <a:lstStyle/>
          <a:p>
            <a:pPr algn="ctr"/>
            <a:r>
              <a:rPr lang="tr-TR" dirty="0" smtClean="0">
                <a:solidFill>
                  <a:schemeClr val="tx1"/>
                </a:solidFill>
              </a:rPr>
              <a:t>DİĞER DEĞİŞİKLİKLER</a:t>
            </a:r>
            <a:endParaRPr lang="tr-TR" dirty="0">
              <a:solidFill>
                <a:schemeClr val="tx1"/>
              </a:solidFill>
            </a:endParaRPr>
          </a:p>
        </p:txBody>
      </p:sp>
      <p:sp>
        <p:nvSpPr>
          <p:cNvPr id="3" name="2 İçerik Yer Tutucusu"/>
          <p:cNvSpPr>
            <a:spLocks noGrp="1"/>
          </p:cNvSpPr>
          <p:nvPr>
            <p:ph idx="1"/>
          </p:nvPr>
        </p:nvSpPr>
        <p:spPr>
          <a:xfrm>
            <a:off x="457200" y="1643050"/>
            <a:ext cx="8229600" cy="4681550"/>
          </a:xfrm>
        </p:spPr>
        <p:txBody>
          <a:bodyPr>
            <a:normAutofit lnSpcReduction="10000"/>
          </a:bodyPr>
          <a:lstStyle/>
          <a:p>
            <a:r>
              <a:rPr lang="tr-TR" b="1" dirty="0" smtClean="0"/>
              <a:t>Asgari işçilik maliyetinin altı değerlendirme dışı bırakılır;</a:t>
            </a:r>
          </a:p>
          <a:p>
            <a:pPr lvl="1"/>
            <a:r>
              <a:rPr lang="tr-TR" b="1" dirty="0" smtClean="0"/>
              <a:t>78.29.</a:t>
            </a:r>
            <a:r>
              <a:rPr lang="tr-TR" dirty="0" smtClean="0"/>
              <a:t> Personel çalıştırılmasına dayalı hizmet alımı ihalelerinde, sözleşme gideri ve genel giderler dahil toplam asgari işçilik maliyetinin altında işçilik bedeli sunan isteklilerin teklifleri, ihale dokümanına aykırı teklif sunulduğu gerekçesiyle değerlendirme dışı bırakılır.</a:t>
            </a:r>
          </a:p>
          <a:p>
            <a:r>
              <a:rPr lang="tr-TR" dirty="0" smtClean="0"/>
              <a:t>Personel Çalıştırılmasına Dayalı İhalelerde Teklif Bileşenlerine Yönelik;</a:t>
            </a:r>
          </a:p>
          <a:p>
            <a:pPr marL="548640" lvl="2" indent="-274320">
              <a:buClr>
                <a:schemeClr val="accent3"/>
              </a:buClr>
              <a:buSzPct val="95000"/>
            </a:pPr>
            <a:r>
              <a:rPr lang="tr-TR" dirty="0" smtClean="0"/>
              <a:t>Asgari İşçilik Maliyeti, İşçilikle Bağlantılı Ayni Giderler, Hizmetin Yürütülmesinde Yardımcı Unsurlar, Sözleşme Giderleri ve Genel Giderler.  </a:t>
            </a:r>
          </a:p>
          <a:p>
            <a:endParaRPr lang="tr-TR" dirty="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71480"/>
            <a:ext cx="8229600" cy="642942"/>
          </a:xfrm>
        </p:spPr>
        <p:txBody>
          <a:bodyPr>
            <a:normAutofit fontScale="90000"/>
          </a:bodyPr>
          <a:lstStyle/>
          <a:p>
            <a:pPr algn="ctr"/>
            <a:r>
              <a:rPr lang="tr-TR" dirty="0" smtClean="0">
                <a:solidFill>
                  <a:schemeClr val="tx1"/>
                </a:solidFill>
              </a:rPr>
              <a:t>DİĞER DEĞİŞİKLİKLER</a:t>
            </a:r>
            <a:endParaRPr lang="tr-TR" dirty="0">
              <a:solidFill>
                <a:schemeClr val="tx1"/>
              </a:solidFill>
            </a:endParaRPr>
          </a:p>
        </p:txBody>
      </p:sp>
      <p:sp>
        <p:nvSpPr>
          <p:cNvPr id="3" name="2 İçerik Yer Tutucusu"/>
          <p:cNvSpPr>
            <a:spLocks noGrp="1"/>
          </p:cNvSpPr>
          <p:nvPr>
            <p:ph idx="1"/>
          </p:nvPr>
        </p:nvSpPr>
        <p:spPr>
          <a:xfrm>
            <a:off x="457200" y="1285860"/>
            <a:ext cx="8229600" cy="5038740"/>
          </a:xfrm>
        </p:spPr>
        <p:txBody>
          <a:bodyPr>
            <a:normAutofit fontScale="70000" lnSpcReduction="20000"/>
          </a:bodyPr>
          <a:lstStyle/>
          <a:p>
            <a:r>
              <a:rPr lang="tr-TR" dirty="0" smtClean="0"/>
              <a:t>% 3’ün %’ 4 Olmasına Yönelik;</a:t>
            </a:r>
          </a:p>
          <a:p>
            <a:pPr lvl="1"/>
            <a:r>
              <a:rPr lang="tr-TR" dirty="0" smtClean="0"/>
              <a:t>İhale ve sözleşmeye ilişkin damga vergileri, </a:t>
            </a:r>
          </a:p>
          <a:p>
            <a:pPr lvl="1"/>
            <a:r>
              <a:rPr lang="tr-TR" dirty="0" smtClean="0"/>
              <a:t>Kamu İhale Kurumu payı ve noter masrafları gibi sözleşme giderleri ile </a:t>
            </a:r>
          </a:p>
          <a:p>
            <a:pPr lvl="1"/>
            <a:r>
              <a:rPr lang="tr-TR" dirty="0" smtClean="0"/>
              <a:t>amortisman, </a:t>
            </a:r>
          </a:p>
          <a:p>
            <a:pPr lvl="1"/>
            <a:r>
              <a:rPr lang="tr-TR" dirty="0" smtClean="0"/>
              <a:t>kıdem ve ihbar tazminatları, </a:t>
            </a:r>
          </a:p>
          <a:p>
            <a:pPr lvl="1"/>
            <a:r>
              <a:rPr lang="tr-TR" dirty="0" smtClean="0"/>
              <a:t>ihale konusu işte kullanılacak </a:t>
            </a:r>
            <a:r>
              <a:rPr lang="tr-TR" u="sng" dirty="0" smtClean="0">
                <a:solidFill>
                  <a:srgbClr val="FF0000"/>
                </a:solidFill>
              </a:rPr>
              <a:t>giyim gideri, </a:t>
            </a:r>
          </a:p>
          <a:p>
            <a:pPr lvl="1"/>
            <a:r>
              <a:rPr lang="tr-TR" dirty="0" smtClean="0"/>
              <a:t>oryantasyon (ihale konusu işe uyum) eğitimi gideri, </a:t>
            </a:r>
          </a:p>
          <a:p>
            <a:pPr lvl="1"/>
            <a:r>
              <a:rPr lang="tr-TR" dirty="0" smtClean="0"/>
              <a:t>20/6/2012 tarihli ve 6331 sayılı </a:t>
            </a:r>
            <a:r>
              <a:rPr lang="tr-TR" u="sng" dirty="0" smtClean="0">
                <a:solidFill>
                  <a:srgbClr val="FF0000"/>
                </a:solidFill>
              </a:rPr>
              <a:t>İş Sağlığı ve Güvenliği Kanunu </a:t>
            </a:r>
            <a:r>
              <a:rPr lang="tr-TR" dirty="0" smtClean="0"/>
              <a:t>uyarınca işyeri hekimliği ve iş güvenliği uzmanı ücreti ile çalışanlara verilecek eğitim gideri, </a:t>
            </a:r>
          </a:p>
          <a:p>
            <a:pPr lvl="1"/>
            <a:r>
              <a:rPr lang="tr-TR" u="sng" dirty="0" smtClean="0">
                <a:solidFill>
                  <a:srgbClr val="FF0000"/>
                </a:solidFill>
              </a:rPr>
              <a:t>silahlı atış eğitim gideri</a:t>
            </a:r>
            <a:r>
              <a:rPr lang="tr-TR" dirty="0" smtClean="0"/>
              <a:t>, </a:t>
            </a:r>
          </a:p>
          <a:p>
            <a:pPr lvl="1"/>
            <a:r>
              <a:rPr lang="tr-TR" u="sng" dirty="0" smtClean="0">
                <a:solidFill>
                  <a:srgbClr val="FF0000"/>
                </a:solidFill>
              </a:rPr>
              <a:t>özel güvenlik mali sorumluluk sigortası </a:t>
            </a:r>
            <a:r>
              <a:rPr lang="tr-TR" dirty="0" smtClean="0"/>
              <a:t>gideri, </a:t>
            </a:r>
          </a:p>
          <a:p>
            <a:pPr lvl="1"/>
            <a:r>
              <a:rPr lang="tr-TR" dirty="0" smtClean="0"/>
              <a:t>yaka kartı, </a:t>
            </a:r>
          </a:p>
          <a:p>
            <a:pPr lvl="1"/>
            <a:r>
              <a:rPr lang="tr-TR" dirty="0" smtClean="0"/>
              <a:t>önemli bir bileşen olarak değerlendirilmeyen ilaçlama gideri, </a:t>
            </a:r>
          </a:p>
          <a:p>
            <a:pPr lvl="1"/>
            <a:r>
              <a:rPr lang="tr-TR" u="sng" dirty="0" smtClean="0">
                <a:solidFill>
                  <a:srgbClr val="FF0000"/>
                </a:solidFill>
              </a:rPr>
              <a:t>toplu ulaşım kartı </a:t>
            </a:r>
            <a:r>
              <a:rPr lang="tr-TR" dirty="0" smtClean="0"/>
              <a:t>bedeli ve bu nitelikteki genel giderleri karşılamak üzere, birim fiyat teklif </a:t>
            </a:r>
            <a:r>
              <a:rPr lang="tr-TR" u="sng" dirty="0" smtClean="0">
                <a:solidFill>
                  <a:srgbClr val="0000FF"/>
                </a:solidFill>
              </a:rPr>
              <a:t>cetvelinde yer alan her bir işçilik birim fiyatı üzerinden</a:t>
            </a:r>
            <a:r>
              <a:rPr lang="tr-TR" dirty="0" smtClean="0"/>
              <a:t>; işçi sayısı üzerinden teklif alınması idarece uygun görülmeyen iş kalemi/kalemleri için ise çalıştırılacak her bir personelin işçilik maliyeti üzerinden, </a:t>
            </a:r>
            <a:r>
              <a:rPr lang="tr-TR" b="1" u="sng" dirty="0" smtClean="0">
                <a:solidFill>
                  <a:srgbClr val="FF0000"/>
                </a:solidFill>
              </a:rPr>
              <a:t>% 4</a:t>
            </a:r>
            <a:r>
              <a:rPr lang="tr-TR" dirty="0" smtClean="0"/>
              <a:t> oranında hesaplanan sözleşme giderleri ve genel giderler </a:t>
            </a:r>
            <a:r>
              <a:rPr lang="tr-TR" u="sng" dirty="0" smtClean="0">
                <a:solidFill>
                  <a:srgbClr val="0000FF"/>
                </a:solidFill>
              </a:rPr>
              <a:t>teklif bileşeni </a:t>
            </a:r>
            <a:r>
              <a:rPr lang="tr-TR" dirty="0" smtClean="0"/>
              <a:t>olarak kabul edilir.</a:t>
            </a:r>
            <a:endParaRPr lang="tr-TR"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3661016"/>
          </a:xfrm>
        </p:spPr>
        <p:txBody>
          <a:bodyPr>
            <a:normAutofit/>
          </a:bodyPr>
          <a:lstStyle/>
          <a:p>
            <a:pPr algn="ctr"/>
            <a:r>
              <a:rPr lang="tr-TR" dirty="0" smtClean="0"/>
              <a:t>6552 SAYILI TORBA KANUN’UN GETİRDİKLERİ</a:t>
            </a:r>
            <a:endParaRPr lang="tr-TR" dirty="0"/>
          </a:p>
        </p:txBody>
      </p:sp>
    </p:spTree>
    <p:extLst>
      <p:ext uri="{BB962C8B-B14F-4D97-AF65-F5344CB8AC3E}">
        <p14:creationId xmlns:p14="http://schemas.microsoft.com/office/powerpoint/2010/main" xmlns="" val="274111069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t>    İdarenin Üst İşveren Olduğu Kabul Edilmiştir…</a:t>
            </a:r>
            <a:endParaRPr lang="tr-TR" dirty="0"/>
          </a:p>
        </p:txBody>
      </p:sp>
      <p:sp>
        <p:nvSpPr>
          <p:cNvPr id="3" name="İçerik Yer Tutucusu 2"/>
          <p:cNvSpPr>
            <a:spLocks noGrp="1"/>
          </p:cNvSpPr>
          <p:nvPr>
            <p:ph idx="1"/>
          </p:nvPr>
        </p:nvSpPr>
        <p:spPr/>
        <p:txBody>
          <a:bodyPr/>
          <a:lstStyle/>
          <a:p>
            <a:pPr marL="0" indent="0" algn="just">
              <a:buNone/>
            </a:pPr>
            <a:r>
              <a:rPr lang="tr-TR" dirty="0"/>
              <a:t>4857 sayılı Kanunun 112 </a:t>
            </a:r>
            <a:r>
              <a:rPr lang="tr-TR" dirty="0" err="1"/>
              <a:t>nci</a:t>
            </a:r>
            <a:r>
              <a:rPr lang="tr-TR" dirty="0"/>
              <a:t> maddesine aşağıdaki fıkralar eklenmiştir</a:t>
            </a:r>
            <a:r>
              <a:rPr lang="tr-TR" dirty="0" smtClean="0"/>
              <a:t>.</a:t>
            </a:r>
          </a:p>
          <a:p>
            <a:pPr marL="0" indent="0" algn="just">
              <a:buNone/>
            </a:pPr>
            <a:endParaRPr lang="tr-TR" dirty="0"/>
          </a:p>
          <a:p>
            <a:pPr marL="0" indent="0" algn="just">
              <a:buNone/>
            </a:pPr>
            <a:r>
              <a:rPr lang="tr-TR" dirty="0"/>
              <a:t>“4/1/2002 tarihli ve 4734 sayılı Kamu İhale Kanununun 62 </a:t>
            </a:r>
            <a:r>
              <a:rPr lang="tr-TR" dirty="0" err="1"/>
              <a:t>nci</a:t>
            </a:r>
            <a:r>
              <a:rPr lang="tr-TR" dirty="0"/>
              <a:t> maddesinin birinci fıkrasının (e) bendi kapsamında </a:t>
            </a:r>
            <a:r>
              <a:rPr lang="tr-TR" dirty="0">
                <a:solidFill>
                  <a:srgbClr val="FF0000"/>
                </a:solidFill>
              </a:rPr>
              <a:t>alt işverenler </a:t>
            </a:r>
            <a:r>
              <a:rPr lang="tr-TR" dirty="0"/>
              <a:t>tarafından </a:t>
            </a:r>
            <a:r>
              <a:rPr lang="tr-TR" dirty="0">
                <a:solidFill>
                  <a:schemeClr val="accent1">
                    <a:lumMod val="75000"/>
                  </a:schemeClr>
                </a:solidFill>
              </a:rPr>
              <a:t>çalıştırılan işçilerin kıdem tazminatları;</a:t>
            </a:r>
          </a:p>
          <a:p>
            <a:endParaRPr lang="tr-TR" dirty="0"/>
          </a:p>
        </p:txBody>
      </p:sp>
    </p:spTree>
    <p:extLst>
      <p:ext uri="{BB962C8B-B14F-4D97-AF65-F5344CB8AC3E}">
        <p14:creationId xmlns:p14="http://schemas.microsoft.com/office/powerpoint/2010/main" xmlns="" val="316954104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0648"/>
            <a:ext cx="8229600" cy="936104"/>
          </a:xfrm>
        </p:spPr>
        <p:txBody>
          <a:bodyPr/>
          <a:lstStyle/>
          <a:p>
            <a:pPr algn="ctr"/>
            <a:r>
              <a:rPr lang="tr-TR" dirty="0" smtClean="0"/>
              <a:t>KIDEM TAZMİNATI SORUNU </a:t>
            </a:r>
            <a:endParaRPr lang="tr-TR" dirty="0"/>
          </a:p>
        </p:txBody>
      </p:sp>
      <p:sp>
        <p:nvSpPr>
          <p:cNvPr id="3" name="İçerik Yer Tutucusu 2"/>
          <p:cNvSpPr>
            <a:spLocks noGrp="1"/>
          </p:cNvSpPr>
          <p:nvPr>
            <p:ph idx="1"/>
          </p:nvPr>
        </p:nvSpPr>
        <p:spPr>
          <a:xfrm>
            <a:off x="457200" y="1268760"/>
            <a:ext cx="8229600" cy="5055840"/>
          </a:xfrm>
        </p:spPr>
        <p:txBody>
          <a:bodyPr>
            <a:normAutofit/>
          </a:bodyPr>
          <a:lstStyle/>
          <a:p>
            <a:pPr algn="just"/>
            <a:r>
              <a:rPr lang="tr-TR" dirty="0"/>
              <a:t>a) Alt işverenlerinin değişip değişmediğine bakılmaksızın aralıksız olarak </a:t>
            </a:r>
            <a:r>
              <a:rPr lang="tr-TR" u="sng" dirty="0">
                <a:solidFill>
                  <a:srgbClr val="FF0000"/>
                </a:solidFill>
              </a:rPr>
              <a:t>aynı kamu kurum veya kuruluşuna ait işyerlerinde çalışmış olanların bu </a:t>
            </a:r>
            <a:r>
              <a:rPr lang="tr-TR" dirty="0"/>
              <a:t>şekilde çalışmış oldukları sürelere ilişkin kıdem tazminatına esas hizmet süreleri, </a:t>
            </a:r>
            <a:r>
              <a:rPr lang="tr-TR" dirty="0">
                <a:solidFill>
                  <a:srgbClr val="00B050"/>
                </a:solidFill>
              </a:rPr>
              <a:t>aynı kamu kurum veya kuruluşuna ait işyerlerinde geçen toplam çalışma süreleri esas alınarak tespit olunur</a:t>
            </a:r>
            <a:r>
              <a:rPr lang="tr-TR" dirty="0"/>
              <a:t>. Bunlardan son alt işverenleri ile yapılmış olan iş sözleşmeleri 1475 sayılı İş Kanununun 14 üncü maddesine göre kıdem tazminatı ödenmesini gerektirecek şekilde sona ermiş olanların kıdem tazminatları ilgili kamu kurum veya kuruluşları tarafından,</a:t>
            </a:r>
          </a:p>
          <a:p>
            <a:endParaRPr lang="tr-TR" dirty="0"/>
          </a:p>
        </p:txBody>
      </p:sp>
    </p:spTree>
    <p:extLst>
      <p:ext uri="{BB962C8B-B14F-4D97-AF65-F5344CB8AC3E}">
        <p14:creationId xmlns:p14="http://schemas.microsoft.com/office/powerpoint/2010/main" xmlns="" val="23536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500042"/>
            <a:ext cx="8115328" cy="1285884"/>
          </a:xfrm>
        </p:spPr>
        <p:txBody>
          <a:bodyPr>
            <a:noAutofit/>
          </a:bodyPr>
          <a:lstStyle/>
          <a:p>
            <a:r>
              <a:rPr lang="tr-TR" sz="3600" dirty="0" smtClean="0">
                <a:solidFill>
                  <a:schemeClr val="tx1"/>
                </a:solidFill>
              </a:rPr>
              <a:t>Hizmet (Madde 59) ve Yapım (Madde 60) İşlerinde Ortak Düzenleme</a:t>
            </a:r>
          </a:p>
        </p:txBody>
      </p:sp>
      <p:sp>
        <p:nvSpPr>
          <p:cNvPr id="3" name="2 İçerik Yer Tutucusu"/>
          <p:cNvSpPr>
            <a:spLocks noGrp="1"/>
          </p:cNvSpPr>
          <p:nvPr>
            <p:ph idx="1"/>
          </p:nvPr>
        </p:nvSpPr>
        <p:spPr>
          <a:xfrm>
            <a:off x="457200" y="1928802"/>
            <a:ext cx="8229600" cy="4395798"/>
          </a:xfrm>
        </p:spPr>
        <p:txBody>
          <a:bodyPr>
            <a:normAutofit fontScale="77500" lnSpcReduction="20000"/>
          </a:bodyPr>
          <a:lstStyle/>
          <a:p>
            <a:pPr lvl="1" algn="just"/>
            <a:r>
              <a:rPr lang="tr-TR" dirty="0" smtClean="0"/>
              <a:t>c) Teklif edilen hizmetin özgünlüğü,</a:t>
            </a:r>
          </a:p>
          <a:p>
            <a:pPr algn="just"/>
            <a:r>
              <a:rPr lang="tr-TR" dirty="0" smtClean="0"/>
              <a:t>gibi hususlarda yapılan yazılı açıklamaları dikkate alarak aşırı düşük teklifleri değerlendirir. Bu değerlendirme sonucunda, açıklamaları yeterli görülmeyen veya yazılı açıklamada bulunmayan isteklilerin teklifleri reddedilir. İhale komisyonunca reddedilmeyen teklifler geçerli teklif olarak belirlenir.</a:t>
            </a:r>
          </a:p>
          <a:p>
            <a:pPr algn="just"/>
            <a:r>
              <a:rPr lang="tr-TR" dirty="0" smtClean="0"/>
              <a:t>(3) İhale ilanında ve dokümanında ihalenin, Kanunun 38 inci maddesinde öngörülen açıklama istenmeksizin sonuçlandırılacağının belirtilmesi halinde; ihale, ekonomik açıdan en avantajlı teklif üzerinde bırakılır. (</a:t>
            </a:r>
            <a:r>
              <a:rPr lang="tr-TR" dirty="0" smtClean="0">
                <a:solidFill>
                  <a:srgbClr val="0000FF"/>
                </a:solidFill>
              </a:rPr>
              <a:t>Ancak Kanunun 20 nci maddesi uyarınca </a:t>
            </a:r>
            <a:r>
              <a:rPr lang="tr-TR" b="1" u="sng" dirty="0" smtClean="0">
                <a:solidFill>
                  <a:srgbClr val="0000FF"/>
                </a:solidFill>
              </a:rPr>
              <a:t>belli istekliler arasında ihale usulü </a:t>
            </a:r>
            <a:r>
              <a:rPr lang="tr-TR" dirty="0" smtClean="0">
                <a:solidFill>
                  <a:srgbClr val="0000FF"/>
                </a:solidFill>
              </a:rPr>
              <a:t>ile yapılan ihalelerde ve </a:t>
            </a:r>
            <a:r>
              <a:rPr lang="tr-TR" b="1" u="sng" dirty="0" smtClean="0">
                <a:solidFill>
                  <a:srgbClr val="0000FF"/>
                </a:solidFill>
              </a:rPr>
              <a:t>niteliği gereği aşırı düşük teklif sorgulaması yapılamayacağı Kurumca belirlenen konularda yapılacak alımlarda,</a:t>
            </a:r>
            <a:r>
              <a:rPr lang="tr-TR" dirty="0" smtClean="0">
                <a:solidFill>
                  <a:srgbClr val="0000FF"/>
                </a:solidFill>
              </a:rPr>
              <a:t> ihalenin aşırı düşük teklif açıklaması istenmeksizin sonuçlandırılacağının ihale ilanında ve dokümanında belirtilmesi zorunludur. </a:t>
            </a:r>
            <a:r>
              <a:rPr lang="tr-TR" dirty="0" smtClean="0">
                <a:solidFill>
                  <a:srgbClr val="FF0000"/>
                </a:solidFill>
              </a:rPr>
              <a:t>Bu kısım sadece hizmet alımları için geçerlidir.</a:t>
            </a:r>
            <a:r>
              <a:rPr lang="tr-TR" dirty="0" smtClean="0">
                <a:solidFill>
                  <a:srgbClr val="0000FF"/>
                </a:solidFill>
              </a:rPr>
              <a: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703912"/>
          </a:xfrm>
        </p:spPr>
        <p:txBody>
          <a:bodyPr>
            <a:normAutofit/>
          </a:bodyPr>
          <a:lstStyle/>
          <a:p>
            <a:pPr marL="0" indent="0" algn="just">
              <a:buNone/>
            </a:pPr>
            <a:r>
              <a:rPr lang="tr-TR" dirty="0" smtClean="0"/>
              <a:t>b</a:t>
            </a:r>
            <a:r>
              <a:rPr lang="tr-TR" dirty="0"/>
              <a:t>) </a:t>
            </a:r>
            <a:r>
              <a:rPr lang="tr-TR" dirty="0">
                <a:solidFill>
                  <a:srgbClr val="FF0000"/>
                </a:solidFill>
              </a:rPr>
              <a:t>Aynı alt işveren tarafından ve aynı iş sözleşmesi çerçevesinde farklı kamu kurum veya kuruluşlarında çalıştırılmış olan işçilerden</a:t>
            </a:r>
            <a:r>
              <a:rPr lang="tr-TR" dirty="0"/>
              <a:t> iş sözleşmeleri 1475 sayılı İş Kanununun 14 üncü maddesine göre kıdem tazminatı ödenmesini gerektirecek şekilde sona ermiş olanlara, 4734 sayılı Kanunun 62 </a:t>
            </a:r>
            <a:r>
              <a:rPr lang="tr-TR" dirty="0" err="1"/>
              <a:t>nci</a:t>
            </a:r>
            <a:r>
              <a:rPr lang="tr-TR" dirty="0"/>
              <a:t> maddesinin birinci fıkrasının (e) bendi kapsamında </a:t>
            </a:r>
            <a:r>
              <a:rPr lang="tr-TR" dirty="0">
                <a:solidFill>
                  <a:srgbClr val="FF0000"/>
                </a:solidFill>
              </a:rPr>
              <a:t>farklı kamu kurum ve kuruluşuna ait işyerlerinde geçen hizmet sürelerinin toplamı esas alınarak çalıştırıldığı son kamu kurum veya kuruluşu tarafından,</a:t>
            </a:r>
          </a:p>
          <a:p>
            <a:pPr marL="0" indent="0" algn="just">
              <a:buNone/>
            </a:pPr>
            <a:endParaRPr lang="tr-TR" dirty="0" smtClean="0"/>
          </a:p>
          <a:p>
            <a:pPr marL="0" indent="0" algn="just">
              <a:buNone/>
            </a:pPr>
            <a:r>
              <a:rPr lang="tr-TR" dirty="0" smtClean="0"/>
              <a:t>işçinin </a:t>
            </a:r>
            <a:r>
              <a:rPr lang="tr-TR" dirty="0"/>
              <a:t>banka hesabına yatırılmak suretiyle ödenir.</a:t>
            </a:r>
          </a:p>
          <a:p>
            <a:endParaRPr lang="tr-TR" dirty="0"/>
          </a:p>
        </p:txBody>
      </p:sp>
    </p:spTree>
    <p:extLst>
      <p:ext uri="{BB962C8B-B14F-4D97-AF65-F5344CB8AC3E}">
        <p14:creationId xmlns:p14="http://schemas.microsoft.com/office/powerpoint/2010/main" xmlns="" val="331998547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0648"/>
            <a:ext cx="8229600" cy="864096"/>
          </a:xfrm>
        </p:spPr>
        <p:txBody>
          <a:bodyPr>
            <a:normAutofit fontScale="90000"/>
          </a:bodyPr>
          <a:lstStyle/>
          <a:p>
            <a:r>
              <a:rPr lang="tr-TR" dirty="0" smtClean="0"/>
              <a:t>ÇALIŞMAYA DEVAM EDEN İŞÇİLER</a:t>
            </a:r>
            <a:endParaRPr lang="tr-TR" dirty="0"/>
          </a:p>
        </p:txBody>
      </p:sp>
      <p:sp>
        <p:nvSpPr>
          <p:cNvPr id="3" name="İçerik Yer Tutucusu 2"/>
          <p:cNvSpPr>
            <a:spLocks noGrp="1"/>
          </p:cNvSpPr>
          <p:nvPr>
            <p:ph idx="1"/>
          </p:nvPr>
        </p:nvSpPr>
        <p:spPr>
          <a:xfrm>
            <a:off x="457200" y="1196752"/>
            <a:ext cx="8229600" cy="5127848"/>
          </a:xfrm>
        </p:spPr>
        <p:txBody>
          <a:bodyPr>
            <a:normAutofit fontScale="85000" lnSpcReduction="20000"/>
          </a:bodyPr>
          <a:lstStyle/>
          <a:p>
            <a:pPr algn="just"/>
            <a:r>
              <a:rPr lang="tr-TR" dirty="0"/>
              <a:t>Alt işveren ile yapmış olduğu iş sözleşmesi sona ermediği gibi, alt işveren tarafından 4734 sayılı Kanun kapsamında bulunan idarelere ait işyerleri dışında bir işyerinde çalıştırılmaya devam olunan ve bu şekilde çalıştırıldığı sırada iş sözleşmesi kıdem tazminatı ödenmesini gerektirecek şekilde sona eren işçinin kıdem tazminatı, </a:t>
            </a:r>
            <a:r>
              <a:rPr lang="tr-TR" u="sng" dirty="0">
                <a:solidFill>
                  <a:srgbClr val="00B050"/>
                </a:solidFill>
              </a:rPr>
              <a:t>işçinin yazılı talebi hâlinde, </a:t>
            </a:r>
            <a:r>
              <a:rPr lang="tr-TR" dirty="0">
                <a:solidFill>
                  <a:srgbClr val="FF0000"/>
                </a:solidFill>
              </a:rPr>
              <a:t>kıdem tazminatının söz konusu kamu kurum veya kuruluşlarına ait işyerlerinde geçen süreye ilişkin kısmı, kamu kurum veya kuruluşuna ait çalıştığı son işyerindeki ücretinin yılları itibarıyla asgari ücret artış oranları dikkate alınarak güncellenmiş miktarı üzerinden hesaplanmak suretiyle </a:t>
            </a:r>
            <a:r>
              <a:rPr lang="tr-TR" dirty="0">
                <a:solidFill>
                  <a:srgbClr val="0070C0"/>
                </a:solidFill>
              </a:rPr>
              <a:t>son kamu kurum veya kuruluşu tarafından işçinin banka hesabına yatırılmak suretiyle ödenir. </a:t>
            </a:r>
            <a:endParaRPr lang="tr-TR" dirty="0" smtClean="0">
              <a:solidFill>
                <a:srgbClr val="0070C0"/>
              </a:solidFill>
            </a:endParaRPr>
          </a:p>
          <a:p>
            <a:pPr algn="just"/>
            <a:r>
              <a:rPr lang="tr-TR" dirty="0" smtClean="0"/>
              <a:t>Bu </a:t>
            </a:r>
            <a:r>
              <a:rPr lang="tr-TR" dirty="0"/>
              <a:t>şekilde hesaplanarak ödenen kıdem tazminatı tutarının, iş sözleşmesinin sona erdiği tarihteki ücreti üzerinden aynı süreler dikkate alınarak hesaplanacak kıdem tazminatı tutarından daha düşük olması hâlinde, </a:t>
            </a:r>
            <a:r>
              <a:rPr lang="tr-TR" dirty="0">
                <a:solidFill>
                  <a:srgbClr val="0070C0"/>
                </a:solidFill>
              </a:rPr>
              <a:t>işçinin aradaki farkı alt işverenden talep hakkı saklıdır.   </a:t>
            </a:r>
          </a:p>
          <a:p>
            <a:endParaRPr lang="tr-TR" dirty="0"/>
          </a:p>
        </p:txBody>
      </p:sp>
    </p:spTree>
    <p:extLst>
      <p:ext uri="{BB962C8B-B14F-4D97-AF65-F5344CB8AC3E}">
        <p14:creationId xmlns:p14="http://schemas.microsoft.com/office/powerpoint/2010/main" xmlns="" val="122578974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t>KURUMLAR BİRBİRİNDEN TALEP EDECEKLER…</a:t>
            </a:r>
            <a:endParaRPr lang="tr-TR" dirty="0"/>
          </a:p>
        </p:txBody>
      </p:sp>
      <p:sp>
        <p:nvSpPr>
          <p:cNvPr id="3" name="İçerik Yer Tutucusu 2"/>
          <p:cNvSpPr>
            <a:spLocks noGrp="1"/>
          </p:cNvSpPr>
          <p:nvPr>
            <p:ph idx="1"/>
          </p:nvPr>
        </p:nvSpPr>
        <p:spPr/>
        <p:txBody>
          <a:bodyPr>
            <a:normAutofit fontScale="92500"/>
          </a:bodyPr>
          <a:lstStyle/>
          <a:p>
            <a:pPr marL="0" indent="0" algn="just">
              <a:buNone/>
            </a:pPr>
            <a:r>
              <a:rPr lang="tr-TR" dirty="0"/>
              <a:t>İkinci fıkranın (b) bendi veya üçüncü fıkra uyarınca farklı kamu kurum veya kuruluşlarına ait işyerlerinde </a:t>
            </a:r>
            <a:r>
              <a:rPr lang="tr-TR" dirty="0">
                <a:solidFill>
                  <a:srgbClr val="0070C0"/>
                </a:solidFill>
              </a:rPr>
              <a:t>geçen hizmet sürelerinin toplamı üzerinden kıdem tazminatı ödenmesi hâlinde,</a:t>
            </a:r>
            <a:r>
              <a:rPr lang="tr-TR" dirty="0"/>
              <a:t> kıdem tazminatı </a:t>
            </a:r>
            <a:r>
              <a:rPr lang="tr-TR" dirty="0">
                <a:solidFill>
                  <a:srgbClr val="FF0000"/>
                </a:solidFill>
              </a:rPr>
              <a:t>ödemesini gerçekleştiren son kamu kurum veya kuruluşu</a:t>
            </a:r>
            <a:r>
              <a:rPr lang="tr-TR" dirty="0"/>
              <a:t>, ödenen kıdem tazminatı tutarının diğer kamu kurum veya kuruluşlarında </a:t>
            </a:r>
            <a:r>
              <a:rPr lang="tr-TR" dirty="0">
                <a:solidFill>
                  <a:srgbClr val="00B050"/>
                </a:solidFill>
              </a:rPr>
              <a:t>geçen hizmet süresine ilişkin kısmını    ilgili    kamu  kurum   veya   kuruluşundan   tahsil   eder. </a:t>
            </a:r>
          </a:p>
          <a:p>
            <a:pPr marL="0" indent="0" algn="just">
              <a:buNone/>
            </a:pPr>
            <a:r>
              <a:rPr lang="tr-TR" dirty="0"/>
              <a:t> Ancak,  </a:t>
            </a:r>
            <a:r>
              <a:rPr lang="tr-TR" dirty="0">
                <a:solidFill>
                  <a:schemeClr val="accent5"/>
                </a:solidFill>
              </a:rPr>
              <a:t>merkezi   yönetim kapsamındaki kamu idareleri arasında</a:t>
            </a:r>
            <a:r>
              <a:rPr lang="tr-TR" dirty="0"/>
              <a:t> bu fıkra hükümlerine göre bir tahsil işlemi yapılmaz</a:t>
            </a:r>
          </a:p>
        </p:txBody>
      </p:sp>
    </p:spTree>
    <p:extLst>
      <p:ext uri="{BB962C8B-B14F-4D97-AF65-F5344CB8AC3E}">
        <p14:creationId xmlns:p14="http://schemas.microsoft.com/office/powerpoint/2010/main" xmlns="" val="302028316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3600" dirty="0" smtClean="0"/>
              <a:t>KIDEM TAZMİNATLARININ ÖDENMESİ İÇİN ÖDENEK YETERLİ DEĞİLSE</a:t>
            </a:r>
            <a:endParaRPr lang="tr-TR" sz="3600" dirty="0"/>
          </a:p>
        </p:txBody>
      </p:sp>
      <p:sp>
        <p:nvSpPr>
          <p:cNvPr id="3" name="İçerik Yer Tutucusu 2"/>
          <p:cNvSpPr>
            <a:spLocks noGrp="1"/>
          </p:cNvSpPr>
          <p:nvPr>
            <p:ph idx="1"/>
          </p:nvPr>
        </p:nvSpPr>
        <p:spPr/>
        <p:txBody>
          <a:bodyPr>
            <a:normAutofit/>
          </a:bodyPr>
          <a:lstStyle/>
          <a:p>
            <a:pPr marL="0" indent="0" algn="just">
              <a:buNone/>
            </a:pPr>
            <a:endParaRPr lang="tr-TR" dirty="0" smtClean="0"/>
          </a:p>
          <a:p>
            <a:pPr marL="0" indent="0" algn="just">
              <a:buNone/>
            </a:pPr>
            <a:endParaRPr lang="tr-TR" dirty="0"/>
          </a:p>
          <a:p>
            <a:pPr marL="0" indent="0" algn="just">
              <a:buNone/>
            </a:pPr>
            <a:r>
              <a:rPr lang="tr-TR" dirty="0" smtClean="0"/>
              <a:t>Kıdem </a:t>
            </a:r>
            <a:r>
              <a:rPr lang="tr-TR" dirty="0"/>
              <a:t>tazminatı tutarı, 4734 sayılı Kanunun ek 8 inci maddesinin birinci fıkrasının (a) bendi kapsamında belirtilen işyerlerinde kıdem tazminatı ile ilgili açılacak bütçe tertibinden, (b) bendi kapsamında belirtilen işyerlerinde ise hizmet alımı gider kaleminden, </a:t>
            </a:r>
            <a:r>
              <a:rPr lang="tr-TR" dirty="0">
                <a:solidFill>
                  <a:srgbClr val="FF0000"/>
                </a:solidFill>
              </a:rPr>
              <a:t>ödeneğin yetip yetmediğine bakılmaksızın </a:t>
            </a:r>
            <a:r>
              <a:rPr lang="tr-TR" dirty="0"/>
              <a:t>ödenir.</a:t>
            </a:r>
          </a:p>
          <a:p>
            <a:pPr algn="just"/>
            <a:endParaRPr lang="tr-TR" dirty="0"/>
          </a:p>
        </p:txBody>
      </p:sp>
    </p:spTree>
    <p:extLst>
      <p:ext uri="{BB962C8B-B14F-4D97-AF65-F5344CB8AC3E}">
        <p14:creationId xmlns:p14="http://schemas.microsoft.com/office/powerpoint/2010/main" xmlns="" val="233865565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YENİ BİR DÜZENLEME GELİYOR…</a:t>
            </a:r>
            <a:endParaRPr lang="tr-TR" dirty="0"/>
          </a:p>
        </p:txBody>
      </p:sp>
      <p:sp>
        <p:nvSpPr>
          <p:cNvPr id="3" name="İçerik Yer Tutucusu 2"/>
          <p:cNvSpPr>
            <a:spLocks noGrp="1"/>
          </p:cNvSpPr>
          <p:nvPr>
            <p:ph idx="1"/>
          </p:nvPr>
        </p:nvSpPr>
        <p:spPr/>
        <p:txBody>
          <a:bodyPr/>
          <a:lstStyle/>
          <a:p>
            <a:pPr marL="0" indent="0" algn="just">
              <a:buNone/>
            </a:pPr>
            <a:r>
              <a:rPr lang="tr-TR" dirty="0"/>
              <a:t>Bu madde kapsamında alt işverenler yanında çalışan işçilerin bu işyerlerinde geçen </a:t>
            </a:r>
            <a:r>
              <a:rPr lang="tr-TR" dirty="0">
                <a:solidFill>
                  <a:srgbClr val="FF0000"/>
                </a:solidFill>
              </a:rPr>
              <a:t>hizmet süresinin hesabı, </a:t>
            </a:r>
            <a:r>
              <a:rPr lang="tr-TR" dirty="0">
                <a:solidFill>
                  <a:srgbClr val="00B050"/>
                </a:solidFill>
              </a:rPr>
              <a:t>alt işverenden ve alt işveren işçisinden istenecek belgeler </a:t>
            </a:r>
            <a:r>
              <a:rPr lang="tr-TR" dirty="0">
                <a:solidFill>
                  <a:srgbClr val="7030A0"/>
                </a:solidFill>
              </a:rPr>
              <a:t>ve ödeme süreci ile ilgili diğer usul ve esaslar </a:t>
            </a:r>
            <a:r>
              <a:rPr lang="tr-TR" dirty="0"/>
              <a:t>Maliye Bakanlığı ve Kamu İhale Kurumunun görüşleri alınarak Çalışma ve Sosyal Güvenlik Bakanlığınca çıkarılan yönetmelikle belirlenir.”</a:t>
            </a:r>
          </a:p>
          <a:p>
            <a:endParaRPr lang="tr-TR" dirty="0"/>
          </a:p>
        </p:txBody>
      </p:sp>
    </p:spTree>
    <p:extLst>
      <p:ext uri="{BB962C8B-B14F-4D97-AF65-F5344CB8AC3E}">
        <p14:creationId xmlns:p14="http://schemas.microsoft.com/office/powerpoint/2010/main" xmlns="" val="418291234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ÜCRET KONTROLÜ</a:t>
            </a:r>
            <a:endParaRPr lang="tr-TR" dirty="0"/>
          </a:p>
        </p:txBody>
      </p:sp>
      <p:sp>
        <p:nvSpPr>
          <p:cNvPr id="3" name="İçerik Yer Tutucusu 2"/>
          <p:cNvSpPr>
            <a:spLocks noGrp="1"/>
          </p:cNvSpPr>
          <p:nvPr>
            <p:ph idx="1"/>
          </p:nvPr>
        </p:nvSpPr>
        <p:spPr/>
        <p:txBody>
          <a:bodyPr/>
          <a:lstStyle/>
          <a:p>
            <a:pPr marL="0" indent="0" algn="just">
              <a:buNone/>
            </a:pPr>
            <a:r>
              <a:rPr lang="tr-TR" b="1" dirty="0"/>
              <a:t>MADDE 3- </a:t>
            </a:r>
            <a:r>
              <a:rPr lang="tr-TR" dirty="0"/>
              <a:t>4857 sayılı Kanunun 36 </a:t>
            </a:r>
            <a:r>
              <a:rPr lang="tr-TR" dirty="0" err="1"/>
              <a:t>ncı</a:t>
            </a:r>
            <a:r>
              <a:rPr lang="tr-TR" dirty="0"/>
              <a:t> maddesinin beşinci fıkrası aşağıdaki şekilde değiştirilmiştir. </a:t>
            </a:r>
            <a:endParaRPr lang="tr-TR" dirty="0" smtClean="0"/>
          </a:p>
          <a:p>
            <a:pPr marL="0" indent="0" algn="just">
              <a:buNone/>
            </a:pPr>
            <a:endParaRPr lang="tr-TR" dirty="0"/>
          </a:p>
          <a:p>
            <a:pPr marL="0" indent="0" algn="just">
              <a:buNone/>
            </a:pPr>
            <a:r>
              <a:rPr lang="tr-TR" dirty="0"/>
              <a:t>“</a:t>
            </a:r>
            <a:r>
              <a:rPr lang="tr-TR" dirty="0">
                <a:solidFill>
                  <a:srgbClr val="FF0000"/>
                </a:solidFill>
              </a:rPr>
              <a:t>İşverenler, </a:t>
            </a:r>
            <a:r>
              <a:rPr lang="tr-TR" dirty="0"/>
              <a:t>alt işverene iş vermeleri hâlinde, </a:t>
            </a:r>
            <a:r>
              <a:rPr lang="tr-TR" dirty="0">
                <a:solidFill>
                  <a:srgbClr val="00B050"/>
                </a:solidFill>
              </a:rPr>
              <a:t>bunların işçilerinin ücretlerinin ödenip ödenmediğini </a:t>
            </a:r>
            <a:r>
              <a:rPr lang="tr-TR" dirty="0">
                <a:solidFill>
                  <a:srgbClr val="FF0000"/>
                </a:solidFill>
              </a:rPr>
              <a:t>işçinin başvurusu üzerine veya aylık olarak resen kontrol etmekle</a:t>
            </a:r>
            <a:r>
              <a:rPr lang="tr-TR" dirty="0"/>
              <a:t> ve </a:t>
            </a:r>
            <a:r>
              <a:rPr lang="tr-TR" dirty="0">
                <a:solidFill>
                  <a:srgbClr val="7030A0"/>
                </a:solidFill>
              </a:rPr>
              <a:t>varsa ödenmeyen ücretleri hak edişlerinden keserek işçilerin banka hesabına yatırmakla yükümlüdür.”</a:t>
            </a:r>
          </a:p>
        </p:txBody>
      </p:sp>
    </p:spTree>
    <p:extLst>
      <p:ext uri="{BB962C8B-B14F-4D97-AF65-F5344CB8AC3E}">
        <p14:creationId xmlns:p14="http://schemas.microsoft.com/office/powerpoint/2010/main" xmlns="" val="270477360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404664"/>
            <a:ext cx="8229600" cy="1080120"/>
          </a:xfrm>
        </p:spPr>
        <p:txBody>
          <a:bodyPr>
            <a:normAutofit/>
          </a:bodyPr>
          <a:lstStyle/>
          <a:p>
            <a:pPr algn="ctr"/>
            <a:r>
              <a:rPr lang="tr-TR" dirty="0" smtClean="0"/>
              <a:t>YILLIK ÜCRETLİ İZİN..</a:t>
            </a:r>
            <a:endParaRPr lang="tr-TR" dirty="0"/>
          </a:p>
        </p:txBody>
      </p:sp>
      <p:sp>
        <p:nvSpPr>
          <p:cNvPr id="3" name="İçerik Yer Tutucusu 2"/>
          <p:cNvSpPr>
            <a:spLocks noGrp="1"/>
          </p:cNvSpPr>
          <p:nvPr>
            <p:ph idx="1"/>
          </p:nvPr>
        </p:nvSpPr>
        <p:spPr>
          <a:xfrm>
            <a:off x="457200" y="1772816"/>
            <a:ext cx="8229600" cy="4551784"/>
          </a:xfrm>
        </p:spPr>
        <p:txBody>
          <a:bodyPr>
            <a:normAutofit fontScale="92500" lnSpcReduction="10000"/>
          </a:bodyPr>
          <a:lstStyle/>
          <a:p>
            <a:pPr algn="just"/>
            <a:r>
              <a:rPr lang="tr-TR" b="1" dirty="0"/>
              <a:t>MADDE 6-</a:t>
            </a:r>
            <a:r>
              <a:rPr lang="tr-TR" dirty="0"/>
              <a:t> 4857 sayılı Kanunun 56 </a:t>
            </a:r>
            <a:r>
              <a:rPr lang="tr-TR" dirty="0" err="1"/>
              <a:t>ncı</a:t>
            </a:r>
            <a:r>
              <a:rPr lang="tr-TR" dirty="0"/>
              <a:t> maddesine aşağıdaki fıkra eklenmiştir.</a:t>
            </a:r>
          </a:p>
          <a:p>
            <a:pPr algn="just"/>
            <a:r>
              <a:rPr lang="tr-TR" dirty="0"/>
              <a:t>“Alt işveren işçilerinden, </a:t>
            </a:r>
            <a:r>
              <a:rPr lang="tr-TR" dirty="0">
                <a:solidFill>
                  <a:srgbClr val="00B050"/>
                </a:solidFill>
              </a:rPr>
              <a:t>alt işvereni değiştiği hâlde aynı işyerinde çalışmaya devam edenleri</a:t>
            </a:r>
            <a:r>
              <a:rPr lang="tr-TR" dirty="0"/>
              <a:t>n yıllık ücretli izin süresi, </a:t>
            </a:r>
            <a:r>
              <a:rPr lang="tr-TR" dirty="0">
                <a:solidFill>
                  <a:srgbClr val="7030A0"/>
                </a:solidFill>
              </a:rPr>
              <a:t>aynı işyerinde çalıştıkları süreler dikkate alınarak hesaplanır</a:t>
            </a:r>
            <a:r>
              <a:rPr lang="tr-TR" dirty="0" smtClean="0">
                <a:solidFill>
                  <a:srgbClr val="7030A0"/>
                </a:solidFill>
              </a:rPr>
              <a:t>.</a:t>
            </a:r>
          </a:p>
          <a:p>
            <a:pPr algn="just"/>
            <a:r>
              <a:rPr lang="tr-TR" dirty="0" smtClean="0"/>
              <a:t> </a:t>
            </a:r>
            <a:r>
              <a:rPr lang="tr-TR" dirty="0">
                <a:solidFill>
                  <a:srgbClr val="FF0000"/>
                </a:solidFill>
              </a:rPr>
              <a:t>Asıl işveren, </a:t>
            </a:r>
            <a:r>
              <a:rPr lang="tr-TR" dirty="0"/>
              <a:t>alt işveren tarafından çalıştırılan işçilerin hak kazandıkları yıllık ücretli   izin   sürelerinin  kullanılıp   kullanılmadığını   </a:t>
            </a:r>
            <a:r>
              <a:rPr lang="tr-TR" dirty="0">
                <a:solidFill>
                  <a:srgbClr val="FF0000"/>
                </a:solidFill>
              </a:rPr>
              <a:t>kontrol   etmek   ve    ilgili  yıl   içinde kullanılmasını sağlamakla,</a:t>
            </a:r>
            <a:r>
              <a:rPr lang="tr-TR" dirty="0"/>
              <a:t> </a:t>
            </a:r>
            <a:r>
              <a:rPr lang="tr-TR" dirty="0">
                <a:solidFill>
                  <a:srgbClr val="7030A0"/>
                </a:solidFill>
              </a:rPr>
              <a:t>alt işveren ise altıncı fıkraya göre tutmak zorunda olduğu izin kayıt belgesinin bir örneğini asıl işverene vermekle </a:t>
            </a:r>
            <a:r>
              <a:rPr lang="tr-TR" dirty="0"/>
              <a:t>yükümlüdür.”</a:t>
            </a:r>
          </a:p>
          <a:p>
            <a:endParaRPr lang="tr-TR" dirty="0"/>
          </a:p>
        </p:txBody>
      </p:sp>
    </p:spTree>
    <p:extLst>
      <p:ext uri="{BB962C8B-B14F-4D97-AF65-F5344CB8AC3E}">
        <p14:creationId xmlns:p14="http://schemas.microsoft.com/office/powerpoint/2010/main" xmlns="" val="283480808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775920"/>
          </a:xfrm>
        </p:spPr>
        <p:txBody>
          <a:bodyPr>
            <a:normAutofit/>
          </a:bodyPr>
          <a:lstStyle/>
          <a:p>
            <a:pPr marL="0" indent="0">
              <a:buNone/>
            </a:pPr>
            <a:endParaRPr lang="tr-TR" sz="4400" dirty="0" smtClean="0"/>
          </a:p>
          <a:p>
            <a:pPr marL="0" indent="0">
              <a:buNone/>
            </a:pPr>
            <a:endParaRPr lang="tr-TR" sz="4400" dirty="0"/>
          </a:p>
          <a:p>
            <a:pPr marL="0" indent="0" algn="just">
              <a:buNone/>
            </a:pPr>
            <a:r>
              <a:rPr lang="tr-TR" sz="4400" dirty="0" smtClean="0"/>
              <a:t>HİZMET ALIM İHALELERİNDE ÇALIŞTIRILACAK PERSONEL SINIRLANDIRILMIŞTIR…</a:t>
            </a:r>
            <a:endParaRPr lang="tr-TR" sz="4400" dirty="0"/>
          </a:p>
        </p:txBody>
      </p:sp>
    </p:spTree>
    <p:extLst>
      <p:ext uri="{BB962C8B-B14F-4D97-AF65-F5344CB8AC3E}">
        <p14:creationId xmlns:p14="http://schemas.microsoft.com/office/powerpoint/2010/main" xmlns="" val="111114322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just"/>
            <a:r>
              <a:rPr lang="tr-TR" sz="3200" dirty="0"/>
              <a:t>4/1/2002 tarihli ve 4734 sayılı Kamu İhale Kanununun 62 </a:t>
            </a:r>
            <a:r>
              <a:rPr lang="tr-TR" sz="3200" dirty="0" err="1"/>
              <a:t>nci</a:t>
            </a:r>
            <a:r>
              <a:rPr lang="tr-TR" sz="3200" dirty="0"/>
              <a:t> maddesinin birinci fıkrasının (e) bendi aşağıdaki şekilde değiştirilmiştir.</a:t>
            </a:r>
          </a:p>
        </p:txBody>
      </p:sp>
      <p:sp>
        <p:nvSpPr>
          <p:cNvPr id="3" name="İçerik Yer Tutucusu 2"/>
          <p:cNvSpPr>
            <a:spLocks noGrp="1"/>
          </p:cNvSpPr>
          <p:nvPr>
            <p:ph idx="1"/>
          </p:nvPr>
        </p:nvSpPr>
        <p:spPr/>
        <p:txBody>
          <a:bodyPr>
            <a:normAutofit/>
          </a:bodyPr>
          <a:lstStyle/>
          <a:p>
            <a:endParaRPr lang="tr-TR" dirty="0" smtClean="0"/>
          </a:p>
          <a:p>
            <a:pPr algn="just"/>
            <a:r>
              <a:rPr lang="tr-TR" b="1" dirty="0"/>
              <a:t>e) </a:t>
            </a:r>
            <a:r>
              <a:rPr lang="tr-TR" dirty="0"/>
              <a:t>(Değişik: 4964/ 38 </a:t>
            </a:r>
            <a:r>
              <a:rPr lang="tr-TR" dirty="0" err="1"/>
              <a:t>md.</a:t>
            </a:r>
            <a:r>
              <a:rPr lang="tr-TR" dirty="0"/>
              <a:t>) İdarelerce kanun, tüzük ve yönetmeliklere göre istihdam edilen </a:t>
            </a:r>
            <a:r>
              <a:rPr lang="tr-TR" u="sng" dirty="0" smtClean="0">
                <a:solidFill>
                  <a:srgbClr val="FF0000"/>
                </a:solidFill>
              </a:rPr>
              <a:t>personelin yeterli </a:t>
            </a:r>
            <a:r>
              <a:rPr lang="tr-TR" u="sng" dirty="0">
                <a:solidFill>
                  <a:srgbClr val="FF0000"/>
                </a:solidFill>
              </a:rPr>
              <a:t>nitelik veya sayıda olmaması halinde,</a:t>
            </a:r>
            <a:r>
              <a:rPr lang="tr-TR" dirty="0"/>
              <a:t> ihale yetkilisinin onayı alınmak kaydıyla bu </a:t>
            </a:r>
            <a:r>
              <a:rPr lang="tr-TR" dirty="0" smtClean="0"/>
              <a:t>Kanunda belirtilen </a:t>
            </a:r>
            <a:r>
              <a:rPr lang="tr-TR" dirty="0"/>
              <a:t>hizmetler için ihaleye çıkılabilir</a:t>
            </a:r>
            <a:r>
              <a:rPr lang="tr-TR" dirty="0" smtClean="0"/>
              <a:t>.</a:t>
            </a:r>
          </a:p>
          <a:p>
            <a:pPr marL="0" indent="0" algn="just">
              <a:buNone/>
            </a:pPr>
            <a:endParaRPr lang="tr-TR" dirty="0"/>
          </a:p>
          <a:p>
            <a:pPr marL="0" indent="0" algn="ctr">
              <a:buNone/>
            </a:pPr>
            <a:r>
              <a:rPr lang="tr-TR" dirty="0" smtClean="0"/>
              <a:t>BU MADDE KALDIRILMIŞTIR…</a:t>
            </a:r>
            <a:endParaRPr lang="tr-TR" dirty="0"/>
          </a:p>
          <a:p>
            <a:endParaRPr lang="tr-TR" dirty="0" smtClean="0"/>
          </a:p>
          <a:p>
            <a:endParaRPr lang="tr-TR" dirty="0"/>
          </a:p>
        </p:txBody>
      </p:sp>
    </p:spTree>
    <p:extLst>
      <p:ext uri="{BB962C8B-B14F-4D97-AF65-F5344CB8AC3E}">
        <p14:creationId xmlns:p14="http://schemas.microsoft.com/office/powerpoint/2010/main" xmlns="" val="33001478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991944"/>
          </a:xfrm>
        </p:spPr>
        <p:txBody>
          <a:bodyPr>
            <a:normAutofit fontScale="70000" lnSpcReduction="20000"/>
          </a:bodyPr>
          <a:lstStyle/>
          <a:p>
            <a:pPr marL="0" indent="0" algn="just">
              <a:buNone/>
            </a:pPr>
            <a:r>
              <a:rPr lang="tr-TR" sz="2300" dirty="0"/>
              <a:t>e) İdarelerin bu Kanunda tanımlanan hizmetlerden personel çalıştırılmasına dayalı hizmet alımlarında aşağıda belirtilen hususlara uyması zorunludur:</a:t>
            </a:r>
          </a:p>
          <a:p>
            <a:pPr marL="0" indent="0" algn="just">
              <a:buNone/>
            </a:pPr>
            <a:endParaRPr lang="tr-TR" dirty="0"/>
          </a:p>
          <a:p>
            <a:pPr marL="0" indent="0" algn="just">
              <a:buNone/>
            </a:pPr>
            <a:r>
              <a:rPr lang="tr-TR" dirty="0"/>
              <a:t> </a:t>
            </a:r>
            <a:r>
              <a:rPr lang="tr-TR" sz="3400" dirty="0"/>
              <a:t>1) İdarelerce kanun, tüzük ve yönetmeliklere göre </a:t>
            </a:r>
            <a:r>
              <a:rPr lang="tr-TR" sz="3400" dirty="0">
                <a:solidFill>
                  <a:srgbClr val="FF0000"/>
                </a:solidFill>
              </a:rPr>
              <a:t>istihdam edilen personelin yeterli nitelik veya sayıda olmaması</a:t>
            </a:r>
            <a:r>
              <a:rPr lang="tr-TR" sz="3400" dirty="0"/>
              <a:t> hâlinde personel çalıştırılmasına dayalı yardımcı işlere ilişkin hizmetler için ihaleye çıkılabilir</a:t>
            </a:r>
            <a:r>
              <a:rPr lang="tr-TR" sz="3400" dirty="0" smtClean="0"/>
              <a:t>.</a:t>
            </a:r>
          </a:p>
          <a:p>
            <a:pPr marL="0" indent="0" algn="just">
              <a:buNone/>
            </a:pPr>
            <a:endParaRPr lang="tr-TR" sz="3400" dirty="0"/>
          </a:p>
          <a:p>
            <a:pPr marL="0" indent="0" algn="just">
              <a:buNone/>
            </a:pPr>
            <a:r>
              <a:rPr lang="tr-TR" sz="3400" dirty="0" smtClean="0"/>
              <a:t> </a:t>
            </a:r>
            <a:r>
              <a:rPr lang="tr-TR" sz="3400" dirty="0"/>
              <a:t>Bu kapsamda </a:t>
            </a:r>
            <a:r>
              <a:rPr lang="tr-TR" sz="3400" dirty="0">
                <a:solidFill>
                  <a:srgbClr val="FF0000"/>
                </a:solidFill>
              </a:rPr>
              <a:t>ihaleye çıkılabilecek yardımcı işlere ilişkin hizmet türlerini; idarelerin teşkilat, görev ve yetkilerine ilişkin mevzuatı, yerleşik yargı içtihatları ile 22/5/2003 tarihli ve 4857 sayılı İş Kanununun 2 </a:t>
            </a:r>
            <a:r>
              <a:rPr lang="tr-TR" sz="3400" dirty="0" err="1">
                <a:solidFill>
                  <a:srgbClr val="FF0000"/>
                </a:solidFill>
              </a:rPr>
              <a:t>nci</a:t>
            </a:r>
            <a:r>
              <a:rPr lang="tr-TR" sz="3400" dirty="0">
                <a:solidFill>
                  <a:srgbClr val="FF0000"/>
                </a:solidFill>
              </a:rPr>
              <a:t> maddesinin yedinci fıkrası dikkate alınmak suretiyle idareler itibarıyla ayrı ayrı veya birlikte belirlemeye </a:t>
            </a:r>
            <a:r>
              <a:rPr lang="tr-TR" sz="3400" dirty="0">
                <a:solidFill>
                  <a:srgbClr val="0070C0"/>
                </a:solidFill>
              </a:rPr>
              <a:t>işçi, işveren ve kamu görevlileri konfederasyonları, Çalışma ve Sosyal Güvenlik Bakanlığı, Hazine Müsteşarlığı ve Devlet Personel Başkanlığının görüşü ve Maliye Bakanlığının teklifi üzerine Bakanlar Kurulu yetkilidir.</a:t>
            </a:r>
            <a:r>
              <a:rPr lang="tr-TR" sz="3400" dirty="0"/>
              <a:t> 3/7/2005 tarihli ve 5393 sayılı Belediye Kanununun 67 </a:t>
            </a:r>
            <a:r>
              <a:rPr lang="tr-TR" sz="3400" dirty="0" err="1"/>
              <a:t>nci</a:t>
            </a:r>
            <a:r>
              <a:rPr lang="tr-TR" sz="3400" dirty="0"/>
              <a:t> maddesi ile diğer kanunların hizmet alımına ilişkin özel hükümleri saklıdır.</a:t>
            </a:r>
          </a:p>
          <a:p>
            <a:endParaRPr lang="tr-TR" sz="3100" dirty="0"/>
          </a:p>
        </p:txBody>
      </p:sp>
    </p:spTree>
    <p:extLst>
      <p:ext uri="{BB962C8B-B14F-4D97-AF65-F5344CB8AC3E}">
        <p14:creationId xmlns:p14="http://schemas.microsoft.com/office/powerpoint/2010/main" xmlns="" val="27986992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1369</TotalTime>
  <Words>7746</Words>
  <Application>Microsoft Office PowerPoint</Application>
  <PresentationFormat>Ekran Gösterisi (4:3)</PresentationFormat>
  <Paragraphs>422</Paragraphs>
  <Slides>108</Slides>
  <Notes>0</Notes>
  <HiddenSlides>0</HiddenSlides>
  <MMClips>0</MMClips>
  <ScaleCrop>false</ScaleCrop>
  <HeadingPairs>
    <vt:vector size="4" baseType="variant">
      <vt:variant>
        <vt:lpstr>Tema</vt:lpstr>
      </vt:variant>
      <vt:variant>
        <vt:i4>1</vt:i4>
      </vt:variant>
      <vt:variant>
        <vt:lpstr>Slayt Başlıkları</vt:lpstr>
      </vt:variant>
      <vt:variant>
        <vt:i4>108</vt:i4>
      </vt:variant>
    </vt:vector>
  </HeadingPairs>
  <TitlesOfParts>
    <vt:vector size="109" baseType="lpstr">
      <vt:lpstr>Akış</vt:lpstr>
      <vt:lpstr>İHALE MEVZUATI DEĞİŞİKLİKLERİ (07.06.2014)</vt:lpstr>
      <vt:lpstr>Yapılan Değişikliklerin Ana Başlıkları</vt:lpstr>
      <vt:lpstr>Aşırı Düşük Teklif Sorgulaması</vt:lpstr>
      <vt:lpstr>Aşırı Düşük Teklif Sorgulaması</vt:lpstr>
      <vt:lpstr>Aşırı Düşük Teklif Sorgulaması</vt:lpstr>
      <vt:lpstr>Aşırı Düşük Teklif Sorgulaması</vt:lpstr>
      <vt:lpstr>KURAL -1-</vt:lpstr>
      <vt:lpstr>Hizmet (Madde 59) ve Yapım (Madde 60) İşlerinde Ortak Düzenleme</vt:lpstr>
      <vt:lpstr>Hizmet (Madde 59) ve Yapım (Madde 60) İşlerinde Ortak Düzenleme</vt:lpstr>
      <vt:lpstr>Hizmet (Madde 59) ve Yapım (Madde 60) İşlerinde Ortak Düzenleme</vt:lpstr>
      <vt:lpstr>Aşırı düşükle ilgili ihale dokümanı düzenlemesinin nasıl yapılacağına yönelik dipnot (Hizmet ve Yapım)</vt:lpstr>
      <vt:lpstr>Aşırı düşükle ilgili ihale dokümanı düzenlemesinin nasıl yapılacağına yönelik dipnot (Hizmet ve Yapım)</vt:lpstr>
      <vt:lpstr>Aşırı düşükle ilgili ihale dokümanı düzenlemesinin nasıl yapılacağına yönelik dipnot (Hizmet ve Yapım)</vt:lpstr>
      <vt:lpstr>Mal alım ihalelerinde aşırı düşük teklif sorgulaması</vt:lpstr>
      <vt:lpstr>Hizmet Alım İhalelerinde Aşırı Düşük Teklif Sorgulaması</vt:lpstr>
      <vt:lpstr>KURAL -2- SINIR DEĞER 3 ALANI ETKİLER</vt:lpstr>
      <vt:lpstr>Slayt 17</vt:lpstr>
      <vt:lpstr>YAPIM VE HİZMET ALIMLARINDA 3 SEÇİM HAKKIMIZ OLACAK</vt:lpstr>
      <vt:lpstr>Slayt 19</vt:lpstr>
      <vt:lpstr>Hizmet Alım İhalelerinde Aşırı Düşük Teklif Sorgulaması</vt:lpstr>
      <vt:lpstr>Hizmet Alım İhalelerinde Aşırı Düşük Teklif Sorgulaması</vt:lpstr>
      <vt:lpstr>Hizmet Alım İhalelerinde Aşırı Düşük Teklif Sorgulaması</vt:lpstr>
      <vt:lpstr>Hizmet Alım İhalelerinde Aşırı Düşük Teklif Sorgulaması</vt:lpstr>
      <vt:lpstr>Hizmet Alım İhalelerinde Aşırı Düşük Teklif Sorgulaması</vt:lpstr>
      <vt:lpstr>Hizmet Alım İhalelerinde Aşırı Düşük Teklif Sorgulaması</vt:lpstr>
      <vt:lpstr>Hizmet Alım İhalelerinde Aşırı Düşük Teklif Sorgulaması</vt:lpstr>
      <vt:lpstr>Hizmet Alım İhalelerinde Aşırı Düşük Teklif Sorgulaması</vt:lpstr>
      <vt:lpstr>Slayt 28</vt:lpstr>
      <vt:lpstr>Hizmet Alım İhalelerinde Aşırı Düşük Teklif Sorgulaması</vt:lpstr>
      <vt:lpstr>Hizmet Alım İhalelerinde Aşırı Düşük Teklif Sorgulaması</vt:lpstr>
      <vt:lpstr>Hizmet Alım İhalelerinde Aşırı Düşük Teklif Sorgulaması</vt:lpstr>
      <vt:lpstr>2’NCİ SÜREÇ: EN DÜŞÜK TEKLİF VERENE İHALEYİ DOĞRUDAN VERME ***</vt:lpstr>
      <vt:lpstr>3- YAKLAŞIK MALİYETİ EŞİK DEĞERİN YARISI OLAN YAPIM İŞİ VE HİZMET ALIMLARINDA SINIR DEĞERİN ALTINDAKİ FİRMALARI DOĞRUDAN ELENMESİ</vt:lpstr>
      <vt:lpstr>Slayt 34</vt:lpstr>
      <vt:lpstr>Slayt 35</vt:lpstr>
      <vt:lpstr>Slayt 36</vt:lpstr>
      <vt:lpstr>Sınır Değer Altı Teklif Sahiplerinden Alınacak Kesin Teminatın Artırılması</vt:lpstr>
      <vt:lpstr>Sınır Değer Altı Teklif Sahiplerinden Alınacak Kesin Teminatın Artırılması</vt:lpstr>
      <vt:lpstr>Sınır Değer Altı Teklif Sahiplerinden Alınacak Kesin Teminatın Artırılması</vt:lpstr>
      <vt:lpstr>ÖRNEK</vt:lpstr>
      <vt:lpstr>Fazla kesin teminat verilmesi halinde uygulama</vt:lpstr>
      <vt:lpstr>Hizmet Alım İhalelerinde Fiyat Tekliflerinin Eşit Çıkması</vt:lpstr>
      <vt:lpstr>Hizmet Alım İhalelerinde Fiyat Tekliflerinin Eşit Çıkması</vt:lpstr>
      <vt:lpstr>Slayt 44</vt:lpstr>
      <vt:lpstr>Hizmet Alım İhalelerinde Fiyat Tekliflerinin Eşit Çıkması</vt:lpstr>
      <vt:lpstr>Hizmet Alım İhalelerinde Fiyat Tekliflerinin Eşit Çıkması</vt:lpstr>
      <vt:lpstr>Bildirim ve Tebligat Esasları</vt:lpstr>
      <vt:lpstr>Slayt 48</vt:lpstr>
      <vt:lpstr>Slayt 49</vt:lpstr>
      <vt:lpstr>Bildirim ve Tebligat Esasları</vt:lpstr>
      <vt:lpstr>Bildirim ve Tebligat Esasları</vt:lpstr>
      <vt:lpstr>Bildirim ve Tebligat Esasları</vt:lpstr>
      <vt:lpstr>Elektronik Tebligat ve EKAP Kayıt Zorunluluğu</vt:lpstr>
      <vt:lpstr>Elektronik Tebligat ve EKAP Kayıt Zorunluluğu</vt:lpstr>
      <vt:lpstr>Doküman alanların EKAP’a kaydı (Tebliğ)</vt:lpstr>
      <vt:lpstr>Slayt 56</vt:lpstr>
      <vt:lpstr>Slayt 57</vt:lpstr>
      <vt:lpstr>Slayt 58</vt:lpstr>
      <vt:lpstr>Slayt 59</vt:lpstr>
      <vt:lpstr>Elektronik Tebligat ve EKAP Kayıt Zorunluluğu</vt:lpstr>
      <vt:lpstr>EKAP’ta tebligat yöntemi</vt:lpstr>
      <vt:lpstr>Slayt 62</vt:lpstr>
      <vt:lpstr>EKAP’ta ilanda ısrar</vt:lpstr>
      <vt:lpstr>İhale Tarihinden Sonra EKAP’ta Girilmesi Zorunlu Firma Bilgileri</vt:lpstr>
      <vt:lpstr>Slayt 65</vt:lpstr>
      <vt:lpstr>Yasaklılık Teyitlerinde EKAP’ın Sınırı</vt:lpstr>
      <vt:lpstr>Sözleşme uygulamasına yönelik EKAP uygulamaları</vt:lpstr>
      <vt:lpstr>EKAP’a kayıtlı gerçek veya tüzel kişiler tarafından yapılabilecek işlemler</vt:lpstr>
      <vt:lpstr>Slayt 69</vt:lpstr>
      <vt:lpstr>İş Deneyim Belgelerinin EKAP Üzerinden Düzenlenmesi</vt:lpstr>
      <vt:lpstr>İş Deneyim Belgelerinin EKAP Üzerinden Düzenlenmesi</vt:lpstr>
      <vt:lpstr>İş Deneyim Belgelerinin EKAP Üzerinden Düzenlenmesi</vt:lpstr>
      <vt:lpstr>İş Deneyim Belgesiyle İlgili Diğer Değişiklikler</vt:lpstr>
      <vt:lpstr>İş Deneyim Belgesiyle İlgili Diğer Değişiklikler</vt:lpstr>
      <vt:lpstr>Birden Fazla İdare İçin Ortak İhale (Tebliğ)</vt:lpstr>
      <vt:lpstr>Birden Fazla İdare İçin Ortak İhale (Tebliğ)</vt:lpstr>
      <vt:lpstr>Birden Fazla İdare İçin Ortak İhale (Tebliğ)</vt:lpstr>
      <vt:lpstr>Birden Fazla İdare İçin Ortak İhale (Tebliğ)</vt:lpstr>
      <vt:lpstr>Birden Fazla İdare İçin Ortak İhale (Tebliğ)</vt:lpstr>
      <vt:lpstr>DİĞER DEĞİŞİKLİKLER</vt:lpstr>
      <vt:lpstr>DİĞER DEĞİŞİKLİKLER</vt:lpstr>
      <vt:lpstr>DİĞER DEĞİŞİKLİKLER</vt:lpstr>
      <vt:lpstr>DİĞER DEĞİŞİKLİKLER</vt:lpstr>
      <vt:lpstr>DİĞER DEĞİŞİKLİKLER</vt:lpstr>
      <vt:lpstr>DİĞER DEĞİŞİKLİKLER</vt:lpstr>
      <vt:lpstr>DİĞER DEĞİŞİKLİKLER</vt:lpstr>
      <vt:lpstr>6552 SAYILI TORBA KANUN’UN GETİRDİKLERİ</vt:lpstr>
      <vt:lpstr>    İdarenin Üst İşveren Olduğu Kabul Edilmiştir…</vt:lpstr>
      <vt:lpstr>KIDEM TAZMİNATI SORUNU </vt:lpstr>
      <vt:lpstr>Slayt 90</vt:lpstr>
      <vt:lpstr>ÇALIŞMAYA DEVAM EDEN İŞÇİLER</vt:lpstr>
      <vt:lpstr>KURUMLAR BİRBİRİNDEN TALEP EDECEKLER…</vt:lpstr>
      <vt:lpstr>KIDEM TAZMİNATLARININ ÖDENMESİ İÇİN ÖDENEK YETERLİ DEĞİLSE</vt:lpstr>
      <vt:lpstr>YENİ BİR DÜZENLEME GELİYOR…</vt:lpstr>
      <vt:lpstr>ÜCRET KONTROLÜ</vt:lpstr>
      <vt:lpstr>YILLIK ÜCRETLİ İZİN..</vt:lpstr>
      <vt:lpstr>Slayt 97</vt:lpstr>
      <vt:lpstr>4/1/2002 tarihli ve 4734 sayılı Kamu İhale Kanununun 62 nci maddesinin birinci fıkrasının (e) bendi aşağıdaki şekilde değiştirilmiştir.</vt:lpstr>
      <vt:lpstr>Slayt 99</vt:lpstr>
      <vt:lpstr>Slayt 100</vt:lpstr>
      <vt:lpstr>4734 sayılı Kanuna aşağıdaki ek madde eklenmiştir. “Uygun görüş alınması ve görevlilerin sorumlulukları EK MADDE 8</vt:lpstr>
      <vt:lpstr>Slayt 102</vt:lpstr>
      <vt:lpstr>Slayt 103</vt:lpstr>
      <vt:lpstr>FİYAT FARKI ÖDEMELERİ</vt:lpstr>
      <vt:lpstr>Slayt 105</vt:lpstr>
      <vt:lpstr>Slayt 106</vt:lpstr>
      <vt:lpstr>İHALE SÜRESİ 3 YILDIR…</vt:lpstr>
      <vt:lpstr>Slayt 108</vt:lpstr>
    </vt:vector>
  </TitlesOfParts>
  <Company>Sayıştay Başkanlığı</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FERHAT</dc:creator>
  <cp:lastModifiedBy>win7</cp:lastModifiedBy>
  <cp:revision>136</cp:revision>
  <dcterms:created xsi:type="dcterms:W3CDTF">2014-06-10T08:43:18Z</dcterms:created>
  <dcterms:modified xsi:type="dcterms:W3CDTF">2014-11-04T19:23:08Z</dcterms:modified>
</cp:coreProperties>
</file>